
<file path=[Content_Types].xml><?xml version="1.0" encoding="utf-8"?>
<Types xmlns="http://schemas.openxmlformats.org/package/2006/content-types">
  <Default ContentType="image/jpeg" Extension="jpg"/>
  <Default ContentType="image/gif" Extension="gif"/>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5" roundtripDataSignature="AMtx7milqL7JYuetYSY18qaClrb8gNuW8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5" Type="http://customschemas.google.com/relationships/presentationmetadata" Target="meta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cs-CZ"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Google Shape;102;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3" name="Google Shape;103;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0" name="Shape 160"/>
        <p:cNvGrpSpPr/>
        <p:nvPr/>
      </p:nvGrpSpPr>
      <p:grpSpPr>
        <a:xfrm>
          <a:off x="0" y="0"/>
          <a:ext cx="0" cy="0"/>
          <a:chOff x="0" y="0"/>
          <a:chExt cx="0" cy="0"/>
        </a:xfrm>
      </p:grpSpPr>
      <p:sp>
        <p:nvSpPr>
          <p:cNvPr id="161" name="Google Shape;161;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2" name="Google Shape;162;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7" name="Shape 167"/>
        <p:cNvGrpSpPr/>
        <p:nvPr/>
      </p:nvGrpSpPr>
      <p:grpSpPr>
        <a:xfrm>
          <a:off x="0" y="0"/>
          <a:ext cx="0" cy="0"/>
          <a:chOff x="0" y="0"/>
          <a:chExt cx="0" cy="0"/>
        </a:xfrm>
      </p:grpSpPr>
      <p:sp>
        <p:nvSpPr>
          <p:cNvPr id="168" name="Google Shape;168;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9" name="Google Shape;169;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4" name="Shape 174"/>
        <p:cNvGrpSpPr/>
        <p:nvPr/>
      </p:nvGrpSpPr>
      <p:grpSpPr>
        <a:xfrm>
          <a:off x="0" y="0"/>
          <a:ext cx="0" cy="0"/>
          <a:chOff x="0" y="0"/>
          <a:chExt cx="0" cy="0"/>
        </a:xfrm>
      </p:grpSpPr>
      <p:sp>
        <p:nvSpPr>
          <p:cNvPr id="175" name="Google Shape;175;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6" name="Google Shape;176;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1" name="Shape 181"/>
        <p:cNvGrpSpPr/>
        <p:nvPr/>
      </p:nvGrpSpPr>
      <p:grpSpPr>
        <a:xfrm>
          <a:off x="0" y="0"/>
          <a:ext cx="0" cy="0"/>
          <a:chOff x="0" y="0"/>
          <a:chExt cx="0" cy="0"/>
        </a:xfrm>
      </p:grpSpPr>
      <p:sp>
        <p:nvSpPr>
          <p:cNvPr id="182" name="Google Shape;182;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3" name="Google Shape;183;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8" name="Shape 188"/>
        <p:cNvGrpSpPr/>
        <p:nvPr/>
      </p:nvGrpSpPr>
      <p:grpSpPr>
        <a:xfrm>
          <a:off x="0" y="0"/>
          <a:ext cx="0" cy="0"/>
          <a:chOff x="0" y="0"/>
          <a:chExt cx="0" cy="0"/>
        </a:xfrm>
      </p:grpSpPr>
      <p:sp>
        <p:nvSpPr>
          <p:cNvPr id="189" name="Google Shape;189;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0" name="Google Shape;190;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5" name="Shape 195"/>
        <p:cNvGrpSpPr/>
        <p:nvPr/>
      </p:nvGrpSpPr>
      <p:grpSpPr>
        <a:xfrm>
          <a:off x="0" y="0"/>
          <a:ext cx="0" cy="0"/>
          <a:chOff x="0" y="0"/>
          <a:chExt cx="0" cy="0"/>
        </a:xfrm>
      </p:grpSpPr>
      <p:sp>
        <p:nvSpPr>
          <p:cNvPr id="196" name="Google Shape;196;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7" name="Google Shape;197;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2" name="Shape 202"/>
        <p:cNvGrpSpPr/>
        <p:nvPr/>
      </p:nvGrpSpPr>
      <p:grpSpPr>
        <a:xfrm>
          <a:off x="0" y="0"/>
          <a:ext cx="0" cy="0"/>
          <a:chOff x="0" y="0"/>
          <a:chExt cx="0" cy="0"/>
        </a:xfrm>
      </p:grpSpPr>
      <p:sp>
        <p:nvSpPr>
          <p:cNvPr id="203" name="Google Shape;203;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4" name="Google Shape;204;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9" name="Shape 209"/>
        <p:cNvGrpSpPr/>
        <p:nvPr/>
      </p:nvGrpSpPr>
      <p:grpSpPr>
        <a:xfrm>
          <a:off x="0" y="0"/>
          <a:ext cx="0" cy="0"/>
          <a:chOff x="0" y="0"/>
          <a:chExt cx="0" cy="0"/>
        </a:xfrm>
      </p:grpSpPr>
      <p:sp>
        <p:nvSpPr>
          <p:cNvPr id="210" name="Google Shape;210;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1" name="Google Shape;211;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5" name="Shape 215"/>
        <p:cNvGrpSpPr/>
        <p:nvPr/>
      </p:nvGrpSpPr>
      <p:grpSpPr>
        <a:xfrm>
          <a:off x="0" y="0"/>
          <a:ext cx="0" cy="0"/>
          <a:chOff x="0" y="0"/>
          <a:chExt cx="0" cy="0"/>
        </a:xfrm>
      </p:grpSpPr>
      <p:sp>
        <p:nvSpPr>
          <p:cNvPr id="216" name="Google Shape;216;p1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7" name="Google Shape;217;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1" name="Shape 221"/>
        <p:cNvGrpSpPr/>
        <p:nvPr/>
      </p:nvGrpSpPr>
      <p:grpSpPr>
        <a:xfrm>
          <a:off x="0" y="0"/>
          <a:ext cx="0" cy="0"/>
          <a:chOff x="0" y="0"/>
          <a:chExt cx="0" cy="0"/>
        </a:xfrm>
      </p:grpSpPr>
      <p:sp>
        <p:nvSpPr>
          <p:cNvPr id="222" name="Google Shape;222;p1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3" name="Google Shape;223;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Google Shape;110;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1" name="Google Shape;111;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7" name="Shape 227"/>
        <p:cNvGrpSpPr/>
        <p:nvPr/>
      </p:nvGrpSpPr>
      <p:grpSpPr>
        <a:xfrm>
          <a:off x="0" y="0"/>
          <a:ext cx="0" cy="0"/>
          <a:chOff x="0" y="0"/>
          <a:chExt cx="0" cy="0"/>
        </a:xfrm>
      </p:grpSpPr>
      <p:sp>
        <p:nvSpPr>
          <p:cNvPr id="228" name="Google Shape;228;p2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9" name="Google Shape;229;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Google Shape;116;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7" name="Google Shape;117;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Google Shape;122;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3" name="Google Shape;123;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7" name="Shape 127"/>
        <p:cNvGrpSpPr/>
        <p:nvPr/>
      </p:nvGrpSpPr>
      <p:grpSpPr>
        <a:xfrm>
          <a:off x="0" y="0"/>
          <a:ext cx="0" cy="0"/>
          <a:chOff x="0" y="0"/>
          <a:chExt cx="0" cy="0"/>
        </a:xfrm>
      </p:grpSpPr>
      <p:sp>
        <p:nvSpPr>
          <p:cNvPr id="128" name="Google Shape;128;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9" name="Google Shape;129;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3" name="Shape 133"/>
        <p:cNvGrpSpPr/>
        <p:nvPr/>
      </p:nvGrpSpPr>
      <p:grpSpPr>
        <a:xfrm>
          <a:off x="0" y="0"/>
          <a:ext cx="0" cy="0"/>
          <a:chOff x="0" y="0"/>
          <a:chExt cx="0" cy="0"/>
        </a:xfrm>
      </p:grpSpPr>
      <p:sp>
        <p:nvSpPr>
          <p:cNvPr id="134" name="Google Shape;134;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5" name="Google Shape;135;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9" name="Shape 139"/>
        <p:cNvGrpSpPr/>
        <p:nvPr/>
      </p:nvGrpSpPr>
      <p:grpSpPr>
        <a:xfrm>
          <a:off x="0" y="0"/>
          <a:ext cx="0" cy="0"/>
          <a:chOff x="0" y="0"/>
          <a:chExt cx="0" cy="0"/>
        </a:xfrm>
      </p:grpSpPr>
      <p:sp>
        <p:nvSpPr>
          <p:cNvPr id="140" name="Google Shape;140;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1" name="Google Shape;141;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6" name="Shape 146"/>
        <p:cNvGrpSpPr/>
        <p:nvPr/>
      </p:nvGrpSpPr>
      <p:grpSpPr>
        <a:xfrm>
          <a:off x="0" y="0"/>
          <a:ext cx="0" cy="0"/>
          <a:chOff x="0" y="0"/>
          <a:chExt cx="0" cy="0"/>
        </a:xfrm>
      </p:grpSpPr>
      <p:sp>
        <p:nvSpPr>
          <p:cNvPr id="147" name="Google Shape;147;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8" name="Google Shape;148;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3" name="Shape 153"/>
        <p:cNvGrpSpPr/>
        <p:nvPr/>
      </p:nvGrpSpPr>
      <p:grpSpPr>
        <a:xfrm>
          <a:off x="0" y="0"/>
          <a:ext cx="0" cy="0"/>
          <a:chOff x="0" y="0"/>
          <a:chExt cx="0" cy="0"/>
        </a:xfrm>
      </p:grpSpPr>
      <p:sp>
        <p:nvSpPr>
          <p:cNvPr id="154" name="Google Shape;154;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5" name="Google Shape;155;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18" name="Shape 18"/>
        <p:cNvGrpSpPr/>
        <p:nvPr/>
      </p:nvGrpSpPr>
      <p:grpSpPr>
        <a:xfrm>
          <a:off x="0" y="0"/>
          <a:ext cx="0" cy="0"/>
          <a:chOff x="0" y="0"/>
          <a:chExt cx="0" cy="0"/>
        </a:xfrm>
      </p:grpSpPr>
      <p:sp>
        <p:nvSpPr>
          <p:cNvPr id="19" name="Google Shape;19;p24"/>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 name="Google Shape;20;p24"/>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21" name="Google Shape;21;p24"/>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24"/>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24"/>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Nadpis a svislý text" type="vertTx">
  <p:cSld name="VERTICAL_TEXT">
    <p:spTree>
      <p:nvGrpSpPr>
        <p:cNvPr id="87" name="Shape 87"/>
        <p:cNvGrpSpPr/>
        <p:nvPr/>
      </p:nvGrpSpPr>
      <p:grpSpPr>
        <a:xfrm>
          <a:off x="0" y="0"/>
          <a:ext cx="0" cy="0"/>
          <a:chOff x="0" y="0"/>
          <a:chExt cx="0" cy="0"/>
        </a:xfrm>
      </p:grpSpPr>
      <p:sp>
        <p:nvSpPr>
          <p:cNvPr id="88" name="Google Shape;88;p33"/>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9" name="Google Shape;89;p33"/>
          <p:cNvSpPr txBox="1"/>
          <p:nvPr>
            <p:ph idx="1" type="body"/>
          </p:nvPr>
        </p:nvSpPr>
        <p:spPr>
          <a:xfrm rot="5400000">
            <a:off x="4114800" y="-1171786"/>
            <a:ext cx="4023360" cy="10058400"/>
          </a:xfrm>
          <a:prstGeom prst="rect">
            <a:avLst/>
          </a:prstGeom>
          <a:noFill/>
          <a:ln>
            <a:noFill/>
          </a:ln>
        </p:spPr>
        <p:txBody>
          <a:bodyPr anchorCtr="0" anchor="t" bIns="0" lIns="45700" spcFirstLastPara="1" rIns="45700" wrap="square" tIns="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90" name="Google Shape;90;p33"/>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33"/>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2" name="Google Shape;92;p33"/>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vislý nadpis a text" showMasterSp="0" type="vertTitleAndTx">
  <p:cSld name="VERTICAL_TITLE_AND_VERTICAL_TEXT">
    <p:spTree>
      <p:nvGrpSpPr>
        <p:cNvPr id="93" name="Shape 93"/>
        <p:cNvGrpSpPr/>
        <p:nvPr/>
      </p:nvGrpSpPr>
      <p:grpSpPr>
        <a:xfrm>
          <a:off x="0" y="0"/>
          <a:ext cx="0" cy="0"/>
          <a:chOff x="0" y="0"/>
          <a:chExt cx="0" cy="0"/>
        </a:xfrm>
      </p:grpSpPr>
      <p:sp>
        <p:nvSpPr>
          <p:cNvPr id="94" name="Google Shape;94;p34"/>
          <p:cNvSpPr/>
          <p:nvPr/>
        </p:nvSpPr>
        <p:spPr>
          <a:xfrm>
            <a:off x="3175" y="6400800"/>
            <a:ext cx="12188825"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34"/>
          <p:cNvSpPr/>
          <p:nvPr/>
        </p:nvSpPr>
        <p:spPr>
          <a:xfrm>
            <a:off x="15" y="6334316"/>
            <a:ext cx="12188825" cy="6400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34"/>
          <p:cNvSpPr txBox="1"/>
          <p:nvPr>
            <p:ph type="title"/>
          </p:nvPr>
        </p:nvSpPr>
        <p:spPr>
          <a:xfrm rot="5400000">
            <a:off x="7159401" y="1977801"/>
            <a:ext cx="5759898" cy="262890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7" name="Google Shape;97;p34"/>
          <p:cNvSpPr txBox="1"/>
          <p:nvPr>
            <p:ph idx="1" type="body"/>
          </p:nvPr>
        </p:nvSpPr>
        <p:spPr>
          <a:xfrm rot="5400000">
            <a:off x="1825401" y="-574899"/>
            <a:ext cx="5759898" cy="7734300"/>
          </a:xfrm>
          <a:prstGeom prst="rect">
            <a:avLst/>
          </a:prstGeom>
          <a:noFill/>
          <a:ln>
            <a:noFill/>
          </a:ln>
        </p:spPr>
        <p:txBody>
          <a:bodyPr anchorCtr="0" anchor="t" bIns="0" lIns="45700" spcFirstLastPara="1" rIns="45700" wrap="square" tIns="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98" name="Google Shape;98;p34"/>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9" name="Google Shape;99;p34"/>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0" name="Google Shape;100;p34"/>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Úvodní snímek" showMasterSp="0" type="title">
  <p:cSld name="TITLE">
    <p:spTree>
      <p:nvGrpSpPr>
        <p:cNvPr id="24" name="Shape 24"/>
        <p:cNvGrpSpPr/>
        <p:nvPr/>
      </p:nvGrpSpPr>
      <p:grpSpPr>
        <a:xfrm>
          <a:off x="0" y="0"/>
          <a:ext cx="0" cy="0"/>
          <a:chOff x="0" y="0"/>
          <a:chExt cx="0" cy="0"/>
        </a:xfrm>
      </p:grpSpPr>
      <p:sp>
        <p:nvSpPr>
          <p:cNvPr id="25" name="Google Shape;25;p25"/>
          <p:cNvSpPr/>
          <p:nvPr/>
        </p:nvSpPr>
        <p:spPr>
          <a:xfrm>
            <a:off x="1" y="6400800"/>
            <a:ext cx="12192000"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25"/>
          <p:cNvSpPr/>
          <p:nvPr/>
        </p:nvSpPr>
        <p:spPr>
          <a:xfrm>
            <a:off x="1" y="6334316"/>
            <a:ext cx="12192000" cy="66484"/>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25"/>
          <p:cNvSpPr txBox="1"/>
          <p:nvPr>
            <p:ph type="ctr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262626"/>
              </a:buClr>
              <a:buSzPts val="8000"/>
              <a:buFont typeface="Calibri"/>
              <a:buNone/>
              <a:defRPr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8" name="Google Shape;28;p25"/>
          <p:cNvSpPr txBox="1"/>
          <p:nvPr>
            <p:ph idx="1" type="subTitle"/>
          </p:nvPr>
        </p:nvSpPr>
        <p:spPr>
          <a:xfrm>
            <a:off x="1100051" y="4455621"/>
            <a:ext cx="10058400" cy="1143000"/>
          </a:xfrm>
          <a:prstGeom prst="rect">
            <a:avLst/>
          </a:prstGeom>
          <a:noFill/>
          <a:ln>
            <a:noFill/>
          </a:ln>
        </p:spPr>
        <p:txBody>
          <a:bodyPr anchorCtr="0" anchor="t" bIns="45700" lIns="91425" spcFirstLastPara="1" rIns="91425" wrap="square" tIns="45700">
            <a:normAutofit/>
          </a:bodyPr>
          <a:lstStyle>
            <a:lvl1pPr lvl="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lvl="1" algn="ctr">
              <a:lnSpc>
                <a:spcPct val="90000"/>
              </a:lnSpc>
              <a:spcBef>
                <a:spcPts val="200"/>
              </a:spcBef>
              <a:spcAft>
                <a:spcPts val="0"/>
              </a:spcAft>
              <a:buSzPts val="2400"/>
              <a:buNone/>
              <a:defRPr sz="2400"/>
            </a:lvl2pPr>
            <a:lvl3pPr lvl="2" algn="ctr">
              <a:lnSpc>
                <a:spcPct val="90000"/>
              </a:lnSpc>
              <a:spcBef>
                <a:spcPts val="400"/>
              </a:spcBef>
              <a:spcAft>
                <a:spcPts val="0"/>
              </a:spcAft>
              <a:buSzPts val="2400"/>
              <a:buNone/>
              <a:defRPr sz="24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p:txBody>
      </p:sp>
      <p:sp>
        <p:nvSpPr>
          <p:cNvPr id="29" name="Google Shape;29;p25"/>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25"/>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25"/>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cxnSp>
        <p:nvCxnSpPr>
          <p:cNvPr id="32" name="Google Shape;32;p25"/>
          <p:cNvCxnSpPr/>
          <p:nvPr/>
        </p:nvCxnSpPr>
        <p:spPr>
          <a:xfrm>
            <a:off x="1207658" y="4343400"/>
            <a:ext cx="9875520" cy="0"/>
          </a:xfrm>
          <a:prstGeom prst="straightConnector1">
            <a:avLst/>
          </a:prstGeom>
          <a:noFill/>
          <a:ln cap="flat" cmpd="sng" w="9525">
            <a:solidFill>
              <a:srgbClr val="7F7F7F"/>
            </a:solidFill>
            <a:prstDash val="solid"/>
            <a:round/>
            <a:headEnd len="sm" w="sm" type="none"/>
            <a:tailEnd len="sm" w="sm" type="none"/>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Záhlaví části" showMasterSp="0" type="secHead">
  <p:cSld name="SECTION_HEADER">
    <p:bg>
      <p:bgPr>
        <a:solidFill>
          <a:schemeClr val="lt1"/>
        </a:solidFill>
      </p:bgPr>
    </p:bg>
    <p:spTree>
      <p:nvGrpSpPr>
        <p:cNvPr id="33" name="Shape 33"/>
        <p:cNvGrpSpPr/>
        <p:nvPr/>
      </p:nvGrpSpPr>
      <p:grpSpPr>
        <a:xfrm>
          <a:off x="0" y="0"/>
          <a:ext cx="0" cy="0"/>
          <a:chOff x="0" y="0"/>
          <a:chExt cx="0" cy="0"/>
        </a:xfrm>
      </p:grpSpPr>
      <p:sp>
        <p:nvSpPr>
          <p:cNvPr id="34" name="Google Shape;34;p26"/>
          <p:cNvSpPr/>
          <p:nvPr/>
        </p:nvSpPr>
        <p:spPr>
          <a:xfrm>
            <a:off x="3175" y="6400800"/>
            <a:ext cx="12188825"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26"/>
          <p:cNvSpPr/>
          <p:nvPr/>
        </p:nvSpPr>
        <p:spPr>
          <a:xfrm>
            <a:off x="15" y="6334316"/>
            <a:ext cx="12188825" cy="6400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26"/>
          <p:cNvSpPr txBox="1"/>
          <p:nvPr>
            <p:ph type="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262626"/>
              </a:buClr>
              <a:buSzPts val="8000"/>
              <a:buFont typeface="Calibri"/>
              <a:buNone/>
              <a:defRPr b="0"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7" name="Google Shape;37;p26"/>
          <p:cNvSpPr txBox="1"/>
          <p:nvPr>
            <p:ph idx="1" type="body"/>
          </p:nvPr>
        </p:nvSpPr>
        <p:spPr>
          <a:xfrm>
            <a:off x="1097280" y="4453128"/>
            <a:ext cx="10058400" cy="11430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indent="-228600" lvl="1" marL="914400" algn="l">
              <a:lnSpc>
                <a:spcPct val="90000"/>
              </a:lnSpc>
              <a:spcBef>
                <a:spcPts val="200"/>
              </a:spcBef>
              <a:spcAft>
                <a:spcPts val="0"/>
              </a:spcAft>
              <a:buSzPts val="1800"/>
              <a:buNone/>
              <a:defRPr sz="1800">
                <a:solidFill>
                  <a:srgbClr val="888888"/>
                </a:solidFill>
              </a:defRPr>
            </a:lvl2pPr>
            <a:lvl3pPr indent="-228600" lvl="2" marL="1371600" algn="l">
              <a:lnSpc>
                <a:spcPct val="90000"/>
              </a:lnSpc>
              <a:spcBef>
                <a:spcPts val="400"/>
              </a:spcBef>
              <a:spcAft>
                <a:spcPts val="0"/>
              </a:spcAft>
              <a:buSzPts val="1600"/>
              <a:buNone/>
              <a:defRPr sz="1600">
                <a:solidFill>
                  <a:srgbClr val="888888"/>
                </a:solidFill>
              </a:defRPr>
            </a:lvl3pPr>
            <a:lvl4pPr indent="-228600" lvl="3" marL="1828800" algn="l">
              <a:lnSpc>
                <a:spcPct val="90000"/>
              </a:lnSpc>
              <a:spcBef>
                <a:spcPts val="400"/>
              </a:spcBef>
              <a:spcAft>
                <a:spcPts val="0"/>
              </a:spcAft>
              <a:buSzPts val="1400"/>
              <a:buNone/>
              <a:defRPr sz="1400">
                <a:solidFill>
                  <a:srgbClr val="888888"/>
                </a:solidFill>
              </a:defRPr>
            </a:lvl4pPr>
            <a:lvl5pPr indent="-228600" lvl="4" marL="2286000" algn="l">
              <a:lnSpc>
                <a:spcPct val="90000"/>
              </a:lnSpc>
              <a:spcBef>
                <a:spcPts val="400"/>
              </a:spcBef>
              <a:spcAft>
                <a:spcPts val="0"/>
              </a:spcAft>
              <a:buSzPts val="1400"/>
              <a:buNone/>
              <a:defRPr sz="1400">
                <a:solidFill>
                  <a:srgbClr val="888888"/>
                </a:solidFill>
              </a:defRPr>
            </a:lvl5pPr>
            <a:lvl6pPr indent="-228600" lvl="5" marL="2743200" algn="l">
              <a:lnSpc>
                <a:spcPct val="90000"/>
              </a:lnSpc>
              <a:spcBef>
                <a:spcPts val="400"/>
              </a:spcBef>
              <a:spcAft>
                <a:spcPts val="0"/>
              </a:spcAft>
              <a:buSzPts val="1400"/>
              <a:buNone/>
              <a:defRPr sz="1400">
                <a:solidFill>
                  <a:srgbClr val="888888"/>
                </a:solidFill>
              </a:defRPr>
            </a:lvl6pPr>
            <a:lvl7pPr indent="-228600" lvl="6" marL="3200400" algn="l">
              <a:lnSpc>
                <a:spcPct val="90000"/>
              </a:lnSpc>
              <a:spcBef>
                <a:spcPts val="400"/>
              </a:spcBef>
              <a:spcAft>
                <a:spcPts val="0"/>
              </a:spcAft>
              <a:buSzPts val="1400"/>
              <a:buNone/>
              <a:defRPr sz="1400">
                <a:solidFill>
                  <a:srgbClr val="888888"/>
                </a:solidFill>
              </a:defRPr>
            </a:lvl7pPr>
            <a:lvl8pPr indent="-228600" lvl="7" marL="3657600" algn="l">
              <a:lnSpc>
                <a:spcPct val="90000"/>
              </a:lnSpc>
              <a:spcBef>
                <a:spcPts val="400"/>
              </a:spcBef>
              <a:spcAft>
                <a:spcPts val="0"/>
              </a:spcAft>
              <a:buSzPts val="1400"/>
              <a:buNone/>
              <a:defRPr sz="1400">
                <a:solidFill>
                  <a:srgbClr val="888888"/>
                </a:solidFill>
              </a:defRPr>
            </a:lvl8pPr>
            <a:lvl9pPr indent="-228600" lvl="8" marL="4114800" algn="l">
              <a:lnSpc>
                <a:spcPct val="90000"/>
              </a:lnSpc>
              <a:spcBef>
                <a:spcPts val="400"/>
              </a:spcBef>
              <a:spcAft>
                <a:spcPts val="400"/>
              </a:spcAft>
              <a:buSzPts val="1400"/>
              <a:buNone/>
              <a:defRPr sz="1400">
                <a:solidFill>
                  <a:srgbClr val="888888"/>
                </a:solidFill>
              </a:defRPr>
            </a:lvl9pPr>
          </a:lstStyle>
          <a:p/>
        </p:txBody>
      </p:sp>
      <p:sp>
        <p:nvSpPr>
          <p:cNvPr id="38" name="Google Shape;38;p26"/>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26"/>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26"/>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cxnSp>
        <p:nvCxnSpPr>
          <p:cNvPr id="41" name="Google Shape;41;p26"/>
          <p:cNvCxnSpPr/>
          <p:nvPr/>
        </p:nvCxnSpPr>
        <p:spPr>
          <a:xfrm>
            <a:off x="1207658" y="4343400"/>
            <a:ext cx="9875520" cy="0"/>
          </a:xfrm>
          <a:prstGeom prst="straightConnector1">
            <a:avLst/>
          </a:prstGeom>
          <a:noFill/>
          <a:ln cap="flat" cmpd="sng" w="9525">
            <a:solidFill>
              <a:srgbClr val="7F7F7F"/>
            </a:solidFill>
            <a:prstDash val="solid"/>
            <a:round/>
            <a:headEnd len="sm" w="sm" type="none"/>
            <a:tailEnd len="sm" w="sm" type="none"/>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Dva obsahy" type="twoObj">
  <p:cSld name="TWO_OBJECTS">
    <p:spTree>
      <p:nvGrpSpPr>
        <p:cNvPr id="42" name="Shape 42"/>
        <p:cNvGrpSpPr/>
        <p:nvPr/>
      </p:nvGrpSpPr>
      <p:grpSpPr>
        <a:xfrm>
          <a:off x="0" y="0"/>
          <a:ext cx="0" cy="0"/>
          <a:chOff x="0" y="0"/>
          <a:chExt cx="0" cy="0"/>
        </a:xfrm>
      </p:grpSpPr>
      <p:sp>
        <p:nvSpPr>
          <p:cNvPr id="43" name="Google Shape;43;p27"/>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4" name="Google Shape;44;p27"/>
          <p:cNvSpPr txBox="1"/>
          <p:nvPr>
            <p:ph idx="1" type="body"/>
          </p:nvPr>
        </p:nvSpPr>
        <p:spPr>
          <a:xfrm>
            <a:off x="1097280" y="1845734"/>
            <a:ext cx="4937760" cy="4023359"/>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5" name="Google Shape;45;p27"/>
          <p:cNvSpPr txBox="1"/>
          <p:nvPr>
            <p:ph idx="2" type="body"/>
          </p:nvPr>
        </p:nvSpPr>
        <p:spPr>
          <a:xfrm>
            <a:off x="6217920" y="1845735"/>
            <a:ext cx="4937760"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6" name="Google Shape;46;p27"/>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27"/>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27"/>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orovnání" type="twoTxTwoObj">
  <p:cSld name="TWO_OBJECTS_WITH_TEXT">
    <p:spTree>
      <p:nvGrpSpPr>
        <p:cNvPr id="49" name="Shape 49"/>
        <p:cNvGrpSpPr/>
        <p:nvPr/>
      </p:nvGrpSpPr>
      <p:grpSpPr>
        <a:xfrm>
          <a:off x="0" y="0"/>
          <a:ext cx="0" cy="0"/>
          <a:chOff x="0" y="0"/>
          <a:chExt cx="0" cy="0"/>
        </a:xfrm>
      </p:grpSpPr>
      <p:sp>
        <p:nvSpPr>
          <p:cNvPr id="50" name="Google Shape;50;p28"/>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28"/>
          <p:cNvSpPr txBox="1"/>
          <p:nvPr>
            <p:ph idx="1" type="body"/>
          </p:nvPr>
        </p:nvSpPr>
        <p:spPr>
          <a:xfrm>
            <a:off x="1097280" y="1846052"/>
            <a:ext cx="4937760" cy="736282"/>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200"/>
              </a:spcBef>
              <a:spcAft>
                <a:spcPts val="0"/>
              </a:spcAft>
              <a:buSzPts val="2000"/>
              <a:buNone/>
              <a:defRPr b="0" sz="2000" cap="none">
                <a:solidFill>
                  <a:schemeClr val="dk2"/>
                </a:solidFill>
              </a:defRPr>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52" name="Google Shape;52;p28"/>
          <p:cNvSpPr txBox="1"/>
          <p:nvPr>
            <p:ph idx="2" type="body"/>
          </p:nvPr>
        </p:nvSpPr>
        <p:spPr>
          <a:xfrm>
            <a:off x="1097280" y="2582335"/>
            <a:ext cx="4937760" cy="32867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53" name="Google Shape;53;p28"/>
          <p:cNvSpPr txBox="1"/>
          <p:nvPr>
            <p:ph idx="3" type="body"/>
          </p:nvPr>
        </p:nvSpPr>
        <p:spPr>
          <a:xfrm>
            <a:off x="6217920" y="1846052"/>
            <a:ext cx="4937760" cy="736282"/>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200"/>
              </a:spcBef>
              <a:spcAft>
                <a:spcPts val="0"/>
              </a:spcAft>
              <a:buSzPts val="2000"/>
              <a:buNone/>
              <a:defRPr b="0" sz="2000" cap="none">
                <a:solidFill>
                  <a:schemeClr val="dk2"/>
                </a:solidFill>
              </a:defRPr>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54" name="Google Shape;54;p28"/>
          <p:cNvSpPr txBox="1"/>
          <p:nvPr>
            <p:ph idx="4" type="body"/>
          </p:nvPr>
        </p:nvSpPr>
        <p:spPr>
          <a:xfrm>
            <a:off x="6217920" y="2582334"/>
            <a:ext cx="4937760" cy="32867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55" name="Google Shape;55;p28"/>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28"/>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28"/>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ouze nadpis" type="titleOnly">
  <p:cSld name="TITLE_ONLY">
    <p:spTree>
      <p:nvGrpSpPr>
        <p:cNvPr id="58" name="Shape 58"/>
        <p:cNvGrpSpPr/>
        <p:nvPr/>
      </p:nvGrpSpPr>
      <p:grpSpPr>
        <a:xfrm>
          <a:off x="0" y="0"/>
          <a:ext cx="0" cy="0"/>
          <a:chOff x="0" y="0"/>
          <a:chExt cx="0" cy="0"/>
        </a:xfrm>
      </p:grpSpPr>
      <p:sp>
        <p:nvSpPr>
          <p:cNvPr id="59" name="Google Shape;59;p29"/>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29"/>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29"/>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29"/>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rázdný" showMasterSp="0" type="blank">
  <p:cSld name="BLANK">
    <p:spTree>
      <p:nvGrpSpPr>
        <p:cNvPr id="63" name="Shape 63"/>
        <p:cNvGrpSpPr/>
        <p:nvPr/>
      </p:nvGrpSpPr>
      <p:grpSpPr>
        <a:xfrm>
          <a:off x="0" y="0"/>
          <a:ext cx="0" cy="0"/>
          <a:chOff x="0" y="0"/>
          <a:chExt cx="0" cy="0"/>
        </a:xfrm>
      </p:grpSpPr>
      <p:sp>
        <p:nvSpPr>
          <p:cNvPr id="64" name="Google Shape;64;p30"/>
          <p:cNvSpPr/>
          <p:nvPr/>
        </p:nvSpPr>
        <p:spPr>
          <a:xfrm>
            <a:off x="3175" y="6400800"/>
            <a:ext cx="12188825"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30"/>
          <p:cNvSpPr/>
          <p:nvPr/>
        </p:nvSpPr>
        <p:spPr>
          <a:xfrm>
            <a:off x="15" y="6334316"/>
            <a:ext cx="12188825" cy="6400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30"/>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30"/>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30"/>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bsah s titulkem" showMasterSp="0" type="objTx">
  <p:cSld name="OBJECT_WITH_CAPTION_TEXT">
    <p:spTree>
      <p:nvGrpSpPr>
        <p:cNvPr id="69" name="Shape 69"/>
        <p:cNvGrpSpPr/>
        <p:nvPr/>
      </p:nvGrpSpPr>
      <p:grpSpPr>
        <a:xfrm>
          <a:off x="0" y="0"/>
          <a:ext cx="0" cy="0"/>
          <a:chOff x="0" y="0"/>
          <a:chExt cx="0" cy="0"/>
        </a:xfrm>
      </p:grpSpPr>
      <p:sp>
        <p:nvSpPr>
          <p:cNvPr id="70" name="Google Shape;70;p31"/>
          <p:cNvSpPr/>
          <p:nvPr/>
        </p:nvSpPr>
        <p:spPr>
          <a:xfrm>
            <a:off x="16" y="0"/>
            <a:ext cx="4050791" cy="68580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 name="Google Shape;71;p31"/>
          <p:cNvSpPr/>
          <p:nvPr/>
        </p:nvSpPr>
        <p:spPr>
          <a:xfrm>
            <a:off x="4040071" y="0"/>
            <a:ext cx="64008" cy="68580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31"/>
          <p:cNvSpPr txBox="1"/>
          <p:nvPr>
            <p:ph type="title"/>
          </p:nvPr>
        </p:nvSpPr>
        <p:spPr>
          <a:xfrm>
            <a:off x="457200" y="594359"/>
            <a:ext cx="3200400" cy="228600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FFFFFF"/>
              </a:buClr>
              <a:buSzPts val="3600"/>
              <a:buFont typeface="Calibri"/>
              <a:buNone/>
              <a:defRPr b="0" sz="360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3" name="Google Shape;73;p31"/>
          <p:cNvSpPr txBox="1"/>
          <p:nvPr>
            <p:ph idx="1" type="body"/>
          </p:nvPr>
        </p:nvSpPr>
        <p:spPr>
          <a:xfrm>
            <a:off x="4800600" y="731520"/>
            <a:ext cx="6492240" cy="52578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74" name="Google Shape;74;p31"/>
          <p:cNvSpPr txBox="1"/>
          <p:nvPr>
            <p:ph idx="2" type="body"/>
          </p:nvPr>
        </p:nvSpPr>
        <p:spPr>
          <a:xfrm>
            <a:off x="457200" y="2926080"/>
            <a:ext cx="3200400" cy="3379124"/>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200"/>
              </a:spcBef>
              <a:spcAft>
                <a:spcPts val="0"/>
              </a:spcAft>
              <a:buSzPts val="1500"/>
              <a:buNone/>
              <a:defRPr sz="1500">
                <a:solidFill>
                  <a:srgbClr val="FFFFFF"/>
                </a:solidFill>
              </a:defRPr>
            </a:lvl1pPr>
            <a:lvl2pPr indent="-228600" lvl="1" marL="914400" algn="l">
              <a:lnSpc>
                <a:spcPct val="90000"/>
              </a:lnSpc>
              <a:spcBef>
                <a:spcPts val="200"/>
              </a:spcBef>
              <a:spcAft>
                <a:spcPts val="0"/>
              </a:spcAft>
              <a:buSzPts val="1200"/>
              <a:buNone/>
              <a:defRPr sz="1200"/>
            </a:lvl2pPr>
            <a:lvl3pPr indent="-228600" lvl="2" marL="1371600" algn="l">
              <a:lnSpc>
                <a:spcPct val="90000"/>
              </a:lnSpc>
              <a:spcBef>
                <a:spcPts val="400"/>
              </a:spcBef>
              <a:spcAft>
                <a:spcPts val="0"/>
              </a:spcAft>
              <a:buSzPts val="1000"/>
              <a:buNone/>
              <a:defRPr sz="1000"/>
            </a:lvl3pPr>
            <a:lvl4pPr indent="-228600" lvl="3" marL="1828800" algn="l">
              <a:lnSpc>
                <a:spcPct val="90000"/>
              </a:lnSpc>
              <a:spcBef>
                <a:spcPts val="400"/>
              </a:spcBef>
              <a:spcAft>
                <a:spcPts val="0"/>
              </a:spcAft>
              <a:buSzPts val="900"/>
              <a:buNone/>
              <a:defRPr sz="900"/>
            </a:lvl4pPr>
            <a:lvl5pPr indent="-228600" lvl="4" marL="2286000" algn="l">
              <a:lnSpc>
                <a:spcPct val="90000"/>
              </a:lnSpc>
              <a:spcBef>
                <a:spcPts val="400"/>
              </a:spcBef>
              <a:spcAft>
                <a:spcPts val="0"/>
              </a:spcAft>
              <a:buSzPts val="900"/>
              <a:buNone/>
              <a:defRPr sz="900"/>
            </a:lvl5pPr>
            <a:lvl6pPr indent="-228600" lvl="5" marL="2743200" algn="l">
              <a:lnSpc>
                <a:spcPct val="90000"/>
              </a:lnSpc>
              <a:spcBef>
                <a:spcPts val="400"/>
              </a:spcBef>
              <a:spcAft>
                <a:spcPts val="0"/>
              </a:spcAft>
              <a:buSzPts val="900"/>
              <a:buNone/>
              <a:defRPr sz="900"/>
            </a:lvl6pPr>
            <a:lvl7pPr indent="-228600" lvl="6" marL="3200400" algn="l">
              <a:lnSpc>
                <a:spcPct val="90000"/>
              </a:lnSpc>
              <a:spcBef>
                <a:spcPts val="400"/>
              </a:spcBef>
              <a:spcAft>
                <a:spcPts val="0"/>
              </a:spcAft>
              <a:buSzPts val="900"/>
              <a:buNone/>
              <a:defRPr sz="900"/>
            </a:lvl7pPr>
            <a:lvl8pPr indent="-228600" lvl="7" marL="3657600" algn="l">
              <a:lnSpc>
                <a:spcPct val="90000"/>
              </a:lnSpc>
              <a:spcBef>
                <a:spcPts val="400"/>
              </a:spcBef>
              <a:spcAft>
                <a:spcPts val="0"/>
              </a:spcAft>
              <a:buSzPts val="900"/>
              <a:buNone/>
              <a:defRPr sz="900"/>
            </a:lvl8pPr>
            <a:lvl9pPr indent="-228600" lvl="8" marL="4114800" algn="l">
              <a:lnSpc>
                <a:spcPct val="90000"/>
              </a:lnSpc>
              <a:spcBef>
                <a:spcPts val="400"/>
              </a:spcBef>
              <a:spcAft>
                <a:spcPts val="400"/>
              </a:spcAft>
              <a:buSzPts val="900"/>
              <a:buNone/>
              <a:defRPr sz="900"/>
            </a:lvl9pPr>
          </a:lstStyle>
          <a:p/>
        </p:txBody>
      </p:sp>
      <p:sp>
        <p:nvSpPr>
          <p:cNvPr id="75" name="Google Shape;75;p31"/>
          <p:cNvSpPr txBox="1"/>
          <p:nvPr>
            <p:ph idx="10" type="dt"/>
          </p:nvPr>
        </p:nvSpPr>
        <p:spPr>
          <a:xfrm>
            <a:off x="465512" y="6459785"/>
            <a:ext cx="26185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31"/>
          <p:cNvSpPr txBox="1"/>
          <p:nvPr>
            <p:ph idx="11" type="ftr"/>
          </p:nvPr>
        </p:nvSpPr>
        <p:spPr>
          <a:xfrm>
            <a:off x="4800600" y="6459785"/>
            <a:ext cx="4648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31"/>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050">
                <a:solidFill>
                  <a:schemeClr val="dk2"/>
                </a:solidFill>
                <a:latin typeface="Calibri"/>
                <a:ea typeface="Calibri"/>
                <a:cs typeface="Calibri"/>
                <a:sym typeface="Calibri"/>
              </a:defRPr>
            </a:lvl1pPr>
            <a:lvl2pPr indent="0" lvl="1" marL="0" algn="r">
              <a:spcBef>
                <a:spcPts val="0"/>
              </a:spcBef>
              <a:buNone/>
              <a:defRPr sz="1050">
                <a:solidFill>
                  <a:schemeClr val="dk2"/>
                </a:solidFill>
                <a:latin typeface="Calibri"/>
                <a:ea typeface="Calibri"/>
                <a:cs typeface="Calibri"/>
                <a:sym typeface="Calibri"/>
              </a:defRPr>
            </a:lvl2pPr>
            <a:lvl3pPr indent="0" lvl="2" marL="0" algn="r">
              <a:spcBef>
                <a:spcPts val="0"/>
              </a:spcBef>
              <a:buNone/>
              <a:defRPr sz="1050">
                <a:solidFill>
                  <a:schemeClr val="dk2"/>
                </a:solidFill>
                <a:latin typeface="Calibri"/>
                <a:ea typeface="Calibri"/>
                <a:cs typeface="Calibri"/>
                <a:sym typeface="Calibri"/>
              </a:defRPr>
            </a:lvl3pPr>
            <a:lvl4pPr indent="0" lvl="3" marL="0" algn="r">
              <a:spcBef>
                <a:spcPts val="0"/>
              </a:spcBef>
              <a:buNone/>
              <a:defRPr sz="1050">
                <a:solidFill>
                  <a:schemeClr val="dk2"/>
                </a:solidFill>
                <a:latin typeface="Calibri"/>
                <a:ea typeface="Calibri"/>
                <a:cs typeface="Calibri"/>
                <a:sym typeface="Calibri"/>
              </a:defRPr>
            </a:lvl4pPr>
            <a:lvl5pPr indent="0" lvl="4" marL="0" algn="r">
              <a:spcBef>
                <a:spcPts val="0"/>
              </a:spcBef>
              <a:buNone/>
              <a:defRPr sz="1050">
                <a:solidFill>
                  <a:schemeClr val="dk2"/>
                </a:solidFill>
                <a:latin typeface="Calibri"/>
                <a:ea typeface="Calibri"/>
                <a:cs typeface="Calibri"/>
                <a:sym typeface="Calibri"/>
              </a:defRPr>
            </a:lvl5pPr>
            <a:lvl6pPr indent="0" lvl="5" marL="0" algn="r">
              <a:spcBef>
                <a:spcPts val="0"/>
              </a:spcBef>
              <a:buNone/>
              <a:defRPr sz="1050">
                <a:solidFill>
                  <a:schemeClr val="dk2"/>
                </a:solidFill>
                <a:latin typeface="Calibri"/>
                <a:ea typeface="Calibri"/>
                <a:cs typeface="Calibri"/>
                <a:sym typeface="Calibri"/>
              </a:defRPr>
            </a:lvl6pPr>
            <a:lvl7pPr indent="0" lvl="6" marL="0" algn="r">
              <a:spcBef>
                <a:spcPts val="0"/>
              </a:spcBef>
              <a:buNone/>
              <a:defRPr sz="1050">
                <a:solidFill>
                  <a:schemeClr val="dk2"/>
                </a:solidFill>
                <a:latin typeface="Calibri"/>
                <a:ea typeface="Calibri"/>
                <a:cs typeface="Calibri"/>
                <a:sym typeface="Calibri"/>
              </a:defRPr>
            </a:lvl7pPr>
            <a:lvl8pPr indent="0" lvl="7" marL="0" algn="r">
              <a:spcBef>
                <a:spcPts val="0"/>
              </a:spcBef>
              <a:buNone/>
              <a:defRPr sz="1050">
                <a:solidFill>
                  <a:schemeClr val="dk2"/>
                </a:solidFill>
                <a:latin typeface="Calibri"/>
                <a:ea typeface="Calibri"/>
                <a:cs typeface="Calibri"/>
                <a:sym typeface="Calibri"/>
              </a:defRPr>
            </a:lvl8pPr>
            <a:lvl9pPr indent="0" lvl="8" marL="0" algn="r">
              <a:spcBef>
                <a:spcPts val="0"/>
              </a:spcBef>
              <a:buNone/>
              <a:defRPr sz="1050">
                <a:solidFill>
                  <a:schemeClr val="dk2"/>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brázek s titulkem" showMasterSp="0" type="picTx">
  <p:cSld name="PICTURE_WITH_CAPTION_TEXT">
    <p:spTree>
      <p:nvGrpSpPr>
        <p:cNvPr id="78" name="Shape 78"/>
        <p:cNvGrpSpPr/>
        <p:nvPr/>
      </p:nvGrpSpPr>
      <p:grpSpPr>
        <a:xfrm>
          <a:off x="0" y="0"/>
          <a:ext cx="0" cy="0"/>
          <a:chOff x="0" y="0"/>
          <a:chExt cx="0" cy="0"/>
        </a:xfrm>
      </p:grpSpPr>
      <p:sp>
        <p:nvSpPr>
          <p:cNvPr id="79" name="Google Shape;79;p32"/>
          <p:cNvSpPr/>
          <p:nvPr/>
        </p:nvSpPr>
        <p:spPr>
          <a:xfrm>
            <a:off x="0" y="4953000"/>
            <a:ext cx="12188825" cy="19050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32"/>
          <p:cNvSpPr/>
          <p:nvPr/>
        </p:nvSpPr>
        <p:spPr>
          <a:xfrm>
            <a:off x="15" y="4915076"/>
            <a:ext cx="12188825" cy="6400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32"/>
          <p:cNvSpPr txBox="1"/>
          <p:nvPr>
            <p:ph type="title"/>
          </p:nvPr>
        </p:nvSpPr>
        <p:spPr>
          <a:xfrm>
            <a:off x="1097280" y="5074920"/>
            <a:ext cx="10113645" cy="822960"/>
          </a:xfrm>
          <a:prstGeom prst="rect">
            <a:avLst/>
          </a:prstGeom>
          <a:noFill/>
          <a:ln>
            <a:noFill/>
          </a:ln>
        </p:spPr>
        <p:txBody>
          <a:bodyPr anchorCtr="0" anchor="b" bIns="0" lIns="91425" spcFirstLastPara="1" rIns="91425" wrap="square" tIns="0">
            <a:noAutofit/>
          </a:bodyPr>
          <a:lstStyle>
            <a:lvl1pPr lvl="0" algn="l">
              <a:lnSpc>
                <a:spcPct val="85000"/>
              </a:lnSpc>
              <a:spcBef>
                <a:spcPts val="0"/>
              </a:spcBef>
              <a:spcAft>
                <a:spcPts val="0"/>
              </a:spcAft>
              <a:buClr>
                <a:srgbClr val="FFFFFF"/>
              </a:buClr>
              <a:buSzPts val="3600"/>
              <a:buFont typeface="Calibri"/>
              <a:buNone/>
              <a:defRPr b="0" sz="360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2" name="Google Shape;82;p32"/>
          <p:cNvSpPr/>
          <p:nvPr>
            <p:ph idx="2" type="pic"/>
          </p:nvPr>
        </p:nvSpPr>
        <p:spPr>
          <a:xfrm>
            <a:off x="15" y="0"/>
            <a:ext cx="12191985" cy="4915076"/>
          </a:xfrm>
          <a:prstGeom prst="rect">
            <a:avLst/>
          </a:prstGeom>
          <a:solidFill>
            <a:srgbClr val="BECAD4"/>
          </a:solidFill>
          <a:ln>
            <a:noFill/>
          </a:ln>
        </p:spPr>
        <p:txBody>
          <a:bodyPr anchorCtr="0" anchor="t" bIns="45700" lIns="457200" spcFirstLastPara="1" rIns="0" wrap="square" tIns="457200">
            <a:normAutofit/>
          </a:bodyPr>
          <a:lstStyle>
            <a:lvl1pPr lvl="0" marR="0" rtl="0" algn="l">
              <a:lnSpc>
                <a:spcPct val="90000"/>
              </a:lnSpc>
              <a:spcBef>
                <a:spcPts val="1200"/>
              </a:spcBef>
              <a:spcAft>
                <a:spcPts val="0"/>
              </a:spcAft>
              <a:buClr>
                <a:schemeClr val="accent1"/>
              </a:buClr>
              <a:buSzPts val="3200"/>
              <a:buFont typeface="Calibri"/>
              <a:buNone/>
              <a:defRPr b="0" i="0" sz="3200" u="none" cap="none" strike="noStrike">
                <a:solidFill>
                  <a:srgbClr val="3F3F3F"/>
                </a:solidFill>
                <a:latin typeface="Calibri"/>
                <a:ea typeface="Calibri"/>
                <a:cs typeface="Calibri"/>
                <a:sym typeface="Calibri"/>
              </a:defRPr>
            </a:lvl1pPr>
            <a:lvl2pPr lvl="1" marR="0" rtl="0" algn="l">
              <a:lnSpc>
                <a:spcPct val="90000"/>
              </a:lnSpc>
              <a:spcBef>
                <a:spcPts val="200"/>
              </a:spcBef>
              <a:spcAft>
                <a:spcPts val="0"/>
              </a:spcAft>
              <a:buClr>
                <a:schemeClr val="accent1"/>
              </a:buClr>
              <a:buSzPts val="2800"/>
              <a:buFont typeface="Calibri"/>
              <a:buNone/>
              <a:defRPr b="0" i="0" sz="2800" u="none" cap="none" strike="noStrike">
                <a:solidFill>
                  <a:srgbClr val="3F3F3F"/>
                </a:solidFill>
                <a:latin typeface="Calibri"/>
                <a:ea typeface="Calibri"/>
                <a:cs typeface="Calibri"/>
                <a:sym typeface="Calibri"/>
              </a:defRPr>
            </a:lvl2pPr>
            <a:lvl3pPr lvl="2" marR="0" rtl="0" algn="l">
              <a:lnSpc>
                <a:spcPct val="90000"/>
              </a:lnSpc>
              <a:spcBef>
                <a:spcPts val="400"/>
              </a:spcBef>
              <a:spcAft>
                <a:spcPts val="0"/>
              </a:spcAft>
              <a:buClr>
                <a:schemeClr val="accent1"/>
              </a:buClr>
              <a:buSzPts val="2400"/>
              <a:buFont typeface="Calibri"/>
              <a:buNone/>
              <a:defRPr b="0" i="0" sz="2400" u="none" cap="none" strike="noStrike">
                <a:solidFill>
                  <a:srgbClr val="3F3F3F"/>
                </a:solidFill>
                <a:latin typeface="Calibri"/>
                <a:ea typeface="Calibri"/>
                <a:cs typeface="Calibri"/>
                <a:sym typeface="Calibri"/>
              </a:defRPr>
            </a:lvl3pPr>
            <a:lvl4pPr lvl="3" marR="0" rtl="0" algn="l">
              <a:lnSpc>
                <a:spcPct val="90000"/>
              </a:lnSpc>
              <a:spcBef>
                <a:spcPts val="400"/>
              </a:spcBef>
              <a:spcAft>
                <a:spcPts val="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4pPr>
            <a:lvl5pPr lvl="4" marR="0" rtl="0" algn="l">
              <a:lnSpc>
                <a:spcPct val="90000"/>
              </a:lnSpc>
              <a:spcBef>
                <a:spcPts val="400"/>
              </a:spcBef>
              <a:spcAft>
                <a:spcPts val="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5pPr>
            <a:lvl6pPr lvl="5" marR="0" rtl="0" algn="l">
              <a:lnSpc>
                <a:spcPct val="90000"/>
              </a:lnSpc>
              <a:spcBef>
                <a:spcPts val="400"/>
              </a:spcBef>
              <a:spcAft>
                <a:spcPts val="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6pPr>
            <a:lvl7pPr lvl="6" marR="0" rtl="0" algn="l">
              <a:lnSpc>
                <a:spcPct val="90000"/>
              </a:lnSpc>
              <a:spcBef>
                <a:spcPts val="400"/>
              </a:spcBef>
              <a:spcAft>
                <a:spcPts val="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7pPr>
            <a:lvl8pPr lvl="7" marR="0" rtl="0" algn="l">
              <a:lnSpc>
                <a:spcPct val="90000"/>
              </a:lnSpc>
              <a:spcBef>
                <a:spcPts val="400"/>
              </a:spcBef>
              <a:spcAft>
                <a:spcPts val="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8pPr>
            <a:lvl9pPr lvl="8" marR="0" rtl="0" algn="l">
              <a:lnSpc>
                <a:spcPct val="90000"/>
              </a:lnSpc>
              <a:spcBef>
                <a:spcPts val="400"/>
              </a:spcBef>
              <a:spcAft>
                <a:spcPts val="40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9pPr>
          </a:lstStyle>
          <a:p/>
        </p:txBody>
      </p:sp>
      <p:sp>
        <p:nvSpPr>
          <p:cNvPr id="83" name="Google Shape;83;p32"/>
          <p:cNvSpPr txBox="1"/>
          <p:nvPr>
            <p:ph idx="1" type="body"/>
          </p:nvPr>
        </p:nvSpPr>
        <p:spPr>
          <a:xfrm>
            <a:off x="1097280" y="5907024"/>
            <a:ext cx="10113264" cy="594360"/>
          </a:xfrm>
          <a:prstGeom prst="rect">
            <a:avLst/>
          </a:prstGeom>
          <a:noFill/>
          <a:ln>
            <a:noFill/>
          </a:ln>
        </p:spPr>
        <p:txBody>
          <a:bodyPr anchorCtr="0" anchor="t" bIns="0" lIns="91425" spcFirstLastPara="1" rIns="91425" wrap="square" tIns="0">
            <a:normAutofit/>
          </a:bodyPr>
          <a:lstStyle>
            <a:lvl1pPr indent="-228600" lvl="0" marL="457200" algn="l">
              <a:lnSpc>
                <a:spcPct val="90000"/>
              </a:lnSpc>
              <a:spcBef>
                <a:spcPts val="0"/>
              </a:spcBef>
              <a:spcAft>
                <a:spcPts val="0"/>
              </a:spcAft>
              <a:buSzPts val="1500"/>
              <a:buNone/>
              <a:defRPr sz="1500">
                <a:solidFill>
                  <a:srgbClr val="FFFFFF"/>
                </a:solidFill>
              </a:defRPr>
            </a:lvl1pPr>
            <a:lvl2pPr indent="-228600" lvl="1" marL="914400" algn="l">
              <a:lnSpc>
                <a:spcPct val="90000"/>
              </a:lnSpc>
              <a:spcBef>
                <a:spcPts val="600"/>
              </a:spcBef>
              <a:spcAft>
                <a:spcPts val="0"/>
              </a:spcAft>
              <a:buSzPts val="1200"/>
              <a:buNone/>
              <a:defRPr sz="1200"/>
            </a:lvl2pPr>
            <a:lvl3pPr indent="-228600" lvl="2" marL="1371600" algn="l">
              <a:lnSpc>
                <a:spcPct val="90000"/>
              </a:lnSpc>
              <a:spcBef>
                <a:spcPts val="400"/>
              </a:spcBef>
              <a:spcAft>
                <a:spcPts val="0"/>
              </a:spcAft>
              <a:buSzPts val="1000"/>
              <a:buNone/>
              <a:defRPr sz="1000"/>
            </a:lvl3pPr>
            <a:lvl4pPr indent="-228600" lvl="3" marL="1828800" algn="l">
              <a:lnSpc>
                <a:spcPct val="90000"/>
              </a:lnSpc>
              <a:spcBef>
                <a:spcPts val="400"/>
              </a:spcBef>
              <a:spcAft>
                <a:spcPts val="0"/>
              </a:spcAft>
              <a:buSzPts val="900"/>
              <a:buNone/>
              <a:defRPr sz="900"/>
            </a:lvl4pPr>
            <a:lvl5pPr indent="-228600" lvl="4" marL="2286000" algn="l">
              <a:lnSpc>
                <a:spcPct val="90000"/>
              </a:lnSpc>
              <a:spcBef>
                <a:spcPts val="400"/>
              </a:spcBef>
              <a:spcAft>
                <a:spcPts val="0"/>
              </a:spcAft>
              <a:buSzPts val="900"/>
              <a:buNone/>
              <a:defRPr sz="900"/>
            </a:lvl5pPr>
            <a:lvl6pPr indent="-228600" lvl="5" marL="2743200" algn="l">
              <a:lnSpc>
                <a:spcPct val="90000"/>
              </a:lnSpc>
              <a:spcBef>
                <a:spcPts val="400"/>
              </a:spcBef>
              <a:spcAft>
                <a:spcPts val="0"/>
              </a:spcAft>
              <a:buSzPts val="900"/>
              <a:buNone/>
              <a:defRPr sz="900"/>
            </a:lvl6pPr>
            <a:lvl7pPr indent="-228600" lvl="6" marL="3200400" algn="l">
              <a:lnSpc>
                <a:spcPct val="90000"/>
              </a:lnSpc>
              <a:spcBef>
                <a:spcPts val="400"/>
              </a:spcBef>
              <a:spcAft>
                <a:spcPts val="0"/>
              </a:spcAft>
              <a:buSzPts val="900"/>
              <a:buNone/>
              <a:defRPr sz="900"/>
            </a:lvl7pPr>
            <a:lvl8pPr indent="-228600" lvl="7" marL="3657600" algn="l">
              <a:lnSpc>
                <a:spcPct val="90000"/>
              </a:lnSpc>
              <a:spcBef>
                <a:spcPts val="400"/>
              </a:spcBef>
              <a:spcAft>
                <a:spcPts val="0"/>
              </a:spcAft>
              <a:buSzPts val="900"/>
              <a:buNone/>
              <a:defRPr sz="900"/>
            </a:lvl8pPr>
            <a:lvl9pPr indent="-228600" lvl="8" marL="4114800" algn="l">
              <a:lnSpc>
                <a:spcPct val="90000"/>
              </a:lnSpc>
              <a:spcBef>
                <a:spcPts val="400"/>
              </a:spcBef>
              <a:spcAft>
                <a:spcPts val="400"/>
              </a:spcAft>
              <a:buSzPts val="900"/>
              <a:buNone/>
              <a:defRPr sz="900"/>
            </a:lvl9pPr>
          </a:lstStyle>
          <a:p/>
        </p:txBody>
      </p:sp>
      <p:sp>
        <p:nvSpPr>
          <p:cNvPr id="84" name="Google Shape;84;p32"/>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32"/>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32"/>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sp>
        <p:nvSpPr>
          <p:cNvPr id="10" name="Google Shape;10;p23"/>
          <p:cNvSpPr/>
          <p:nvPr/>
        </p:nvSpPr>
        <p:spPr>
          <a:xfrm>
            <a:off x="3175" y="6400800"/>
            <a:ext cx="12188825"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3"/>
          <p:cNvSpPr/>
          <p:nvPr/>
        </p:nvSpPr>
        <p:spPr>
          <a:xfrm>
            <a:off x="15" y="6334316"/>
            <a:ext cx="12188825" cy="6400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3"/>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marR="0" rtl="0" algn="l">
              <a:lnSpc>
                <a:spcPct val="85000"/>
              </a:lnSpc>
              <a:spcBef>
                <a:spcPts val="0"/>
              </a:spcBef>
              <a:spcAft>
                <a:spcPts val="0"/>
              </a:spcAft>
              <a:buClr>
                <a:srgbClr val="3F3F3F"/>
              </a:buClr>
              <a:buSzPts val="4800"/>
              <a:buFont typeface="Calibri"/>
              <a:buNone/>
              <a:defRPr b="0" i="0" sz="4800" u="none" cap="none" strike="noStrik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3" name="Google Shape;13;p23"/>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lvl1pPr indent="-355600" lvl="0" marL="457200" marR="0" rtl="0" algn="l">
              <a:lnSpc>
                <a:spcPct val="90000"/>
              </a:lnSpc>
              <a:spcBef>
                <a:spcPts val="1200"/>
              </a:spcBef>
              <a:spcAft>
                <a:spcPts val="0"/>
              </a:spcAft>
              <a:buClr>
                <a:schemeClr val="accent1"/>
              </a:buClr>
              <a:buSzPts val="2000"/>
              <a:buFont typeface="Calibri"/>
              <a:buChar char=" "/>
              <a:defRPr b="0" i="0" sz="2000" u="none" cap="none" strike="noStrike">
                <a:solidFill>
                  <a:srgbClr val="3F3F3F"/>
                </a:solidFill>
                <a:latin typeface="Calibri"/>
                <a:ea typeface="Calibri"/>
                <a:cs typeface="Calibri"/>
                <a:sym typeface="Calibri"/>
              </a:defRPr>
            </a:lvl1pPr>
            <a:lvl2pPr indent="-342900" lvl="1" marL="914400" marR="0" rtl="0" algn="l">
              <a:lnSpc>
                <a:spcPct val="90000"/>
              </a:lnSpc>
              <a:spcBef>
                <a:spcPts val="200"/>
              </a:spcBef>
              <a:spcAft>
                <a:spcPts val="0"/>
              </a:spcAft>
              <a:buClr>
                <a:schemeClr val="accent1"/>
              </a:buClr>
              <a:buSzPts val="1800"/>
              <a:buFont typeface="Calibri"/>
              <a:buChar char="◦"/>
              <a:defRPr b="0" i="0" sz="1800" u="none" cap="none" strike="noStrike">
                <a:solidFill>
                  <a:srgbClr val="3F3F3F"/>
                </a:solidFill>
                <a:latin typeface="Calibri"/>
                <a:ea typeface="Calibri"/>
                <a:cs typeface="Calibri"/>
                <a:sym typeface="Calibri"/>
              </a:defRPr>
            </a:lvl2pPr>
            <a:lvl3pPr indent="-317500" lvl="2" marL="1371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8pPr>
            <a:lvl9pPr indent="-317500" lvl="8" marL="4114800" marR="0" rtl="0" algn="l">
              <a:lnSpc>
                <a:spcPct val="90000"/>
              </a:lnSpc>
              <a:spcBef>
                <a:spcPts val="400"/>
              </a:spcBef>
              <a:spcAft>
                <a:spcPts val="40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9pPr>
          </a:lstStyle>
          <a:p/>
        </p:txBody>
      </p:sp>
      <p:sp>
        <p:nvSpPr>
          <p:cNvPr id="14" name="Google Shape;14;p23"/>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00" u="none" cap="none" strike="noStrik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5" name="Google Shape;15;p23"/>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900" u="none" cap="none" strike="noStrik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6" name="Google Shape;16;p23"/>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050" u="none" cap="none" strike="noStrike">
                <a:solidFill>
                  <a:srgbClr val="FFFFFF"/>
                </a:solidFill>
                <a:latin typeface="Calibri"/>
                <a:ea typeface="Calibri"/>
                <a:cs typeface="Calibri"/>
                <a:sym typeface="Calibri"/>
              </a:defRPr>
            </a:lvl1pPr>
            <a:lvl2pPr indent="0" lvl="1" marL="0" marR="0" rtl="0" algn="r">
              <a:spcBef>
                <a:spcPts val="0"/>
              </a:spcBef>
              <a:buNone/>
              <a:defRPr b="0" i="0" sz="1050" u="none" cap="none" strike="noStrike">
                <a:solidFill>
                  <a:srgbClr val="FFFFFF"/>
                </a:solidFill>
                <a:latin typeface="Calibri"/>
                <a:ea typeface="Calibri"/>
                <a:cs typeface="Calibri"/>
                <a:sym typeface="Calibri"/>
              </a:defRPr>
            </a:lvl2pPr>
            <a:lvl3pPr indent="0" lvl="2" marL="0" marR="0" rtl="0" algn="r">
              <a:spcBef>
                <a:spcPts val="0"/>
              </a:spcBef>
              <a:buNone/>
              <a:defRPr b="0" i="0" sz="1050" u="none" cap="none" strike="noStrike">
                <a:solidFill>
                  <a:srgbClr val="FFFFFF"/>
                </a:solidFill>
                <a:latin typeface="Calibri"/>
                <a:ea typeface="Calibri"/>
                <a:cs typeface="Calibri"/>
                <a:sym typeface="Calibri"/>
              </a:defRPr>
            </a:lvl3pPr>
            <a:lvl4pPr indent="0" lvl="3" marL="0" marR="0" rtl="0" algn="r">
              <a:spcBef>
                <a:spcPts val="0"/>
              </a:spcBef>
              <a:buNone/>
              <a:defRPr b="0" i="0" sz="1050" u="none" cap="none" strike="noStrike">
                <a:solidFill>
                  <a:srgbClr val="FFFFFF"/>
                </a:solidFill>
                <a:latin typeface="Calibri"/>
                <a:ea typeface="Calibri"/>
                <a:cs typeface="Calibri"/>
                <a:sym typeface="Calibri"/>
              </a:defRPr>
            </a:lvl4pPr>
            <a:lvl5pPr indent="0" lvl="4" marL="0" marR="0" rtl="0" algn="r">
              <a:spcBef>
                <a:spcPts val="0"/>
              </a:spcBef>
              <a:buNone/>
              <a:defRPr b="0" i="0" sz="1050" u="none" cap="none" strike="noStrike">
                <a:solidFill>
                  <a:srgbClr val="FFFFFF"/>
                </a:solidFill>
                <a:latin typeface="Calibri"/>
                <a:ea typeface="Calibri"/>
                <a:cs typeface="Calibri"/>
                <a:sym typeface="Calibri"/>
              </a:defRPr>
            </a:lvl5pPr>
            <a:lvl6pPr indent="0" lvl="5" marL="0" marR="0" rtl="0" algn="r">
              <a:spcBef>
                <a:spcPts val="0"/>
              </a:spcBef>
              <a:buNone/>
              <a:defRPr b="0" i="0" sz="1050" u="none" cap="none" strike="noStrike">
                <a:solidFill>
                  <a:srgbClr val="FFFFFF"/>
                </a:solidFill>
                <a:latin typeface="Calibri"/>
                <a:ea typeface="Calibri"/>
                <a:cs typeface="Calibri"/>
                <a:sym typeface="Calibri"/>
              </a:defRPr>
            </a:lvl6pPr>
            <a:lvl7pPr indent="0" lvl="6" marL="0" marR="0" rtl="0" algn="r">
              <a:spcBef>
                <a:spcPts val="0"/>
              </a:spcBef>
              <a:buNone/>
              <a:defRPr b="0" i="0" sz="1050" u="none" cap="none" strike="noStrike">
                <a:solidFill>
                  <a:srgbClr val="FFFFFF"/>
                </a:solidFill>
                <a:latin typeface="Calibri"/>
                <a:ea typeface="Calibri"/>
                <a:cs typeface="Calibri"/>
                <a:sym typeface="Calibri"/>
              </a:defRPr>
            </a:lvl7pPr>
            <a:lvl8pPr indent="0" lvl="7" marL="0" marR="0" rtl="0" algn="r">
              <a:spcBef>
                <a:spcPts val="0"/>
              </a:spcBef>
              <a:buNone/>
              <a:defRPr b="0" i="0" sz="1050" u="none" cap="none" strike="noStrike">
                <a:solidFill>
                  <a:srgbClr val="FFFFFF"/>
                </a:solidFill>
                <a:latin typeface="Calibri"/>
                <a:ea typeface="Calibri"/>
                <a:cs typeface="Calibri"/>
                <a:sym typeface="Calibri"/>
              </a:defRPr>
            </a:lvl8pPr>
            <a:lvl9pPr indent="0" lvl="8" marL="0" marR="0" rtl="0" algn="r">
              <a:spcBef>
                <a:spcPts val="0"/>
              </a:spcBef>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cs-CZ"/>
              <a:t>‹#›</a:t>
            </a:fld>
            <a:endParaRPr/>
          </a:p>
        </p:txBody>
      </p:sp>
      <p:cxnSp>
        <p:nvCxnSpPr>
          <p:cNvPr id="17" name="Google Shape;17;p23"/>
          <p:cNvCxnSpPr/>
          <p:nvPr/>
        </p:nvCxnSpPr>
        <p:spPr>
          <a:xfrm>
            <a:off x="1193532" y="1737845"/>
            <a:ext cx="9966960" cy="0"/>
          </a:xfrm>
          <a:prstGeom prst="straightConnector1">
            <a:avLst/>
          </a:prstGeom>
          <a:noFill/>
          <a:ln cap="flat" cmpd="sng" w="9525">
            <a:solidFill>
              <a:srgbClr val="7F7F7F"/>
            </a:solidFill>
            <a:prstDash val="solid"/>
            <a:round/>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2.gi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pic>
        <p:nvPicPr>
          <p:cNvPr descr="  Team Roles - Mind Map – snímek obrazovky " id="105" name="Google Shape;105;p1"/>
          <p:cNvPicPr preferRelativeResize="0"/>
          <p:nvPr/>
        </p:nvPicPr>
        <p:blipFill rotWithShape="1">
          <a:blip r:embed="rId3">
            <a:alphaModFix/>
          </a:blip>
          <a:srcRect b="0" l="0" r="0" t="0"/>
          <a:stretch/>
        </p:blipFill>
        <p:spPr>
          <a:xfrm>
            <a:off x="5743211" y="1908175"/>
            <a:ext cx="5877289" cy="4165402"/>
          </a:xfrm>
          <a:prstGeom prst="rect">
            <a:avLst/>
          </a:prstGeom>
          <a:noFill/>
          <a:ln>
            <a:noFill/>
          </a:ln>
        </p:spPr>
      </p:pic>
      <p:sp>
        <p:nvSpPr>
          <p:cNvPr id="106" name="Google Shape;106;p1"/>
          <p:cNvSpPr txBox="1"/>
          <p:nvPr>
            <p:ph type="title"/>
          </p:nvPr>
        </p:nvSpPr>
        <p:spPr>
          <a:xfrm>
            <a:off x="1097280" y="1293288"/>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6030"/>
              <a:buFont typeface="Calibri"/>
              <a:buNone/>
            </a:pPr>
            <a:r>
              <a:rPr b="1" lang="cs-CZ" sz="6030"/>
              <a:t>TÝMOVÉ DOVEDNOSTI</a:t>
            </a:r>
            <a:br>
              <a:rPr b="1" lang="cs-CZ" sz="4860"/>
            </a:br>
            <a:r>
              <a:rPr b="1" lang="cs-CZ" sz="2520"/>
              <a:t>bp2088 / bk2088</a:t>
            </a:r>
            <a:br>
              <a:rPr b="1" lang="cs-CZ" sz="2520"/>
            </a:br>
            <a:r>
              <a:rPr b="1" lang="cs-CZ" sz="2520"/>
              <a:t>Jaro 2020</a:t>
            </a:r>
            <a:br>
              <a:rPr lang="cs-CZ" sz="3600"/>
            </a:br>
            <a:br>
              <a:rPr b="1" lang="cs-CZ" sz="3600"/>
            </a:br>
            <a:endParaRPr b="1" sz="3600"/>
          </a:p>
        </p:txBody>
      </p:sp>
      <p:sp>
        <p:nvSpPr>
          <p:cNvPr id="107" name="Google Shape;107;p1"/>
          <p:cNvSpPr txBox="1"/>
          <p:nvPr>
            <p:ph idx="1" type="body"/>
          </p:nvPr>
        </p:nvSpPr>
        <p:spPr>
          <a:xfrm>
            <a:off x="1097280" y="2888136"/>
            <a:ext cx="4310288" cy="1724115"/>
          </a:xfrm>
          <a:prstGeom prst="rect">
            <a:avLst/>
          </a:prstGeom>
          <a:noFill/>
          <a:ln>
            <a:noFill/>
          </a:ln>
        </p:spPr>
        <p:txBody>
          <a:bodyPr anchorCtr="0" anchor="t" bIns="45700" lIns="0" spcFirstLastPara="1" rIns="0" wrap="square" tIns="45700">
            <a:normAutofit/>
          </a:bodyPr>
          <a:lstStyle/>
          <a:p>
            <a:pPr indent="-4127" lvl="0" marL="91440" rtl="0" algn="l">
              <a:lnSpc>
                <a:spcPct val="70000"/>
              </a:lnSpc>
              <a:spcBef>
                <a:spcPts val="0"/>
              </a:spcBef>
              <a:spcAft>
                <a:spcPts val="0"/>
              </a:spcAft>
              <a:buSzPts val="1375"/>
              <a:buNone/>
            </a:pPr>
            <a:r>
              <a:t/>
            </a:r>
            <a:endParaRPr sz="1375"/>
          </a:p>
          <a:p>
            <a:pPr indent="-4127" lvl="0" marL="91440" rtl="0" algn="l">
              <a:lnSpc>
                <a:spcPct val="70000"/>
              </a:lnSpc>
              <a:spcBef>
                <a:spcPts val="1400"/>
              </a:spcBef>
              <a:spcAft>
                <a:spcPts val="0"/>
              </a:spcAft>
              <a:buSzPts val="1375"/>
              <a:buNone/>
            </a:pPr>
            <a:r>
              <a:t/>
            </a:r>
            <a:endParaRPr sz="1375"/>
          </a:p>
          <a:p>
            <a:pPr indent="0" lvl="0" marL="91440" rtl="0" algn="l">
              <a:lnSpc>
                <a:spcPct val="70000"/>
              </a:lnSpc>
              <a:spcBef>
                <a:spcPts val="1400"/>
              </a:spcBef>
              <a:spcAft>
                <a:spcPts val="0"/>
              </a:spcAft>
              <a:buSzPts val="2640"/>
              <a:buNone/>
            </a:pPr>
            <a:r>
              <a:t/>
            </a:r>
            <a:endParaRPr b="1" sz="2640"/>
          </a:p>
          <a:p>
            <a:pPr indent="0" lvl="0" marL="0" rtl="0" algn="l">
              <a:lnSpc>
                <a:spcPct val="70000"/>
              </a:lnSpc>
              <a:spcBef>
                <a:spcPts val="1400"/>
              </a:spcBef>
              <a:spcAft>
                <a:spcPts val="0"/>
              </a:spcAft>
              <a:buSzPts val="4785"/>
              <a:buNone/>
            </a:pPr>
            <a:r>
              <a:rPr b="1" lang="cs-CZ" sz="4785">
                <a:solidFill>
                  <a:srgbClr val="0070C0"/>
                </a:solidFill>
              </a:rPr>
              <a:t>TÝMOVÉ ROLE</a:t>
            </a:r>
            <a:endParaRPr sz="4785">
              <a:solidFill>
                <a:srgbClr val="0070C0"/>
              </a:solidFill>
            </a:endParaRPr>
          </a:p>
        </p:txBody>
      </p:sp>
      <p:sp>
        <p:nvSpPr>
          <p:cNvPr id="108" name="Google Shape;108;p1"/>
          <p:cNvSpPr txBox="1"/>
          <p:nvPr/>
        </p:nvSpPr>
        <p:spPr>
          <a:xfrm>
            <a:off x="6365307" y="6073577"/>
            <a:ext cx="4633096" cy="25391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cs-CZ" sz="1050" u="none" cap="none" strike="noStrike">
                <a:solidFill>
                  <a:schemeClr val="dk1"/>
                </a:solidFill>
                <a:latin typeface="Calibri"/>
                <a:ea typeface="Calibri"/>
                <a:cs typeface="Calibri"/>
                <a:sym typeface="Calibri"/>
              </a:rPr>
              <a:t>Zdroj:https://play.google.com/store/apps/details?id=com.wBelbinTeamRoles</a:t>
            </a:r>
            <a:endParaRPr sz="1050">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3" name="Shape 163"/>
        <p:cNvGrpSpPr/>
        <p:nvPr/>
      </p:nvGrpSpPr>
      <p:grpSpPr>
        <a:xfrm>
          <a:off x="0" y="0"/>
          <a:ext cx="0" cy="0"/>
          <a:chOff x="0" y="0"/>
          <a:chExt cx="0" cy="0"/>
        </a:xfrm>
      </p:grpSpPr>
      <p:sp>
        <p:nvSpPr>
          <p:cNvPr id="164" name="Google Shape;164;p10"/>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0070C0"/>
              </a:buClr>
              <a:buSzPts val="4800"/>
              <a:buFont typeface="Calibri"/>
              <a:buNone/>
            </a:pPr>
            <a:r>
              <a:rPr lang="cs-CZ">
                <a:solidFill>
                  <a:srgbClr val="0070C0"/>
                </a:solidFill>
              </a:rPr>
              <a:t>TÝMOVÉ ROLE – BELBIN - VYHODNOCENÍ</a:t>
            </a:r>
            <a:endParaRPr/>
          </a:p>
        </p:txBody>
      </p:sp>
      <p:sp>
        <p:nvSpPr>
          <p:cNvPr id="165" name="Google Shape;165;p10"/>
          <p:cNvSpPr txBox="1"/>
          <p:nvPr>
            <p:ph idx="1" type="body"/>
          </p:nvPr>
        </p:nvSpPr>
        <p:spPr>
          <a:xfrm>
            <a:off x="1097280" y="1998134"/>
            <a:ext cx="10058400" cy="4023360"/>
          </a:xfrm>
          <a:prstGeom prst="rect">
            <a:avLst/>
          </a:prstGeom>
          <a:noFill/>
          <a:ln>
            <a:noFill/>
          </a:ln>
        </p:spPr>
        <p:txBody>
          <a:bodyPr anchorCtr="0" anchor="t" bIns="45700" lIns="0" spcFirstLastPara="1" rIns="0" wrap="square" tIns="45700">
            <a:normAutofit/>
          </a:bodyPr>
          <a:lstStyle/>
          <a:p>
            <a:pPr indent="-172720" lvl="0" marL="91440" rtl="0" algn="l">
              <a:lnSpc>
                <a:spcPct val="70000"/>
              </a:lnSpc>
              <a:spcBef>
                <a:spcPts val="0"/>
              </a:spcBef>
              <a:spcAft>
                <a:spcPts val="0"/>
              </a:spcAft>
              <a:buSzPts val="2720"/>
              <a:buChar char=" "/>
            </a:pPr>
            <a:r>
              <a:rPr b="1" lang="cs-CZ" sz="2720" cap="none">
                <a:solidFill>
                  <a:srgbClr val="0070C0"/>
                </a:solidFill>
              </a:rPr>
              <a:t>3. KOORDINÁTOR / CHAIRMAN</a:t>
            </a:r>
            <a:endParaRPr/>
          </a:p>
          <a:p>
            <a:pPr indent="-134937" lvl="0" marL="91440" rtl="0" algn="l">
              <a:lnSpc>
                <a:spcPct val="70000"/>
              </a:lnSpc>
              <a:spcBef>
                <a:spcPts val="1400"/>
              </a:spcBef>
              <a:spcAft>
                <a:spcPts val="0"/>
              </a:spcAft>
              <a:buSzPts val="2125"/>
              <a:buChar char=" "/>
            </a:pPr>
            <a:r>
              <a:rPr b="1" i="1" lang="cs-CZ" sz="2125"/>
              <a:t>Nejpravděpodobněji řekne</a:t>
            </a:r>
            <a:br>
              <a:rPr b="1" i="1" lang="cs-CZ" sz="2125"/>
            </a:br>
            <a:r>
              <a:rPr lang="cs-CZ" sz="2125"/>
              <a:t>„Důvod, proč jsme tady, je to, abychom pracovali na… “</a:t>
            </a:r>
            <a:br>
              <a:rPr lang="cs-CZ" sz="2125"/>
            </a:br>
            <a:r>
              <a:rPr lang="cs-CZ" sz="2125"/>
              <a:t>„Nejprve se zaměříme na… a později…“</a:t>
            </a:r>
            <a:br>
              <a:rPr lang="cs-CZ" sz="2125"/>
            </a:br>
            <a:r>
              <a:rPr lang="cs-CZ" sz="2125"/>
              <a:t>„Abych to shrnul, vypadá to že hlavním bodem je…“</a:t>
            </a:r>
            <a:br>
              <a:rPr lang="cs-CZ" sz="2125"/>
            </a:br>
            <a:r>
              <a:rPr lang="cs-CZ" sz="2125"/>
              <a:t>„Možná, že byste mohli… a pak uděláme…“</a:t>
            </a:r>
            <a:br>
              <a:rPr lang="cs-CZ" sz="2125"/>
            </a:br>
            <a:r>
              <a:rPr lang="cs-CZ" sz="2125"/>
              <a:t>„Abychom se vrátili k základnímu problému, mohli byste…“</a:t>
            </a:r>
            <a:br>
              <a:rPr lang="cs-CZ" sz="2125"/>
            </a:br>
            <a:r>
              <a:rPr b="1" i="1" lang="cs-CZ" sz="2125"/>
              <a:t>Silné stránky</a:t>
            </a:r>
            <a:br>
              <a:rPr b="1" i="1" lang="cs-CZ" sz="2125"/>
            </a:br>
            <a:r>
              <a:rPr lang="cs-CZ" sz="2125"/>
              <a:t>Upřesňuje cíle skupiny a stanoví program.</a:t>
            </a:r>
            <a:br>
              <a:rPr lang="cs-CZ" sz="2125"/>
            </a:br>
            <a:r>
              <a:rPr lang="cs-CZ" sz="2125"/>
              <a:t>Zvládá sám sebe a je vstřícný.</a:t>
            </a:r>
            <a:br>
              <a:rPr lang="cs-CZ" sz="2125"/>
            </a:br>
            <a:r>
              <a:rPr lang="cs-CZ" sz="2125"/>
              <a:t>Zaměřuje lidi na to, co dokáží dělat nejlépe.</a:t>
            </a:r>
            <a:br>
              <a:rPr lang="cs-CZ" sz="2125"/>
            </a:br>
            <a:r>
              <a:rPr lang="cs-CZ" sz="2125"/>
              <a:t>Jasně komunikuje.</a:t>
            </a:r>
            <a:br>
              <a:rPr lang="cs-CZ" sz="2125"/>
            </a:br>
            <a:r>
              <a:rPr lang="cs-CZ" sz="2125"/>
              <a:t>Stanoví kritéria, ale nedominuje.</a:t>
            </a:r>
            <a:br>
              <a:rPr lang="cs-CZ" sz="2125"/>
            </a:br>
            <a:r>
              <a:rPr b="1" i="1" lang="cs-CZ" sz="2125"/>
              <a:t>Připustitelné slabé stránky</a:t>
            </a:r>
            <a:br>
              <a:rPr b="1" i="1" lang="cs-CZ" sz="2125"/>
            </a:br>
            <a:r>
              <a:rPr lang="cs-CZ" sz="2125"/>
              <a:t>Má pouze několik málo vlastních originálních nápadů.</a:t>
            </a:r>
            <a:endParaRPr sz="2125"/>
          </a:p>
        </p:txBody>
      </p:sp>
      <p:sp>
        <p:nvSpPr>
          <p:cNvPr id="166" name="Google Shape;166;p10"/>
          <p:cNvSpPr txBox="1"/>
          <p:nvPr/>
        </p:nvSpPr>
        <p:spPr>
          <a:xfrm>
            <a:off x="7933509" y="2490651"/>
            <a:ext cx="3910148" cy="175432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cs-CZ" sz="1800">
                <a:solidFill>
                  <a:srgbClr val="0070C0"/>
                </a:solidFill>
                <a:latin typeface="Calibri"/>
                <a:ea typeface="Calibri"/>
                <a:cs typeface="Calibri"/>
                <a:sym typeface="Calibri"/>
              </a:rPr>
              <a:t>+ vyzrálý a sebejistý, vzbuzuje důvěru, objasňuje cíle, dobrý předsedající, podporuje rozhodování</a:t>
            </a:r>
            <a:endParaRPr/>
          </a:p>
          <a:p>
            <a:pPr indent="0" lvl="0" marL="0" marR="0" rtl="0" algn="l">
              <a:spcBef>
                <a:spcPts val="0"/>
              </a:spcBef>
              <a:spcAft>
                <a:spcPts val="0"/>
              </a:spcAft>
              <a:buNone/>
            </a:pPr>
            <a:r>
              <a:rPr lang="cs-CZ" sz="1800">
                <a:solidFill>
                  <a:srgbClr val="0070C0"/>
                </a:solidFill>
                <a:latin typeface="Calibri"/>
                <a:ea typeface="Calibri"/>
                <a:cs typeface="Calibri"/>
                <a:sym typeface="Calibri"/>
              </a:rPr>
              <a:t>- nemusí být vždy nejchytřejším nebo nejtvořivějším členem týmu, není vždy brilantní</a:t>
            </a:r>
            <a:endParaRPr sz="1800">
              <a:solidFill>
                <a:srgbClr val="0070C0"/>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0" name="Shape 170"/>
        <p:cNvGrpSpPr/>
        <p:nvPr/>
      </p:nvGrpSpPr>
      <p:grpSpPr>
        <a:xfrm>
          <a:off x="0" y="0"/>
          <a:ext cx="0" cy="0"/>
          <a:chOff x="0" y="0"/>
          <a:chExt cx="0" cy="0"/>
        </a:xfrm>
      </p:grpSpPr>
      <p:sp>
        <p:nvSpPr>
          <p:cNvPr id="171" name="Google Shape;171;p11"/>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0070C0"/>
              </a:buClr>
              <a:buSzPts val="4800"/>
              <a:buFont typeface="Calibri"/>
              <a:buNone/>
            </a:pPr>
            <a:r>
              <a:rPr lang="cs-CZ">
                <a:solidFill>
                  <a:srgbClr val="0070C0"/>
                </a:solidFill>
              </a:rPr>
              <a:t>TÝMOVÉ ROLE – BELBIN - VYHODNOCENÍ</a:t>
            </a:r>
            <a:endParaRPr/>
          </a:p>
        </p:txBody>
      </p:sp>
      <p:sp>
        <p:nvSpPr>
          <p:cNvPr id="172" name="Google Shape;172;p11"/>
          <p:cNvSpPr txBox="1"/>
          <p:nvPr>
            <p:ph idx="1" type="body"/>
          </p:nvPr>
        </p:nvSpPr>
        <p:spPr>
          <a:xfrm>
            <a:off x="1097280" y="1972734"/>
            <a:ext cx="10058400" cy="4389966"/>
          </a:xfrm>
          <a:prstGeom prst="rect">
            <a:avLst/>
          </a:prstGeom>
          <a:noFill/>
          <a:ln>
            <a:noFill/>
          </a:ln>
        </p:spPr>
        <p:txBody>
          <a:bodyPr anchorCtr="0" anchor="t" bIns="45700" lIns="0" spcFirstLastPara="1" rIns="0" wrap="square" tIns="45700">
            <a:normAutofit/>
          </a:bodyPr>
          <a:lstStyle/>
          <a:p>
            <a:pPr indent="-171132" lvl="0" marL="91440" rtl="0" algn="l">
              <a:lnSpc>
                <a:spcPct val="70000"/>
              </a:lnSpc>
              <a:spcBef>
                <a:spcPts val="0"/>
              </a:spcBef>
              <a:spcAft>
                <a:spcPts val="0"/>
              </a:spcAft>
              <a:buSzPts val="2695"/>
              <a:buChar char=" "/>
            </a:pPr>
            <a:r>
              <a:rPr b="1" lang="cs-CZ" sz="2695" cap="none">
                <a:solidFill>
                  <a:srgbClr val="0070C0"/>
                </a:solidFill>
              </a:rPr>
              <a:t>4. FORMOVAČ / SHAPER</a:t>
            </a:r>
            <a:endParaRPr/>
          </a:p>
          <a:p>
            <a:pPr indent="-125666" lvl="0" marL="91440" rtl="0" algn="l">
              <a:lnSpc>
                <a:spcPct val="70000"/>
              </a:lnSpc>
              <a:spcBef>
                <a:spcPts val="1400"/>
              </a:spcBef>
              <a:spcAft>
                <a:spcPts val="0"/>
              </a:spcAft>
              <a:buSzPts val="1979"/>
              <a:buChar char=" "/>
            </a:pPr>
            <a:r>
              <a:rPr b="1" i="1" lang="cs-CZ" sz="1979"/>
              <a:t>Nejpravděpodobněji řekne</a:t>
            </a:r>
            <a:br>
              <a:rPr b="1" i="1" lang="cs-CZ" sz="1979"/>
            </a:br>
            <a:r>
              <a:rPr lang="cs-CZ" sz="1979"/>
              <a:t>„Musíme udělat…“</a:t>
            </a:r>
            <a:br>
              <a:rPr lang="cs-CZ" sz="1979"/>
            </a:br>
            <a:r>
              <a:rPr lang="cs-CZ" sz="1979"/>
              <a:t>„Ztrácíme čas – musíme…“</a:t>
            </a:r>
            <a:br>
              <a:rPr lang="cs-CZ" sz="1979"/>
            </a:br>
            <a:r>
              <a:rPr lang="cs-CZ" sz="1979"/>
              <a:t>„Ne – mýlíte se – nejdůležitější otázkou je…“</a:t>
            </a:r>
            <a:br>
              <a:rPr lang="cs-CZ" sz="1979"/>
            </a:br>
            <a:r>
              <a:rPr lang="cs-CZ" sz="1979"/>
              <a:t>„Když dáme dohromady to, co jste řekl, s tímto návrhem, tak můžeme.“</a:t>
            </a:r>
            <a:br>
              <a:rPr lang="cs-CZ" sz="1979"/>
            </a:br>
            <a:r>
              <a:rPr lang="cs-CZ" sz="1979"/>
              <a:t>„Když se vám to nelíbí – vyzkoušejte tohle.“</a:t>
            </a:r>
            <a:br>
              <a:rPr lang="cs-CZ" sz="1979"/>
            </a:br>
            <a:r>
              <a:rPr b="1" i="1" lang="cs-CZ" sz="1979"/>
              <a:t>Silné stránky</a:t>
            </a:r>
            <a:br>
              <a:rPr b="1" i="1" lang="cs-CZ" sz="1979"/>
            </a:br>
            <a:r>
              <a:rPr lang="cs-CZ" sz="1979"/>
              <a:t>Dominantní a otevřený.</a:t>
            </a:r>
            <a:br>
              <a:rPr lang="cs-CZ" sz="1979"/>
            </a:br>
            <a:r>
              <a:rPr lang="cs-CZ" sz="1979"/>
              <a:t>Bývá impulsivní.</a:t>
            </a:r>
            <a:br>
              <a:rPr lang="cs-CZ" sz="1979"/>
            </a:br>
            <a:r>
              <a:rPr lang="cs-CZ" sz="1979"/>
              <a:t>Rychle oponuje a rychle reaguje na výzvu.</a:t>
            </a:r>
            <a:br>
              <a:rPr lang="cs-CZ" sz="1979"/>
            </a:br>
            <a:r>
              <a:rPr lang="cs-CZ" sz="1979"/>
              <a:t>Jeho hlavní funkcí je formovat úsilí vyvíjené týmem.</a:t>
            </a:r>
            <a:br>
              <a:rPr lang="cs-CZ" sz="1979"/>
            </a:br>
            <a:r>
              <a:rPr lang="cs-CZ" sz="1979"/>
              <a:t>Snaží se sjednotit myšlenky a vytvářet vzory.</a:t>
            </a:r>
            <a:br>
              <a:rPr lang="cs-CZ" sz="1979"/>
            </a:br>
            <a:r>
              <a:rPr lang="cs-CZ" sz="1979"/>
              <a:t>Preferuje jasné, precizní myšlenky nebo činy, nikoliv bezcílné diskutování.</a:t>
            </a:r>
            <a:br>
              <a:rPr lang="cs-CZ" sz="1979"/>
            </a:br>
            <a:r>
              <a:rPr lang="cs-CZ" sz="1979"/>
              <a:t>Dává jednotlivé věci do pohybu.</a:t>
            </a:r>
            <a:br>
              <a:rPr lang="cs-CZ" sz="1979"/>
            </a:br>
            <a:r>
              <a:rPr b="1" i="1" lang="cs-CZ" sz="1979"/>
              <a:t>Připustitelné slabé stránky</a:t>
            </a:r>
            <a:br>
              <a:rPr b="1" i="1" lang="cs-CZ" sz="1979"/>
            </a:br>
            <a:r>
              <a:rPr lang="cs-CZ" sz="1979"/>
              <a:t>Elán může některé lidi iritovat, takže některé nápady nejsou akceptovány.</a:t>
            </a:r>
            <a:br>
              <a:rPr lang="cs-CZ" sz="1979"/>
            </a:br>
            <a:r>
              <a:rPr lang="cs-CZ" sz="1979"/>
              <a:t>Někdy nedostatečně naslouchá ostatním.</a:t>
            </a:r>
            <a:endParaRPr b="1" sz="1979" cap="none">
              <a:solidFill>
                <a:srgbClr val="0070C0"/>
              </a:solidFill>
            </a:endParaRPr>
          </a:p>
        </p:txBody>
      </p:sp>
      <p:sp>
        <p:nvSpPr>
          <p:cNvPr id="173" name="Google Shape;173;p11"/>
          <p:cNvSpPr txBox="1"/>
          <p:nvPr/>
        </p:nvSpPr>
        <p:spPr>
          <a:xfrm>
            <a:off x="6783977" y="1881051"/>
            <a:ext cx="4868091"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cs-CZ" sz="1800">
                <a:solidFill>
                  <a:srgbClr val="0070C0"/>
                </a:solidFill>
                <a:latin typeface="Calibri"/>
                <a:ea typeface="Calibri"/>
                <a:cs typeface="Calibri"/>
                <a:sym typeface="Calibri"/>
              </a:rPr>
              <a:t>+ dynamický, usilovný typ, otevřený, vyzývá, naléhá, hledá cesty, jak se vypořádat s překážkami</a:t>
            </a:r>
            <a:endParaRPr sz="1800">
              <a:solidFill>
                <a:srgbClr val="0070C0"/>
              </a:solidFill>
              <a:latin typeface="Calibri"/>
              <a:ea typeface="Calibri"/>
              <a:cs typeface="Calibri"/>
              <a:sym typeface="Calibri"/>
            </a:endParaRPr>
          </a:p>
          <a:p>
            <a:pPr indent="0" lvl="0" marL="0" marR="0" rtl="0" algn="l">
              <a:spcBef>
                <a:spcPts val="0"/>
              </a:spcBef>
              <a:spcAft>
                <a:spcPts val="0"/>
              </a:spcAft>
              <a:buNone/>
            </a:pPr>
            <a:r>
              <a:rPr lang="cs-CZ" sz="1800">
                <a:solidFill>
                  <a:srgbClr val="0070C0"/>
                </a:solidFill>
                <a:latin typeface="Calibri"/>
                <a:ea typeface="Calibri"/>
                <a:cs typeface="Calibri"/>
                <a:sym typeface="Calibri"/>
              </a:rPr>
              <a:t>- náchylný k provokování a k přechodným výbuchům zlosti</a:t>
            </a:r>
            <a:endParaRPr sz="1800">
              <a:solidFill>
                <a:srgbClr val="0070C0"/>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7" name="Shape 177"/>
        <p:cNvGrpSpPr/>
        <p:nvPr/>
      </p:nvGrpSpPr>
      <p:grpSpPr>
        <a:xfrm>
          <a:off x="0" y="0"/>
          <a:ext cx="0" cy="0"/>
          <a:chOff x="0" y="0"/>
          <a:chExt cx="0" cy="0"/>
        </a:xfrm>
      </p:grpSpPr>
      <p:sp>
        <p:nvSpPr>
          <p:cNvPr id="178" name="Google Shape;178;p12"/>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0070C0"/>
              </a:buClr>
              <a:buSzPts val="4800"/>
              <a:buFont typeface="Calibri"/>
              <a:buNone/>
            </a:pPr>
            <a:r>
              <a:rPr lang="cs-CZ">
                <a:solidFill>
                  <a:srgbClr val="0070C0"/>
                </a:solidFill>
              </a:rPr>
              <a:t>TÝMOVÉ ROLE – BELBIN - VYHODNOCENÍ</a:t>
            </a:r>
            <a:endParaRPr/>
          </a:p>
        </p:txBody>
      </p:sp>
      <p:sp>
        <p:nvSpPr>
          <p:cNvPr id="179" name="Google Shape;179;p12"/>
          <p:cNvSpPr txBox="1"/>
          <p:nvPr>
            <p:ph idx="1" type="body"/>
          </p:nvPr>
        </p:nvSpPr>
        <p:spPr>
          <a:xfrm>
            <a:off x="1097280" y="1947334"/>
            <a:ext cx="10058400" cy="4351866"/>
          </a:xfrm>
          <a:prstGeom prst="rect">
            <a:avLst/>
          </a:prstGeom>
          <a:noFill/>
          <a:ln>
            <a:noFill/>
          </a:ln>
        </p:spPr>
        <p:txBody>
          <a:bodyPr anchorCtr="0" anchor="t" bIns="45700" lIns="0" spcFirstLastPara="1" rIns="0" wrap="square" tIns="45700">
            <a:normAutofit/>
          </a:bodyPr>
          <a:lstStyle/>
          <a:p>
            <a:pPr indent="-173355" lvl="0" marL="91440" rtl="0" algn="l">
              <a:lnSpc>
                <a:spcPct val="70000"/>
              </a:lnSpc>
              <a:spcBef>
                <a:spcPts val="0"/>
              </a:spcBef>
              <a:spcAft>
                <a:spcPts val="0"/>
              </a:spcAft>
              <a:buSzPts val="2730"/>
              <a:buChar char=" "/>
            </a:pPr>
            <a:r>
              <a:rPr b="1" lang="cs-CZ" sz="2730" cap="none">
                <a:solidFill>
                  <a:srgbClr val="0070C0"/>
                </a:solidFill>
              </a:rPr>
              <a:t>5. KONTROLOR A VYHODNOCOVAČ / MONITOR EVALUATOR</a:t>
            </a:r>
            <a:endParaRPr/>
          </a:p>
          <a:p>
            <a:pPr indent="-124460" lvl="0" marL="91440" rtl="0" algn="l">
              <a:lnSpc>
                <a:spcPct val="70000"/>
              </a:lnSpc>
              <a:spcBef>
                <a:spcPts val="1400"/>
              </a:spcBef>
              <a:spcAft>
                <a:spcPts val="0"/>
              </a:spcAft>
              <a:buSzPts val="1960"/>
              <a:buChar char=" "/>
            </a:pPr>
            <a:r>
              <a:rPr b="1" i="1" lang="cs-CZ" sz="1960"/>
              <a:t>Nejpravděpodobněji řekne</a:t>
            </a:r>
            <a:br>
              <a:rPr b="1" i="1" lang="cs-CZ" sz="1960"/>
            </a:br>
            <a:r>
              <a:rPr lang="cs-CZ" sz="1960"/>
              <a:t>„Ten problém s… “</a:t>
            </a:r>
            <a:br>
              <a:rPr lang="cs-CZ" sz="1960"/>
            </a:br>
            <a:r>
              <a:rPr lang="cs-CZ" sz="1960"/>
              <a:t>„Musíme si dávat pozor na…“</a:t>
            </a:r>
            <a:br>
              <a:rPr lang="cs-CZ" sz="1960"/>
            </a:br>
            <a:r>
              <a:rPr lang="cs-CZ" sz="1960"/>
              <a:t>„Nepřehlížejme…“</a:t>
            </a:r>
            <a:br>
              <a:rPr lang="cs-CZ" sz="1960"/>
            </a:br>
            <a:r>
              <a:rPr lang="cs-CZ" sz="1960"/>
              <a:t>„Když se zaměříme na podstatu této věci, měli bychom…“</a:t>
            </a:r>
            <a:br>
              <a:rPr lang="cs-CZ" sz="1960"/>
            </a:br>
            <a:r>
              <a:rPr lang="cs-CZ" sz="1960"/>
              <a:t>„Promyslím si to a konečnou odpověď vám dám zítra.“</a:t>
            </a:r>
            <a:br>
              <a:rPr lang="cs-CZ" sz="1960"/>
            </a:br>
            <a:r>
              <a:rPr lang="cs-CZ" sz="1960"/>
              <a:t>„Obě strany mají svou pravdu.“</a:t>
            </a:r>
            <a:br>
              <a:rPr lang="cs-CZ" sz="1960"/>
            </a:br>
            <a:r>
              <a:rPr b="1" i="1" lang="cs-CZ" sz="1960"/>
              <a:t>Silné stránky</a:t>
            </a:r>
            <a:br>
              <a:rPr b="1" i="1" lang="cs-CZ" sz="1960"/>
            </a:br>
            <a:r>
              <a:rPr lang="cs-CZ" sz="1960"/>
              <a:t>Provádí důkladné analýzy.</a:t>
            </a:r>
            <a:br>
              <a:rPr lang="cs-CZ" sz="1960"/>
            </a:br>
            <a:r>
              <a:rPr lang="cs-CZ" sz="1960"/>
              <a:t>Obvykle nemívá originální nápady, ale s největší pravděpodobností nedovolí týmu pustit se do nevhodného projektu.</a:t>
            </a:r>
            <a:br>
              <a:rPr lang="cs-CZ" sz="1960"/>
            </a:br>
            <a:r>
              <a:rPr lang="cs-CZ" sz="1960"/>
              <a:t>Nejméně osobně zainteresovaný člen týmu. Jeho pocity mu nezastiňují úsudek.</a:t>
            </a:r>
            <a:br>
              <a:rPr lang="cs-CZ" sz="1960"/>
            </a:br>
            <a:r>
              <a:rPr lang="cs-CZ" sz="1960"/>
              <a:t>Disponuje nejlepšími dovednostmi – asimiluje, interpretuje a vyhodnocuje velké objemy složitých dat.</a:t>
            </a:r>
            <a:br>
              <a:rPr lang="cs-CZ" sz="1960"/>
            </a:br>
            <a:r>
              <a:rPr b="1" i="1" lang="cs-CZ" sz="1960"/>
              <a:t>Připustitelné slabé stránky</a:t>
            </a:r>
            <a:br>
              <a:rPr b="1" i="1" lang="cs-CZ" sz="1960"/>
            </a:br>
            <a:r>
              <a:rPr lang="cs-CZ" sz="1960"/>
              <a:t>Může být brzdou pro rozjezd skupiny tím, že v nepravou chvíli něco bere příliš vážně.</a:t>
            </a:r>
            <a:br>
              <a:rPr lang="cs-CZ" sz="1960"/>
            </a:br>
            <a:r>
              <a:rPr lang="cs-CZ" sz="1960"/>
              <a:t>Může soutěžit s těmi, kteří se s jeho pozicí překrývají, např. s koordinátory.</a:t>
            </a:r>
            <a:endParaRPr b="1" sz="1890" cap="none">
              <a:solidFill>
                <a:srgbClr val="0070C0"/>
              </a:solidFill>
            </a:endParaRPr>
          </a:p>
          <a:p>
            <a:pPr indent="0" lvl="0" marL="91440" rtl="0" algn="l">
              <a:lnSpc>
                <a:spcPct val="70000"/>
              </a:lnSpc>
              <a:spcBef>
                <a:spcPts val="1400"/>
              </a:spcBef>
              <a:spcAft>
                <a:spcPts val="0"/>
              </a:spcAft>
              <a:buSzPts val="1890"/>
              <a:buNone/>
            </a:pPr>
            <a:r>
              <a:t/>
            </a:r>
            <a:endParaRPr b="1" sz="1890" cap="none">
              <a:solidFill>
                <a:srgbClr val="0070C0"/>
              </a:solidFill>
            </a:endParaRPr>
          </a:p>
        </p:txBody>
      </p:sp>
      <p:sp>
        <p:nvSpPr>
          <p:cNvPr id="180" name="Google Shape;180;p12"/>
          <p:cNvSpPr txBox="1"/>
          <p:nvPr/>
        </p:nvSpPr>
        <p:spPr>
          <a:xfrm>
            <a:off x="7141028" y="2290355"/>
            <a:ext cx="4737463" cy="1200329"/>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lang="cs-CZ" sz="1800">
                <a:solidFill>
                  <a:srgbClr val="0070C0"/>
                </a:solidFill>
                <a:latin typeface="Calibri"/>
                <a:ea typeface="Calibri"/>
                <a:cs typeface="Calibri"/>
                <a:sym typeface="Calibri"/>
              </a:rPr>
              <a:t>+ střízlivý, strategický a bystrý, vidí všechny možnosti, přesně usuzuje</a:t>
            </a:r>
            <a:endParaRPr sz="1800">
              <a:solidFill>
                <a:srgbClr val="0070C0"/>
              </a:solidFill>
              <a:latin typeface="Calibri"/>
              <a:ea typeface="Calibri"/>
              <a:cs typeface="Calibri"/>
              <a:sym typeface="Calibri"/>
            </a:endParaRPr>
          </a:p>
          <a:p>
            <a:pPr indent="0" lvl="0" marL="0" marR="0" rtl="0" algn="just">
              <a:spcBef>
                <a:spcPts val="0"/>
              </a:spcBef>
              <a:spcAft>
                <a:spcPts val="0"/>
              </a:spcAft>
              <a:buNone/>
            </a:pPr>
            <a:r>
              <a:rPr lang="cs-CZ" sz="1800">
                <a:solidFill>
                  <a:srgbClr val="0070C0"/>
                </a:solidFill>
                <a:latin typeface="Calibri"/>
                <a:ea typeface="Calibri"/>
                <a:cs typeface="Calibri"/>
                <a:sym typeface="Calibri"/>
              </a:rPr>
              <a:t>- není příliš podnikavý a nedovede dost dobře inspirovat ostatní</a:t>
            </a:r>
            <a:endParaRPr sz="1800">
              <a:solidFill>
                <a:srgbClr val="0070C0"/>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4" name="Shape 184"/>
        <p:cNvGrpSpPr/>
        <p:nvPr/>
      </p:nvGrpSpPr>
      <p:grpSpPr>
        <a:xfrm>
          <a:off x="0" y="0"/>
          <a:ext cx="0" cy="0"/>
          <a:chOff x="0" y="0"/>
          <a:chExt cx="0" cy="0"/>
        </a:xfrm>
      </p:grpSpPr>
      <p:sp>
        <p:nvSpPr>
          <p:cNvPr id="185" name="Google Shape;185;p13"/>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0070C0"/>
              </a:buClr>
              <a:buSzPts val="4800"/>
              <a:buFont typeface="Calibri"/>
              <a:buNone/>
            </a:pPr>
            <a:r>
              <a:rPr lang="cs-CZ">
                <a:solidFill>
                  <a:srgbClr val="0070C0"/>
                </a:solidFill>
              </a:rPr>
              <a:t>TÝMOVÉ ROLE – BELBIN - VYHODNOCENÍ</a:t>
            </a:r>
            <a:endParaRPr/>
          </a:p>
        </p:txBody>
      </p:sp>
      <p:sp>
        <p:nvSpPr>
          <p:cNvPr id="186" name="Google Shape;186;p13"/>
          <p:cNvSpPr txBox="1"/>
          <p:nvPr>
            <p:ph idx="1" type="body"/>
          </p:nvPr>
        </p:nvSpPr>
        <p:spPr>
          <a:xfrm>
            <a:off x="1097280" y="2010834"/>
            <a:ext cx="10058400" cy="4351866"/>
          </a:xfrm>
          <a:prstGeom prst="rect">
            <a:avLst/>
          </a:prstGeom>
          <a:noFill/>
          <a:ln>
            <a:noFill/>
          </a:ln>
        </p:spPr>
        <p:txBody>
          <a:bodyPr anchorCtr="0" anchor="t" bIns="45700" lIns="0" spcFirstLastPara="1" rIns="0" wrap="square" tIns="45700">
            <a:normAutofit/>
          </a:bodyPr>
          <a:lstStyle/>
          <a:p>
            <a:pPr indent="-173355" lvl="0" marL="91440" rtl="0" algn="l">
              <a:lnSpc>
                <a:spcPct val="50000"/>
              </a:lnSpc>
              <a:spcBef>
                <a:spcPts val="0"/>
              </a:spcBef>
              <a:spcAft>
                <a:spcPts val="0"/>
              </a:spcAft>
              <a:buSzPts val="2730"/>
              <a:buChar char=" "/>
            </a:pPr>
            <a:r>
              <a:rPr b="1" lang="cs-CZ" sz="2730" cap="none">
                <a:solidFill>
                  <a:srgbClr val="0070C0"/>
                </a:solidFill>
              </a:rPr>
              <a:t>6. TÝMOVÝ PRACOVNÍK / STMELOVAČ / TEAM WORKER</a:t>
            </a:r>
            <a:endParaRPr/>
          </a:p>
          <a:p>
            <a:pPr indent="-124460" lvl="0" marL="91440" rtl="0" algn="l">
              <a:lnSpc>
                <a:spcPct val="70000"/>
              </a:lnSpc>
              <a:spcBef>
                <a:spcPts val="1400"/>
              </a:spcBef>
              <a:spcAft>
                <a:spcPts val="0"/>
              </a:spcAft>
              <a:buSzPts val="1960"/>
              <a:buChar char=" "/>
            </a:pPr>
            <a:r>
              <a:rPr b="1" i="1" lang="cs-CZ" sz="1960"/>
              <a:t>Nejpravděpodobněji řekne</a:t>
            </a:r>
            <a:br>
              <a:rPr b="1" i="1" lang="cs-CZ" sz="1960"/>
            </a:br>
            <a:r>
              <a:rPr lang="cs-CZ" sz="1960"/>
              <a:t>„Josefe, myslím si, že bys měl poslouchat Františka…“</a:t>
            </a:r>
            <a:br>
              <a:rPr lang="cs-CZ" sz="1960"/>
            </a:br>
            <a:r>
              <a:rPr lang="cs-CZ" sz="1960"/>
              <a:t>„Dejme Honzově nápadu šanci…“</a:t>
            </a:r>
            <a:br>
              <a:rPr lang="cs-CZ" sz="1960"/>
            </a:br>
            <a:r>
              <a:rPr lang="cs-CZ" sz="1960"/>
              <a:t>„Nepotřebujeme se dohadovat o…“</a:t>
            </a:r>
            <a:br>
              <a:rPr lang="cs-CZ" sz="1960"/>
            </a:br>
            <a:r>
              <a:rPr lang="cs-CZ" sz="1960"/>
              <a:t>„Proč neřeknete více o...“</a:t>
            </a:r>
            <a:br>
              <a:rPr lang="cs-CZ" sz="1960"/>
            </a:br>
            <a:r>
              <a:rPr lang="cs-CZ" sz="1960"/>
              <a:t>„Až se Petr vrátí z nemocnice, tak bychom mohli...“</a:t>
            </a:r>
            <a:br>
              <a:rPr lang="cs-CZ" sz="1960"/>
            </a:br>
            <a:r>
              <a:rPr b="1" i="1" lang="cs-CZ" sz="1960"/>
              <a:t>Silné stránky</a:t>
            </a:r>
            <a:br>
              <a:rPr b="1" i="1" lang="cs-CZ" sz="1960"/>
            </a:br>
            <a:r>
              <a:rPr lang="cs-CZ" sz="1960"/>
              <a:t>Otevřený, ne však dominantní.</a:t>
            </a:r>
            <a:br>
              <a:rPr lang="cs-CZ" sz="1960"/>
            </a:br>
            <a:r>
              <a:rPr lang="cs-CZ" sz="1960"/>
              <a:t>Citlivý. Uvědomuje si potřeby a obavy jednotlivců.</a:t>
            </a:r>
            <a:br>
              <a:rPr lang="cs-CZ" sz="1960"/>
            </a:br>
            <a:r>
              <a:rPr lang="cs-CZ" sz="1960"/>
              <a:t>Sympatický, populární, jemný – pojítko týmu.</a:t>
            </a:r>
            <a:br>
              <a:rPr lang="cs-CZ" sz="1960"/>
            </a:br>
            <a:r>
              <a:rPr lang="cs-CZ" sz="1960"/>
              <a:t>Dobře naslouchá, snadno komunikuje a povzbuzuje ostatní.</a:t>
            </a:r>
            <a:br>
              <a:rPr lang="cs-CZ" sz="1960"/>
            </a:br>
            <a:r>
              <a:rPr lang="cs-CZ" sz="1960"/>
              <a:t>Vyvažuje třenice mezi ostatními členy týmu.</a:t>
            </a:r>
            <a:br>
              <a:rPr lang="cs-CZ" sz="1960"/>
            </a:br>
            <a:r>
              <a:rPr lang="cs-CZ" sz="1960"/>
              <a:t>Nemá rád konfrontaci nebo konflikt.</a:t>
            </a:r>
            <a:br>
              <a:rPr lang="cs-CZ" sz="1960"/>
            </a:br>
            <a:r>
              <a:rPr lang="cs-CZ" sz="1960"/>
              <a:t>Je zvláště cenný ve chvílích, kdy se tým ocitá v problémech.</a:t>
            </a:r>
            <a:br>
              <a:rPr lang="cs-CZ" sz="1960"/>
            </a:br>
            <a:r>
              <a:rPr b="1" i="1" lang="cs-CZ" sz="1960"/>
              <a:t>Připustitelné slabé stránky</a:t>
            </a:r>
            <a:br>
              <a:rPr b="1" i="1" lang="cs-CZ" sz="1960"/>
            </a:br>
            <a:r>
              <a:rPr lang="cs-CZ" sz="1960"/>
              <a:t>V okamžiku krize není schopen učinit rozhodnutí.</a:t>
            </a:r>
            <a:br>
              <a:rPr lang="cs-CZ" sz="1960"/>
            </a:br>
            <a:r>
              <a:rPr lang="cs-CZ" sz="1960"/>
              <a:t>Nedokáže ostatní členy týmu jasně vést.</a:t>
            </a:r>
            <a:endParaRPr b="1" sz="1890" cap="none">
              <a:solidFill>
                <a:srgbClr val="0070C0"/>
              </a:solidFill>
            </a:endParaRPr>
          </a:p>
        </p:txBody>
      </p:sp>
      <p:sp>
        <p:nvSpPr>
          <p:cNvPr id="187" name="Google Shape;187;p13"/>
          <p:cNvSpPr txBox="1"/>
          <p:nvPr/>
        </p:nvSpPr>
        <p:spPr>
          <a:xfrm>
            <a:off x="7280365" y="2569028"/>
            <a:ext cx="4502331" cy="1200329"/>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lang="cs-CZ" sz="1800">
                <a:solidFill>
                  <a:srgbClr val="0070C0"/>
                </a:solidFill>
                <a:latin typeface="Calibri"/>
                <a:ea typeface="Calibri"/>
                <a:cs typeface="Calibri"/>
                <a:sym typeface="Calibri"/>
              </a:rPr>
              <a:t>+ společenský, mírný, vnímavý, ochotný ke kompromisům, dovede naslouchat, pomáhá řešit konflikty</a:t>
            </a:r>
            <a:endParaRPr sz="1800">
              <a:solidFill>
                <a:srgbClr val="0070C0"/>
              </a:solidFill>
              <a:latin typeface="Calibri"/>
              <a:ea typeface="Calibri"/>
              <a:cs typeface="Calibri"/>
              <a:sym typeface="Calibri"/>
            </a:endParaRPr>
          </a:p>
          <a:p>
            <a:pPr indent="0" lvl="0" marL="0" marR="0" rtl="0" algn="just">
              <a:spcBef>
                <a:spcPts val="0"/>
              </a:spcBef>
              <a:spcAft>
                <a:spcPts val="0"/>
              </a:spcAft>
              <a:buNone/>
            </a:pPr>
            <a:r>
              <a:rPr lang="cs-CZ" sz="1800">
                <a:solidFill>
                  <a:srgbClr val="0070C0"/>
                </a:solidFill>
                <a:latin typeface="Calibri"/>
                <a:ea typeface="Calibri"/>
                <a:cs typeface="Calibri"/>
                <a:sym typeface="Calibri"/>
              </a:rPr>
              <a:t>- nerozhodný v klíčových situacích</a:t>
            </a:r>
            <a:endParaRPr sz="1800">
              <a:solidFill>
                <a:srgbClr val="0070C0"/>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1" name="Shape 191"/>
        <p:cNvGrpSpPr/>
        <p:nvPr/>
      </p:nvGrpSpPr>
      <p:grpSpPr>
        <a:xfrm>
          <a:off x="0" y="0"/>
          <a:ext cx="0" cy="0"/>
          <a:chOff x="0" y="0"/>
          <a:chExt cx="0" cy="0"/>
        </a:xfrm>
      </p:grpSpPr>
      <p:sp>
        <p:nvSpPr>
          <p:cNvPr id="192" name="Google Shape;192;p14"/>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0070C0"/>
              </a:buClr>
              <a:buSzPts val="4800"/>
              <a:buFont typeface="Calibri"/>
              <a:buNone/>
            </a:pPr>
            <a:r>
              <a:rPr lang="cs-CZ">
                <a:solidFill>
                  <a:srgbClr val="0070C0"/>
                </a:solidFill>
              </a:rPr>
              <a:t>TÝMOVÉ ROLE – BELBIN - VYHODNOCENÍ</a:t>
            </a:r>
            <a:endParaRPr/>
          </a:p>
        </p:txBody>
      </p:sp>
      <p:sp>
        <p:nvSpPr>
          <p:cNvPr id="193" name="Google Shape;193;p14"/>
          <p:cNvSpPr txBox="1"/>
          <p:nvPr>
            <p:ph idx="1" type="body"/>
          </p:nvPr>
        </p:nvSpPr>
        <p:spPr>
          <a:xfrm>
            <a:off x="984069" y="2366434"/>
            <a:ext cx="10058400" cy="4351866"/>
          </a:xfrm>
          <a:prstGeom prst="rect">
            <a:avLst/>
          </a:prstGeom>
          <a:noFill/>
          <a:ln>
            <a:noFill/>
          </a:ln>
        </p:spPr>
        <p:txBody>
          <a:bodyPr anchorCtr="0" anchor="t" bIns="45700" lIns="0" spcFirstLastPara="1" rIns="0" wrap="square" tIns="45700">
            <a:normAutofit/>
          </a:bodyPr>
          <a:lstStyle/>
          <a:p>
            <a:pPr indent="-173355" lvl="0" marL="91440" rtl="0" algn="l">
              <a:lnSpc>
                <a:spcPct val="30000"/>
              </a:lnSpc>
              <a:spcBef>
                <a:spcPts val="0"/>
              </a:spcBef>
              <a:spcAft>
                <a:spcPts val="0"/>
              </a:spcAft>
              <a:buSzPts val="2730"/>
              <a:buChar char=" "/>
            </a:pPr>
            <a:r>
              <a:rPr b="1" lang="cs-CZ" sz="2730" cap="none">
                <a:solidFill>
                  <a:srgbClr val="0070C0"/>
                </a:solidFill>
              </a:rPr>
              <a:t>7. REALIZÁTOR / COMPANY WORKER</a:t>
            </a:r>
            <a:endParaRPr/>
          </a:p>
          <a:p>
            <a:pPr indent="-124460" lvl="0" marL="91440" rtl="0" algn="l">
              <a:lnSpc>
                <a:spcPct val="70000"/>
              </a:lnSpc>
              <a:spcBef>
                <a:spcPts val="1400"/>
              </a:spcBef>
              <a:spcAft>
                <a:spcPts val="0"/>
              </a:spcAft>
              <a:buSzPts val="1960"/>
              <a:buChar char=" "/>
            </a:pPr>
            <a:r>
              <a:rPr b="1" i="1" lang="cs-CZ" sz="1960"/>
              <a:t>Nejpravděpodobněji řekne</a:t>
            </a:r>
            <a:br>
              <a:rPr b="1" i="1" lang="cs-CZ" sz="1960"/>
            </a:br>
            <a:r>
              <a:rPr lang="cs-CZ" sz="1960"/>
              <a:t>„S ohledem na čas, který máme, bychom mohli…“</a:t>
            </a:r>
            <a:br>
              <a:rPr lang="cs-CZ" sz="1960"/>
            </a:br>
            <a:r>
              <a:rPr lang="cs-CZ" sz="1960"/>
              <a:t>„Zcela jistě můžeme v rámci našeho rozpočtu udělat X…“</a:t>
            </a:r>
            <a:br>
              <a:rPr lang="cs-CZ" sz="1960"/>
            </a:br>
            <a:r>
              <a:rPr lang="cs-CZ" sz="1960"/>
              <a:t>„Gravitační analýza je šílený nápad…, ale mohli bychom na spodní část položit těžké závaží.“</a:t>
            </a:r>
            <a:br>
              <a:rPr lang="cs-CZ" sz="1960"/>
            </a:br>
            <a:r>
              <a:rPr lang="cs-CZ" sz="1960"/>
              <a:t>„Napišme si to na tabuli.“</a:t>
            </a:r>
            <a:br>
              <a:rPr lang="cs-CZ" sz="1960"/>
            </a:br>
            <a:r>
              <a:rPr lang="cs-CZ" sz="1960"/>
              <a:t>„Pokud dokážeme přesně definovat tuto část, můžeme si být mnohem jistější výsledkem.“</a:t>
            </a:r>
            <a:br>
              <a:rPr lang="cs-CZ" sz="1960"/>
            </a:br>
            <a:r>
              <a:rPr b="1" i="1" lang="cs-CZ" sz="1960"/>
              <a:t>Silné stránky</a:t>
            </a:r>
            <a:br>
              <a:rPr b="1" i="1" lang="cs-CZ" sz="1960"/>
            </a:br>
            <a:r>
              <a:rPr lang="cs-CZ" sz="1960"/>
              <a:t>Přeměňuje myšlenky na zvládnuté úkoly.</a:t>
            </a:r>
            <a:br>
              <a:rPr lang="cs-CZ" sz="1960"/>
            </a:br>
            <a:r>
              <a:rPr lang="cs-CZ" sz="1960"/>
              <a:t>Vybírá to co je uskutečnitelné.</a:t>
            </a:r>
            <a:br>
              <a:rPr lang="cs-CZ" sz="1960"/>
            </a:br>
            <a:r>
              <a:rPr lang="cs-CZ" sz="1960"/>
              <a:t>Tvrdě pracuje a má sebekázeň.</a:t>
            </a:r>
            <a:br>
              <a:rPr lang="cs-CZ" sz="1960"/>
            </a:br>
            <a:r>
              <a:rPr lang="cs-CZ" sz="1960"/>
              <a:t>Preferuje stabilní struktury a snaží se je vytvářet.</a:t>
            </a:r>
            <a:br>
              <a:rPr lang="cs-CZ" sz="1960"/>
            </a:br>
            <a:r>
              <a:rPr b="1" i="1" lang="cs-CZ" sz="1960"/>
              <a:t>Připustitelné slabé stránky</a:t>
            </a:r>
            <a:br>
              <a:rPr b="1" i="1" lang="cs-CZ" sz="1960"/>
            </a:br>
            <a:r>
              <a:rPr lang="cs-CZ" sz="1960"/>
              <a:t>Nemá rád složité teorie, radikální myšlenky nebo náhlé změny plánů.</a:t>
            </a:r>
            <a:br>
              <a:rPr lang="cs-CZ" sz="1960"/>
            </a:br>
            <a:r>
              <a:rPr lang="cs-CZ" sz="1960"/>
              <a:t>Dokáže být přespříliš soutěživý, aby dosáhl postavení.</a:t>
            </a:r>
            <a:br>
              <a:rPr lang="cs-CZ" sz="1960"/>
            </a:br>
            <a:r>
              <a:rPr lang="cs-CZ" sz="1960"/>
              <a:t>Někdy mu chybí flexibilita.</a:t>
            </a:r>
            <a:endParaRPr b="1" sz="1890" cap="none">
              <a:solidFill>
                <a:srgbClr val="0070C0"/>
              </a:solidFill>
            </a:endParaRPr>
          </a:p>
        </p:txBody>
      </p:sp>
      <p:sp>
        <p:nvSpPr>
          <p:cNvPr id="194" name="Google Shape;194;p14"/>
          <p:cNvSpPr txBox="1"/>
          <p:nvPr/>
        </p:nvSpPr>
        <p:spPr>
          <a:xfrm>
            <a:off x="7158445" y="1846217"/>
            <a:ext cx="5033555"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cs-CZ" sz="1800">
                <a:solidFill>
                  <a:srgbClr val="0070C0"/>
                </a:solidFill>
                <a:latin typeface="Calibri"/>
                <a:ea typeface="Calibri"/>
                <a:cs typeface="Calibri"/>
                <a:sym typeface="Calibri"/>
              </a:rPr>
              <a:t>+ ukázněný, spolehlivý, konzervativní, efektivní, dovede nápady aplikovat a uvádět do života</a:t>
            </a:r>
            <a:endParaRPr sz="1800">
              <a:solidFill>
                <a:srgbClr val="0070C0"/>
              </a:solidFill>
              <a:latin typeface="Calibri"/>
              <a:ea typeface="Calibri"/>
              <a:cs typeface="Calibri"/>
              <a:sym typeface="Calibri"/>
            </a:endParaRPr>
          </a:p>
          <a:p>
            <a:pPr indent="0" lvl="0" marL="0" marR="0" rtl="0" algn="l">
              <a:spcBef>
                <a:spcPts val="0"/>
              </a:spcBef>
              <a:spcAft>
                <a:spcPts val="0"/>
              </a:spcAft>
              <a:buNone/>
            </a:pPr>
            <a:r>
              <a:rPr lang="cs-CZ" sz="1800">
                <a:solidFill>
                  <a:srgbClr val="0070C0"/>
                </a:solidFill>
                <a:latin typeface="Calibri"/>
                <a:ea typeface="Calibri"/>
                <a:cs typeface="Calibri"/>
                <a:sym typeface="Calibri"/>
              </a:rPr>
              <a:t>- nepružný, pomalý v reakci na nové možnosti</a:t>
            </a:r>
            <a:endParaRPr sz="1800">
              <a:solidFill>
                <a:srgbClr val="0070C0"/>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8" name="Shape 198"/>
        <p:cNvGrpSpPr/>
        <p:nvPr/>
      </p:nvGrpSpPr>
      <p:grpSpPr>
        <a:xfrm>
          <a:off x="0" y="0"/>
          <a:ext cx="0" cy="0"/>
          <a:chOff x="0" y="0"/>
          <a:chExt cx="0" cy="0"/>
        </a:xfrm>
      </p:grpSpPr>
      <p:sp>
        <p:nvSpPr>
          <p:cNvPr id="199" name="Google Shape;199;p15"/>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0070C0"/>
              </a:buClr>
              <a:buSzPts val="4800"/>
              <a:buFont typeface="Calibri"/>
              <a:buNone/>
            </a:pPr>
            <a:r>
              <a:rPr lang="cs-CZ">
                <a:solidFill>
                  <a:srgbClr val="0070C0"/>
                </a:solidFill>
              </a:rPr>
              <a:t>TÝMOVÉ ROLE – BELBIN - VYHODNOCENÍ</a:t>
            </a:r>
            <a:endParaRPr/>
          </a:p>
        </p:txBody>
      </p:sp>
      <p:sp>
        <p:nvSpPr>
          <p:cNvPr id="200" name="Google Shape;200;p15"/>
          <p:cNvSpPr txBox="1"/>
          <p:nvPr>
            <p:ph idx="1" type="body"/>
          </p:nvPr>
        </p:nvSpPr>
        <p:spPr>
          <a:xfrm>
            <a:off x="1097280" y="2159727"/>
            <a:ext cx="10058400" cy="4228374"/>
          </a:xfrm>
          <a:prstGeom prst="rect">
            <a:avLst/>
          </a:prstGeom>
          <a:noFill/>
          <a:ln>
            <a:noFill/>
          </a:ln>
        </p:spPr>
        <p:txBody>
          <a:bodyPr anchorCtr="0" anchor="t" bIns="45700" lIns="0" spcFirstLastPara="1" rIns="0" wrap="square" tIns="45700">
            <a:normAutofit/>
          </a:bodyPr>
          <a:lstStyle/>
          <a:p>
            <a:pPr indent="-173355" lvl="0" marL="91440" rtl="0" algn="l">
              <a:lnSpc>
                <a:spcPct val="10000"/>
              </a:lnSpc>
              <a:spcBef>
                <a:spcPts val="0"/>
              </a:spcBef>
              <a:spcAft>
                <a:spcPts val="0"/>
              </a:spcAft>
              <a:buSzPts val="2730"/>
              <a:buChar char=" "/>
            </a:pPr>
            <a:r>
              <a:rPr b="1" lang="cs-CZ" sz="2730" cap="none">
                <a:solidFill>
                  <a:srgbClr val="0070C0"/>
                </a:solidFill>
              </a:rPr>
              <a:t>8. KOMPLETOVAČ / FINISHER</a:t>
            </a:r>
            <a:endParaRPr/>
          </a:p>
          <a:p>
            <a:pPr indent="-124460" lvl="0" marL="91440" rtl="0" algn="l">
              <a:lnSpc>
                <a:spcPct val="70000"/>
              </a:lnSpc>
              <a:spcBef>
                <a:spcPts val="1400"/>
              </a:spcBef>
              <a:spcAft>
                <a:spcPts val="0"/>
              </a:spcAft>
              <a:buSzPts val="1960"/>
              <a:buChar char=" "/>
            </a:pPr>
            <a:r>
              <a:rPr i="1" lang="cs-CZ" sz="1960"/>
              <a:t>Nejpravděpodobněji řekne</a:t>
            </a:r>
            <a:br>
              <a:rPr i="1" lang="cs-CZ" sz="1960"/>
            </a:br>
            <a:r>
              <a:rPr lang="cs-CZ" sz="1960"/>
              <a:t>„Rád bych se ujistil, že… “</a:t>
            </a:r>
            <a:br>
              <a:rPr lang="cs-CZ" sz="1960"/>
            </a:br>
            <a:r>
              <a:rPr lang="cs-CZ" sz="1960"/>
              <a:t>„Nikdy neuděláme…, pokud…“</a:t>
            </a:r>
            <a:br>
              <a:rPr lang="cs-CZ" sz="1960"/>
            </a:br>
            <a:r>
              <a:rPr lang="cs-CZ" sz="1960"/>
              <a:t>„A co takhle…“</a:t>
            </a:r>
            <a:br>
              <a:rPr lang="cs-CZ" sz="1960"/>
            </a:br>
            <a:r>
              <a:rPr lang="cs-CZ" sz="1960"/>
              <a:t>„Ne – musíme… všechno, aby to fungovalo.“</a:t>
            </a:r>
            <a:br>
              <a:rPr lang="cs-CZ" sz="1960"/>
            </a:br>
            <a:r>
              <a:rPr lang="cs-CZ" sz="1960"/>
              <a:t>„A co uděláme s ustanovením 3 v pododstavci (iv) článku G v devátém vydání?“</a:t>
            </a:r>
            <a:br>
              <a:rPr lang="cs-CZ" sz="1960"/>
            </a:br>
            <a:r>
              <a:rPr b="1" i="1" lang="cs-CZ" sz="1960"/>
              <a:t>Silné stránky</a:t>
            </a:r>
            <a:br>
              <a:rPr b="1" i="1" lang="cs-CZ" sz="1960"/>
            </a:br>
            <a:r>
              <a:rPr lang="cs-CZ" sz="1960"/>
              <a:t>Sleduje nápad od začátku do konce.</a:t>
            </a:r>
            <a:br>
              <a:rPr lang="cs-CZ" sz="1960"/>
            </a:br>
            <a:r>
              <a:rPr lang="cs-CZ" sz="1960"/>
              <a:t>Věnuje pozornost detailu.</a:t>
            </a:r>
            <a:br>
              <a:rPr lang="cs-CZ" sz="1960"/>
            </a:br>
            <a:r>
              <a:rPr lang="cs-CZ" sz="1960"/>
              <a:t>Udržuje si smysl pro naléhavost.</a:t>
            </a:r>
            <a:br>
              <a:rPr lang="cs-CZ" sz="1960"/>
            </a:br>
            <a:r>
              <a:rPr lang="cs-CZ" sz="1960"/>
              <a:t>Zajišťuje, aby skupina postupovala směrem ke splnění stanoveného cíle.</a:t>
            </a:r>
            <a:br>
              <a:rPr lang="cs-CZ" sz="1960"/>
            </a:br>
            <a:r>
              <a:rPr lang="cs-CZ" sz="1960"/>
              <a:t>Do aktivit vnáší pořádek a strukturu.</a:t>
            </a:r>
            <a:br>
              <a:rPr lang="cs-CZ" sz="1960"/>
            </a:br>
            <a:r>
              <a:rPr lang="cs-CZ" sz="1960"/>
              <a:t>Nedovolí, aby byly přehlíženy nejdůležitější pravidla/detaily.</a:t>
            </a:r>
            <a:br>
              <a:rPr lang="cs-CZ" sz="1960"/>
            </a:br>
            <a:r>
              <a:rPr b="1" i="1" lang="cs-CZ" sz="1960"/>
              <a:t>Připustitelné slabé stránky</a:t>
            </a:r>
            <a:br>
              <a:rPr b="1" i="1" lang="cs-CZ" sz="1960"/>
            </a:br>
            <a:r>
              <a:rPr lang="cs-CZ" sz="1960"/>
              <a:t>Je klidný pouze tehdy, když osobně zkontroloval každý detail.</a:t>
            </a:r>
            <a:br>
              <a:rPr lang="cs-CZ" sz="1960"/>
            </a:br>
            <a:r>
              <a:rPr lang="cs-CZ" sz="1960"/>
              <a:t>Je netrpělivý a může být netolerantní vůči laxnějším členům týmu.</a:t>
            </a:r>
            <a:br>
              <a:rPr lang="cs-CZ" sz="1960"/>
            </a:br>
            <a:r>
              <a:rPr lang="cs-CZ" sz="1960"/>
              <a:t>Dokáže zabřednout do detailů.</a:t>
            </a:r>
            <a:endParaRPr b="1" sz="1890" cap="none">
              <a:solidFill>
                <a:srgbClr val="0070C0"/>
              </a:solidFill>
            </a:endParaRPr>
          </a:p>
        </p:txBody>
      </p:sp>
      <p:sp>
        <p:nvSpPr>
          <p:cNvPr id="201" name="Google Shape;201;p15"/>
          <p:cNvSpPr txBox="1"/>
          <p:nvPr/>
        </p:nvSpPr>
        <p:spPr>
          <a:xfrm>
            <a:off x="7099023" y="1860050"/>
            <a:ext cx="4493623"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cs-CZ" sz="1800">
                <a:solidFill>
                  <a:srgbClr val="0070C0"/>
                </a:solidFill>
                <a:latin typeface="Calibri"/>
                <a:ea typeface="Calibri"/>
                <a:cs typeface="Calibri"/>
                <a:sym typeface="Calibri"/>
              </a:rPr>
              <a:t>+ pečlivý, svědomitý, úzkostlivý, napravuje omyly a opomenutí, dodržuje termíny</a:t>
            </a:r>
            <a:endParaRPr sz="1800">
              <a:solidFill>
                <a:srgbClr val="0070C0"/>
              </a:solidFill>
              <a:latin typeface="Calibri"/>
              <a:ea typeface="Calibri"/>
              <a:cs typeface="Calibri"/>
              <a:sym typeface="Calibri"/>
            </a:endParaRPr>
          </a:p>
          <a:p>
            <a:pPr indent="0" lvl="0" marL="0" marR="0" rtl="0" algn="l">
              <a:spcBef>
                <a:spcPts val="0"/>
              </a:spcBef>
              <a:spcAft>
                <a:spcPts val="0"/>
              </a:spcAft>
              <a:buNone/>
            </a:pPr>
            <a:r>
              <a:rPr lang="cs-CZ" sz="1800">
                <a:solidFill>
                  <a:srgbClr val="0070C0"/>
                </a:solidFill>
                <a:latin typeface="Calibri"/>
                <a:ea typeface="Calibri"/>
                <a:cs typeface="Calibri"/>
                <a:sym typeface="Calibri"/>
              </a:rPr>
              <a:t>- váhá s delegováním, má nepřiměřené obavy</a:t>
            </a:r>
            <a:endParaRPr sz="1800">
              <a:solidFill>
                <a:srgbClr val="0070C0"/>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5" name="Shape 205"/>
        <p:cNvGrpSpPr/>
        <p:nvPr/>
      </p:nvGrpSpPr>
      <p:grpSpPr>
        <a:xfrm>
          <a:off x="0" y="0"/>
          <a:ext cx="0" cy="0"/>
          <a:chOff x="0" y="0"/>
          <a:chExt cx="0" cy="0"/>
        </a:xfrm>
      </p:grpSpPr>
      <p:sp>
        <p:nvSpPr>
          <p:cNvPr id="206" name="Google Shape;206;p16"/>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0070C0"/>
              </a:buClr>
              <a:buSzPts val="4800"/>
              <a:buFont typeface="Calibri"/>
              <a:buNone/>
            </a:pPr>
            <a:r>
              <a:rPr lang="cs-CZ">
                <a:solidFill>
                  <a:srgbClr val="0070C0"/>
                </a:solidFill>
              </a:rPr>
              <a:t>TÝMOVÉ ROLE – BELBIN - VYHODNOCENÍ</a:t>
            </a:r>
            <a:endParaRPr/>
          </a:p>
        </p:txBody>
      </p:sp>
      <p:sp>
        <p:nvSpPr>
          <p:cNvPr id="207" name="Google Shape;207;p16"/>
          <p:cNvSpPr txBox="1"/>
          <p:nvPr>
            <p:ph idx="1" type="body"/>
          </p:nvPr>
        </p:nvSpPr>
        <p:spPr>
          <a:xfrm>
            <a:off x="984069" y="2098283"/>
            <a:ext cx="10058400" cy="4453466"/>
          </a:xfrm>
          <a:prstGeom prst="rect">
            <a:avLst/>
          </a:prstGeom>
          <a:noFill/>
          <a:ln>
            <a:noFill/>
          </a:ln>
        </p:spPr>
        <p:txBody>
          <a:bodyPr anchorCtr="0" anchor="t" bIns="45700" lIns="0" spcFirstLastPara="1" rIns="0" wrap="square" tIns="45700">
            <a:normAutofit/>
          </a:bodyPr>
          <a:lstStyle/>
          <a:p>
            <a:pPr indent="-173355" lvl="0" marL="91440" rtl="0" algn="l">
              <a:lnSpc>
                <a:spcPct val="70000"/>
              </a:lnSpc>
              <a:spcBef>
                <a:spcPts val="0"/>
              </a:spcBef>
              <a:spcAft>
                <a:spcPts val="0"/>
              </a:spcAft>
              <a:buSzPts val="2730"/>
              <a:buChar char=" "/>
            </a:pPr>
            <a:r>
              <a:rPr b="1" lang="cs-CZ" sz="2730" cap="none">
                <a:solidFill>
                  <a:srgbClr val="0070C0"/>
                </a:solidFill>
              </a:rPr>
              <a:t>9. SPECIALISTA / SPECIALIST</a:t>
            </a:r>
            <a:endParaRPr/>
          </a:p>
          <a:p>
            <a:pPr indent="-124460" lvl="0" marL="91440" rtl="0" algn="l">
              <a:lnSpc>
                <a:spcPct val="70000"/>
              </a:lnSpc>
              <a:spcBef>
                <a:spcPts val="1400"/>
              </a:spcBef>
              <a:spcAft>
                <a:spcPts val="0"/>
              </a:spcAft>
              <a:buSzPts val="1960"/>
              <a:buChar char=" "/>
            </a:pPr>
            <a:r>
              <a:rPr b="1" i="1" lang="cs-CZ" sz="1960"/>
              <a:t>Nejpravděpodobněji řekne</a:t>
            </a:r>
            <a:br>
              <a:rPr b="1" i="1" lang="cs-CZ" sz="1960"/>
            </a:br>
            <a:r>
              <a:rPr lang="cs-CZ" sz="1960"/>
              <a:t>„Uvidím, jestli se mi podaří sehnat nějaké informace.“</a:t>
            </a:r>
            <a:br>
              <a:rPr lang="cs-CZ" sz="1960"/>
            </a:br>
            <a:r>
              <a:rPr lang="cs-CZ" sz="1960"/>
              <a:t>„Musíme dodržovat profesionální standardy.“</a:t>
            </a:r>
            <a:br>
              <a:rPr lang="cs-CZ" sz="1960"/>
            </a:br>
            <a:r>
              <a:rPr lang="cs-CZ" sz="1960"/>
              <a:t>„Víte, že na výrobu hranaté trubky o stejné kapacitě jakou má kruhový hrnec spotřebujete o</a:t>
            </a:r>
            <a:br>
              <a:rPr lang="cs-CZ" sz="1960"/>
            </a:br>
            <a:r>
              <a:rPr lang="cs-CZ" sz="1960"/>
              <a:t>7,6 % více materiálu?“</a:t>
            </a:r>
            <a:br>
              <a:rPr lang="cs-CZ" sz="1960"/>
            </a:br>
            <a:r>
              <a:rPr lang="cs-CZ" sz="1960"/>
              <a:t>„Neobtěžujme se vzájemnou schůzkou. Jeden z nás může prostě rozhodnout.“</a:t>
            </a:r>
            <a:br>
              <a:rPr lang="cs-CZ" sz="1960"/>
            </a:br>
            <a:r>
              <a:rPr b="1" i="1" lang="cs-CZ" sz="1960"/>
              <a:t>Silné stránky</a:t>
            </a:r>
            <a:br>
              <a:rPr b="1" i="1" lang="cs-CZ" sz="1960"/>
            </a:br>
            <a:r>
              <a:rPr lang="cs-CZ" sz="1960"/>
              <a:t>Profesionální, aktivní, oddaný.</a:t>
            </a:r>
            <a:br>
              <a:rPr lang="cs-CZ" sz="1960"/>
            </a:br>
            <a:r>
              <a:rPr lang="cs-CZ" sz="1960"/>
              <a:t>Je hrdý na své technické dovednosti a speciální znalosti.</a:t>
            </a:r>
            <a:br>
              <a:rPr lang="cs-CZ" sz="1960"/>
            </a:br>
            <a:r>
              <a:rPr lang="cs-CZ" sz="1960"/>
              <a:t>Vyžaduje podporu od svých kolegů, protože jsou znalci ve svém oboru.</a:t>
            </a:r>
            <a:br>
              <a:rPr lang="cs-CZ" sz="1960"/>
            </a:br>
            <a:r>
              <a:rPr lang="cs-CZ" sz="1960"/>
              <a:t>Dělá rozhodnutí založená na hlubokých znalostech.</a:t>
            </a:r>
            <a:br>
              <a:rPr lang="cs-CZ" sz="1960"/>
            </a:br>
            <a:r>
              <a:rPr lang="cs-CZ" sz="1960"/>
              <a:t>Poskytuje fakta a informace.</a:t>
            </a:r>
            <a:br>
              <a:rPr lang="cs-CZ" sz="1960"/>
            </a:br>
            <a:r>
              <a:rPr lang="cs-CZ" sz="1960"/>
              <a:t>Nabízí znalosti, které mohou pomoci ostatním.</a:t>
            </a:r>
            <a:br>
              <a:rPr lang="cs-CZ" sz="1960"/>
            </a:br>
            <a:r>
              <a:rPr b="1" i="1" lang="cs-CZ" sz="1960"/>
              <a:t>Připustitelné slabé stránky</a:t>
            </a:r>
            <a:br>
              <a:rPr b="1" i="1" lang="cs-CZ" sz="1960"/>
            </a:br>
            <a:r>
              <a:rPr lang="cs-CZ" sz="1960"/>
              <a:t>Nebere příliš na vědomí ostatní členy týmu.</a:t>
            </a:r>
            <a:br>
              <a:rPr lang="cs-CZ" sz="1960"/>
            </a:br>
            <a:r>
              <a:rPr lang="cs-CZ" sz="1960"/>
              <a:t>Přispívá pouze v omezené míře.</a:t>
            </a:r>
            <a:br>
              <a:rPr lang="cs-CZ" sz="1960"/>
            </a:br>
            <a:r>
              <a:rPr lang="cs-CZ" sz="1960"/>
              <a:t>Nedokáže se oddělit od funkční role.</a:t>
            </a:r>
            <a:endParaRPr b="1" sz="1890" cap="none">
              <a:solidFill>
                <a:srgbClr val="0070C0"/>
              </a:solidFill>
            </a:endParaRPr>
          </a:p>
        </p:txBody>
      </p:sp>
      <p:sp>
        <p:nvSpPr>
          <p:cNvPr id="208" name="Google Shape;208;p16"/>
          <p:cNvSpPr txBox="1"/>
          <p:nvPr/>
        </p:nvSpPr>
        <p:spPr>
          <a:xfrm>
            <a:off x="6862354" y="1737360"/>
            <a:ext cx="4848370" cy="1200329"/>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lang="cs-CZ" sz="1800">
                <a:solidFill>
                  <a:srgbClr val="0070C0"/>
                </a:solidFill>
                <a:latin typeface="Calibri"/>
                <a:ea typeface="Calibri"/>
                <a:cs typeface="Calibri"/>
                <a:sym typeface="Calibri"/>
              </a:rPr>
              <a:t>+ jednostranně zaměřený, speciální znalosti a dovednosti, které jsou jinak těžko dostupné, je zaujatý pro věc, iniciativní</a:t>
            </a:r>
            <a:endParaRPr sz="1800">
              <a:solidFill>
                <a:srgbClr val="0070C0"/>
              </a:solidFill>
              <a:latin typeface="Calibri"/>
              <a:ea typeface="Calibri"/>
              <a:cs typeface="Calibri"/>
              <a:sym typeface="Calibri"/>
            </a:endParaRPr>
          </a:p>
          <a:p>
            <a:pPr indent="0" lvl="0" marL="0" marR="0" rtl="0" algn="just">
              <a:spcBef>
                <a:spcPts val="0"/>
              </a:spcBef>
              <a:spcAft>
                <a:spcPts val="0"/>
              </a:spcAft>
              <a:buNone/>
            </a:pPr>
            <a:r>
              <a:rPr lang="cs-CZ" sz="1800">
                <a:solidFill>
                  <a:srgbClr val="0070C0"/>
                </a:solidFill>
                <a:latin typeface="Calibri"/>
                <a:ea typeface="Calibri"/>
                <a:cs typeface="Calibri"/>
                <a:sym typeface="Calibri"/>
              </a:rPr>
              <a:t>- přispívá týmu pouze v rámci své specializace</a:t>
            </a:r>
            <a:endParaRPr sz="1800">
              <a:solidFill>
                <a:srgbClr val="0070C0"/>
              </a:solidFill>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2" name="Shape 212"/>
        <p:cNvGrpSpPr/>
        <p:nvPr/>
      </p:nvGrpSpPr>
      <p:grpSpPr>
        <a:xfrm>
          <a:off x="0" y="0"/>
          <a:ext cx="0" cy="0"/>
          <a:chOff x="0" y="0"/>
          <a:chExt cx="0" cy="0"/>
        </a:xfrm>
      </p:grpSpPr>
      <p:sp>
        <p:nvSpPr>
          <p:cNvPr id="213" name="Google Shape;213;p17"/>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0070C0"/>
              </a:buClr>
              <a:buSzPts val="4800"/>
              <a:buFont typeface="Calibri"/>
              <a:buNone/>
            </a:pPr>
            <a:r>
              <a:rPr lang="cs-CZ">
                <a:solidFill>
                  <a:srgbClr val="0070C0"/>
                </a:solidFill>
              </a:rPr>
              <a:t>TÝMOVÉ ROLE – BELBIN - VYHODNOCENÍ</a:t>
            </a:r>
            <a:endParaRPr/>
          </a:p>
        </p:txBody>
      </p:sp>
      <p:sp>
        <p:nvSpPr>
          <p:cNvPr id="214" name="Google Shape;214;p17"/>
          <p:cNvSpPr txBox="1"/>
          <p:nvPr>
            <p:ph idx="1" type="body"/>
          </p:nvPr>
        </p:nvSpPr>
        <p:spPr>
          <a:xfrm>
            <a:off x="1097280" y="1845734"/>
            <a:ext cx="10058400" cy="4351866"/>
          </a:xfrm>
          <a:prstGeom prst="rect">
            <a:avLst/>
          </a:prstGeom>
          <a:noFill/>
          <a:ln>
            <a:noFill/>
          </a:ln>
        </p:spPr>
        <p:txBody>
          <a:bodyPr anchorCtr="0" anchor="t" bIns="45700" lIns="0" spcFirstLastPara="1" rIns="0" wrap="square" tIns="45700">
            <a:normAutofit/>
          </a:bodyPr>
          <a:lstStyle/>
          <a:p>
            <a:pPr indent="-117475" lvl="0" marL="91440" rtl="0" algn="l">
              <a:lnSpc>
                <a:spcPct val="70000"/>
              </a:lnSpc>
              <a:spcBef>
                <a:spcPts val="0"/>
              </a:spcBef>
              <a:spcAft>
                <a:spcPts val="0"/>
              </a:spcAft>
              <a:buSzPts val="1850"/>
              <a:buFont typeface="Courier New"/>
              <a:buChar char="o"/>
            </a:pPr>
            <a:r>
              <a:rPr lang="cs-CZ" sz="1850"/>
              <a:t> </a:t>
            </a:r>
            <a:r>
              <a:rPr lang="cs-CZ" sz="2035"/>
              <a:t>jednotlivé role Belbinova dotazníku bychom mohli rozčlenit na tři skupiny:</a:t>
            </a:r>
            <a:endParaRPr/>
          </a:p>
          <a:p>
            <a:pPr indent="-342900" lvl="1" marL="635508" rtl="0" algn="l">
              <a:lnSpc>
                <a:spcPct val="70000"/>
              </a:lnSpc>
              <a:spcBef>
                <a:spcPts val="400"/>
              </a:spcBef>
              <a:spcAft>
                <a:spcPts val="0"/>
              </a:spcAft>
              <a:buSzPts val="2035"/>
              <a:buFont typeface="Calibri"/>
              <a:buAutoNum type="arabicPeriod"/>
            </a:pPr>
            <a:r>
              <a:rPr b="1" lang="cs-CZ" sz="2035"/>
              <a:t>role orientované na akci</a:t>
            </a:r>
            <a:r>
              <a:rPr lang="cs-CZ" sz="2035"/>
              <a:t>: Formovač, Realizátor a Kompletovač</a:t>
            </a:r>
            <a:endParaRPr sz="2035"/>
          </a:p>
          <a:p>
            <a:pPr indent="-342900" lvl="1" marL="635508" rtl="0" algn="l">
              <a:lnSpc>
                <a:spcPct val="70000"/>
              </a:lnSpc>
              <a:spcBef>
                <a:spcPts val="600"/>
              </a:spcBef>
              <a:spcAft>
                <a:spcPts val="0"/>
              </a:spcAft>
              <a:buSzPts val="2035"/>
              <a:buFont typeface="Calibri"/>
              <a:buAutoNum type="arabicPeriod"/>
            </a:pPr>
            <a:r>
              <a:rPr b="1" lang="cs-CZ" sz="2035"/>
              <a:t>role orientované na lidi</a:t>
            </a:r>
            <a:r>
              <a:rPr lang="cs-CZ" sz="2035"/>
              <a:t>: Koordinátor, Týmový pracovník a Vyhledávač zdrojů</a:t>
            </a:r>
            <a:endParaRPr/>
          </a:p>
          <a:p>
            <a:pPr indent="-342900" lvl="1" marL="635508" rtl="0" algn="l">
              <a:lnSpc>
                <a:spcPct val="70000"/>
              </a:lnSpc>
              <a:spcBef>
                <a:spcPts val="600"/>
              </a:spcBef>
              <a:spcAft>
                <a:spcPts val="0"/>
              </a:spcAft>
              <a:buSzPts val="2035"/>
              <a:buFont typeface="Calibri"/>
              <a:buAutoNum type="arabicPeriod"/>
            </a:pPr>
            <a:r>
              <a:rPr b="1" lang="cs-CZ" sz="2035"/>
              <a:t>role orientované na myšlení</a:t>
            </a:r>
            <a:r>
              <a:rPr lang="cs-CZ" sz="2035"/>
              <a:t>: Myslitel, Kontrolor a vyhodnocovač a Specialista</a:t>
            </a:r>
            <a:endParaRPr/>
          </a:p>
          <a:p>
            <a:pPr indent="-129222" lvl="0" marL="91440" rtl="0" algn="l">
              <a:lnSpc>
                <a:spcPct val="70000"/>
              </a:lnSpc>
              <a:spcBef>
                <a:spcPts val="1600"/>
              </a:spcBef>
              <a:spcAft>
                <a:spcPts val="0"/>
              </a:spcAft>
              <a:buSzPts val="2035"/>
              <a:buFont typeface="Courier New"/>
              <a:buChar char="o"/>
            </a:pPr>
            <a:r>
              <a:rPr lang="cs-CZ" sz="2035"/>
              <a:t> Belbin tvrdí, že téměř žádný člověk nezastává pouze jednu jedinou roli, </a:t>
            </a:r>
            <a:r>
              <a:rPr b="1" lang="cs-CZ" sz="2035"/>
              <a:t>každý z nás je nositelem více rolí, které se mohou měnit v závislosti na změně vnějších podmínek </a:t>
            </a:r>
            <a:r>
              <a:rPr lang="cs-CZ" sz="2035"/>
              <a:t>(např. pokud někdo změní zaměstnání, dostane se do jiného kolektivu nebo se ve své kariéře dočká postupu, může to ovlivnit jeho chování, a proto je vhodné při každé takovéto změně opakovat test, jelikož výstup z něj je jakýmsi obrazem chování v daném čase)</a:t>
            </a:r>
            <a:endParaRPr/>
          </a:p>
          <a:p>
            <a:pPr indent="-129222" lvl="0" marL="91440" rtl="0" algn="l">
              <a:lnSpc>
                <a:spcPct val="70000"/>
              </a:lnSpc>
              <a:spcBef>
                <a:spcPts val="1400"/>
              </a:spcBef>
              <a:spcAft>
                <a:spcPts val="0"/>
              </a:spcAft>
              <a:buSzPts val="2035"/>
              <a:buFont typeface="Courier New"/>
              <a:buChar char="o"/>
            </a:pPr>
            <a:r>
              <a:rPr lang="cs-CZ" sz="2035"/>
              <a:t> </a:t>
            </a:r>
            <a:r>
              <a:rPr b="1" lang="cs-CZ" sz="2035"/>
              <a:t>ideálním týmem je podle Belbinovy teorie ten, který obsahuje všech devět týmových rolí</a:t>
            </a:r>
            <a:r>
              <a:rPr lang="cs-CZ" sz="2035"/>
              <a:t>, což ovšem </a:t>
            </a:r>
            <a:r>
              <a:rPr b="1" lang="cs-CZ" sz="2035"/>
              <a:t>neznamená, že musí být složen z devíti členů</a:t>
            </a:r>
            <a:r>
              <a:rPr lang="cs-CZ" sz="2035"/>
              <a:t>, protože jeden člen může zastávat více rolí!</a:t>
            </a:r>
            <a:endParaRPr/>
          </a:p>
          <a:p>
            <a:pPr indent="-129222" lvl="0" marL="91440" rtl="0" algn="l">
              <a:lnSpc>
                <a:spcPct val="70000"/>
              </a:lnSpc>
              <a:spcBef>
                <a:spcPts val="1400"/>
              </a:spcBef>
              <a:spcAft>
                <a:spcPts val="0"/>
              </a:spcAft>
              <a:buSzPts val="2035"/>
              <a:buFont typeface="Courier New"/>
              <a:buChar char="o"/>
            </a:pPr>
            <a:r>
              <a:rPr lang="cs-CZ" sz="2035"/>
              <a:t> </a:t>
            </a:r>
            <a:r>
              <a:rPr b="1" lang="cs-CZ" sz="2035"/>
              <a:t>podstatné je, aby si každý člen svou roli v týmu uvědomoval, stejně tak jako by si měl být vědom i rolí ostatních členů</a:t>
            </a:r>
            <a:r>
              <a:rPr lang="cs-CZ" sz="2035"/>
              <a:t>  - porozumění rolím v týmu umožňuje vyšší flexibilitu, každý člen týmu si uvědomuje, kdy je schopen efektivně ovlivnit výsledek týmu a naopak, kdy musí přenechat iniciativu jiným..</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8" name="Shape 218"/>
        <p:cNvGrpSpPr/>
        <p:nvPr/>
      </p:nvGrpSpPr>
      <p:grpSpPr>
        <a:xfrm>
          <a:off x="0" y="0"/>
          <a:ext cx="0" cy="0"/>
          <a:chOff x="0" y="0"/>
          <a:chExt cx="0" cy="0"/>
        </a:xfrm>
      </p:grpSpPr>
      <p:sp>
        <p:nvSpPr>
          <p:cNvPr id="219" name="Google Shape;219;p18"/>
          <p:cNvSpPr txBox="1"/>
          <p:nvPr>
            <p:ph type="title"/>
          </p:nvPr>
        </p:nvSpPr>
        <p:spPr>
          <a:xfrm>
            <a:off x="1097280" y="286603"/>
            <a:ext cx="10058400" cy="145080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0070C0"/>
              </a:buClr>
              <a:buSzPts val="4800"/>
              <a:buFont typeface="Calibri"/>
              <a:buNone/>
            </a:pPr>
            <a:r>
              <a:rPr lang="cs-CZ">
                <a:solidFill>
                  <a:srgbClr val="0070C0"/>
                </a:solidFill>
              </a:rPr>
              <a:t>TÝMOVÉ ROLE – ostatní autoři</a:t>
            </a:r>
            <a:endParaRPr/>
          </a:p>
        </p:txBody>
      </p:sp>
      <p:sp>
        <p:nvSpPr>
          <p:cNvPr id="220" name="Google Shape;220;p18"/>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p>
            <a:pPr indent="0" lvl="0" marL="0" rtl="0" algn="l">
              <a:lnSpc>
                <a:spcPct val="80000"/>
              </a:lnSpc>
              <a:spcBef>
                <a:spcPts val="0"/>
              </a:spcBef>
              <a:spcAft>
                <a:spcPts val="0"/>
              </a:spcAft>
              <a:buSzPts val="2000"/>
              <a:buNone/>
            </a:pPr>
            <a:r>
              <a:rPr b="1" lang="cs-CZ"/>
              <a:t>Rod Smith (1999)</a:t>
            </a:r>
            <a:r>
              <a:rPr lang="cs-CZ"/>
              <a:t>:</a:t>
            </a:r>
            <a:endParaRPr/>
          </a:p>
          <a:p>
            <a:pPr indent="-127000" lvl="0" marL="548640" rtl="0" algn="l">
              <a:lnSpc>
                <a:spcPct val="80000"/>
              </a:lnSpc>
              <a:spcBef>
                <a:spcPts val="1400"/>
              </a:spcBef>
              <a:spcAft>
                <a:spcPts val="0"/>
              </a:spcAft>
              <a:buSzPts val="2000"/>
              <a:buFont typeface="Courier New"/>
              <a:buChar char="o"/>
            </a:pPr>
            <a:r>
              <a:rPr lang="cs-CZ"/>
              <a:t> tajemník</a:t>
            </a:r>
            <a:endParaRPr/>
          </a:p>
          <a:p>
            <a:pPr indent="-127000" lvl="0" marL="548640" rtl="0" algn="l">
              <a:lnSpc>
                <a:spcPct val="80000"/>
              </a:lnSpc>
              <a:spcBef>
                <a:spcPts val="1400"/>
              </a:spcBef>
              <a:spcAft>
                <a:spcPts val="0"/>
              </a:spcAft>
              <a:buSzPts val="2000"/>
              <a:buFont typeface="Courier New"/>
              <a:buChar char="o"/>
            </a:pPr>
            <a:r>
              <a:rPr lang="cs-CZ"/>
              <a:t> časoměřič</a:t>
            </a:r>
            <a:endParaRPr/>
          </a:p>
          <a:p>
            <a:pPr indent="-127000" lvl="0" marL="548640" rtl="0" algn="l">
              <a:lnSpc>
                <a:spcPct val="80000"/>
              </a:lnSpc>
              <a:spcBef>
                <a:spcPts val="1400"/>
              </a:spcBef>
              <a:spcAft>
                <a:spcPts val="0"/>
              </a:spcAft>
              <a:buSzPts val="2000"/>
              <a:buFont typeface="Courier New"/>
              <a:buChar char="o"/>
            </a:pPr>
            <a:r>
              <a:rPr lang="cs-CZ"/>
              <a:t> kontrolor jakosti</a:t>
            </a:r>
            <a:endParaRPr/>
          </a:p>
          <a:p>
            <a:pPr indent="-127000" lvl="0" marL="548640" rtl="0" algn="l">
              <a:lnSpc>
                <a:spcPct val="80000"/>
              </a:lnSpc>
              <a:spcBef>
                <a:spcPts val="1400"/>
              </a:spcBef>
              <a:spcAft>
                <a:spcPts val="0"/>
              </a:spcAft>
              <a:buSzPts val="2000"/>
              <a:buFont typeface="Courier New"/>
              <a:buChar char="o"/>
            </a:pPr>
            <a:r>
              <a:rPr lang="cs-CZ"/>
              <a:t> hlídač vstupů a výstupů</a:t>
            </a:r>
            <a:endParaRPr/>
          </a:p>
          <a:p>
            <a:pPr indent="0" lvl="0" marL="0" rtl="0" algn="l">
              <a:lnSpc>
                <a:spcPct val="80000"/>
              </a:lnSpc>
              <a:spcBef>
                <a:spcPts val="1400"/>
              </a:spcBef>
              <a:spcAft>
                <a:spcPts val="0"/>
              </a:spcAft>
              <a:buSzPts val="2000"/>
              <a:buNone/>
            </a:pPr>
            <a:r>
              <a:rPr b="1" lang="cs-CZ"/>
              <a:t>J.W.Gibson a M.S.Hanna (1992):</a:t>
            </a:r>
            <a:endParaRPr/>
          </a:p>
          <a:p>
            <a:pPr indent="-127000" lvl="0" marL="548640" rtl="0" algn="l">
              <a:lnSpc>
                <a:spcPct val="80000"/>
              </a:lnSpc>
              <a:spcBef>
                <a:spcPts val="1400"/>
              </a:spcBef>
              <a:spcAft>
                <a:spcPts val="0"/>
              </a:spcAft>
              <a:buSzPts val="2000"/>
              <a:buFont typeface="Courier New"/>
              <a:buChar char="o"/>
            </a:pPr>
            <a:r>
              <a:rPr b="1" lang="cs-CZ"/>
              <a:t> role podle úkolů ve skupinách </a:t>
            </a:r>
            <a:r>
              <a:rPr lang="cs-CZ"/>
              <a:t>(iniciátor, hledač informací, diagnostik, povzbuzovatel, usměrňovač, sekretář…)</a:t>
            </a:r>
            <a:endParaRPr/>
          </a:p>
          <a:p>
            <a:pPr indent="-127000" lvl="0" marL="548640" rtl="0" algn="l">
              <a:lnSpc>
                <a:spcPct val="80000"/>
              </a:lnSpc>
              <a:spcBef>
                <a:spcPts val="1400"/>
              </a:spcBef>
              <a:spcAft>
                <a:spcPts val="0"/>
              </a:spcAft>
              <a:buSzPts val="2000"/>
              <a:buFont typeface="Courier New"/>
              <a:buChar char="o"/>
            </a:pPr>
            <a:r>
              <a:rPr b="1" lang="cs-CZ"/>
              <a:t> role podle míry egocentričnosti </a:t>
            </a:r>
            <a:r>
              <a:rPr lang="cs-CZ"/>
              <a:t>(blokař, agresor, dezertér, autoritář, zpovědník, samolibý chytrák, playboy…)</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4" name="Shape 224"/>
        <p:cNvGrpSpPr/>
        <p:nvPr/>
      </p:nvGrpSpPr>
      <p:grpSpPr>
        <a:xfrm>
          <a:off x="0" y="0"/>
          <a:ext cx="0" cy="0"/>
          <a:chOff x="0" y="0"/>
          <a:chExt cx="0" cy="0"/>
        </a:xfrm>
      </p:grpSpPr>
      <p:sp>
        <p:nvSpPr>
          <p:cNvPr id="225" name="Google Shape;225;p19"/>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0070C0"/>
              </a:buClr>
              <a:buSzPts val="4800"/>
              <a:buFont typeface="Calibri"/>
              <a:buNone/>
            </a:pPr>
            <a:r>
              <a:rPr lang="cs-CZ">
                <a:solidFill>
                  <a:srgbClr val="0070C0"/>
                </a:solidFill>
              </a:rPr>
              <a:t>TÝMOVÉ ROLE VE SPORTU</a:t>
            </a:r>
            <a:endParaRPr/>
          </a:p>
        </p:txBody>
      </p:sp>
      <p:sp>
        <p:nvSpPr>
          <p:cNvPr id="226" name="Google Shape;226;p19"/>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p>
            <a:pPr indent="-127000" lvl="0" marL="91440" rtl="0" algn="l">
              <a:lnSpc>
                <a:spcPct val="90000"/>
              </a:lnSpc>
              <a:spcBef>
                <a:spcPts val="0"/>
              </a:spcBef>
              <a:spcAft>
                <a:spcPts val="0"/>
              </a:spcAft>
              <a:buSzPts val="2000"/>
              <a:buFont typeface="Courier New"/>
              <a:buChar char="o"/>
            </a:pPr>
            <a:r>
              <a:rPr lang="cs-CZ"/>
              <a:t> jsou dány především charakterovými vlastnostmi hráčů - trenér by je měl umět rozpoznat a využívat ku prospěchu týmu</a:t>
            </a:r>
            <a:endParaRPr/>
          </a:p>
          <a:p>
            <a:pPr indent="0" lvl="0" marL="0" rtl="0" algn="l">
              <a:lnSpc>
                <a:spcPct val="90000"/>
              </a:lnSpc>
              <a:spcBef>
                <a:spcPts val="1400"/>
              </a:spcBef>
              <a:spcAft>
                <a:spcPts val="0"/>
              </a:spcAft>
              <a:buSzPts val="2000"/>
              <a:buNone/>
            </a:pPr>
            <a:r>
              <a:rPr lang="cs-CZ" cap="none"/>
              <a:t>PSYCHOLOGICKÁ KRITÉRIA:</a:t>
            </a:r>
            <a:endParaRPr/>
          </a:p>
          <a:p>
            <a:pPr indent="-127000" lvl="0" marL="91440" rtl="0" algn="l">
              <a:lnSpc>
                <a:spcPct val="90000"/>
              </a:lnSpc>
              <a:spcBef>
                <a:spcPts val="1400"/>
              </a:spcBef>
              <a:spcAft>
                <a:spcPts val="0"/>
              </a:spcAft>
              <a:buSzPts val="2000"/>
              <a:buChar char=" "/>
            </a:pPr>
            <a:r>
              <a:rPr b="1" lang="cs-CZ" u="sng"/>
              <a:t>Podle čerpání energie</a:t>
            </a:r>
            <a:br>
              <a:rPr b="1" lang="cs-CZ" u="sng"/>
            </a:br>
            <a:r>
              <a:rPr b="1" lang="cs-CZ"/>
              <a:t>Extrovert</a:t>
            </a:r>
            <a:r>
              <a:rPr lang="cs-CZ"/>
              <a:t> – čerpá energii zvenčí, z interakce s okolím, s druhými lidmi. Potřebuje společnost druhých lidí, vyhledává ji. </a:t>
            </a:r>
            <a:br>
              <a:rPr lang="cs-CZ"/>
            </a:br>
            <a:r>
              <a:rPr b="1" lang="cs-CZ"/>
              <a:t>Introvert</a:t>
            </a:r>
            <a:r>
              <a:rPr lang="cs-CZ"/>
              <a:t> – čerpá energii ze sebe, potřebuje soukromí, aby dobil energii. To nemusí nutně znamenat, že není rád ve společnosti.</a:t>
            </a:r>
            <a:br>
              <a:rPr lang="cs-CZ"/>
            </a:br>
            <a:endParaRPr/>
          </a:p>
          <a:p>
            <a:pPr indent="-127000" lvl="0" marL="91440" rtl="0" algn="l">
              <a:lnSpc>
                <a:spcPct val="90000"/>
              </a:lnSpc>
              <a:spcBef>
                <a:spcPts val="1400"/>
              </a:spcBef>
              <a:spcAft>
                <a:spcPts val="0"/>
              </a:spcAft>
              <a:buSzPts val="2000"/>
              <a:buChar char=" "/>
            </a:pPr>
            <a:r>
              <a:rPr b="1" lang="cs-CZ" u="sng"/>
              <a:t>Jak získávají informace nebo vnímají svět</a:t>
            </a:r>
            <a:br>
              <a:rPr b="1" lang="cs-CZ" u="sng"/>
            </a:br>
            <a:r>
              <a:rPr b="1" lang="cs-CZ"/>
              <a:t>Smyslové vnímání</a:t>
            </a:r>
            <a:r>
              <a:rPr lang="cs-CZ"/>
              <a:t> – využívá všech pěti smyslů, dává přednost faktům</a:t>
            </a:r>
            <a:br>
              <a:rPr lang="cs-CZ"/>
            </a:br>
            <a:r>
              <a:rPr b="1" lang="cs-CZ"/>
              <a:t>Intuitivní vnímání</a:t>
            </a:r>
            <a:r>
              <a:rPr lang="cs-CZ"/>
              <a:t> – používá šestý smysl – tušení, pocit, intuici; nepotřebuje detailní informace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Google Shape;113;p2"/>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0070C0"/>
              </a:buClr>
              <a:buSzPts val="4800"/>
              <a:buFont typeface="Calibri"/>
              <a:buNone/>
            </a:pPr>
            <a:r>
              <a:rPr lang="cs-CZ">
                <a:solidFill>
                  <a:srgbClr val="0070C0"/>
                </a:solidFill>
              </a:rPr>
              <a:t>TÝMOVÉ ROLE</a:t>
            </a:r>
            <a:endParaRPr>
              <a:solidFill>
                <a:srgbClr val="0070C0"/>
              </a:solidFill>
            </a:endParaRPr>
          </a:p>
        </p:txBody>
      </p:sp>
      <p:sp>
        <p:nvSpPr>
          <p:cNvPr id="114" name="Google Shape;114;p2"/>
          <p:cNvSpPr txBox="1"/>
          <p:nvPr>
            <p:ph idx="1" type="body"/>
          </p:nvPr>
        </p:nvSpPr>
        <p:spPr>
          <a:xfrm>
            <a:off x="1097280" y="2150534"/>
            <a:ext cx="10058400" cy="4023360"/>
          </a:xfrm>
          <a:prstGeom prst="rect">
            <a:avLst/>
          </a:prstGeom>
          <a:noFill/>
          <a:ln>
            <a:noFill/>
          </a:ln>
        </p:spPr>
        <p:txBody>
          <a:bodyPr anchorCtr="0" anchor="t" bIns="45700" lIns="0" spcFirstLastPara="1" rIns="0" wrap="square" tIns="45700">
            <a:normAutofit/>
          </a:bodyPr>
          <a:lstStyle/>
          <a:p>
            <a:pPr indent="-127000" lvl="0" marL="91440" rtl="0" algn="l">
              <a:lnSpc>
                <a:spcPct val="80000"/>
              </a:lnSpc>
              <a:spcBef>
                <a:spcPts val="0"/>
              </a:spcBef>
              <a:spcAft>
                <a:spcPts val="0"/>
              </a:spcAft>
              <a:buSzPts val="2000"/>
              <a:buFont typeface="Courier New"/>
              <a:buChar char="o"/>
            </a:pPr>
            <a:r>
              <a:rPr lang="cs-CZ"/>
              <a:t> v sociální psychologii- </a:t>
            </a:r>
            <a:r>
              <a:rPr b="1" lang="cs-CZ"/>
              <a:t>role</a:t>
            </a:r>
            <a:r>
              <a:rPr lang="cs-CZ"/>
              <a:t> = očekávané chování od člověka na určité pozici</a:t>
            </a:r>
            <a:endParaRPr/>
          </a:p>
          <a:p>
            <a:pPr indent="-127000" lvl="0" marL="91440" rtl="0" algn="l">
              <a:lnSpc>
                <a:spcPct val="80000"/>
              </a:lnSpc>
              <a:spcBef>
                <a:spcPts val="1400"/>
              </a:spcBef>
              <a:spcAft>
                <a:spcPts val="0"/>
              </a:spcAft>
              <a:buSzPts val="2000"/>
              <a:buFont typeface="Courier New"/>
              <a:buChar char="o"/>
            </a:pPr>
            <a:r>
              <a:rPr lang="cs-CZ"/>
              <a:t> = takto by ses měl chovat, pouze </a:t>
            </a:r>
            <a:r>
              <a:rPr b="1" lang="cs-CZ"/>
              <a:t>takové chování bude přijato </a:t>
            </a:r>
            <a:r>
              <a:rPr lang="cs-CZ"/>
              <a:t>(např. ředitel, student, matka,..)</a:t>
            </a:r>
            <a:endParaRPr/>
          </a:p>
          <a:p>
            <a:pPr indent="-127000" lvl="0" marL="91440" rtl="0" algn="l">
              <a:lnSpc>
                <a:spcPct val="80000"/>
              </a:lnSpc>
              <a:spcBef>
                <a:spcPts val="1400"/>
              </a:spcBef>
              <a:spcAft>
                <a:spcPts val="0"/>
              </a:spcAft>
              <a:buSzPts val="2000"/>
              <a:buFont typeface="Courier New"/>
              <a:buChar char="o"/>
            </a:pPr>
            <a:r>
              <a:rPr lang="cs-CZ"/>
              <a:t> </a:t>
            </a:r>
            <a:r>
              <a:rPr b="1" lang="cs-CZ"/>
              <a:t>model chování</a:t>
            </a:r>
            <a:r>
              <a:rPr lang="cs-CZ"/>
              <a:t>, který nám umožňuje </a:t>
            </a:r>
            <a:r>
              <a:rPr b="1" lang="cs-CZ"/>
              <a:t>orientovat se ve společnosti</a:t>
            </a:r>
            <a:endParaRPr/>
          </a:p>
          <a:p>
            <a:pPr indent="-127000" lvl="0" marL="91440" rtl="0" algn="l">
              <a:lnSpc>
                <a:spcPct val="80000"/>
              </a:lnSpc>
              <a:spcBef>
                <a:spcPts val="1400"/>
              </a:spcBef>
              <a:spcAft>
                <a:spcPts val="0"/>
              </a:spcAft>
              <a:buSzPts val="2000"/>
              <a:buFont typeface="Courier New"/>
              <a:buChar char="o"/>
            </a:pPr>
            <a:r>
              <a:rPr lang="cs-CZ"/>
              <a:t> dle rolí můžeme odhadovat, co se bude odehrávat (vím, jak se obvykle chová učitel…)</a:t>
            </a:r>
            <a:endParaRPr/>
          </a:p>
          <a:p>
            <a:pPr indent="-127000" lvl="0" marL="91440" rtl="0" algn="l">
              <a:lnSpc>
                <a:spcPct val="80000"/>
              </a:lnSpc>
              <a:spcBef>
                <a:spcPts val="1400"/>
              </a:spcBef>
              <a:spcAft>
                <a:spcPts val="0"/>
              </a:spcAft>
              <a:buSzPts val="2000"/>
              <a:buFont typeface="Courier New"/>
              <a:buChar char="o"/>
            </a:pPr>
            <a:r>
              <a:rPr lang="cs-CZ"/>
              <a:t> extrémní případy: není zjevné, kdo má jakou roli (např. prodavač v civilu pobíhající mezi regály) X striktní předpisy chování podle rolí nás mohou „tísnit“ (např. striktní postup při jednání obchodního zástupce „jak se usmát, jak pozdravit, jak nabídnout…)</a:t>
            </a:r>
            <a:endParaRPr/>
          </a:p>
          <a:p>
            <a:pPr indent="-127000" lvl="0" marL="91440" rtl="0" algn="l">
              <a:lnSpc>
                <a:spcPct val="80000"/>
              </a:lnSpc>
              <a:spcBef>
                <a:spcPts val="1400"/>
              </a:spcBef>
              <a:spcAft>
                <a:spcPts val="0"/>
              </a:spcAft>
              <a:buSzPts val="2000"/>
              <a:buFont typeface="Courier New"/>
              <a:buChar char="o"/>
            </a:pPr>
            <a:r>
              <a:rPr lang="cs-CZ"/>
              <a:t> abychom byli schopni se chovat dle očekávání, </a:t>
            </a:r>
            <a:r>
              <a:rPr b="1" lang="cs-CZ"/>
              <a:t>musíme znát přesnou specifikaci své role  </a:t>
            </a:r>
            <a:r>
              <a:rPr lang="cs-CZ"/>
              <a:t>(např. v pracovním prostředí: název pracovního místa, počet a pozice podřízených/nadřízených, vztah k ostatním pozicím, hlavní účel pozice v týmu, popis okruhu pracovních činností, pracovní podmínky a vybavení, vzdělání, zkušenosti, praxe, osobnostní předpoklady a sociální dovednosti..)</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0" name="Shape 230"/>
        <p:cNvGrpSpPr/>
        <p:nvPr/>
      </p:nvGrpSpPr>
      <p:grpSpPr>
        <a:xfrm>
          <a:off x="0" y="0"/>
          <a:ext cx="0" cy="0"/>
          <a:chOff x="0" y="0"/>
          <a:chExt cx="0" cy="0"/>
        </a:xfrm>
      </p:grpSpPr>
      <p:sp>
        <p:nvSpPr>
          <p:cNvPr id="231" name="Google Shape;231;p22"/>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0070C0"/>
              </a:buClr>
              <a:buSzPts val="4800"/>
              <a:buFont typeface="Calibri"/>
              <a:buNone/>
            </a:pPr>
            <a:r>
              <a:rPr lang="cs-CZ">
                <a:solidFill>
                  <a:srgbClr val="0070C0"/>
                </a:solidFill>
              </a:rPr>
              <a:t>NEFORMÁLNÍ TÝMOVÉ ROLE</a:t>
            </a:r>
            <a:endParaRPr/>
          </a:p>
        </p:txBody>
      </p:sp>
      <p:sp>
        <p:nvSpPr>
          <p:cNvPr id="232" name="Google Shape;232;p22"/>
          <p:cNvSpPr txBox="1"/>
          <p:nvPr>
            <p:ph idx="1" type="body"/>
          </p:nvPr>
        </p:nvSpPr>
        <p:spPr>
          <a:xfrm>
            <a:off x="1097280" y="1845733"/>
            <a:ext cx="10058400" cy="4328643"/>
          </a:xfrm>
          <a:prstGeom prst="rect">
            <a:avLst/>
          </a:prstGeom>
          <a:noFill/>
          <a:ln>
            <a:noFill/>
          </a:ln>
        </p:spPr>
        <p:txBody>
          <a:bodyPr anchorCtr="0" anchor="t" bIns="45700" lIns="0" spcFirstLastPara="1" rIns="0" wrap="square" tIns="45700">
            <a:normAutofit/>
          </a:bodyPr>
          <a:lstStyle/>
          <a:p>
            <a:pPr indent="0" lvl="0" marL="0" rtl="0" algn="l">
              <a:lnSpc>
                <a:spcPct val="70000"/>
              </a:lnSpc>
              <a:spcBef>
                <a:spcPts val="0"/>
              </a:spcBef>
              <a:spcAft>
                <a:spcPts val="0"/>
              </a:spcAft>
              <a:buSzPts val="1400"/>
              <a:buNone/>
            </a:pPr>
            <a:r>
              <a:rPr b="1" lang="cs-CZ" sz="1400" u="sng" cap="none"/>
              <a:t>PROMOTOŘI CÍLE</a:t>
            </a:r>
            <a:endParaRPr/>
          </a:p>
          <a:p>
            <a:pPr indent="-91440" lvl="0" marL="91440" rtl="0" algn="l">
              <a:lnSpc>
                <a:spcPct val="70000"/>
              </a:lnSpc>
              <a:spcBef>
                <a:spcPts val="1400"/>
              </a:spcBef>
              <a:spcAft>
                <a:spcPts val="0"/>
              </a:spcAft>
              <a:buSzPts val="1400"/>
              <a:buFont typeface="Arial"/>
              <a:buChar char="•"/>
            </a:pPr>
            <a:r>
              <a:rPr b="1" lang="cs-CZ" sz="1400"/>
              <a:t>názorový vůdce </a:t>
            </a:r>
            <a:r>
              <a:rPr lang="cs-CZ" sz="1400"/>
              <a:t>a tvůrce; pro členy, kteří se drží v pozadí mají důležitou orientační funkci; nebezpečí v případě, že je tato pozice obsazena dominantní osobností, může vést až k postavení opozice vzhledem k týmu</a:t>
            </a:r>
            <a:endParaRPr/>
          </a:p>
          <a:p>
            <a:pPr indent="-91440" lvl="0" marL="91440" rtl="0" algn="l">
              <a:lnSpc>
                <a:spcPct val="70000"/>
              </a:lnSpc>
              <a:spcBef>
                <a:spcPts val="1400"/>
              </a:spcBef>
              <a:spcAft>
                <a:spcPts val="0"/>
              </a:spcAft>
              <a:buSzPts val="1400"/>
              <a:buFont typeface="Arial"/>
              <a:buChar char="•"/>
            </a:pPr>
            <a:r>
              <a:rPr lang="cs-CZ" sz="1400"/>
              <a:t> </a:t>
            </a:r>
            <a:r>
              <a:rPr b="1" lang="cs-CZ" sz="1400"/>
              <a:t>angažovaný člen </a:t>
            </a:r>
            <a:r>
              <a:rPr lang="cs-CZ" sz="1400"/>
              <a:t>– cítí se zodpovědný za společnou práci a produktivitu; sociální cítění;  stará se o to, aby se nikdo necítil opomenutý, plní zejména úkoly vzhledem k prospěchu týmu</a:t>
            </a:r>
            <a:endParaRPr/>
          </a:p>
          <a:p>
            <a:pPr indent="0" lvl="0" marL="0" rtl="0" algn="l">
              <a:lnSpc>
                <a:spcPct val="70000"/>
              </a:lnSpc>
              <a:spcBef>
                <a:spcPts val="1400"/>
              </a:spcBef>
              <a:spcAft>
                <a:spcPts val="0"/>
              </a:spcAft>
              <a:buSzPts val="1400"/>
              <a:buNone/>
            </a:pPr>
            <a:r>
              <a:rPr b="1" lang="cs-CZ" sz="1400" u="sng" cap="none"/>
              <a:t>ODBORNÍ PROMOTOŘI</a:t>
            </a:r>
            <a:r>
              <a:rPr lang="cs-CZ" sz="1400" u="sng" cap="none"/>
              <a:t> </a:t>
            </a:r>
            <a:endParaRPr sz="1400" u="sng" cap="none"/>
          </a:p>
          <a:p>
            <a:pPr indent="-91440" lvl="0" marL="91440" rtl="0" algn="l">
              <a:lnSpc>
                <a:spcPct val="70000"/>
              </a:lnSpc>
              <a:spcBef>
                <a:spcPts val="1400"/>
              </a:spcBef>
              <a:spcAft>
                <a:spcPts val="0"/>
              </a:spcAft>
              <a:buSzPts val="1400"/>
              <a:buFont typeface="Arial"/>
              <a:buChar char="•"/>
            </a:pPr>
            <a:r>
              <a:rPr b="1" lang="cs-CZ" sz="1400"/>
              <a:t>solitér</a:t>
            </a:r>
            <a:r>
              <a:rPr lang="cs-CZ" sz="1400"/>
              <a:t> se cítí lépe, když může pracovat sám za sebe; zabývá se čísly a postupy; expert; může vést až k pozici outsidera týmu</a:t>
            </a:r>
            <a:endParaRPr/>
          </a:p>
          <a:p>
            <a:pPr indent="-91440" lvl="0" marL="91440" rtl="0" algn="l">
              <a:lnSpc>
                <a:spcPct val="70000"/>
              </a:lnSpc>
              <a:spcBef>
                <a:spcPts val="1400"/>
              </a:spcBef>
              <a:spcAft>
                <a:spcPts val="0"/>
              </a:spcAft>
              <a:buSzPts val="1400"/>
              <a:buFont typeface="Arial"/>
              <a:buChar char="•"/>
            </a:pPr>
            <a:r>
              <a:rPr b="1" lang="cs-CZ" sz="1400"/>
              <a:t> kariérista </a:t>
            </a:r>
            <a:r>
              <a:rPr lang="cs-CZ" sz="1400"/>
              <a:t>– jeho hlavním cílem je vystoupat po žebříčku úspěchu, z tohoto úhlu pohledu také hodnotí kolegy a okolí; v základě není týmový hráč, často to však předstírá, protože „týmovost“ je žádoucí vlastností, může paradoxně motivovat kolegy do té doby, než zjistí, co je jeho hlavním cílem…</a:t>
            </a:r>
            <a:endParaRPr/>
          </a:p>
          <a:p>
            <a:pPr indent="0" lvl="0" marL="0" rtl="0" algn="l">
              <a:lnSpc>
                <a:spcPct val="70000"/>
              </a:lnSpc>
              <a:spcBef>
                <a:spcPts val="1400"/>
              </a:spcBef>
              <a:spcAft>
                <a:spcPts val="0"/>
              </a:spcAft>
              <a:buSzPts val="1400"/>
              <a:buNone/>
            </a:pPr>
            <a:r>
              <a:rPr b="1" lang="cs-CZ" sz="1400" u="sng" cap="none"/>
              <a:t>SOCIÁLNÍ PROMOTOŘI </a:t>
            </a:r>
            <a:endParaRPr b="1" sz="1400" u="sng" cap="none"/>
          </a:p>
          <a:p>
            <a:pPr indent="-91440" lvl="0" marL="91440" rtl="0" algn="l">
              <a:lnSpc>
                <a:spcPct val="70000"/>
              </a:lnSpc>
              <a:spcBef>
                <a:spcPts val="1400"/>
              </a:spcBef>
              <a:spcAft>
                <a:spcPts val="0"/>
              </a:spcAft>
              <a:buSzPts val="1400"/>
              <a:buFont typeface="Arial"/>
              <a:buChar char="•"/>
            </a:pPr>
            <a:r>
              <a:rPr b="1" lang="cs-CZ" sz="1400"/>
              <a:t> „šašek“ </a:t>
            </a:r>
            <a:r>
              <a:rPr lang="cs-CZ" sz="1400"/>
              <a:t>– stará se o dobrou atmosféru v týmu; pokouší se atmosféru rozptýlit, když situace začíná být příliš věcná</a:t>
            </a:r>
            <a:endParaRPr/>
          </a:p>
          <a:p>
            <a:pPr indent="-91440" lvl="0" marL="91440" rtl="0" algn="l">
              <a:lnSpc>
                <a:spcPct val="70000"/>
              </a:lnSpc>
              <a:spcBef>
                <a:spcPts val="1400"/>
              </a:spcBef>
              <a:spcAft>
                <a:spcPts val="0"/>
              </a:spcAft>
              <a:buSzPts val="1400"/>
              <a:buFont typeface="Arial"/>
              <a:buChar char="•"/>
            </a:pPr>
            <a:r>
              <a:rPr lang="cs-CZ" sz="1400"/>
              <a:t> </a:t>
            </a:r>
            <a:r>
              <a:rPr b="1" lang="cs-CZ" sz="1400"/>
              <a:t>tmelič, urovnávač</a:t>
            </a:r>
            <a:endParaRPr b="1" sz="1400"/>
          </a:p>
          <a:p>
            <a:pPr indent="0" lvl="0" marL="0" rtl="0" algn="l">
              <a:lnSpc>
                <a:spcPct val="70000"/>
              </a:lnSpc>
              <a:spcBef>
                <a:spcPts val="1400"/>
              </a:spcBef>
              <a:spcAft>
                <a:spcPts val="0"/>
              </a:spcAft>
              <a:buSzPts val="1400"/>
              <a:buNone/>
            </a:pPr>
            <a:r>
              <a:rPr b="1" lang="cs-CZ" sz="1400" u="sng" cap="none"/>
              <a:t>ŘADOVÝ PRACOVNÍK </a:t>
            </a:r>
            <a:endParaRPr b="1" sz="1400" u="sng" cap="none"/>
          </a:p>
          <a:p>
            <a:pPr indent="-91440" lvl="0" marL="91440" rtl="0" algn="l">
              <a:lnSpc>
                <a:spcPct val="70000"/>
              </a:lnSpc>
              <a:spcBef>
                <a:spcPts val="1400"/>
              </a:spcBef>
              <a:spcAft>
                <a:spcPts val="0"/>
              </a:spcAft>
              <a:buSzPts val="1400"/>
              <a:buFont typeface="Arial"/>
              <a:buChar char="•"/>
            </a:pPr>
            <a:r>
              <a:rPr lang="cs-CZ" sz="1400"/>
              <a:t>nesnadno zařaditelný; neprojevují zvláštní nadšení a samostatnost při práci; rychle se připojují k většinovému mínění, nevyčnívají; pozor na snadnou zmanipulovatelnost ze strany názorových vůdců v týmu; někdy bývá těžké tyto pracovníky odhadnout</a:t>
            </a:r>
            <a:endParaRPr/>
          </a:p>
          <a:p>
            <a:pPr indent="-2539" lvl="0" marL="91440" rtl="0" algn="l">
              <a:lnSpc>
                <a:spcPct val="70000"/>
              </a:lnSpc>
              <a:spcBef>
                <a:spcPts val="1400"/>
              </a:spcBef>
              <a:spcAft>
                <a:spcPts val="0"/>
              </a:spcAft>
              <a:buSzPts val="1400"/>
              <a:buNone/>
            </a:pPr>
            <a:r>
              <a:t/>
            </a:r>
            <a:endParaRPr sz="14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Google Shape;119;p3"/>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0070C0"/>
              </a:buClr>
              <a:buSzPts val="4400"/>
              <a:buFont typeface="Calibri"/>
              <a:buNone/>
            </a:pPr>
            <a:r>
              <a:rPr lang="cs-CZ" sz="4400">
                <a:solidFill>
                  <a:srgbClr val="0070C0"/>
                </a:solidFill>
              </a:rPr>
              <a:t>NEŽÁDOUCÍ VLASTNOSTI PRO PRÁCI V TÝMU</a:t>
            </a:r>
            <a:endParaRPr/>
          </a:p>
        </p:txBody>
      </p:sp>
      <p:sp>
        <p:nvSpPr>
          <p:cNvPr id="120" name="Google Shape;120;p3"/>
          <p:cNvSpPr txBox="1"/>
          <p:nvPr>
            <p:ph idx="1" type="body"/>
          </p:nvPr>
        </p:nvSpPr>
        <p:spPr>
          <a:xfrm>
            <a:off x="1097280" y="1845734"/>
            <a:ext cx="10058400" cy="4643966"/>
          </a:xfrm>
          <a:prstGeom prst="rect">
            <a:avLst/>
          </a:prstGeom>
          <a:noFill/>
          <a:ln>
            <a:noFill/>
          </a:ln>
        </p:spPr>
        <p:txBody>
          <a:bodyPr anchorCtr="0" anchor="t" bIns="45700" lIns="0" spcFirstLastPara="1" rIns="0" wrap="square" tIns="45700">
            <a:normAutofit/>
          </a:bodyPr>
          <a:lstStyle/>
          <a:p>
            <a:pPr indent="-114300" lvl="0" marL="91440" rtl="0" algn="l">
              <a:lnSpc>
                <a:spcPct val="90000"/>
              </a:lnSpc>
              <a:spcBef>
                <a:spcPts val="0"/>
              </a:spcBef>
              <a:spcAft>
                <a:spcPts val="0"/>
              </a:spcAft>
              <a:buSzPts val="1800"/>
              <a:buFont typeface="Courier New"/>
              <a:buChar char="o"/>
            </a:pPr>
            <a:r>
              <a:rPr lang="cs-CZ" sz="1800"/>
              <a:t> </a:t>
            </a:r>
            <a:r>
              <a:rPr b="1" lang="cs-CZ" sz="1900"/>
              <a:t>lidé uzavření do sebe, introverti, vyhranění flegmatici a melancholici, lidé uzavření do sebe, kteří si hledí především svých zájmů, převažuje u nich obranný postoj, projevují nezájem o spolupráci, jsou nedůvěřiví, svým vlivem rozkládají celý tým, narušují soudržnost a spolupráci </a:t>
            </a:r>
            <a:endParaRPr/>
          </a:p>
          <a:p>
            <a:pPr indent="-120650" lvl="0" marL="91440" rtl="0" algn="l">
              <a:lnSpc>
                <a:spcPct val="90000"/>
              </a:lnSpc>
              <a:spcBef>
                <a:spcPts val="1400"/>
              </a:spcBef>
              <a:spcAft>
                <a:spcPts val="0"/>
              </a:spcAft>
              <a:buSzPts val="1900"/>
              <a:buFont typeface="Courier New"/>
              <a:buChar char="o"/>
            </a:pPr>
            <a:r>
              <a:rPr lang="cs-CZ" sz="1900"/>
              <a:t> </a:t>
            </a:r>
            <a:r>
              <a:rPr b="1" lang="cs-CZ" sz="1900"/>
              <a:t>extrémní extroverti, pozéři</a:t>
            </a:r>
            <a:r>
              <a:rPr lang="cs-CZ" sz="1900"/>
              <a:t>, neurotici, psychopatické osobnosti, nestálí lidé - vnitřně silně konfliktní </a:t>
            </a:r>
            <a:endParaRPr sz="1900"/>
          </a:p>
          <a:p>
            <a:pPr indent="-120650" lvl="0" marL="91440" rtl="0" algn="l">
              <a:lnSpc>
                <a:spcPct val="90000"/>
              </a:lnSpc>
              <a:spcBef>
                <a:spcPts val="1400"/>
              </a:spcBef>
              <a:spcAft>
                <a:spcPts val="0"/>
              </a:spcAft>
              <a:buSzPts val="1900"/>
              <a:buFont typeface="Courier New"/>
              <a:buChar char="o"/>
            </a:pPr>
            <a:r>
              <a:rPr lang="cs-CZ" sz="1900"/>
              <a:t> osamělý bojovník, </a:t>
            </a:r>
            <a:r>
              <a:rPr b="1" lang="cs-CZ" sz="1900"/>
              <a:t>samotář, který snadno ztrácí pocit vlastní identity</a:t>
            </a:r>
            <a:r>
              <a:rPr lang="cs-CZ" sz="1900"/>
              <a:t>, pokud má skupina jiné názory, postoje, pokud nesouhlasí s jeho postupy, myslí si, že musí udělat všechno sám, nerad si říká o pomoc </a:t>
            </a:r>
            <a:endParaRPr sz="1900"/>
          </a:p>
          <a:p>
            <a:pPr indent="-120650" lvl="0" marL="91440" rtl="0" algn="l">
              <a:lnSpc>
                <a:spcPct val="90000"/>
              </a:lnSpc>
              <a:spcBef>
                <a:spcPts val="1400"/>
              </a:spcBef>
              <a:spcAft>
                <a:spcPts val="0"/>
              </a:spcAft>
              <a:buSzPts val="1900"/>
              <a:buFont typeface="Courier New"/>
              <a:buChar char="o"/>
            </a:pPr>
            <a:r>
              <a:rPr lang="cs-CZ" sz="1900"/>
              <a:t> byli v dětství či dospělosti vyloučení z nějaké skupiny či party, mají častou fluktuaci zaviněnou vlastními chybami, některé skupiny se od něho v minulosti distancovali pro jeho povahu – </a:t>
            </a:r>
            <a:r>
              <a:rPr b="1" lang="cs-CZ" sz="1900"/>
              <a:t>„kdo nejde se mnou, jde proti mně“</a:t>
            </a:r>
            <a:r>
              <a:rPr lang="cs-CZ" sz="1900"/>
              <a:t> – má přirozenou nedůvěru k lidem </a:t>
            </a:r>
            <a:endParaRPr sz="1900"/>
          </a:p>
          <a:p>
            <a:pPr indent="-120650" lvl="0" marL="91440" rtl="0" algn="l">
              <a:lnSpc>
                <a:spcPct val="90000"/>
              </a:lnSpc>
              <a:spcBef>
                <a:spcPts val="1400"/>
              </a:spcBef>
              <a:spcAft>
                <a:spcPts val="0"/>
              </a:spcAft>
              <a:buSzPts val="1900"/>
              <a:buFont typeface="Courier New"/>
              <a:buChar char="o"/>
            </a:pPr>
            <a:r>
              <a:rPr lang="cs-CZ" sz="1900"/>
              <a:t>  mají tunelové vidění a řadu vnitřních bloků,  </a:t>
            </a:r>
            <a:r>
              <a:rPr b="1" lang="cs-CZ" sz="1900"/>
              <a:t>odmítají se učit nové věci, nerealizují svůj potenciál </a:t>
            </a:r>
            <a:r>
              <a:rPr lang="cs-CZ" sz="1900"/>
              <a:t>a silné stránky, dramatizace problémů </a:t>
            </a:r>
            <a:endParaRPr sz="1900"/>
          </a:p>
          <a:p>
            <a:pPr indent="-120650" lvl="0" marL="91440" rtl="0" algn="l">
              <a:lnSpc>
                <a:spcPct val="90000"/>
              </a:lnSpc>
              <a:spcBef>
                <a:spcPts val="1400"/>
              </a:spcBef>
              <a:spcAft>
                <a:spcPts val="0"/>
              </a:spcAft>
              <a:buSzPts val="1900"/>
              <a:buFont typeface="Courier New"/>
              <a:buChar char="o"/>
            </a:pPr>
            <a:r>
              <a:rPr lang="cs-CZ" sz="1900"/>
              <a:t> </a:t>
            </a:r>
            <a:r>
              <a:rPr b="1" lang="cs-CZ" sz="1900"/>
              <a:t>vyhranění egoisté, kariéristé </a:t>
            </a:r>
            <a:endParaRPr b="1" sz="1900"/>
          </a:p>
          <a:p>
            <a:pPr indent="-120650" lvl="0" marL="91440" rtl="0" algn="l">
              <a:lnSpc>
                <a:spcPct val="90000"/>
              </a:lnSpc>
              <a:spcBef>
                <a:spcPts val="1400"/>
              </a:spcBef>
              <a:spcAft>
                <a:spcPts val="0"/>
              </a:spcAft>
              <a:buSzPts val="1900"/>
              <a:buFont typeface="Courier New"/>
              <a:buChar char="o"/>
            </a:pPr>
            <a:r>
              <a:rPr lang="cs-CZ" sz="1900"/>
              <a:t> nízká úroveň EQ, nekázeň, nepořádnost, nedodržování slibů </a:t>
            </a:r>
            <a:endParaRPr/>
          </a:p>
          <a:p>
            <a:pPr indent="0" lvl="0" marL="91440" rtl="0" algn="l">
              <a:lnSpc>
                <a:spcPct val="90000"/>
              </a:lnSpc>
              <a:spcBef>
                <a:spcPts val="1400"/>
              </a:spcBef>
              <a:spcAft>
                <a:spcPts val="0"/>
              </a:spcAft>
              <a:buSzPts val="1800"/>
              <a:buFont typeface="Courier New"/>
              <a:buNone/>
            </a:pPr>
            <a:r>
              <a:t/>
            </a:r>
            <a:endParaRPr sz="1800"/>
          </a:p>
          <a:p>
            <a:pPr indent="0" lvl="0" marL="91440" rtl="0" algn="l">
              <a:lnSpc>
                <a:spcPct val="90000"/>
              </a:lnSpc>
              <a:spcBef>
                <a:spcPts val="1400"/>
              </a:spcBef>
              <a:spcAft>
                <a:spcPts val="0"/>
              </a:spcAft>
              <a:buSzPts val="1800"/>
              <a:buFont typeface="Courier New"/>
              <a:buNone/>
            </a:pPr>
            <a:r>
              <a:t/>
            </a:r>
            <a:endParaRPr sz="1800"/>
          </a:p>
          <a:p>
            <a:pPr indent="0" lvl="0" marL="91440" rtl="0" algn="l">
              <a:lnSpc>
                <a:spcPct val="90000"/>
              </a:lnSpc>
              <a:spcBef>
                <a:spcPts val="1400"/>
              </a:spcBef>
              <a:spcAft>
                <a:spcPts val="0"/>
              </a:spcAft>
              <a:buSzPts val="20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4" name="Shape 124"/>
        <p:cNvGrpSpPr/>
        <p:nvPr/>
      </p:nvGrpSpPr>
      <p:grpSpPr>
        <a:xfrm>
          <a:off x="0" y="0"/>
          <a:ext cx="0" cy="0"/>
          <a:chOff x="0" y="0"/>
          <a:chExt cx="0" cy="0"/>
        </a:xfrm>
      </p:grpSpPr>
      <p:sp>
        <p:nvSpPr>
          <p:cNvPr id="125" name="Google Shape;125;p4"/>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0070C0"/>
              </a:buClr>
              <a:buSzPts val="4800"/>
              <a:buFont typeface="Calibri"/>
              <a:buNone/>
            </a:pPr>
            <a:r>
              <a:rPr lang="cs-CZ">
                <a:solidFill>
                  <a:srgbClr val="0070C0"/>
                </a:solidFill>
              </a:rPr>
              <a:t>TÝMOVÉ ROLE – </a:t>
            </a:r>
            <a:r>
              <a:rPr lang="cs-CZ" cap="none">
                <a:solidFill>
                  <a:srgbClr val="0070C0"/>
                </a:solidFill>
              </a:rPr>
              <a:t>NEGATIVNÍ JEVY</a:t>
            </a:r>
            <a:endParaRPr cap="none">
              <a:solidFill>
                <a:srgbClr val="0070C0"/>
              </a:solidFill>
            </a:endParaRPr>
          </a:p>
        </p:txBody>
      </p:sp>
      <p:sp>
        <p:nvSpPr>
          <p:cNvPr id="126" name="Google Shape;126;p4"/>
          <p:cNvSpPr txBox="1"/>
          <p:nvPr>
            <p:ph idx="1" type="body"/>
          </p:nvPr>
        </p:nvSpPr>
        <p:spPr>
          <a:xfrm>
            <a:off x="1097280" y="2061634"/>
            <a:ext cx="10058400" cy="4023360"/>
          </a:xfrm>
          <a:prstGeom prst="rect">
            <a:avLst/>
          </a:prstGeom>
          <a:noFill/>
          <a:ln>
            <a:noFill/>
          </a:ln>
        </p:spPr>
        <p:txBody>
          <a:bodyPr anchorCtr="0" anchor="t" bIns="45700" lIns="0" spcFirstLastPara="1" rIns="0" wrap="square" tIns="45700">
            <a:normAutofit/>
          </a:bodyPr>
          <a:lstStyle/>
          <a:p>
            <a:pPr indent="-127000" lvl="0" marL="91440" rtl="0" algn="l">
              <a:lnSpc>
                <a:spcPct val="90000"/>
              </a:lnSpc>
              <a:spcBef>
                <a:spcPts val="0"/>
              </a:spcBef>
              <a:spcAft>
                <a:spcPts val="0"/>
              </a:spcAft>
              <a:buSzPts val="2000"/>
              <a:buFont typeface="Courier New"/>
              <a:buChar char="o"/>
            </a:pPr>
            <a:r>
              <a:rPr lang="cs-CZ"/>
              <a:t> </a:t>
            </a:r>
            <a:r>
              <a:rPr b="1" lang="cs-CZ"/>
              <a:t>nedefinovanost role </a:t>
            </a:r>
            <a:r>
              <a:rPr lang="cs-CZ"/>
              <a:t>(co to znamená být dobrý syn?)</a:t>
            </a:r>
            <a:endParaRPr/>
          </a:p>
          <a:p>
            <a:pPr indent="-127000" lvl="0" marL="91440" rtl="0" algn="l">
              <a:lnSpc>
                <a:spcPct val="90000"/>
              </a:lnSpc>
              <a:spcBef>
                <a:spcPts val="1400"/>
              </a:spcBef>
              <a:spcAft>
                <a:spcPts val="0"/>
              </a:spcAft>
              <a:buSzPts val="2000"/>
              <a:buFont typeface="Courier New"/>
              <a:buChar char="o"/>
            </a:pPr>
            <a:r>
              <a:rPr lang="cs-CZ"/>
              <a:t> </a:t>
            </a:r>
            <a:r>
              <a:rPr b="1" lang="cs-CZ"/>
              <a:t>konflikt rolí</a:t>
            </a:r>
            <a:r>
              <a:rPr lang="cs-CZ"/>
              <a:t> (několik rolí vlastního života: syn/dcera, bratr, student, brigádník, lektor, sportovec, partner..) některé role spolu soupeří, jiné se podporují (např. vhodnost zaměstnat rodinného příslušníka?)</a:t>
            </a:r>
            <a:endParaRPr/>
          </a:p>
          <a:p>
            <a:pPr indent="-127000" lvl="0" marL="91440" rtl="0" algn="l">
              <a:lnSpc>
                <a:spcPct val="90000"/>
              </a:lnSpc>
              <a:spcBef>
                <a:spcPts val="1400"/>
              </a:spcBef>
              <a:spcAft>
                <a:spcPts val="0"/>
              </a:spcAft>
              <a:buSzPts val="2000"/>
              <a:buFont typeface="Courier New"/>
              <a:buChar char="o"/>
            </a:pPr>
            <a:r>
              <a:rPr lang="cs-CZ"/>
              <a:t> </a:t>
            </a:r>
            <a:r>
              <a:rPr b="1" lang="cs-CZ"/>
              <a:t>záměna rolí </a:t>
            </a:r>
            <a:r>
              <a:rPr lang="cs-CZ"/>
              <a:t>(učitelka X matka/partnerka v domácnosti)</a:t>
            </a:r>
            <a:endParaRPr/>
          </a:p>
          <a:p>
            <a:pPr indent="-127000" lvl="0" marL="91440" rtl="0" algn="l">
              <a:lnSpc>
                <a:spcPct val="90000"/>
              </a:lnSpc>
              <a:spcBef>
                <a:spcPts val="1400"/>
              </a:spcBef>
              <a:spcAft>
                <a:spcPts val="0"/>
              </a:spcAft>
              <a:buSzPts val="2000"/>
              <a:buFont typeface="Courier New"/>
              <a:buChar char="o"/>
            </a:pPr>
            <a:r>
              <a:rPr lang="cs-CZ"/>
              <a:t> </a:t>
            </a:r>
            <a:r>
              <a:rPr b="1" lang="cs-CZ"/>
              <a:t>konflikt pojetí rolí </a:t>
            </a:r>
            <a:r>
              <a:rPr lang="cs-CZ"/>
              <a:t>(např.obchodní zástupce oblečený neformálně, aby se co nejvíce přiblížil zákazníkům X jeho nadřízený očekává formální oblečení, protože reprezentuje firmu; zřejmé v partnerském životě – partnerka / kuchařka/ milenka..)</a:t>
            </a:r>
            <a:endParaRPr/>
          </a:p>
          <a:p>
            <a:pPr indent="-127000" lvl="0" marL="91440" rtl="0" algn="l">
              <a:lnSpc>
                <a:spcPct val="90000"/>
              </a:lnSpc>
              <a:spcBef>
                <a:spcPts val="1400"/>
              </a:spcBef>
              <a:spcAft>
                <a:spcPts val="0"/>
              </a:spcAft>
              <a:buSzPts val="2000"/>
              <a:buFont typeface="Courier New"/>
              <a:buChar char="o"/>
            </a:pPr>
            <a:r>
              <a:rPr lang="cs-CZ"/>
              <a:t> </a:t>
            </a:r>
            <a:r>
              <a:rPr b="1" lang="cs-CZ"/>
              <a:t>konflikt očekávání ve vztahu k jedné roli </a:t>
            </a:r>
            <a:r>
              <a:rPr lang="cs-CZ"/>
              <a:t>(trenéři, lektoři, učitelé – „aby byl spravedlivý ale přísný, přátelský ale autorita, hluboká znalost oboru ale zábavnost“..nelze se zavděčit všem)</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0" name="Shape 130"/>
        <p:cNvGrpSpPr/>
        <p:nvPr/>
      </p:nvGrpSpPr>
      <p:grpSpPr>
        <a:xfrm>
          <a:off x="0" y="0"/>
          <a:ext cx="0" cy="0"/>
          <a:chOff x="0" y="0"/>
          <a:chExt cx="0" cy="0"/>
        </a:xfrm>
      </p:grpSpPr>
      <p:sp>
        <p:nvSpPr>
          <p:cNvPr id="131" name="Google Shape;131;p5"/>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0070C0"/>
              </a:buClr>
              <a:buSzPts val="4800"/>
              <a:buFont typeface="Calibri"/>
              <a:buNone/>
            </a:pPr>
            <a:r>
              <a:rPr lang="cs-CZ">
                <a:solidFill>
                  <a:srgbClr val="0070C0"/>
                </a:solidFill>
              </a:rPr>
              <a:t>TÝMOVÉ ROLE – dysfunkce ve špatně sestavených týmech</a:t>
            </a:r>
            <a:endParaRPr>
              <a:solidFill>
                <a:srgbClr val="0070C0"/>
              </a:solidFill>
            </a:endParaRPr>
          </a:p>
        </p:txBody>
      </p:sp>
      <p:sp>
        <p:nvSpPr>
          <p:cNvPr id="132" name="Google Shape;132;p5"/>
          <p:cNvSpPr txBox="1"/>
          <p:nvPr>
            <p:ph idx="1" type="body"/>
          </p:nvPr>
        </p:nvSpPr>
        <p:spPr>
          <a:xfrm>
            <a:off x="1097280" y="1845734"/>
            <a:ext cx="10058400" cy="4398312"/>
          </a:xfrm>
          <a:prstGeom prst="rect">
            <a:avLst/>
          </a:prstGeom>
          <a:noFill/>
          <a:ln>
            <a:noFill/>
          </a:ln>
        </p:spPr>
        <p:txBody>
          <a:bodyPr anchorCtr="0" anchor="t" bIns="45700" lIns="0" spcFirstLastPara="1" rIns="0" wrap="square" tIns="45700">
            <a:normAutofit/>
          </a:bodyPr>
          <a:lstStyle/>
          <a:p>
            <a:pPr indent="-107950" lvl="0" marL="91440" rtl="0" algn="l">
              <a:lnSpc>
                <a:spcPct val="70000"/>
              </a:lnSpc>
              <a:spcBef>
                <a:spcPts val="0"/>
              </a:spcBef>
              <a:spcAft>
                <a:spcPts val="0"/>
              </a:spcAft>
              <a:buSzPts val="1700"/>
              <a:buFont typeface="Courier New"/>
              <a:buChar char="o"/>
            </a:pPr>
            <a:r>
              <a:rPr lang="cs-CZ" sz="1700"/>
              <a:t> dominující, paralelní vůdci mohou tým rozdělit na dva tábory, autoritář</a:t>
            </a:r>
            <a:endParaRPr sz="1700"/>
          </a:p>
          <a:p>
            <a:pPr indent="-107950" lvl="0" marL="91440" rtl="0" algn="l">
              <a:lnSpc>
                <a:spcPct val="70000"/>
              </a:lnSpc>
              <a:spcBef>
                <a:spcPts val="1400"/>
              </a:spcBef>
              <a:spcAft>
                <a:spcPts val="0"/>
              </a:spcAft>
              <a:buSzPts val="1700"/>
              <a:buFont typeface="Courier New"/>
              <a:buChar char="o"/>
            </a:pPr>
            <a:r>
              <a:rPr lang="cs-CZ" sz="1700"/>
              <a:t> vyhýbající se, outsider, kterého je třeba do týmu integrovat (např. mu je svěřen úkol, u nějž může prokázat své know-how → uznání ze strany týmu i týmového vedoucího)</a:t>
            </a:r>
            <a:endParaRPr/>
          </a:p>
          <a:p>
            <a:pPr indent="-107950" lvl="0" marL="91440" rtl="0" algn="l">
              <a:lnSpc>
                <a:spcPct val="70000"/>
              </a:lnSpc>
              <a:spcBef>
                <a:spcPts val="1400"/>
              </a:spcBef>
              <a:spcAft>
                <a:spcPts val="0"/>
              </a:spcAft>
              <a:buSzPts val="1700"/>
              <a:buFont typeface="Courier New"/>
              <a:buChar char="o"/>
            </a:pPr>
            <a:r>
              <a:rPr lang="cs-CZ" sz="1700"/>
              <a:t> vztekloun</a:t>
            </a:r>
            <a:endParaRPr/>
          </a:p>
          <a:p>
            <a:pPr indent="-107950" lvl="0" marL="91440" rtl="0" algn="l">
              <a:lnSpc>
                <a:spcPct val="70000"/>
              </a:lnSpc>
              <a:spcBef>
                <a:spcPts val="1400"/>
              </a:spcBef>
              <a:spcAft>
                <a:spcPts val="0"/>
              </a:spcAft>
              <a:buSzPts val="1700"/>
              <a:buFont typeface="Courier New"/>
              <a:buChar char="o"/>
            </a:pPr>
            <a:r>
              <a:rPr lang="cs-CZ" sz="1700"/>
              <a:t> dezertér</a:t>
            </a:r>
            <a:endParaRPr/>
          </a:p>
          <a:p>
            <a:pPr indent="-107950" lvl="0" marL="91440" rtl="0" algn="l">
              <a:lnSpc>
                <a:spcPct val="70000"/>
              </a:lnSpc>
              <a:spcBef>
                <a:spcPts val="1400"/>
              </a:spcBef>
              <a:spcAft>
                <a:spcPts val="0"/>
              </a:spcAft>
              <a:buSzPts val="1700"/>
              <a:buFont typeface="Courier New"/>
              <a:buChar char="o"/>
            </a:pPr>
            <a:r>
              <a:rPr lang="cs-CZ" sz="1700"/>
              <a:t> upoutávající pozornost, šašek skupiny – neměl by rušit při práci</a:t>
            </a:r>
            <a:endParaRPr/>
          </a:p>
          <a:p>
            <a:pPr indent="-107950" lvl="0" marL="91440" rtl="0" algn="l">
              <a:lnSpc>
                <a:spcPct val="70000"/>
              </a:lnSpc>
              <a:spcBef>
                <a:spcPts val="1400"/>
              </a:spcBef>
              <a:spcAft>
                <a:spcPts val="0"/>
              </a:spcAft>
              <a:buSzPts val="1700"/>
              <a:buFont typeface="Courier New"/>
              <a:buChar char="o"/>
            </a:pPr>
            <a:r>
              <a:rPr lang="cs-CZ" sz="1700"/>
              <a:t> závislý člen neboli přizvukovač, řadový pracovník – je třeba jej motivovat a zaktivnit (např.vhodnou motivací, chválením, uznáním, účastí na rozhodování, předání zodpovědnosti)</a:t>
            </a:r>
            <a:endParaRPr/>
          </a:p>
          <a:p>
            <a:pPr indent="-107950" lvl="0" marL="91440" rtl="0" algn="l">
              <a:lnSpc>
                <a:spcPct val="70000"/>
              </a:lnSpc>
              <a:spcBef>
                <a:spcPts val="1400"/>
              </a:spcBef>
              <a:spcAft>
                <a:spcPts val="0"/>
              </a:spcAft>
              <a:buSzPts val="1700"/>
              <a:buFont typeface="Courier New"/>
              <a:buChar char="o"/>
            </a:pPr>
            <a:r>
              <a:rPr lang="cs-CZ" sz="1700"/>
              <a:t> blokující</a:t>
            </a:r>
            <a:endParaRPr/>
          </a:p>
          <a:p>
            <a:pPr indent="-107950" lvl="0" marL="91440" rtl="0" algn="l">
              <a:lnSpc>
                <a:spcPct val="70000"/>
              </a:lnSpc>
              <a:spcBef>
                <a:spcPts val="1400"/>
              </a:spcBef>
              <a:spcAft>
                <a:spcPts val="0"/>
              </a:spcAft>
              <a:buSzPts val="1700"/>
              <a:buFont typeface="Courier New"/>
              <a:buChar char="o"/>
            </a:pPr>
            <a:r>
              <a:rPr lang="cs-CZ" sz="1700"/>
              <a:t> útočník neboli agresor</a:t>
            </a:r>
            <a:endParaRPr/>
          </a:p>
          <a:p>
            <a:pPr indent="-107950" lvl="0" marL="91440" rtl="0" algn="l">
              <a:lnSpc>
                <a:spcPct val="70000"/>
              </a:lnSpc>
              <a:spcBef>
                <a:spcPts val="1400"/>
              </a:spcBef>
              <a:spcAft>
                <a:spcPts val="0"/>
              </a:spcAft>
              <a:buSzPts val="1700"/>
              <a:buFont typeface="Courier New"/>
              <a:buChar char="o"/>
            </a:pPr>
            <a:r>
              <a:rPr lang="cs-CZ" sz="1700"/>
              <a:t> snižující nároky</a:t>
            </a:r>
            <a:endParaRPr/>
          </a:p>
          <a:p>
            <a:pPr indent="-107950" lvl="0" marL="91440" rtl="0" algn="l">
              <a:lnSpc>
                <a:spcPct val="70000"/>
              </a:lnSpc>
              <a:spcBef>
                <a:spcPts val="1400"/>
              </a:spcBef>
              <a:spcAft>
                <a:spcPts val="0"/>
              </a:spcAft>
              <a:buSzPts val="1700"/>
              <a:buFont typeface="Courier New"/>
              <a:buChar char="o"/>
            </a:pPr>
            <a:r>
              <a:rPr lang="cs-CZ" sz="1700"/>
              <a:t> přeskakující z tématu na téma</a:t>
            </a:r>
            <a:endParaRPr/>
          </a:p>
          <a:p>
            <a:pPr indent="-107950" lvl="0" marL="91440" rtl="0" algn="l">
              <a:lnSpc>
                <a:spcPct val="70000"/>
              </a:lnSpc>
              <a:spcBef>
                <a:spcPts val="1400"/>
              </a:spcBef>
              <a:spcAft>
                <a:spcPts val="0"/>
              </a:spcAft>
              <a:buSzPts val="1700"/>
              <a:buFont typeface="Courier New"/>
              <a:buChar char="o"/>
            </a:pPr>
            <a:r>
              <a:rPr lang="cs-CZ" sz="1700"/>
              <a:t> jediný, kdo má pravdu</a:t>
            </a:r>
            <a:endParaRPr sz="17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6" name="Shape 136"/>
        <p:cNvGrpSpPr/>
        <p:nvPr/>
      </p:nvGrpSpPr>
      <p:grpSpPr>
        <a:xfrm>
          <a:off x="0" y="0"/>
          <a:ext cx="0" cy="0"/>
          <a:chOff x="0" y="0"/>
          <a:chExt cx="0" cy="0"/>
        </a:xfrm>
      </p:grpSpPr>
      <p:sp>
        <p:nvSpPr>
          <p:cNvPr id="137" name="Google Shape;137;p6"/>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0070C0"/>
              </a:buClr>
              <a:buSzPts val="4800"/>
              <a:buFont typeface="Calibri"/>
              <a:buNone/>
            </a:pPr>
            <a:r>
              <a:rPr lang="cs-CZ">
                <a:solidFill>
                  <a:srgbClr val="0070C0"/>
                </a:solidFill>
              </a:rPr>
              <a:t>TÝMOVÉ ROLE- VÝBĚR ČLENŮ TÝMU</a:t>
            </a:r>
            <a:endParaRPr>
              <a:solidFill>
                <a:srgbClr val="0070C0"/>
              </a:solidFill>
            </a:endParaRPr>
          </a:p>
        </p:txBody>
      </p:sp>
      <p:sp>
        <p:nvSpPr>
          <p:cNvPr id="138" name="Google Shape;138;p6"/>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p>
            <a:pPr indent="-117475" lvl="0" marL="91440" rtl="0" algn="just">
              <a:lnSpc>
                <a:spcPct val="70000"/>
              </a:lnSpc>
              <a:spcBef>
                <a:spcPts val="0"/>
              </a:spcBef>
              <a:spcAft>
                <a:spcPts val="0"/>
              </a:spcAft>
              <a:buSzPts val="1850"/>
              <a:buFont typeface="Courier New"/>
              <a:buChar char="o"/>
            </a:pPr>
            <a:r>
              <a:rPr b="1" lang="cs-CZ" sz="1850"/>
              <a:t> </a:t>
            </a:r>
            <a:r>
              <a:rPr lang="cs-CZ" sz="2035"/>
              <a:t>výběr členů týmu je jedním z nejdůležitějších úkolů manažera, protože </a:t>
            </a:r>
            <a:r>
              <a:rPr b="1" lang="cs-CZ" sz="2035"/>
              <a:t>jsou to právě lidé, kteří zajišťují úspěšné splnění cílů organizace</a:t>
            </a:r>
            <a:endParaRPr/>
          </a:p>
          <a:p>
            <a:pPr indent="-129222" lvl="0" marL="91440" rtl="0" algn="just">
              <a:lnSpc>
                <a:spcPct val="70000"/>
              </a:lnSpc>
              <a:spcBef>
                <a:spcPts val="1400"/>
              </a:spcBef>
              <a:spcAft>
                <a:spcPts val="0"/>
              </a:spcAft>
              <a:buSzPts val="2035"/>
              <a:buFont typeface="Courier New"/>
              <a:buChar char="o"/>
            </a:pPr>
            <a:r>
              <a:rPr lang="cs-CZ" sz="2035"/>
              <a:t> při sestavování týmu je třeba brát ohled na to, abychom vybrali osoby, které odpovídají našim požadavkům na danou pozici, ale zároveň musíme brát na zřetel složení týmu, které chceme vytvořit, protože to, jestli náš tým bude úspěšný, </a:t>
            </a:r>
            <a:r>
              <a:rPr b="1" lang="cs-CZ" sz="2035"/>
              <a:t>nezávisí pouze na odbornosti jeho členů, ale především na soudržnosti týmu a na jeho schopnosti spolupracovat</a:t>
            </a:r>
            <a:endParaRPr/>
          </a:p>
          <a:p>
            <a:pPr indent="-129222" lvl="0" marL="91440" rtl="0" algn="just">
              <a:lnSpc>
                <a:spcPct val="70000"/>
              </a:lnSpc>
              <a:spcBef>
                <a:spcPts val="1400"/>
              </a:spcBef>
              <a:spcAft>
                <a:spcPts val="0"/>
              </a:spcAft>
              <a:buSzPts val="2035"/>
              <a:buFont typeface="Courier New"/>
              <a:buChar char="o"/>
            </a:pPr>
            <a:r>
              <a:rPr b="1" lang="cs-CZ" sz="2035"/>
              <a:t> </a:t>
            </a:r>
            <a:r>
              <a:rPr lang="cs-CZ" sz="2035"/>
              <a:t>je třeba vymezit základní požadavky, které jsou nutné k úspěšnému vykonávání dané pozice -  především </a:t>
            </a:r>
            <a:r>
              <a:rPr b="1" lang="cs-CZ" sz="2035"/>
              <a:t>odbornost, která zahrnuje vzdělání </a:t>
            </a:r>
            <a:r>
              <a:rPr lang="cs-CZ" sz="2035"/>
              <a:t>či odbornou praxi, a také </a:t>
            </a:r>
            <a:r>
              <a:rPr b="1" lang="cs-CZ" sz="2035"/>
              <a:t>osobní vlastnosti</a:t>
            </a:r>
            <a:r>
              <a:rPr lang="cs-CZ" sz="2035"/>
              <a:t>, které již ovšem nejsou tak snadno zjistitelné – např. loajalita k firmě, ztotožnění se s cíly, odolnost vůči stresu, flexibilita či ochota spolupracovat</a:t>
            </a:r>
            <a:endParaRPr/>
          </a:p>
          <a:p>
            <a:pPr indent="-129222" lvl="0" marL="91440" rtl="0" algn="just">
              <a:lnSpc>
                <a:spcPct val="70000"/>
              </a:lnSpc>
              <a:spcBef>
                <a:spcPts val="1400"/>
              </a:spcBef>
              <a:spcAft>
                <a:spcPts val="0"/>
              </a:spcAft>
              <a:buSzPts val="2035"/>
              <a:buFont typeface="Courier New"/>
              <a:buChar char="o"/>
            </a:pPr>
            <a:r>
              <a:rPr lang="cs-CZ" sz="2035"/>
              <a:t> </a:t>
            </a:r>
            <a:r>
              <a:rPr b="1" lang="cs-CZ" sz="2035"/>
              <a:t>metody výběru </a:t>
            </a:r>
            <a:r>
              <a:rPr lang="cs-CZ" sz="2035"/>
              <a:t>- pohovor, reference, pracovní simulace, případové studie, odborné psychologické testy prostřednictvím kterých jsou zjišťovány jak odborné znalosti, tak i vlastnosti a postoje uchazečů; nejobjektivnější metodou je využití </a:t>
            </a:r>
            <a:r>
              <a:rPr b="1" lang="cs-CZ" sz="2035"/>
              <a:t>assesment centra </a:t>
            </a:r>
            <a:r>
              <a:rPr lang="cs-CZ" sz="2035"/>
              <a:t>- spočívá v tom, že účastníci jsou pozorováni v simulovaných situacích a na základě tohoto pozorování je vyhodnoceno, zda jsou pro danou pozici vhodnými kandidáty či nikoliv</a:t>
            </a:r>
            <a:endParaRPr sz="2035"/>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2" name="Shape 142"/>
        <p:cNvGrpSpPr/>
        <p:nvPr/>
      </p:nvGrpSpPr>
      <p:grpSpPr>
        <a:xfrm>
          <a:off x="0" y="0"/>
          <a:ext cx="0" cy="0"/>
          <a:chOff x="0" y="0"/>
          <a:chExt cx="0" cy="0"/>
        </a:xfrm>
      </p:grpSpPr>
      <p:sp>
        <p:nvSpPr>
          <p:cNvPr id="143" name="Google Shape;143;p7"/>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0070C0"/>
              </a:buClr>
              <a:buSzPts val="4800"/>
              <a:buFont typeface="Calibri"/>
              <a:buNone/>
            </a:pPr>
            <a:r>
              <a:rPr lang="cs-CZ">
                <a:solidFill>
                  <a:srgbClr val="0070C0"/>
                </a:solidFill>
              </a:rPr>
              <a:t>TÝMOVÉ ROLE - BELBINŮV DOTAZNÍK</a:t>
            </a:r>
            <a:endParaRPr>
              <a:solidFill>
                <a:srgbClr val="0070C0"/>
              </a:solidFill>
            </a:endParaRPr>
          </a:p>
        </p:txBody>
      </p:sp>
      <p:sp>
        <p:nvSpPr>
          <p:cNvPr id="144" name="Google Shape;144;p7"/>
          <p:cNvSpPr txBox="1"/>
          <p:nvPr>
            <p:ph idx="1" type="body"/>
          </p:nvPr>
        </p:nvSpPr>
        <p:spPr>
          <a:xfrm>
            <a:off x="1097280" y="1874164"/>
            <a:ext cx="10058400" cy="4404715"/>
          </a:xfrm>
          <a:prstGeom prst="rect">
            <a:avLst/>
          </a:prstGeom>
          <a:noFill/>
          <a:ln>
            <a:noFill/>
          </a:ln>
        </p:spPr>
        <p:txBody>
          <a:bodyPr anchorCtr="0" anchor="t" bIns="45700" lIns="0" spcFirstLastPara="1" rIns="0" wrap="square" tIns="45700">
            <a:normAutofit/>
          </a:bodyPr>
          <a:lstStyle/>
          <a:p>
            <a:pPr indent="0" lvl="0" marL="0" rtl="0" algn="l">
              <a:lnSpc>
                <a:spcPct val="80000"/>
              </a:lnSpc>
              <a:spcBef>
                <a:spcPts val="0"/>
              </a:spcBef>
              <a:spcAft>
                <a:spcPts val="0"/>
              </a:spcAft>
              <a:buSzPts val="1850"/>
              <a:buNone/>
            </a:pPr>
            <a:r>
              <a:rPr b="1" lang="cs-CZ" sz="1850" cap="none">
                <a:solidFill>
                  <a:srgbClr val="0070C0"/>
                </a:solidFill>
              </a:rPr>
              <a:t>MEREDITH BELBIN</a:t>
            </a:r>
            <a:endParaRPr b="1" sz="1850" cap="none">
              <a:solidFill>
                <a:srgbClr val="0070C0"/>
              </a:solidFill>
            </a:endParaRPr>
          </a:p>
          <a:p>
            <a:pPr indent="-117475" lvl="0" marL="91440" rtl="0" algn="l">
              <a:lnSpc>
                <a:spcPct val="80000"/>
              </a:lnSpc>
              <a:spcBef>
                <a:spcPts val="1400"/>
              </a:spcBef>
              <a:spcAft>
                <a:spcPts val="0"/>
              </a:spcAft>
              <a:buSzPts val="1850"/>
              <a:buFont typeface="Courier New"/>
              <a:buChar char="o"/>
            </a:pPr>
            <a:r>
              <a:rPr b="1" lang="cs-CZ" sz="1850"/>
              <a:t> </a:t>
            </a:r>
            <a:r>
              <a:rPr lang="cs-CZ" sz="1850"/>
              <a:t>se téměř celý svůj život zabýval studiem pracovních týmů a otázkou,  jak by měl vypadat ideální tým, aby fungoval co nejefektivněji</a:t>
            </a:r>
            <a:endParaRPr/>
          </a:p>
          <a:p>
            <a:pPr indent="-117475" lvl="0" marL="91440" rtl="0" algn="l">
              <a:lnSpc>
                <a:spcPct val="80000"/>
              </a:lnSpc>
              <a:spcBef>
                <a:spcPts val="1400"/>
              </a:spcBef>
              <a:spcAft>
                <a:spcPts val="0"/>
              </a:spcAft>
              <a:buSzPts val="1850"/>
              <a:buFont typeface="Courier New"/>
              <a:buChar char="o"/>
            </a:pPr>
            <a:r>
              <a:rPr lang="cs-CZ" sz="1850"/>
              <a:t> za svůj život vydal několik publikací (např.Management Teams: Why They Succeed Or Fail, Team Roles At Work,..) a </a:t>
            </a:r>
            <a:r>
              <a:rPr b="1" lang="cs-CZ" sz="1850"/>
              <a:t>jeho teorie týmových rolí se postupem času stala jednou z nejznámějších a nejrozšířenější teorií využívanou pro budování pracovního týmu</a:t>
            </a:r>
            <a:endParaRPr/>
          </a:p>
          <a:p>
            <a:pPr indent="-117475" lvl="0" marL="91440" rtl="0" algn="l">
              <a:lnSpc>
                <a:spcPct val="80000"/>
              </a:lnSpc>
              <a:spcBef>
                <a:spcPts val="1400"/>
              </a:spcBef>
              <a:spcAft>
                <a:spcPts val="0"/>
              </a:spcAft>
              <a:buSzPts val="1850"/>
              <a:buFont typeface="Courier New"/>
              <a:buChar char="o"/>
            </a:pPr>
            <a:r>
              <a:rPr lang="cs-CZ" sz="1850"/>
              <a:t> teorie založena na předpokladu, že </a:t>
            </a:r>
            <a:r>
              <a:rPr b="1" lang="cs-CZ" sz="1850"/>
              <a:t>každý člen týmu má určité vlastnosti</a:t>
            </a:r>
            <a:br>
              <a:rPr b="1" lang="cs-CZ" sz="1850"/>
            </a:br>
            <a:r>
              <a:rPr b="1" lang="cs-CZ" sz="1850"/>
              <a:t>a dovednosti, kterými disponuje a je důležité, aby byly v týmové</a:t>
            </a:r>
            <a:br>
              <a:rPr b="1" lang="cs-CZ" sz="1850"/>
            </a:br>
            <a:r>
              <a:rPr b="1" lang="cs-CZ" sz="1850"/>
              <a:t>spolupráci co nejefektivněji využity</a:t>
            </a:r>
            <a:br>
              <a:rPr b="1" lang="cs-CZ" sz="1850"/>
            </a:br>
            <a:br>
              <a:rPr b="1" lang="cs-CZ" sz="1850"/>
            </a:br>
            <a:r>
              <a:rPr b="1" lang="cs-CZ" sz="2220">
                <a:solidFill>
                  <a:srgbClr val="0070C0"/>
                </a:solidFill>
              </a:rPr>
              <a:t>1.Myslitel           2.Vyhledávač zdrojů</a:t>
            </a:r>
            <a:br>
              <a:rPr b="1" lang="cs-CZ" sz="2220">
                <a:solidFill>
                  <a:srgbClr val="0070C0"/>
                </a:solidFill>
              </a:rPr>
            </a:br>
            <a:r>
              <a:rPr b="1" lang="cs-CZ" sz="2220">
                <a:solidFill>
                  <a:srgbClr val="0070C0"/>
                </a:solidFill>
              </a:rPr>
              <a:t>3. Koordinátor  4.Formovač  </a:t>
            </a:r>
            <a:br>
              <a:rPr b="1" lang="cs-CZ" sz="2220">
                <a:solidFill>
                  <a:srgbClr val="0070C0"/>
                </a:solidFill>
              </a:rPr>
            </a:br>
            <a:r>
              <a:rPr b="1" lang="cs-CZ" sz="2220">
                <a:solidFill>
                  <a:srgbClr val="0070C0"/>
                </a:solidFill>
              </a:rPr>
              <a:t>5.Kontrolor a vyhodnocovač            6.Týmový pracovník</a:t>
            </a:r>
            <a:br>
              <a:rPr b="1" lang="cs-CZ" sz="2220">
                <a:solidFill>
                  <a:srgbClr val="0070C0"/>
                </a:solidFill>
              </a:rPr>
            </a:br>
            <a:r>
              <a:rPr b="1" lang="cs-CZ" sz="2220">
                <a:solidFill>
                  <a:srgbClr val="0070C0"/>
                </a:solidFill>
              </a:rPr>
              <a:t>7.Realizátor       8.Kompletovač       9.Specialista</a:t>
            </a:r>
            <a:endParaRPr/>
          </a:p>
          <a:p>
            <a:pPr indent="0" lvl="0" marL="91440" rtl="0" algn="l">
              <a:lnSpc>
                <a:spcPct val="80000"/>
              </a:lnSpc>
              <a:spcBef>
                <a:spcPts val="1400"/>
              </a:spcBef>
              <a:spcAft>
                <a:spcPts val="0"/>
              </a:spcAft>
              <a:buSzPts val="1850"/>
              <a:buFont typeface="Courier New"/>
              <a:buNone/>
            </a:pPr>
            <a:r>
              <a:t/>
            </a:r>
            <a:endParaRPr b="1" sz="1850"/>
          </a:p>
        </p:txBody>
      </p:sp>
      <p:pic>
        <p:nvPicPr>
          <p:cNvPr id="145" name="Google Shape;145;p7"/>
          <p:cNvPicPr preferRelativeResize="0"/>
          <p:nvPr/>
        </p:nvPicPr>
        <p:blipFill rotWithShape="1">
          <a:blip r:embed="rId3">
            <a:alphaModFix/>
          </a:blip>
          <a:srcRect b="0" l="0" r="0" t="0"/>
          <a:stretch/>
        </p:blipFill>
        <p:spPr>
          <a:xfrm>
            <a:off x="8725988" y="3683182"/>
            <a:ext cx="3304541" cy="2521137"/>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9" name="Shape 149"/>
        <p:cNvGrpSpPr/>
        <p:nvPr/>
      </p:nvGrpSpPr>
      <p:grpSpPr>
        <a:xfrm>
          <a:off x="0" y="0"/>
          <a:ext cx="0" cy="0"/>
          <a:chOff x="0" y="0"/>
          <a:chExt cx="0" cy="0"/>
        </a:xfrm>
      </p:grpSpPr>
      <p:sp>
        <p:nvSpPr>
          <p:cNvPr id="150" name="Google Shape;150;p8"/>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0070C0"/>
              </a:buClr>
              <a:buSzPts val="4800"/>
              <a:buFont typeface="Calibri"/>
              <a:buNone/>
            </a:pPr>
            <a:r>
              <a:rPr lang="cs-CZ">
                <a:solidFill>
                  <a:srgbClr val="0070C0"/>
                </a:solidFill>
              </a:rPr>
              <a:t>TÝMOVÉ ROLE – BELBIN - VYHODNOCENÍ</a:t>
            </a:r>
            <a:endParaRPr>
              <a:solidFill>
                <a:srgbClr val="0070C0"/>
              </a:solidFill>
            </a:endParaRPr>
          </a:p>
        </p:txBody>
      </p:sp>
      <p:sp>
        <p:nvSpPr>
          <p:cNvPr id="151" name="Google Shape;151;p8"/>
          <p:cNvSpPr txBox="1"/>
          <p:nvPr>
            <p:ph idx="1" type="body"/>
          </p:nvPr>
        </p:nvSpPr>
        <p:spPr>
          <a:xfrm>
            <a:off x="1097280" y="1883834"/>
            <a:ext cx="10058400" cy="4504266"/>
          </a:xfrm>
          <a:prstGeom prst="rect">
            <a:avLst/>
          </a:prstGeom>
          <a:noFill/>
          <a:ln>
            <a:noFill/>
          </a:ln>
        </p:spPr>
        <p:txBody>
          <a:bodyPr anchorCtr="0" anchor="t" bIns="45700" lIns="0" spcFirstLastPara="1" rIns="0" wrap="square" tIns="45700">
            <a:normAutofit/>
          </a:bodyPr>
          <a:lstStyle/>
          <a:p>
            <a:pPr indent="-172720" lvl="0" marL="91440" rtl="0" algn="l">
              <a:lnSpc>
                <a:spcPct val="70000"/>
              </a:lnSpc>
              <a:spcBef>
                <a:spcPts val="0"/>
              </a:spcBef>
              <a:spcAft>
                <a:spcPts val="0"/>
              </a:spcAft>
              <a:buSzPts val="2720"/>
              <a:buChar char=" "/>
            </a:pPr>
            <a:r>
              <a:rPr b="1" lang="cs-CZ" sz="2720" cap="none">
                <a:solidFill>
                  <a:srgbClr val="0070C0"/>
                </a:solidFill>
              </a:rPr>
              <a:t>1. MYSLITEL / PLANT</a:t>
            </a:r>
            <a:endParaRPr b="1" sz="2720" cap="none">
              <a:solidFill>
                <a:srgbClr val="0070C0"/>
              </a:solidFill>
            </a:endParaRPr>
          </a:p>
          <a:p>
            <a:pPr indent="-129540" lvl="0" marL="91440" rtl="0" algn="l">
              <a:lnSpc>
                <a:spcPct val="70000"/>
              </a:lnSpc>
              <a:spcBef>
                <a:spcPts val="1400"/>
              </a:spcBef>
              <a:spcAft>
                <a:spcPts val="0"/>
              </a:spcAft>
              <a:buSzPts val="2040"/>
              <a:buChar char=" "/>
            </a:pPr>
            <a:r>
              <a:rPr b="1" i="1" lang="cs-CZ" sz="2040"/>
              <a:t>Nejpravděpodobněji řekne</a:t>
            </a:r>
            <a:br>
              <a:rPr b="1" i="1" lang="cs-CZ" sz="2040"/>
            </a:br>
            <a:r>
              <a:rPr lang="cs-CZ" sz="2040"/>
              <a:t>„A co takhle… “</a:t>
            </a:r>
            <a:br>
              <a:rPr lang="cs-CZ" sz="2040"/>
            </a:br>
            <a:r>
              <a:rPr lang="cs-CZ" sz="2040"/>
              <a:t>„Podívejme se tomu na zoubek…“</a:t>
            </a:r>
            <a:br>
              <a:rPr lang="cs-CZ" sz="2040"/>
            </a:br>
            <a:r>
              <a:rPr lang="cs-CZ" sz="2040"/>
              <a:t>„Mělo by to být oranžové…“</a:t>
            </a:r>
            <a:br>
              <a:rPr lang="cs-CZ" sz="2040"/>
            </a:br>
            <a:r>
              <a:rPr lang="cs-CZ" sz="2040"/>
              <a:t>„Když to obrátíme vzhůru nohama, tak z toho dostaneme…“</a:t>
            </a:r>
            <a:br>
              <a:rPr lang="cs-CZ" sz="2040"/>
            </a:br>
            <a:r>
              <a:rPr lang="cs-CZ" sz="2040"/>
              <a:t>„Nesmíme přehlížet účinky gravitace.“</a:t>
            </a:r>
            <a:br>
              <a:rPr lang="cs-CZ" sz="2040"/>
            </a:br>
            <a:r>
              <a:rPr lang="cs-CZ" sz="2040"/>
              <a:t>„Proč se nevrátíme zpět k podstatě…“</a:t>
            </a:r>
            <a:br>
              <a:rPr lang="cs-CZ" sz="2040"/>
            </a:br>
            <a:r>
              <a:rPr b="1" i="1" lang="cs-CZ" sz="2040"/>
              <a:t>Silné stránky</a:t>
            </a:r>
            <a:br>
              <a:rPr b="1" i="1" lang="cs-CZ" sz="2040"/>
            </a:br>
            <a:r>
              <a:rPr lang="cs-CZ" sz="2040"/>
              <a:t>Dominantní, brilantní nápady.</a:t>
            </a:r>
            <a:br>
              <a:rPr lang="cs-CZ" sz="2040"/>
            </a:br>
            <a:r>
              <a:rPr lang="cs-CZ" sz="2040"/>
              <a:t>Chrlí nápady, které ostatní přijímají za své.</a:t>
            </a:r>
            <a:br>
              <a:rPr lang="cs-CZ" sz="2040"/>
            </a:br>
            <a:r>
              <a:rPr lang="cs-CZ" sz="2040"/>
              <a:t>S největší pravděpodobností začne vyhledávat originální řešení.</a:t>
            </a:r>
            <a:br>
              <a:rPr lang="cs-CZ" sz="2040"/>
            </a:br>
            <a:r>
              <a:rPr lang="cs-CZ" sz="2040"/>
              <a:t>Má větší zájem o velké problémy, ne detaily – dokáže ale udělat chyby z nedbalosti.</a:t>
            </a:r>
            <a:br>
              <a:rPr lang="cs-CZ" sz="2040"/>
            </a:br>
            <a:r>
              <a:rPr lang="cs-CZ" sz="2040"/>
              <a:t>Přímý a otevřený způsob jednání.</a:t>
            </a:r>
            <a:br>
              <a:rPr lang="cs-CZ" sz="2040"/>
            </a:br>
            <a:r>
              <a:rPr b="1" i="1" lang="cs-CZ" sz="2040"/>
              <a:t>Připustitelné slabé stránky</a:t>
            </a:r>
            <a:br>
              <a:rPr b="1" i="1" lang="cs-CZ" sz="2040"/>
            </a:br>
            <a:r>
              <a:rPr lang="cs-CZ" sz="2040"/>
              <a:t>Dokáže být velmi ostrý v případech, kdy se proti němu někdo postaví.</a:t>
            </a:r>
            <a:br>
              <a:rPr lang="cs-CZ" sz="2040"/>
            </a:br>
            <a:r>
              <a:rPr lang="cs-CZ" sz="2040"/>
              <a:t>Hrozí nebezpečí, že bude věnovat příliš mnoho času svým vlastním nápadům, místo aby přemýšlel o tom, co je úkolem celé skupiny.</a:t>
            </a:r>
            <a:br>
              <a:rPr lang="cs-CZ" sz="2040"/>
            </a:br>
            <a:r>
              <a:rPr lang="cs-CZ" sz="2040"/>
              <a:t>Může se případně distancovat v situaci, kdy nápady budou kritizovány nebo ignorovány.</a:t>
            </a:r>
            <a:endParaRPr/>
          </a:p>
        </p:txBody>
      </p:sp>
      <p:sp>
        <p:nvSpPr>
          <p:cNvPr id="152" name="Google Shape;152;p8"/>
          <p:cNvSpPr txBox="1"/>
          <p:nvPr/>
        </p:nvSpPr>
        <p:spPr>
          <a:xfrm>
            <a:off x="6775269" y="1802675"/>
            <a:ext cx="4920342"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cs-CZ" sz="1800">
                <a:solidFill>
                  <a:srgbClr val="0070C0"/>
                </a:solidFill>
                <a:latin typeface="Calibri"/>
                <a:ea typeface="Calibri"/>
                <a:cs typeface="Calibri"/>
                <a:sym typeface="Calibri"/>
              </a:rPr>
              <a:t>SILNÉ STRÁNKY: tvořivý a neortodoxní, velká představivost, řeší obtížné problémy</a:t>
            </a:r>
            <a:endParaRPr/>
          </a:p>
          <a:p>
            <a:pPr indent="0" lvl="0" marL="0" marR="0" rtl="0" algn="l">
              <a:spcBef>
                <a:spcPts val="0"/>
              </a:spcBef>
              <a:spcAft>
                <a:spcPts val="0"/>
              </a:spcAft>
              <a:buNone/>
            </a:pPr>
            <a:r>
              <a:rPr lang="cs-CZ" sz="1800">
                <a:solidFill>
                  <a:srgbClr val="0070C0"/>
                </a:solidFill>
                <a:latin typeface="Calibri"/>
                <a:ea typeface="Calibri"/>
                <a:cs typeface="Calibri"/>
                <a:sym typeface="Calibri"/>
              </a:rPr>
              <a:t>SLABÉ STRÁNKY: slabý v komunikaci s obyčejnými lidmi a v jejich řízení</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6" name="Shape 156"/>
        <p:cNvGrpSpPr/>
        <p:nvPr/>
      </p:nvGrpSpPr>
      <p:grpSpPr>
        <a:xfrm>
          <a:off x="0" y="0"/>
          <a:ext cx="0" cy="0"/>
          <a:chOff x="0" y="0"/>
          <a:chExt cx="0" cy="0"/>
        </a:xfrm>
      </p:grpSpPr>
      <p:sp>
        <p:nvSpPr>
          <p:cNvPr id="157" name="Google Shape;157;p9"/>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0070C0"/>
              </a:buClr>
              <a:buSzPts val="4800"/>
              <a:buFont typeface="Calibri"/>
              <a:buNone/>
            </a:pPr>
            <a:r>
              <a:rPr lang="cs-CZ">
                <a:solidFill>
                  <a:srgbClr val="0070C0"/>
                </a:solidFill>
              </a:rPr>
              <a:t>TÝMOVÉ ROLE – BELBIN - VYHODNOCENÍ</a:t>
            </a:r>
            <a:endParaRPr/>
          </a:p>
        </p:txBody>
      </p:sp>
      <p:sp>
        <p:nvSpPr>
          <p:cNvPr id="158" name="Google Shape;158;p9"/>
          <p:cNvSpPr txBox="1"/>
          <p:nvPr>
            <p:ph idx="1" type="body"/>
          </p:nvPr>
        </p:nvSpPr>
        <p:spPr>
          <a:xfrm>
            <a:off x="1097280" y="1858434"/>
            <a:ext cx="10058400" cy="4542366"/>
          </a:xfrm>
          <a:prstGeom prst="rect">
            <a:avLst/>
          </a:prstGeom>
          <a:noFill/>
          <a:ln>
            <a:noFill/>
          </a:ln>
        </p:spPr>
        <p:txBody>
          <a:bodyPr anchorCtr="0" anchor="t" bIns="45700" lIns="0" spcFirstLastPara="1" rIns="0" wrap="square" tIns="45700">
            <a:normAutofit/>
          </a:bodyPr>
          <a:lstStyle/>
          <a:p>
            <a:pPr indent="-170624" lvl="0" marL="91440" rtl="0" algn="l">
              <a:lnSpc>
                <a:spcPct val="70000"/>
              </a:lnSpc>
              <a:spcBef>
                <a:spcPts val="0"/>
              </a:spcBef>
              <a:spcAft>
                <a:spcPts val="0"/>
              </a:spcAft>
              <a:buSzPts val="2687"/>
              <a:buChar char=" "/>
            </a:pPr>
            <a:r>
              <a:rPr b="1" lang="cs-CZ" sz="2687" cap="none">
                <a:solidFill>
                  <a:srgbClr val="0070C0"/>
                </a:solidFill>
              </a:rPr>
              <a:t>2. VYHLEDÁVAČ ZDROJŮ / RECOURCE INVESTIGATOR</a:t>
            </a:r>
            <a:endParaRPr b="1" sz="2687" cap="none">
              <a:solidFill>
                <a:srgbClr val="0070C0"/>
              </a:solidFill>
            </a:endParaRPr>
          </a:p>
          <a:p>
            <a:pPr indent="-127000" lvl="0" marL="91440" rtl="0" algn="l">
              <a:lnSpc>
                <a:spcPct val="70000"/>
              </a:lnSpc>
              <a:spcBef>
                <a:spcPts val="1400"/>
              </a:spcBef>
              <a:spcAft>
                <a:spcPts val="0"/>
              </a:spcAft>
              <a:buSzPts val="2000"/>
              <a:buChar char=" "/>
            </a:pPr>
            <a:r>
              <a:rPr b="1" i="1" lang="cs-CZ" sz="2000"/>
              <a:t>Nejpravděpodobněji řekne</a:t>
            </a:r>
            <a:br>
              <a:rPr b="1" i="1" lang="cs-CZ" sz="2000"/>
            </a:br>
            <a:r>
              <a:rPr lang="cs-CZ" sz="2000"/>
              <a:t>„To je ale skvělý nápad…“</a:t>
            </a:r>
            <a:br>
              <a:rPr lang="cs-CZ" sz="2000"/>
            </a:br>
            <a:r>
              <a:rPr lang="cs-CZ" sz="2000"/>
              <a:t>„Znám někoho, kdo by mohl…“</a:t>
            </a:r>
            <a:br>
              <a:rPr lang="cs-CZ" sz="2000"/>
            </a:br>
            <a:r>
              <a:rPr lang="cs-CZ" sz="2000"/>
              <a:t>„Nebojte se – mohu je získat z velkoobchodu…“</a:t>
            </a:r>
            <a:br>
              <a:rPr lang="cs-CZ" sz="2000"/>
            </a:br>
            <a:r>
              <a:rPr lang="cs-CZ" sz="2000"/>
              <a:t>„I kdyby hrom bil – bude to bez problémů – můj bratranec totiž...“</a:t>
            </a:r>
            <a:br>
              <a:rPr lang="cs-CZ" sz="2000"/>
            </a:br>
            <a:r>
              <a:rPr lang="cs-CZ" sz="2000"/>
              <a:t>„Dokážu přesvědčit odbyt, aby...“</a:t>
            </a:r>
            <a:br>
              <a:rPr lang="cs-CZ" sz="2000"/>
            </a:br>
            <a:r>
              <a:rPr b="1" i="1" lang="cs-CZ" sz="2000"/>
              <a:t>Silné stránky</a:t>
            </a:r>
            <a:br>
              <a:rPr b="1" i="1" lang="cs-CZ" sz="2000"/>
            </a:br>
            <a:r>
              <a:rPr lang="cs-CZ" sz="2000"/>
              <a:t>Dominantní a otevřený.</a:t>
            </a:r>
            <a:br>
              <a:rPr lang="cs-CZ" sz="2000"/>
            </a:br>
            <a:r>
              <a:rPr lang="cs-CZ" sz="2000"/>
              <a:t>Má tendenci být pozitivní a entuziastický, ale zájem o věc ztrácí stejně rychle, jako ho získává.</a:t>
            </a:r>
            <a:br>
              <a:rPr lang="cs-CZ" sz="2000"/>
            </a:br>
            <a:r>
              <a:rPr lang="cs-CZ" sz="2000"/>
              <a:t>Má spoustu externích kontaktů.</a:t>
            </a:r>
            <a:br>
              <a:rPr lang="cs-CZ" sz="2000"/>
            </a:br>
            <a:r>
              <a:rPr lang="cs-CZ" sz="2000"/>
              <a:t>Obchodník, diplomat a styčný důstojník.</a:t>
            </a:r>
            <a:br>
              <a:rPr lang="cs-CZ" sz="2000"/>
            </a:br>
            <a:r>
              <a:rPr lang="cs-CZ" sz="2000"/>
              <a:t>Dá se na něj nahlížet jako na „člověka s nápady“, avšak spíše napomáhá věci realizovat, než vymýšlet.</a:t>
            </a:r>
            <a:br>
              <a:rPr lang="cs-CZ" sz="2000"/>
            </a:br>
            <a:r>
              <a:rPr lang="cs-CZ" sz="2000"/>
              <a:t>Nedovolí týmu ztratit kontakt s okolním světem.</a:t>
            </a:r>
            <a:br>
              <a:rPr lang="cs-CZ" sz="2000"/>
            </a:br>
            <a:r>
              <a:rPr b="1" i="1" lang="cs-CZ" sz="2000"/>
              <a:t>Připustitelné slabé stránky</a:t>
            </a:r>
            <a:br>
              <a:rPr b="1" i="1" lang="cs-CZ" sz="2000"/>
            </a:br>
            <a:r>
              <a:rPr lang="cs-CZ" sz="2000"/>
              <a:t>Potřeba být pod tlakem.</a:t>
            </a:r>
            <a:br>
              <a:rPr lang="cs-CZ" sz="2000"/>
            </a:br>
            <a:r>
              <a:rPr lang="cs-CZ" sz="2000"/>
              <a:t>Je náchylný k rychlé ztrátě zájmu.</a:t>
            </a:r>
            <a:br>
              <a:rPr lang="cs-CZ" sz="2000"/>
            </a:br>
            <a:r>
              <a:rPr lang="cs-CZ" sz="2000"/>
              <a:t>Někdy se projevuje malá sebekázeň a problém sám sebe zorganizovat.</a:t>
            </a:r>
            <a:endParaRPr b="1" sz="2000" cap="none">
              <a:solidFill>
                <a:srgbClr val="0070C0"/>
              </a:solidFill>
            </a:endParaRPr>
          </a:p>
        </p:txBody>
      </p:sp>
      <p:sp>
        <p:nvSpPr>
          <p:cNvPr id="159" name="Google Shape;159;p9"/>
          <p:cNvSpPr txBox="1"/>
          <p:nvPr/>
        </p:nvSpPr>
        <p:spPr>
          <a:xfrm>
            <a:off x="8482149" y="2229396"/>
            <a:ext cx="3936273" cy="175432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cs-CZ" sz="1800">
                <a:solidFill>
                  <a:srgbClr val="0070C0"/>
                </a:solidFill>
                <a:latin typeface="Calibri"/>
                <a:ea typeface="Calibri"/>
                <a:cs typeface="Calibri"/>
                <a:sym typeface="Calibri"/>
              </a:rPr>
              <a:t>+ extravertní, navazuje na kontakty, nadšený, komunikativní, zkoumá příležitosti</a:t>
            </a:r>
            <a:endParaRPr sz="1800">
              <a:solidFill>
                <a:srgbClr val="0070C0"/>
              </a:solidFill>
              <a:latin typeface="Calibri"/>
              <a:ea typeface="Calibri"/>
              <a:cs typeface="Calibri"/>
              <a:sym typeface="Calibri"/>
            </a:endParaRPr>
          </a:p>
          <a:p>
            <a:pPr indent="0" lvl="0" marL="0" marR="0" rtl="0" algn="l">
              <a:spcBef>
                <a:spcPts val="0"/>
              </a:spcBef>
              <a:spcAft>
                <a:spcPts val="0"/>
              </a:spcAft>
              <a:buNone/>
            </a:pPr>
            <a:r>
              <a:rPr lang="cs-CZ" sz="1800">
                <a:solidFill>
                  <a:srgbClr val="0070C0"/>
                </a:solidFill>
                <a:latin typeface="Calibri"/>
                <a:ea typeface="Calibri"/>
                <a:cs typeface="Calibri"/>
                <a:sym typeface="Calibri"/>
              </a:rPr>
              <a:t>- ztrácí zájem, jakmile jej přejde počáteční nadšení</a:t>
            </a:r>
            <a:endParaRPr sz="1800">
              <a:solidFill>
                <a:srgbClr val="0070C0"/>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Motiv Office">
  <a:themeElements>
    <a:clrScheme name="Kancelář">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Retrospektiva">
  <a:themeElements>
    <a:clrScheme name="Retrospektiva">
      <a:dk1>
        <a:srgbClr val="000000"/>
      </a:dk1>
      <a:lt1>
        <a:srgbClr val="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2015-02-19T10:18:21Z</dcterms:created>
  <dc:creator>Dagmar Trávníková</dc:creator>
</cp:coreProperties>
</file>