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316" r:id="rId2"/>
    <p:sldId id="318" r:id="rId3"/>
    <p:sldId id="322" r:id="rId4"/>
    <p:sldId id="321" r:id="rId5"/>
    <p:sldId id="317" r:id="rId6"/>
    <p:sldId id="319" r:id="rId7"/>
    <p:sldId id="320" r:id="rId8"/>
    <p:sldId id="323" r:id="rId9"/>
    <p:sldId id="324" r:id="rId10"/>
    <p:sldId id="32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2F7EE9-CEE4-4C78-BCDD-88365FA3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Aplikovaná</a:t>
            </a:r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sportovní</a:t>
            </a:r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výživa</a:t>
            </a:r>
            <a:r>
              <a:rPr lang="en-US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en-US" sz="7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vytrvalost</a:t>
            </a:r>
            <a:endParaRPr lang="en-US" sz="7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Zástupný obsah 3" descr="Obsah obrázku osoba, exteriér, muž, jezdectví&#10;&#10;Popis byl vytvořen automaticky">
            <a:extLst>
              <a:ext uri="{FF2B5EF4-FFF2-40B4-BE49-F238E27FC236}">
                <a16:creationId xmlns:a16="http://schemas.microsoft.com/office/drawing/2014/main" id="{45B7A00A-3C57-48DE-B8D2-80E8689B3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70000"/>
          </a:blip>
          <a:srcRect r="4072" b="-3"/>
          <a:stretch/>
        </p:blipFill>
        <p:spPr>
          <a:xfrm>
            <a:off x="633999" y="620720"/>
            <a:ext cx="4001315" cy="5086933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1AB8ECB2-FB64-476F-A62F-36D68C8C7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89CEAD5-ED2F-4675-9E4C-80B8A0E8A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239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AF4BE-0C28-41F7-8BF1-224146F2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po zatížení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5C1279-1E83-4916-8685-A3F1F321D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cs" sz="2400" dirty="0"/>
              <a:t>cílem výživy po zatížení je optimalizovat regeneraci svalového glykogenu mezi tréninkovými jednotkami, resp. po skončení zatížení</a:t>
            </a:r>
          </a:p>
          <a:p>
            <a:pPr marL="228600" lvl="0" indent="0">
              <a:spcBef>
                <a:spcPts val="0"/>
              </a:spcBef>
              <a:buNone/>
            </a:pPr>
            <a:endParaRPr lang="cs" sz="2400" dirty="0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sz="2400" b="1" dirty="0"/>
              <a:t>první dvě hodiny </a:t>
            </a:r>
            <a:r>
              <a:rPr lang="cs" sz="2400" dirty="0"/>
              <a:t>jsou nejcitlivějším obdobím pro obnovu svalového glykogenu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sz="2400" dirty="0"/>
              <a:t>vyčerpávající trénink? - kritických prvních </a:t>
            </a:r>
            <a:r>
              <a:rPr lang="cs" sz="2400" b="1" dirty="0"/>
              <a:t>30min.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sz="2400" dirty="0"/>
              <a:t>příjem sacharidů v množství ~ </a:t>
            </a:r>
            <a:r>
              <a:rPr lang="cs" sz="2400" b="1" dirty="0"/>
              <a:t>1-1,2 g.kg-1</a:t>
            </a:r>
            <a:r>
              <a:rPr lang="cs" sz="2400" dirty="0"/>
              <a:t> ihned po zatížení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sz="2400" dirty="0"/>
              <a:t>kombinovaný příjem </a:t>
            </a:r>
            <a:r>
              <a:rPr lang="cs" sz="2400" b="1" dirty="0"/>
              <a:t>1,2 g.kg-1</a:t>
            </a:r>
            <a:r>
              <a:rPr lang="cs" sz="2400" dirty="0"/>
              <a:t> sacharidů plus </a:t>
            </a:r>
            <a:r>
              <a:rPr lang="cs" sz="2400" b="1" dirty="0"/>
              <a:t>0,4 g.kg-1</a:t>
            </a:r>
            <a:r>
              <a:rPr lang="cs" sz="2400" dirty="0"/>
              <a:t> bílkovin</a:t>
            </a:r>
          </a:p>
          <a:p>
            <a:endParaRPr lang="cs-CZ" dirty="0"/>
          </a:p>
        </p:txBody>
      </p:sp>
      <p:pic>
        <p:nvPicPr>
          <p:cNvPr id="4" name="Shape 192">
            <a:extLst>
              <a:ext uri="{FF2B5EF4-FFF2-40B4-BE49-F238E27FC236}">
                <a16:creationId xmlns:a16="http://schemas.microsoft.com/office/drawing/2014/main" id="{9D08C62C-20F4-4E10-9764-FA5398F4408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38960" y="213361"/>
            <a:ext cx="8718289" cy="5221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34B5E37-CBAD-40E9-A9D4-8CD72AD376F7}"/>
              </a:ext>
            </a:extLst>
          </p:cNvPr>
          <p:cNvSpPr/>
          <p:nvPr/>
        </p:nvSpPr>
        <p:spPr>
          <a:xfrm>
            <a:off x="8432800" y="4155440"/>
            <a:ext cx="1995470" cy="12795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7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25120-1BBE-41E6-91FC-5977CACF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populace x sportovci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5B731E-06DE-41C3-9C7E-8494E20FF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cs-CZ" sz="2800" dirty="0"/>
              <a:t>udržení energetické bilance - nejzřetelnější rozdíl od běžné populace</a:t>
            </a:r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cs-CZ" sz="2800" dirty="0"/>
              <a:t>zajištění optimálního množství a kvality živin - odlišnost na zastoupení bílkovin a sacharidů</a:t>
            </a:r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cs-CZ" sz="2800" dirty="0"/>
              <a:t>adekvátní hydratace organismu</a:t>
            </a:r>
          </a:p>
          <a:p>
            <a:pPr lvl="0">
              <a:spcBef>
                <a:spcPts val="0"/>
              </a:spcBef>
              <a:buNone/>
            </a:pPr>
            <a:endParaRPr lang="cs-CZ" sz="2800" dirty="0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800" dirty="0"/>
              <a:t>výživová doporučení ↔ individualita sportovce!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637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9E7CB5-108A-4F4C-A4A1-1705FF44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Cíle sportovní výživy</a:t>
            </a:r>
          </a:p>
        </p:txBody>
      </p:sp>
      <p:pic>
        <p:nvPicPr>
          <p:cNvPr id="1026" name="Picture 2" descr="Business Goals | Personal Goals | SMART | White Paper | Hallidays">
            <a:extLst>
              <a:ext uri="{FF2B5EF4-FFF2-40B4-BE49-F238E27FC236}">
                <a16:creationId xmlns:a16="http://schemas.microsoft.com/office/drawing/2014/main" id="{856CBEC2-A730-44EC-9B10-F7A21AD14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0" r="7637" b="4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1DDAEA-7440-47C9-9672-392C00DC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448465"/>
          </a:xfrm>
        </p:spPr>
        <p:txBody>
          <a:bodyPr>
            <a:normAutofit/>
          </a:bodyPr>
          <a:lstStyle/>
          <a:p>
            <a:r>
              <a:rPr lang="cs-CZ" sz="1800" b="1" dirty="0"/>
              <a:t>Před výkonem:</a:t>
            </a:r>
          </a:p>
          <a:p>
            <a:pPr lvl="1"/>
            <a:r>
              <a:rPr lang="cs-CZ" dirty="0"/>
              <a:t>dostatek zásobních energetických substrátů – glykogen</a:t>
            </a:r>
          </a:p>
          <a:p>
            <a:pPr lvl="1"/>
            <a:r>
              <a:rPr lang="cs-CZ" dirty="0"/>
              <a:t>vyvážená hladina aminokyselin v krvi – aminokyselinový pool</a:t>
            </a:r>
          </a:p>
          <a:p>
            <a:pPr lvl="1"/>
            <a:r>
              <a:rPr lang="cs-CZ" dirty="0"/>
              <a:t>dostatečná hydratace</a:t>
            </a:r>
          </a:p>
          <a:p>
            <a:r>
              <a:rPr lang="cs-CZ" sz="1800" b="1" dirty="0"/>
              <a:t>V průběhu výkonu:</a:t>
            </a:r>
          </a:p>
          <a:p>
            <a:pPr lvl="1"/>
            <a:r>
              <a:rPr lang="cs-CZ" dirty="0"/>
              <a:t>specifické dle délky trvání výkonu</a:t>
            </a:r>
          </a:p>
          <a:p>
            <a:pPr lvl="1"/>
            <a:r>
              <a:rPr lang="cs-CZ" dirty="0"/>
              <a:t>dostatečné energetické zásobení a hydratace</a:t>
            </a:r>
          </a:p>
          <a:p>
            <a:r>
              <a:rPr lang="cs-CZ" sz="1800" b="1" dirty="0"/>
              <a:t>Po výkonu: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doplnění tekutin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rychlé doplnění energie – sacharidy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podpora proteosyntézy – bílkoviny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postupné doplnění energie – tuky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2550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92F239-8B41-46F8-90BE-7C7BB096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cs-CZ" dirty="0"/>
              <a:t>Rizika výživových chyb</a:t>
            </a:r>
          </a:p>
        </p:txBody>
      </p:sp>
      <p:pic>
        <p:nvPicPr>
          <p:cNvPr id="2052" name="Picture 4" descr="Střelcem třetího kola v Annecy je Krčmář. Tipovalo jej 46 ...">
            <a:extLst>
              <a:ext uri="{FF2B5EF4-FFF2-40B4-BE49-F238E27FC236}">
                <a16:creationId xmlns:a16="http://schemas.microsoft.com/office/drawing/2014/main" id="{9C61DD0C-6557-428B-89AE-22FDFF478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973" y="581098"/>
            <a:ext cx="3668349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ÚNAVA ŠPORTOVCOV | BasketPortal.sk">
            <a:extLst>
              <a:ext uri="{FF2B5EF4-FFF2-40B4-BE49-F238E27FC236}">
                <a16:creationId xmlns:a16="http://schemas.microsoft.com/office/drawing/2014/main" id="{FF2D2F47-CDF1-4D1A-B1A7-65BD1AFB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8617" y="3218101"/>
            <a:ext cx="3451060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11CDE0-5175-40D9-B4C6-38ECAF6A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cs-CZ" sz="2800" dirty="0"/>
              <a:t>rychlejší rozvoj únavy</a:t>
            </a:r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cs-CZ" sz="2800" dirty="0"/>
              <a:t>snížení intenzity zatížení</a:t>
            </a:r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cs-CZ" sz="2800" dirty="0"/>
              <a:t>narušení kognitivních schopností během </a:t>
            </a:r>
          </a:p>
          <a:p>
            <a:pPr marL="457200" lvl="0" indent="-228600">
              <a:spcBef>
                <a:spcPts val="0"/>
              </a:spcBef>
            </a:pPr>
            <a:r>
              <a:rPr lang="cs-CZ" sz="2800" dirty="0"/>
              <a:t>zatížení</a:t>
            </a:r>
            <a:br>
              <a:rPr lang="cs-CZ" sz="2800" dirty="0"/>
            </a:br>
            <a:endParaRPr lang="cs-CZ" sz="2800" dirty="0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-CZ" sz="2800" dirty="0"/>
              <a:t>souvislost s neznalostí fyziologických a biochemických dějů</a:t>
            </a:r>
          </a:p>
          <a:p>
            <a:endParaRPr lang="cs-CZ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831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57093-A961-479B-8AC8-F78D64613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Aplikovaná sportovní výživa dle typu zatížení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43C023-E3C3-4D79-8D24-D31F0DE94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stůl, jídlo, interiér&#10;&#10;Popis vygenerován s velmi vysokou mírou spolehlivosti">
            <a:extLst>
              <a:ext uri="{FF2B5EF4-FFF2-40B4-BE49-F238E27FC236}">
                <a16:creationId xmlns:a16="http://schemas.microsoft.com/office/drawing/2014/main" id="{F40DF0FE-F970-4E0F-AAED-DC7F2194A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207" y="2065106"/>
            <a:ext cx="2564734" cy="2564734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FB36E49-2353-446E-9B94-C2DD60FCE31F}"/>
              </a:ext>
            </a:extLst>
          </p:cNvPr>
          <p:cNvCxnSpPr>
            <a:cxnSpLocks/>
          </p:cNvCxnSpPr>
          <p:nvPr/>
        </p:nvCxnSpPr>
        <p:spPr>
          <a:xfrm flipH="1">
            <a:off x="2450970" y="3883843"/>
            <a:ext cx="1800519" cy="12631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A251C38-7B40-4E9C-81E7-AE04ECFFBCF1}"/>
              </a:ext>
            </a:extLst>
          </p:cNvPr>
          <p:cNvCxnSpPr>
            <a:cxnSpLocks/>
          </p:cNvCxnSpPr>
          <p:nvPr/>
        </p:nvCxnSpPr>
        <p:spPr>
          <a:xfrm>
            <a:off x="6589336" y="3966143"/>
            <a:ext cx="1831945" cy="1150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>
            <a:extLst>
              <a:ext uri="{FF2B5EF4-FFF2-40B4-BE49-F238E27FC236}">
                <a16:creationId xmlns:a16="http://schemas.microsoft.com/office/drawing/2014/main" id="{3481DAD6-4038-48AA-A8F0-649F3B0A9628}"/>
              </a:ext>
            </a:extLst>
          </p:cNvPr>
          <p:cNvSpPr/>
          <p:nvPr/>
        </p:nvSpPr>
        <p:spPr>
          <a:xfrm>
            <a:off x="1347186" y="5157309"/>
            <a:ext cx="2187019" cy="970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Silové a rychlostní výkony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F9B5837-EDF2-4540-8DEB-9644E7866BD4}"/>
              </a:ext>
            </a:extLst>
          </p:cNvPr>
          <p:cNvSpPr/>
          <p:nvPr/>
        </p:nvSpPr>
        <p:spPr>
          <a:xfrm>
            <a:off x="7327771" y="5147035"/>
            <a:ext cx="2187019" cy="970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Vytrvalostní výkony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EA510A4-00EC-451C-99DF-A93E0BAF0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6" r="14515"/>
          <a:stretch/>
        </p:blipFill>
        <p:spPr>
          <a:xfrm>
            <a:off x="1711557" y="1820305"/>
            <a:ext cx="2372483" cy="188379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EABC994-2539-45A6-A618-CD9B36A156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370"/>
          <a:stretch/>
        </p:blipFill>
        <p:spPr>
          <a:xfrm>
            <a:off x="3643372" y="4308384"/>
            <a:ext cx="1521694" cy="188216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8F2543F-9D7E-494D-A60D-AF7574BD8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1" y="3331199"/>
            <a:ext cx="1800519" cy="182611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53DFAB5-590F-48F2-87F2-F07FE0560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8465" y="1449033"/>
            <a:ext cx="2823955" cy="188216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7C7C21-6F8E-44A4-A1EF-A78A5AE71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1030" y="4667316"/>
            <a:ext cx="2269211" cy="150117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49827AE-0EF1-4F65-BBFA-6A20478FE5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537" r="16739"/>
          <a:stretch/>
        </p:blipFill>
        <p:spPr>
          <a:xfrm>
            <a:off x="7293065" y="2543055"/>
            <a:ext cx="2256430" cy="2190684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C08940D5-4B90-4973-8264-A6233C6A1B6F}"/>
              </a:ext>
            </a:extLst>
          </p:cNvPr>
          <p:cNvSpPr/>
          <p:nvPr/>
        </p:nvSpPr>
        <p:spPr>
          <a:xfrm>
            <a:off x="7293065" y="5106053"/>
            <a:ext cx="2256430" cy="10522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1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83CBBD-67DC-4B5B-91FF-EF1CE7E2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dle </a:t>
            </a:r>
            <a:r>
              <a:rPr lang="cs-CZ" dirty="0" err="1"/>
              <a:t>timingu</a:t>
            </a:r>
            <a:r>
              <a:rPr lang="cs-CZ" dirty="0"/>
              <a:t> – před/během/ po výkonu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536494-76AA-43DB-AB4E-C0710C0AB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cs" sz="2400" dirty="0"/>
              <a:t>doporučení pro příjem makronutrientů (sacharidy, tuky, bílkoviny)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sz="2400" dirty="0"/>
              <a:t>u sportovců jsou v současnosti nejčastěji vyjadřována v g.kg-1 tělesné hmotnosti</a:t>
            </a:r>
            <a:br>
              <a:rPr lang="cs" sz="2400" dirty="0"/>
            </a:br>
            <a:endParaRPr lang="cs" sz="2400" dirty="0"/>
          </a:p>
          <a:p>
            <a:pPr lvl="0">
              <a:spcBef>
                <a:spcPts val="0"/>
              </a:spcBef>
              <a:buNone/>
            </a:pPr>
            <a:r>
              <a:rPr lang="cs" sz="2400" dirty="0"/>
              <a:t> nutriční faktory spojené s rozvojem únavy a poklesem výkonnosti: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sz="2400" dirty="0"/>
              <a:t>vyčerpání energetických rezerv v aktivním svalu (glykogen) 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sz="2400" dirty="0"/>
              <a:t>hypoglykémie 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sz="2400" dirty="0"/>
              <a:t>dehydratace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sz="2400" dirty="0"/>
              <a:t>hyponatremie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sz="2400" dirty="0"/>
              <a:t>gastrointestinální dyskomfort - potíže s trávením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92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01E36D-9518-4F1A-A742-F6C0EDE15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před zatížením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9B6B3F-1236-4140-A1C1-626861D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cs" sz="2400" dirty="0"/>
              <a:t>- zahrnuje dlouhodobější dietní intervence v délce jednoho týdne před zatížením, stejně tak i speciální dietní strategie hodiny nebo minuty před zatížením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" sz="2400" b="1" dirty="0"/>
              <a:t>- </a:t>
            </a:r>
            <a:r>
              <a:rPr lang="cs-CZ" sz="2400" b="1" dirty="0"/>
              <a:t>p</a:t>
            </a:r>
            <a:r>
              <a:rPr lang="cs" sz="2400" b="1" dirty="0"/>
              <a:t>rimárním úkolem přípravy na zatížení  je optimalizace tělesných sacharidových rezerv </a:t>
            </a:r>
            <a:r>
              <a:rPr lang="cs" sz="2400" dirty="0"/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" sz="2400" dirty="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cs" sz="2400" dirty="0"/>
              <a:t>směřuje k: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sz="2400" dirty="0"/>
              <a:t>zajištění dostatečné hydratace a minimalizaci deficitu tekutin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sz="2400" dirty="0"/>
              <a:t>eliminaci trávicích potíží během zatížení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sz="2400" dirty="0"/>
              <a:t>zajištění a udržení odpovídající glykémie </a:t>
            </a:r>
          </a:p>
          <a:p>
            <a:pPr marL="457200" lvl="0" indent="-2286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cs" sz="2400" dirty="0"/>
              <a:t>navýšení endogenních glykogenových rezerv </a:t>
            </a:r>
          </a:p>
          <a:p>
            <a:endParaRPr lang="cs-CZ" dirty="0"/>
          </a:p>
        </p:txBody>
      </p:sp>
      <p:pic>
        <p:nvPicPr>
          <p:cNvPr id="4" name="Shape 159">
            <a:extLst>
              <a:ext uri="{FF2B5EF4-FFF2-40B4-BE49-F238E27FC236}">
                <a16:creationId xmlns:a16="http://schemas.microsoft.com/office/drawing/2014/main" id="{67D07137-938C-48AC-8D5E-3D17B857228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64246" y="825153"/>
            <a:ext cx="8863507" cy="540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SP Nové Město 2020, hromadný start mužů - Biatlon">
            <a:extLst>
              <a:ext uri="{FF2B5EF4-FFF2-40B4-BE49-F238E27FC236}">
                <a16:creationId xmlns:a16="http://schemas.microsoft.com/office/drawing/2014/main" id="{0E40731D-DDF5-464C-B2DD-76C706A4E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37" y="1962364"/>
            <a:ext cx="2816316" cy="207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8D342-B082-4761-8A42-C51F78656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během zatížení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79159-7F3C-4033-B830-DB1DCF9D2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cs" sz="2800" b="1" dirty="0"/>
              <a:t>cílem příjmu sacharidů, jiných nutrientů a tekutin během zatížení je:</a:t>
            </a:r>
          </a:p>
          <a:p>
            <a:pPr lvl="0">
              <a:spcBef>
                <a:spcPts val="0"/>
              </a:spcBef>
              <a:buNone/>
            </a:pPr>
            <a:endParaRPr lang="cs" sz="2800" b="1" dirty="0"/>
          </a:p>
          <a:p>
            <a:pPr lvl="0">
              <a:spcBef>
                <a:spcPts val="0"/>
              </a:spcBef>
              <a:buNone/>
            </a:pPr>
            <a:r>
              <a:rPr lang="cs" sz="2800" dirty="0"/>
              <a:t>- udržovat a korigovat hodnotu glykémie</a:t>
            </a:r>
          </a:p>
          <a:p>
            <a:pPr lvl="0">
              <a:spcBef>
                <a:spcPts val="0"/>
              </a:spcBef>
              <a:buNone/>
            </a:pPr>
            <a:r>
              <a:rPr lang="cs" sz="2800" dirty="0"/>
              <a:t>- usnadňovat žaludeční vyprazdňování a dostupnost živin</a:t>
            </a:r>
          </a:p>
          <a:p>
            <a:pPr lvl="0">
              <a:spcBef>
                <a:spcPts val="0"/>
              </a:spcBef>
              <a:buNone/>
            </a:pPr>
            <a:r>
              <a:rPr lang="cs" sz="2800" dirty="0"/>
              <a:t>- předcházet nadměrným ztrátám tekutin</a:t>
            </a:r>
          </a:p>
          <a:p>
            <a:pPr lvl="0">
              <a:spcBef>
                <a:spcPts val="0"/>
              </a:spcBef>
              <a:buNone/>
            </a:pPr>
            <a:r>
              <a:rPr lang="cs" sz="2800" dirty="0"/>
              <a:t>- zajistit, podpořit tzv. glykogen šetřící potenciál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14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DE3837-C429-4998-9FFF-E0A84502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během zatížení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9870E0-03ED-4BCA-8CC0-17AD31A0A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cs" sz="2800" dirty="0"/>
              <a:t>zatížení kratší ~ 1 h není za podmínek dostatečných energetických zásob (glykogenu) nutné dodávat energii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sz="2800" dirty="0"/>
              <a:t>zatížení trvající do 2 hod. je doporučován příjem </a:t>
            </a:r>
            <a:r>
              <a:rPr lang="cs" sz="2800" b="1" dirty="0"/>
              <a:t>30-60 g.h-1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sz="2800" dirty="0"/>
              <a:t>nad 2 hod. </a:t>
            </a:r>
            <a:r>
              <a:rPr lang="cs" sz="2800" b="1" dirty="0"/>
              <a:t>60 g.h-1</a:t>
            </a:r>
            <a:r>
              <a:rPr lang="cs" sz="2800" dirty="0"/>
              <a:t> 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sz="2800" dirty="0"/>
              <a:t>zatížení &gt; 3 hod. </a:t>
            </a:r>
            <a:r>
              <a:rPr lang="cs" sz="2800" b="1" dirty="0"/>
              <a:t>60-90 g.h-1</a:t>
            </a:r>
          </a:p>
          <a:p>
            <a:pPr marL="228600" lvl="0" indent="0">
              <a:spcBef>
                <a:spcPts val="0"/>
              </a:spcBef>
              <a:buNone/>
            </a:pPr>
            <a:endParaRPr lang="cs" sz="2800" b="1" dirty="0"/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sz="2800" dirty="0"/>
              <a:t>kombinovaný příjem sacharidů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cs" sz="2800" dirty="0"/>
              <a:t>jednoduché sacharidy, zejména glukóza a fruktóza, a dále polymery glukózy- nejčastěji maltodextrin</a:t>
            </a:r>
          </a:p>
          <a:p>
            <a:endParaRPr lang="cs-CZ" dirty="0"/>
          </a:p>
        </p:txBody>
      </p:sp>
      <p:pic>
        <p:nvPicPr>
          <p:cNvPr id="4" name="Shape 179">
            <a:extLst>
              <a:ext uri="{FF2B5EF4-FFF2-40B4-BE49-F238E27FC236}">
                <a16:creationId xmlns:a16="http://schemas.microsoft.com/office/drawing/2014/main" id="{E0F948D0-8846-4964-AA40-B3F57584635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4009" y="286603"/>
            <a:ext cx="7428216" cy="598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http://www.granini.cz/data/images/fruit_images/best_fruit/02-pickbestfruit-fruits-0002-banana.png">
            <a:extLst>
              <a:ext uri="{FF2B5EF4-FFF2-40B4-BE49-F238E27FC236}">
                <a16:creationId xmlns:a16="http://schemas.microsoft.com/office/drawing/2014/main" id="{6DF89A05-A6D7-402E-B9D4-FF3A0F840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22" y="4749773"/>
            <a:ext cx="1916395" cy="191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80E7EE9-786B-4249-8368-444236095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23" y="4655002"/>
            <a:ext cx="1916395" cy="191639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DD732B6-D09A-4FD2-94D9-A44CBC345600}"/>
              </a:ext>
            </a:extLst>
          </p:cNvPr>
          <p:cNvSpPr/>
          <p:nvPr/>
        </p:nvSpPr>
        <p:spPr>
          <a:xfrm>
            <a:off x="4629960" y="5467177"/>
            <a:ext cx="55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3 ks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2EA2ABC-3605-4CDC-8996-AA8D1EE5191C}"/>
              </a:ext>
            </a:extLst>
          </p:cNvPr>
          <p:cNvSpPr/>
          <p:nvPr/>
        </p:nvSpPr>
        <p:spPr>
          <a:xfrm>
            <a:off x="6060732" y="5499762"/>
            <a:ext cx="55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2"/>
                </a:solidFill>
              </a:rPr>
              <a:t>3 ks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77A7C66-E9FB-4652-A1DA-F8B27E20A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72" y="3005525"/>
            <a:ext cx="910841" cy="1491128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B58EA9FC-B2DD-4519-8B94-49CC18A9F906}"/>
              </a:ext>
            </a:extLst>
          </p:cNvPr>
          <p:cNvSpPr/>
          <p:nvPr/>
        </p:nvSpPr>
        <p:spPr>
          <a:xfrm>
            <a:off x="6248720" y="3694183"/>
            <a:ext cx="55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3 ks</a:t>
            </a:r>
          </a:p>
        </p:txBody>
      </p:sp>
    </p:spTree>
    <p:extLst>
      <p:ext uri="{BB962C8B-B14F-4D97-AF65-F5344CB8AC3E}">
        <p14:creationId xmlns:p14="http://schemas.microsoft.com/office/powerpoint/2010/main" val="401755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434</Words>
  <Application>Microsoft Office PowerPoint</Application>
  <PresentationFormat>Širokoúhlá obrazovka</PresentationFormat>
  <Paragraphs>72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Retrospektiva</vt:lpstr>
      <vt:lpstr>Aplikovaná sportovní výživa - vytrvalost</vt:lpstr>
      <vt:lpstr>Obecná populace x sportovci</vt:lpstr>
      <vt:lpstr>Cíle sportovní výživy</vt:lpstr>
      <vt:lpstr>Rizika výživových chyb</vt:lpstr>
      <vt:lpstr>Aplikovaná sportovní výživa dle typu zatížení</vt:lpstr>
      <vt:lpstr>Výživa dle timingu – před/během/ po výkonu</vt:lpstr>
      <vt:lpstr>Výživa před zatížením</vt:lpstr>
      <vt:lpstr>Výživa během zatížení</vt:lpstr>
      <vt:lpstr>Výživa během zatížení</vt:lpstr>
      <vt:lpstr>Výživa po zatížení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Sportovní potraviny</dc:title>
  <dc:creator>Anďa Martincová</dc:creator>
  <cp:lastModifiedBy>Anďa Martincová</cp:lastModifiedBy>
  <cp:revision>9</cp:revision>
  <dcterms:created xsi:type="dcterms:W3CDTF">2020-04-14T14:18:47Z</dcterms:created>
  <dcterms:modified xsi:type="dcterms:W3CDTF">2020-04-27T16:01:55Z</dcterms:modified>
</cp:coreProperties>
</file>