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59" r:id="rId4"/>
    <p:sldId id="261" r:id="rId5"/>
    <p:sldId id="258" r:id="rId6"/>
    <p:sldId id="262" r:id="rId7"/>
    <p:sldId id="263" r:id="rId8"/>
    <p:sldId id="269" r:id="rId9"/>
    <p:sldId id="271" r:id="rId10"/>
    <p:sldId id="267" r:id="rId11"/>
    <p:sldId id="319" r:id="rId12"/>
    <p:sldId id="318" r:id="rId13"/>
    <p:sldId id="268" r:id="rId14"/>
    <p:sldId id="272" r:id="rId15"/>
    <p:sldId id="273" r:id="rId16"/>
    <p:sldId id="274" r:id="rId17"/>
    <p:sldId id="276" r:id="rId18"/>
    <p:sldId id="277" r:id="rId19"/>
    <p:sldId id="278" r:id="rId20"/>
    <p:sldId id="280" r:id="rId21"/>
    <p:sldId id="282" r:id="rId22"/>
    <p:sldId id="279" r:id="rId23"/>
    <p:sldId id="317" r:id="rId24"/>
    <p:sldId id="281" r:id="rId25"/>
    <p:sldId id="320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321" r:id="rId36"/>
    <p:sldId id="322" r:id="rId37"/>
    <p:sldId id="293" r:id="rId38"/>
    <p:sldId id="323" r:id="rId39"/>
    <p:sldId id="324" r:id="rId40"/>
    <p:sldId id="294" r:id="rId41"/>
    <p:sldId id="295" r:id="rId42"/>
    <p:sldId id="296" r:id="rId43"/>
    <p:sldId id="297" r:id="rId44"/>
    <p:sldId id="325" r:id="rId45"/>
    <p:sldId id="326" r:id="rId46"/>
    <p:sldId id="300" r:id="rId47"/>
    <p:sldId id="301" r:id="rId48"/>
    <p:sldId id="302" r:id="rId49"/>
    <p:sldId id="303" r:id="rId50"/>
    <p:sldId id="307" r:id="rId51"/>
    <p:sldId id="308" r:id="rId52"/>
    <p:sldId id="309" r:id="rId53"/>
    <p:sldId id="310" r:id="rId54"/>
    <p:sldId id="304" r:id="rId55"/>
    <p:sldId id="327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0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8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24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21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3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27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02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84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63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99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79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F219EC-D138-4E26-A250-4125A5742649}" type="datetimeFigureOut">
              <a:rPr lang="cs-CZ" smtClean="0"/>
              <a:t>06.04.2020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72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kaloricketabulky.cz/user/diary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szu.cz/tema/bezpecnost-potravin/doplnky-stravy-1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fsa.europa.eu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loricketabulky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9925AEF-FF50-4111-A8A2-425D9A217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D5C5CF-8C26-46B0-A485-6A60B7179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Výživa a regenerace ve sportu</a:t>
            </a:r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E5A09D-81E9-4EF1-9DE1-F80F741AF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Mgr. Martincová </a:t>
            </a:r>
            <a:r>
              <a:rPr lang="cs-CZ" dirty="0" err="1">
                <a:solidFill>
                  <a:srgbClr val="FFFFFF"/>
                </a:solidFill>
              </a:rPr>
              <a:t>andrea</a:t>
            </a:r>
            <a:endParaRPr lang="cs-CZ">
              <a:solidFill>
                <a:srgbClr val="FFFFFF"/>
              </a:solidFill>
            </a:endParaRPr>
          </a:p>
          <a:p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38" name="Straight Connector 31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3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5975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792238-3109-4AC5-819A-448B57BE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  <a:latin typeface="+mn-lt"/>
              </a:rPr>
              <a:t>Fyzická</a:t>
            </a:r>
            <a:r>
              <a:rPr lang="en-US" sz="4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n-lt"/>
              </a:rPr>
              <a:t>aktivita</a:t>
            </a:r>
            <a:endParaRPr lang="en-US" sz="4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126D16-2556-4EAF-B8C9-6DA794516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6829" y="2124775"/>
            <a:ext cx="6413663" cy="2995380"/>
          </a:xfrm>
        </p:spPr>
        <p:txBody>
          <a:bodyPr vert="horz" lIns="0" tIns="45720" rIns="0" bIns="45720" rtlCol="0" anchor="ctr">
            <a:normAutofit fontScale="92500"/>
          </a:bodyPr>
          <a:lstStyle/>
          <a:p>
            <a:pPr lvl="1"/>
            <a:r>
              <a:rPr lang="en-US" sz="2400" dirty="0" err="1"/>
              <a:t>energie</a:t>
            </a:r>
            <a:r>
              <a:rPr lang="en-US" sz="2400" dirty="0"/>
              <a:t> </a:t>
            </a:r>
            <a:r>
              <a:rPr lang="en-US" sz="2400" dirty="0" err="1"/>
              <a:t>potřebná</a:t>
            </a:r>
            <a:r>
              <a:rPr lang="en-US" sz="2400" dirty="0"/>
              <a:t> pro </a:t>
            </a:r>
            <a:r>
              <a:rPr lang="en-US" sz="2400" dirty="0" err="1"/>
              <a:t>zapojení</a:t>
            </a:r>
            <a:r>
              <a:rPr lang="en-US" sz="2400" dirty="0"/>
              <a:t> </a:t>
            </a:r>
            <a:r>
              <a:rPr lang="en-US" sz="2400" dirty="0" err="1"/>
              <a:t>lidské</a:t>
            </a:r>
            <a:r>
              <a:rPr lang="en-US" sz="2400" dirty="0"/>
              <a:t> </a:t>
            </a:r>
            <a:r>
              <a:rPr lang="en-US" sz="2400" dirty="0" err="1"/>
              <a:t>motoriky</a:t>
            </a:r>
            <a:r>
              <a:rPr lang="en-US" sz="2400" dirty="0"/>
              <a:t> do </a:t>
            </a:r>
            <a:r>
              <a:rPr lang="en-US" sz="2400" dirty="0" err="1"/>
              <a:t>činnosti</a:t>
            </a:r>
            <a:r>
              <a:rPr lang="en-US" sz="2400" dirty="0"/>
              <a:t> </a:t>
            </a:r>
            <a:endParaRPr lang="cs-CZ" sz="2400" dirty="0"/>
          </a:p>
          <a:p>
            <a:pPr lvl="1"/>
            <a:r>
              <a:rPr lang="cs-CZ" sz="2400" dirty="0"/>
              <a:t>tvoří cca 30% z CEV</a:t>
            </a:r>
            <a:endParaRPr lang="en-US" sz="2400" dirty="0"/>
          </a:p>
          <a:p>
            <a:pPr lvl="1"/>
            <a:r>
              <a:rPr lang="en-US" sz="2400" dirty="0"/>
              <a:t>u </a:t>
            </a:r>
            <a:r>
              <a:rPr lang="en-US" sz="2400" dirty="0" err="1"/>
              <a:t>sportovců</a:t>
            </a:r>
            <a:r>
              <a:rPr lang="en-US" sz="2400" dirty="0"/>
              <a:t> a </a:t>
            </a:r>
            <a:r>
              <a:rPr lang="en-US" sz="2400" dirty="0" err="1"/>
              <a:t>velmi</a:t>
            </a:r>
            <a:r>
              <a:rPr lang="en-US" sz="2400" dirty="0"/>
              <a:t> </a:t>
            </a:r>
            <a:r>
              <a:rPr lang="en-US" sz="2400" dirty="0" err="1"/>
              <a:t>aktivních</a:t>
            </a:r>
            <a:r>
              <a:rPr lang="en-US" sz="2400" dirty="0"/>
              <a:t> </a:t>
            </a:r>
            <a:r>
              <a:rPr lang="en-US" sz="2400" dirty="0" err="1"/>
              <a:t>lidí</a:t>
            </a:r>
            <a:r>
              <a:rPr lang="en-US" sz="2400" dirty="0"/>
              <a:t> </a:t>
            </a:r>
            <a:r>
              <a:rPr lang="en-US" sz="2400" dirty="0" err="1"/>
              <a:t>tvoří</a:t>
            </a:r>
            <a:r>
              <a:rPr lang="en-US" sz="2400" dirty="0"/>
              <a:t> </a:t>
            </a:r>
            <a:r>
              <a:rPr lang="en-US" sz="2400" dirty="0" err="1"/>
              <a:t>největší</a:t>
            </a:r>
            <a:r>
              <a:rPr lang="en-US" sz="2400" dirty="0"/>
              <a:t> </a:t>
            </a:r>
            <a:r>
              <a:rPr lang="en-US" sz="2400" dirty="0" err="1"/>
              <a:t>podíl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EP</a:t>
            </a:r>
          </a:p>
          <a:p>
            <a:pPr lvl="1"/>
            <a:r>
              <a:rPr lang="en-US" sz="2400" dirty="0" err="1"/>
              <a:t>ovlivněna</a:t>
            </a:r>
            <a:r>
              <a:rPr lang="en-US" sz="2400" dirty="0"/>
              <a:t> </a:t>
            </a:r>
            <a:r>
              <a:rPr lang="en-US" sz="2400" dirty="0" err="1"/>
              <a:t>mnoha</a:t>
            </a:r>
            <a:r>
              <a:rPr lang="en-US" sz="2400" dirty="0"/>
              <a:t> </a:t>
            </a:r>
            <a:r>
              <a:rPr lang="en-US" sz="2400" dirty="0" err="1"/>
              <a:t>faktory</a:t>
            </a:r>
            <a:r>
              <a:rPr lang="en-US" sz="2400" dirty="0"/>
              <a:t>: </a:t>
            </a:r>
            <a:r>
              <a:rPr lang="en-US" sz="2400" dirty="0" err="1"/>
              <a:t>druh</a:t>
            </a:r>
            <a:r>
              <a:rPr lang="en-US" sz="2400" dirty="0"/>
              <a:t> </a:t>
            </a:r>
            <a:r>
              <a:rPr lang="en-US" sz="2400" dirty="0" err="1"/>
              <a:t>sval</a:t>
            </a:r>
            <a:r>
              <a:rPr lang="en-US" sz="2400" dirty="0"/>
              <a:t>. </a:t>
            </a:r>
            <a:r>
              <a:rPr lang="en-US" sz="2400" dirty="0" err="1"/>
              <a:t>práce</a:t>
            </a:r>
            <a:r>
              <a:rPr lang="en-US" sz="2400" dirty="0"/>
              <a:t>, </a:t>
            </a:r>
            <a:r>
              <a:rPr lang="en-US" sz="2400" dirty="0" err="1"/>
              <a:t>hmotnost</a:t>
            </a:r>
            <a:r>
              <a:rPr lang="en-US" sz="2400" dirty="0"/>
              <a:t> </a:t>
            </a:r>
            <a:r>
              <a:rPr lang="en-US" sz="2400" dirty="0" err="1"/>
              <a:t>jedince</a:t>
            </a:r>
            <a:r>
              <a:rPr lang="en-US" sz="2400" dirty="0"/>
              <a:t>, </a:t>
            </a:r>
            <a:r>
              <a:rPr lang="en-US" sz="2400" dirty="0" err="1"/>
              <a:t>počet</a:t>
            </a:r>
            <a:r>
              <a:rPr lang="en-US" sz="2400" dirty="0"/>
              <a:t> </a:t>
            </a:r>
            <a:r>
              <a:rPr lang="en-US" sz="2400" dirty="0" err="1"/>
              <a:t>zapojených</a:t>
            </a:r>
            <a:r>
              <a:rPr lang="en-US" sz="2400" dirty="0"/>
              <a:t> </a:t>
            </a:r>
            <a:r>
              <a:rPr lang="en-US" sz="2400" dirty="0" err="1"/>
              <a:t>svalových</a:t>
            </a:r>
            <a:r>
              <a:rPr lang="en-US" sz="2400" dirty="0"/>
              <a:t> </a:t>
            </a:r>
            <a:r>
              <a:rPr lang="en-US" sz="2400" dirty="0" err="1"/>
              <a:t>skupin</a:t>
            </a:r>
            <a:r>
              <a:rPr lang="en-US" sz="2400" dirty="0"/>
              <a:t>, </a:t>
            </a:r>
            <a:r>
              <a:rPr lang="en-US" sz="2400" dirty="0" err="1"/>
              <a:t>intenzita</a:t>
            </a:r>
            <a:r>
              <a:rPr lang="en-US" sz="2400" dirty="0"/>
              <a:t> a </a:t>
            </a:r>
            <a:r>
              <a:rPr lang="en-US" sz="2400" dirty="0" err="1"/>
              <a:t>trvání</a:t>
            </a:r>
            <a:r>
              <a:rPr lang="en-US" sz="2400" dirty="0"/>
              <a:t> </a:t>
            </a:r>
            <a:r>
              <a:rPr lang="en-US" sz="2400" dirty="0" err="1"/>
              <a:t>práce</a:t>
            </a:r>
            <a:r>
              <a:rPr lang="en-US" sz="2400" dirty="0"/>
              <a:t>, </a:t>
            </a:r>
            <a:r>
              <a:rPr lang="en-US" sz="2400" dirty="0" err="1"/>
              <a:t>věk</a:t>
            </a:r>
            <a:r>
              <a:rPr lang="en-US" sz="2400" dirty="0"/>
              <a:t>, </a:t>
            </a:r>
            <a:r>
              <a:rPr lang="en-US" sz="2400" dirty="0" err="1"/>
              <a:t>spotřeba</a:t>
            </a:r>
            <a:r>
              <a:rPr lang="en-US" sz="2400" dirty="0"/>
              <a:t> </a:t>
            </a:r>
            <a:r>
              <a:rPr lang="en-US" sz="2400" dirty="0" err="1"/>
              <a:t>kyslíku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688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703564-6DDA-4A5A-821D-F37B0875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  <a:latin typeface="+mn-lt"/>
              </a:rPr>
              <a:t>Celkový</a:t>
            </a:r>
            <a:r>
              <a:rPr lang="en-US" sz="4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n-lt"/>
              </a:rPr>
              <a:t>denní</a:t>
            </a:r>
            <a:r>
              <a:rPr lang="en-US" sz="4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n-lt"/>
              </a:rPr>
              <a:t>energetický</a:t>
            </a:r>
            <a:r>
              <a:rPr lang="en-US" sz="4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n-lt"/>
              </a:rPr>
              <a:t>výdej</a:t>
            </a:r>
            <a:endParaRPr lang="en-US" sz="4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5463-A002-45F5-B6EA-993DF3B87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2016" y="605896"/>
            <a:ext cx="6413663" cy="2373609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 - </a:t>
            </a:r>
            <a:r>
              <a:rPr lang="en-US" dirty="0" err="1"/>
              <a:t>násobek</a:t>
            </a:r>
            <a:r>
              <a:rPr lang="en-US" dirty="0"/>
              <a:t> </a:t>
            </a:r>
            <a:r>
              <a:rPr lang="en-US" dirty="0" err="1"/>
              <a:t>klidového</a:t>
            </a:r>
            <a:r>
              <a:rPr lang="en-US" dirty="0"/>
              <a:t> </a:t>
            </a:r>
            <a:r>
              <a:rPr lang="en-US" dirty="0" err="1"/>
              <a:t>energetického</a:t>
            </a:r>
            <a:r>
              <a:rPr lang="en-US" dirty="0"/>
              <a:t> </a:t>
            </a:r>
            <a:r>
              <a:rPr lang="en-US" dirty="0" err="1"/>
              <a:t>výdeje</a:t>
            </a:r>
            <a:r>
              <a:rPr lang="en-US" dirty="0"/>
              <a:t> – PAL (</a:t>
            </a:r>
            <a:r>
              <a:rPr lang="en-US" i="1" dirty="0" err="1"/>
              <a:t>phycical</a:t>
            </a:r>
            <a:r>
              <a:rPr lang="en-US" i="1" dirty="0"/>
              <a:t> </a:t>
            </a:r>
            <a:r>
              <a:rPr lang="en-US" i="1" dirty="0" err="1"/>
              <a:t>aktivity</a:t>
            </a:r>
            <a:r>
              <a:rPr lang="en-US" i="1" dirty="0"/>
              <a:t> level</a:t>
            </a:r>
            <a:r>
              <a:rPr lang="en-US" dirty="0"/>
              <a:t>)</a:t>
            </a:r>
          </a:p>
          <a:p>
            <a:r>
              <a:rPr lang="en-US" dirty="0"/>
              <a:t>- PAL </a:t>
            </a:r>
            <a:r>
              <a:rPr lang="en-US" dirty="0" err="1"/>
              <a:t>volíme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celkových</a:t>
            </a:r>
            <a:r>
              <a:rPr lang="en-US" dirty="0"/>
              <a:t> </a:t>
            </a:r>
            <a:r>
              <a:rPr lang="en-US" dirty="0" err="1"/>
              <a:t>denních</a:t>
            </a:r>
            <a:r>
              <a:rPr lang="en-US" dirty="0"/>
              <a:t> </a:t>
            </a:r>
            <a:r>
              <a:rPr lang="en-US" dirty="0" err="1"/>
              <a:t>aktivit</a:t>
            </a:r>
            <a:endParaRPr lang="en-US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EE5E1E8-9338-4485-B533-08E17EF76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150667"/>
              </p:ext>
            </p:extLst>
          </p:nvPr>
        </p:nvGraphicFramePr>
        <p:xfrm>
          <a:off x="4565899" y="2979505"/>
          <a:ext cx="7156469" cy="30108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91597">
                  <a:extLst>
                    <a:ext uri="{9D8B030D-6E8A-4147-A177-3AD203B41FA5}">
                      <a16:colId xmlns:a16="http://schemas.microsoft.com/office/drawing/2014/main" val="1607962892"/>
                    </a:ext>
                  </a:extLst>
                </a:gridCol>
                <a:gridCol w="6264872">
                  <a:extLst>
                    <a:ext uri="{9D8B030D-6E8A-4147-A177-3AD203B41FA5}">
                      <a16:colId xmlns:a16="http://schemas.microsoft.com/office/drawing/2014/main" val="3763603218"/>
                    </a:ext>
                  </a:extLst>
                </a:gridCol>
              </a:tblGrid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PAL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Charakteristika a příklad činnosti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981338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1,2 - 1,3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Sedavý styl života, žádná volnočasová aktivita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3756088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1,4 – 1,5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Sedavá práce s nepravidelnou volnočasovou PA (převážná část populace)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6175089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1,6 – 1,7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Středně náročné zaměstnání + pravidelná PA nízké intenzity 3 - 4x týdně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2119404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1,6 – 1,9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Fyzicky náročné zaměstnání (ve stoje, s chůzí), rekreační/ výkonnostní sportovci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9100092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1,9 – 2,5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Fyzicky náročné zaměstnání + rekreační sport nebo pravidelný sportovní trénink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2436136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D7F508F-4C1B-4FB3-B912-E01F3FB37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214438"/>
              </p:ext>
            </p:extLst>
          </p:nvPr>
        </p:nvGraphicFramePr>
        <p:xfrm>
          <a:off x="2560320" y="2794016"/>
          <a:ext cx="7630160" cy="23261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630160">
                  <a:extLst>
                    <a:ext uri="{9D8B030D-6E8A-4147-A177-3AD203B41FA5}">
                      <a16:colId xmlns:a16="http://schemas.microsoft.com/office/drawing/2014/main" val="2063210263"/>
                    </a:ext>
                  </a:extLst>
                </a:gridCol>
              </a:tblGrid>
              <a:tr h="7753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Predikce Celkového denního energetického výdeje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737669"/>
                  </a:ext>
                </a:extLst>
              </a:tr>
              <a:tr h="7753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CEV = BM x PAL (kcal/den)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0037984"/>
                  </a:ext>
                </a:extLst>
              </a:tr>
              <a:tr h="7753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CEV = (BM X PAL) + </a:t>
                      </a:r>
                      <a:r>
                        <a:rPr lang="cs-CZ" sz="2400" dirty="0" err="1">
                          <a:effectLst/>
                        </a:rPr>
                        <a:t>EVpa</a:t>
                      </a:r>
                      <a:r>
                        <a:rPr lang="cs-CZ" sz="2400" dirty="0">
                          <a:effectLst/>
                        </a:rPr>
                        <a:t> (kcal/den)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5600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2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5F273-F50D-474E-9E26-DAF91716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06917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Celková denní spotřeba 8000 kcal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2D4764A-D650-4DBA-A5DE-0D394E9E06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720889"/>
              </p:ext>
            </p:extLst>
          </p:nvPr>
        </p:nvGraphicFramePr>
        <p:xfrm>
          <a:off x="5750561" y="2073216"/>
          <a:ext cx="5831840" cy="395523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849119">
                  <a:extLst>
                    <a:ext uri="{9D8B030D-6E8A-4147-A177-3AD203B41FA5}">
                      <a16:colId xmlns:a16="http://schemas.microsoft.com/office/drawing/2014/main" val="1765586918"/>
                    </a:ext>
                  </a:extLst>
                </a:gridCol>
                <a:gridCol w="3982721">
                  <a:extLst>
                    <a:ext uri="{9D8B030D-6E8A-4147-A177-3AD203B41FA5}">
                      <a16:colId xmlns:a16="http://schemas.microsoft.com/office/drawing/2014/main" val="2033578470"/>
                    </a:ext>
                  </a:extLst>
                </a:gridCol>
              </a:tblGrid>
              <a:tr h="7106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snídaně 9:00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</a:rPr>
                        <a:t>miska ovesných vloček, ořechy, vaječná omeleta, tři sendviče se sýrem a šunkou, 100g těstovin, jogurt, půl litru ovocného smoothie, káva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369775"/>
                  </a:ext>
                </a:extLst>
              </a:tr>
              <a:tr h="4355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svačina 10:30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ovoce, energetické tyčinky, voda, káva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9217344"/>
                  </a:ext>
                </a:extLst>
              </a:tr>
              <a:tr h="8809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během etapy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 energetických tyčinek, 2 izotonické gely, 750 ml kolového nápoje, 6 lahví iontového nápoje, croissant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8216735"/>
                  </a:ext>
                </a:extLst>
              </a:tr>
              <a:tr h="4355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 etapě cca 17:00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recovery</a:t>
                      </a:r>
                      <a:r>
                        <a:rPr lang="cs-CZ" sz="1600" dirty="0">
                          <a:effectLst/>
                        </a:rPr>
                        <a:t> drink, 0,5l smoothie, rýžový koláč, kuřecí sendvič, káva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3546872"/>
                  </a:ext>
                </a:extLst>
              </a:tr>
              <a:tr h="5502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večeře 20:00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velký hovězí steak, 150 g těstovin, jogurt, salát, džus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8442360"/>
                  </a:ext>
                </a:extLst>
              </a:tr>
              <a:tr h="546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druhá večeře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cereálie s jogurtem, ořechy, ovoce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9979612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2AACC552-04DA-4D4B-962B-0D49C4EDDA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032000" y="35560"/>
            <a:ext cx="8525874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8FD431-1CB9-4CEB-82F7-AEE64EE3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578374"/>
            <a:ext cx="4450081" cy="44500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5876D7-ED13-42B2-BF6F-0AD938D167E8}"/>
              </a:ext>
            </a:extLst>
          </p:cNvPr>
          <p:cNvSpPr txBox="1"/>
          <p:nvPr/>
        </p:nvSpPr>
        <p:spPr>
          <a:xfrm>
            <a:off x="746760" y="6217920"/>
            <a:ext cx="397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Zdroj: https://www.welovecycling.com/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BF52D5-1AB7-4232-A6A4-953FE8B62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29" b="6963"/>
          <a:stretch/>
        </p:blipFill>
        <p:spPr>
          <a:xfrm>
            <a:off x="2274570" y="482236"/>
            <a:ext cx="7815580" cy="58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196D2-8431-40B9-9D50-9557ABD6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b="1" dirty="0"/>
              <a:t>Sacharidy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9D918A-6AB7-43EE-986B-C9648073E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l="41561" r="13726" b="-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074934-A17B-48E7-A3D7-84FF45457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3"/>
            <a:ext cx="6368142" cy="4212045"/>
          </a:xfrm>
        </p:spPr>
        <p:txBody>
          <a:bodyPr>
            <a:normAutofit/>
          </a:bodyPr>
          <a:lstStyle/>
          <a:p>
            <a:pPr lvl="1"/>
            <a:r>
              <a:rPr lang="cs-CZ" sz="2400" dirty="0"/>
              <a:t>nejdůležitější a nejpohotovější zdroj E</a:t>
            </a:r>
          </a:p>
          <a:p>
            <a:pPr lvl="1"/>
            <a:r>
              <a:rPr lang="cs-CZ" sz="2400" dirty="0"/>
              <a:t>udržování krevní glykémie</a:t>
            </a:r>
          </a:p>
          <a:p>
            <a:pPr lvl="1"/>
            <a:r>
              <a:rPr lang="cs-CZ" sz="2400" dirty="0"/>
              <a:t>jsou nejrychleji využitelné jakožto E substrát</a:t>
            </a:r>
          </a:p>
          <a:p>
            <a:pPr lvl="1"/>
            <a:r>
              <a:rPr lang="cs-CZ" sz="2400" dirty="0"/>
              <a:t>potraviny na ně bohaté jsou často zdrojem esenciálních vitaminů</a:t>
            </a:r>
          </a:p>
          <a:p>
            <a:pPr lvl="1"/>
            <a:r>
              <a:rPr lang="cs-CZ" sz="2400" dirty="0"/>
              <a:t>nestravitelné sacharidy působí příznivě na činnost střev</a:t>
            </a:r>
          </a:p>
          <a:p>
            <a:pPr lvl="1"/>
            <a:r>
              <a:rPr lang="cs-CZ" sz="2400" dirty="0"/>
              <a:t>zásobní forma - glykogen</a:t>
            </a:r>
          </a:p>
          <a:p>
            <a:pPr lvl="1"/>
            <a:r>
              <a:rPr lang="cs-CZ" sz="2400" dirty="0"/>
              <a:t>3-6 g/kg/den (běžná populace)</a:t>
            </a:r>
          </a:p>
          <a:p>
            <a:pPr lvl="1"/>
            <a:r>
              <a:rPr lang="cs-CZ" sz="2400" dirty="0"/>
              <a:t>3-12g/kg/den (sportovci)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74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361FF-3764-483E-ABF7-A51E634BA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Sacharidy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03ED0D-7BE0-43AA-80C4-7F88A6988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201168" lvl="1" indent="0">
              <a:buNone/>
            </a:pPr>
            <a:r>
              <a:rPr lang="cs-CZ" sz="2400" b="1" dirty="0"/>
              <a:t>Dělení sacharidů: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monosacharidy – glukóza, fruktóza, galaktóza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disacharidy (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trisacharid</a:t>
            </a:r>
            <a:r>
              <a:rPr lang="cs-CZ" sz="2400" dirty="0"/>
              <a:t>) – sacharóza, laktóza, maltóza/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rafinóza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oligosacharidy – 2-10 cukernatých jednotek (maltodextrin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polysacharidy – škrob, vláknina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DE6E85-368B-4D9B-A6C1-EBFAB98B3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29" y="1645920"/>
            <a:ext cx="7640305" cy="366734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35EE29E-9CEC-47D7-9778-C79AAFF2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5803">
            <a:off x="5445442" y="785621"/>
            <a:ext cx="6093040" cy="406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6BA9C9C-9582-41CD-A882-BE3E5697C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49" y="820844"/>
            <a:ext cx="7620000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24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7734D2-8BB2-40A8-86F2-20A877D7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glykémie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C30508-7F5F-4AC8-9473-B13200221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cs-CZ" dirty="0"/>
              <a:t>- hladina krevní glukózy</a:t>
            </a:r>
          </a:p>
          <a:p>
            <a:pPr marL="388620" indent="-342900">
              <a:buFontTx/>
              <a:buChar char="-"/>
            </a:pPr>
            <a:r>
              <a:rPr lang="cs-CZ" dirty="0"/>
              <a:t>3,3-5,5 </a:t>
            </a:r>
            <a:r>
              <a:rPr lang="cs-CZ" dirty="0" err="1"/>
              <a:t>mmol</a:t>
            </a:r>
            <a:r>
              <a:rPr lang="cs-CZ" dirty="0"/>
              <a:t>/l krve</a:t>
            </a:r>
          </a:p>
          <a:p>
            <a:r>
              <a:rPr lang="cs-CZ" b="1" dirty="0"/>
              <a:t>Glykemický index potravin (GI) 0-100</a:t>
            </a:r>
          </a:p>
          <a:p>
            <a:r>
              <a:rPr lang="cs-CZ" dirty="0"/>
              <a:t>- určuje, jak působí daná potravina na zvýšení hladiny glykémie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AD5EC8-164C-4440-AAF1-2190D4DBB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9" y="3916464"/>
            <a:ext cx="2875781" cy="24041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E5F34E-537B-4B2D-9120-6E342748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579" y="1640518"/>
            <a:ext cx="4365570" cy="46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04E8F-04FF-44CE-8D2A-EC4ED6F6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E74F96-056F-43B7-9B9B-BFBD32274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25857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 </a:t>
            </a:r>
            <a:r>
              <a:rPr lang="cs-CZ" sz="2400" dirty="0"/>
              <a:t>„hustota E ve 100g </a:t>
            </a:r>
            <a:r>
              <a:rPr lang="cs-CZ" sz="2400" dirty="0" err="1"/>
              <a:t>potaviny</a:t>
            </a:r>
            <a:r>
              <a:rPr lang="cs-CZ" sz="2400" dirty="0"/>
              <a:t>“</a:t>
            </a: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endParaRPr lang="cs-CZ" sz="2400" dirty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Nízká </a:t>
            </a:r>
            <a:r>
              <a:rPr lang="cs-CZ" b="1" dirty="0" err="1"/>
              <a:t>denzita</a:t>
            </a:r>
            <a:r>
              <a:rPr lang="cs-CZ" b="1" dirty="0"/>
              <a:t> </a:t>
            </a:r>
            <a:r>
              <a:rPr lang="cs-CZ" dirty="0"/>
              <a:t>→ větší objem stravy vyšší obsah vody, vlákniny a polysacharidů = </a:t>
            </a:r>
            <a:r>
              <a:rPr lang="cs-CZ" i="1" dirty="0"/>
              <a:t>nízká koncentrace E</a:t>
            </a:r>
            <a:r>
              <a:rPr lang="cs-CZ" dirty="0"/>
              <a:t>		</a:t>
            </a:r>
          </a:p>
          <a:p>
            <a:pPr marL="0" indent="0">
              <a:buNone/>
            </a:pPr>
            <a:r>
              <a:rPr lang="cs-CZ" dirty="0"/>
              <a:t>                         → delší trávení a tedy postupné uvolňování glukózy do krve → stálejší hladina  			glykémie = delší pocit nasycení</a:t>
            </a:r>
          </a:p>
          <a:p>
            <a:pPr marL="0" indent="0">
              <a:buNone/>
            </a:pPr>
            <a:r>
              <a:rPr lang="cs-CZ" b="1" dirty="0"/>
              <a:t>Vysoká </a:t>
            </a:r>
            <a:r>
              <a:rPr lang="cs-CZ" b="1" dirty="0" err="1"/>
              <a:t>denzita</a:t>
            </a:r>
            <a:r>
              <a:rPr lang="cs-CZ" b="1" dirty="0"/>
              <a:t> </a:t>
            </a:r>
            <a:r>
              <a:rPr lang="cs-CZ" dirty="0"/>
              <a:t>– vysoká koncentrace E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C675EA3-FB19-4C65-843D-45A2D742F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075439"/>
              </p:ext>
            </p:extLst>
          </p:nvPr>
        </p:nvGraphicFramePr>
        <p:xfrm>
          <a:off x="1510981" y="2554688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3526866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0501659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66885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přijatá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objem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85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Čokoláda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787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Celozrnné pečivo s máslem, šunkou a salátem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2200kJ/523kcal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365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118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45D22-54AE-413A-987F-58413E5F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Lipidy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12AFB5-6C23-46A2-862A-51BA4018C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64779"/>
          </a:xfrm>
        </p:spPr>
        <p:txBody>
          <a:bodyPr/>
          <a:lstStyle/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estery vyšších mastných kyselin a glycerolu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napomáhají využití vitaminů rozpustných v tucích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vyvolávají pocit sytosti po požití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snižují objem stravy bohaté na energii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zvyšují chuť potravy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zjevné x skryté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cis x trans</a:t>
            </a:r>
          </a:p>
          <a:p>
            <a:pPr marL="0" indent="0">
              <a:buNone/>
            </a:pPr>
            <a:r>
              <a:rPr lang="cs-CZ" b="1" dirty="0"/>
              <a:t>Dělení: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Živočišné tuky – </a:t>
            </a:r>
            <a:r>
              <a:rPr lang="cs-CZ" dirty="0">
                <a:solidFill>
                  <a:schemeClr val="tx1"/>
                </a:solidFill>
              </a:rPr>
              <a:t>v přirozeném stavu tuhé</a:t>
            </a:r>
            <a:endParaRPr lang="cs-CZ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Rostlinné tuky – </a:t>
            </a:r>
            <a:r>
              <a:rPr lang="cs-CZ" dirty="0">
                <a:solidFill>
                  <a:schemeClr val="tx1"/>
                </a:solidFill>
              </a:rPr>
              <a:t>v přirozeném stavu tekuté</a:t>
            </a:r>
            <a:endParaRPr lang="cs-CZ" b="1" dirty="0">
              <a:solidFill>
                <a:schemeClr val="accent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26188F-28C4-4CC3-865C-ED7D97B7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29" y="558800"/>
            <a:ext cx="1840468" cy="199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5B457C-5687-47B7-ACD9-18ECA41B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102" y="2571986"/>
            <a:ext cx="2817586" cy="186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EAFE47-6815-4BAE-8DAF-FE4B4FE12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872" y="4530480"/>
            <a:ext cx="2698019" cy="1580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10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0D3B9-D2E5-4767-BE82-BCDC60E9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Lipidy – hlavní </a:t>
            </a:r>
            <a:r>
              <a:rPr lang="cs-CZ" dirty="0" err="1"/>
              <a:t>fce</a:t>
            </a:r>
            <a:r>
              <a:rPr lang="cs-CZ" dirty="0"/>
              <a:t> v organismu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28419-4F9A-40B8-B3C1-0F58AF940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14426"/>
          </a:xfrm>
        </p:spPr>
        <p:txBody>
          <a:bodyPr>
            <a:normAutofit fontScale="85000" lnSpcReduction="20000"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Zdroj a rezerva energie</a:t>
            </a:r>
          </a:p>
          <a:p>
            <a:r>
              <a:rPr lang="cs-CZ" dirty="0"/>
              <a:t> - nejkoncentrovanější zdroj energie ve stravě 1 g tuku = 9 kcal = 38 </a:t>
            </a:r>
            <a:r>
              <a:rPr lang="cs-CZ" dirty="0" err="1"/>
              <a:t>kJ</a:t>
            </a:r>
            <a:endParaRPr lang="cs-CZ" dirty="0"/>
          </a:p>
          <a:p>
            <a:r>
              <a:rPr lang="cs-CZ" dirty="0"/>
              <a:t> - živiny přijaté nad normu =&gt; ukládání do zásob (</a:t>
            </a:r>
            <a:r>
              <a:rPr lang="cs-CZ" dirty="0" err="1"/>
              <a:t>acylglyceroly</a:t>
            </a:r>
            <a:r>
              <a:rPr lang="cs-CZ" dirty="0"/>
              <a:t>)</a:t>
            </a:r>
          </a:p>
          <a:p>
            <a:r>
              <a:rPr lang="cs-CZ" dirty="0"/>
              <a:t> - energetické zásoby v lidském těle – 50 000 kcal (v adipocytech jako zásobní tuk)</a:t>
            </a:r>
          </a:p>
          <a:p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Strukturní funkce</a:t>
            </a:r>
          </a:p>
          <a:p>
            <a:r>
              <a:rPr lang="cs-CZ" dirty="0"/>
              <a:t> - stavební složka buněčných membrán</a:t>
            </a:r>
          </a:p>
          <a:p>
            <a:r>
              <a:rPr lang="cs-CZ" dirty="0"/>
              <a:t>- přenos podnětů - polární lipidy (nerv. tkáň až 40% lipidů)</a:t>
            </a:r>
          </a:p>
          <a:p>
            <a:r>
              <a:rPr lang="cs-CZ" dirty="0"/>
              <a:t>- součástí některých hormonů</a:t>
            </a:r>
          </a:p>
          <a:p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Ochranné funkce</a:t>
            </a:r>
          </a:p>
          <a:p>
            <a:r>
              <a:rPr lang="cs-CZ" dirty="0"/>
              <a:t>- izolace - zabraňuje ztrátám tepla </a:t>
            </a:r>
          </a:p>
          <a:p>
            <a:r>
              <a:rPr lang="cs-CZ" dirty="0"/>
              <a:t>- ochrana orgánů před mechanickým poškozením</a:t>
            </a:r>
          </a:p>
        </p:txBody>
      </p:sp>
    </p:spTree>
    <p:extLst>
      <p:ext uri="{BB962C8B-B14F-4D97-AF65-F5344CB8AC3E}">
        <p14:creationId xmlns:p14="http://schemas.microsoft.com/office/powerpoint/2010/main" val="390871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E5D42-5D46-42D7-979C-EDECC05B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– dělení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9E88B5-A59D-4584-9897-547722C7B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A3E41AD-AE39-46BC-9009-7C3FBAA85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617747"/>
              </p:ext>
            </p:extLst>
          </p:nvPr>
        </p:nvGraphicFramePr>
        <p:xfrm>
          <a:off x="873760" y="2133600"/>
          <a:ext cx="6512561" cy="3631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23">
                  <a:extLst>
                    <a:ext uri="{9D8B030D-6E8A-4147-A177-3AD203B41FA5}">
                      <a16:colId xmlns:a16="http://schemas.microsoft.com/office/drawing/2014/main" val="1916788373"/>
                    </a:ext>
                  </a:extLst>
                </a:gridCol>
              </a:tblGrid>
              <a:tr h="408356">
                <a:tc>
                  <a:txBody>
                    <a:bodyPr/>
                    <a:lstStyle/>
                    <a:p>
                      <a:r>
                        <a:rPr lang="cs-CZ" dirty="0"/>
                        <a:t>MK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Zdroje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031">
                <a:tc>
                  <a:txBody>
                    <a:bodyPr/>
                    <a:lstStyle/>
                    <a:p>
                      <a:r>
                        <a:rPr lang="cs-CZ" b="1" dirty="0"/>
                        <a:t>Nasycené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Máslo, sádlo,</a:t>
                      </a:r>
                      <a:r>
                        <a:rPr lang="cs-CZ" baseline="0" dirty="0"/>
                        <a:t> lůj, kokosový a palmový olej.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031">
                <a:tc>
                  <a:txBody>
                    <a:bodyPr/>
                    <a:lstStyle/>
                    <a:p>
                      <a:r>
                        <a:rPr lang="cs-CZ" b="1" dirty="0" err="1"/>
                        <a:t>Mononenasycené</a:t>
                      </a:r>
                      <a:endParaRPr lang="cs-CZ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Řepkový a olivový olej, ořechy a avokádo.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61">
                <a:tc rowSpan="2">
                  <a:txBody>
                    <a:bodyPr/>
                    <a:lstStyle/>
                    <a:p>
                      <a:r>
                        <a:rPr lang="cs-CZ" b="1" dirty="0"/>
                        <a:t>Polynenasycené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Rybí tuk, ořechy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40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Rostlinné oleje (kukuřičný, slunečnicový, sójový, semena, ořechy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031252"/>
                  </a:ext>
                </a:extLst>
              </a:tr>
            </a:tbl>
          </a:graphicData>
        </a:graphic>
      </p:graphicFrame>
      <p:pic>
        <p:nvPicPr>
          <p:cNvPr id="8" name="Picture 2" descr="http://www.eufic.org/upl/1/cs/img/fatty_acids_cs.JPG">
            <a:extLst>
              <a:ext uri="{FF2B5EF4-FFF2-40B4-BE49-F238E27FC236}">
                <a16:creationId xmlns:a16="http://schemas.microsoft.com/office/drawing/2014/main" id="{5EB4F040-7FA0-4A4B-8BA8-38706016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98420"/>
            <a:ext cx="3888987" cy="27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5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9D5A68-AC78-4FAE-B93F-410D8B79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cs-CZ" sz="4400" b="1" dirty="0">
                <a:solidFill>
                  <a:srgbClr val="FFFFFF"/>
                </a:solidFill>
              </a:rPr>
              <a:t>Co je to výživa a k čemu slouží?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A1A9CF-7FD4-483B-9B01-7AD5ED319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955040"/>
            <a:ext cx="6413663" cy="5588000"/>
          </a:xfrm>
        </p:spPr>
        <p:txBody>
          <a:bodyPr anchor="ctr">
            <a:normAutofit lnSpcReduction="10000"/>
          </a:bodyPr>
          <a:lstStyle/>
          <a:p>
            <a:pPr lvl="1"/>
            <a:r>
              <a:rPr lang="cs-CZ" sz="2400" dirty="0"/>
              <a:t>je vše, co je spojeno se živením jedince nebo populace</a:t>
            </a:r>
          </a:p>
          <a:p>
            <a:pPr lvl="1"/>
            <a:r>
              <a:rPr lang="cs-CZ" sz="2400" dirty="0"/>
              <a:t>rozumíme zajišťování veškerých materiálních a funkčních nároků organismu k udržení růstu, zdraví a výkonnosti a zároveň proces, který vede k požadovanému výsledku</a:t>
            </a:r>
          </a:p>
          <a:p>
            <a:pPr lvl="1"/>
            <a:r>
              <a:rPr lang="cs-CZ" sz="2400" dirty="0"/>
              <a:t>slouží k zisku dostatečného množství energie, stavebních látek, vitaminů, minerálních látek a tekutin pro udržení života</a:t>
            </a:r>
          </a:p>
          <a:p>
            <a:pPr lvl="1"/>
            <a:r>
              <a:rPr lang="cs-CZ" sz="2400" dirty="0"/>
              <a:t>správně načasovaný příjem živin v určitých fázích tréninku může ovlivnit proces adaptace na prováděnou zátěž</a:t>
            </a:r>
            <a:endParaRPr lang="cs-CZ" sz="3200" dirty="0"/>
          </a:p>
          <a:p>
            <a:pPr marL="201168" lvl="1" indent="0">
              <a:buNone/>
            </a:pPr>
            <a:endParaRPr lang="cs-CZ" sz="2400" dirty="0"/>
          </a:p>
          <a:p>
            <a:pPr lvl="1"/>
            <a:r>
              <a:rPr lang="cs-CZ" sz="2400" b="1" dirty="0"/>
              <a:t>Homeostáza – </a:t>
            </a:r>
            <a:r>
              <a:rPr lang="cs-CZ" sz="2400" i="1" dirty="0"/>
              <a:t>Soubor fyziologických mechanismů zajišťujících </a:t>
            </a:r>
            <a:r>
              <a:rPr lang="cs-CZ" sz="2400" b="1" i="1" dirty="0"/>
              <a:t>stálost vnitřních podmínek</a:t>
            </a:r>
            <a:endParaRPr lang="cs-CZ" sz="2400" i="1" dirty="0"/>
          </a:p>
          <a:p>
            <a:pPr marL="201168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1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CFF3A-2E9E-4501-8E87-6B513918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n-3 a n-6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E99643-5413-4CCC-A686-3C307DA93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 poměr n-6 : n-3 = </a:t>
            </a:r>
            <a:r>
              <a:rPr lang="cs-CZ" sz="2400" b="1" dirty="0"/>
              <a:t>5:1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 ryby – zdroj EPA a DHA (n-3)</a:t>
            </a:r>
          </a:p>
          <a:p>
            <a:pPr lvl="1">
              <a:buFontTx/>
              <a:buChar char="-"/>
            </a:pPr>
            <a:r>
              <a:rPr lang="cs-CZ" sz="2400" dirty="0"/>
              <a:t>1 - 2xtýdně 200 - 300g ryb</a:t>
            </a:r>
          </a:p>
          <a:p>
            <a:pPr lvl="1">
              <a:buFontTx/>
              <a:buChar char="-"/>
            </a:pPr>
            <a:r>
              <a:rPr lang="cs-CZ" sz="2400" dirty="0"/>
              <a:t>nebo denně 3 – 4 ml kvalitního rybího oleje</a:t>
            </a:r>
          </a:p>
        </p:txBody>
      </p:sp>
      <p:pic>
        <p:nvPicPr>
          <p:cNvPr id="5" name="Picture 4" descr="http://www.eufic.org/upl/1/default/img/Omega%20fatty%20acids%20SK%281%29.jpg">
            <a:extLst>
              <a:ext uri="{FF2B5EF4-FFF2-40B4-BE49-F238E27FC236}">
                <a16:creationId xmlns:a16="http://schemas.microsoft.com/office/drawing/2014/main" id="{6F13C4FD-042C-42F9-984C-3C987D1A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93" y="1845734"/>
            <a:ext cx="4492500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39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F164EE-7EF9-4C13-BC7F-B5320726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- 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11831-1DD5-4D5D-8B1D-986676D53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dle délky uhlíkatého řetězce: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SCT - krátký řetězec - do C6 (kyselina máselná)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MCT</a:t>
            </a:r>
            <a:r>
              <a:rPr lang="cs-CZ" dirty="0"/>
              <a:t> – střední řetězec – C6-C12 (</a:t>
            </a:r>
            <a:r>
              <a:rPr lang="cs-CZ" dirty="0" err="1"/>
              <a:t>kys</a:t>
            </a:r>
            <a:r>
              <a:rPr lang="cs-CZ" dirty="0"/>
              <a:t>. laurová, kapronová....)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LCT - dlouhý řetězec – nad C12 (</a:t>
            </a:r>
            <a:r>
              <a:rPr lang="cs-CZ" dirty="0" err="1"/>
              <a:t>kys</a:t>
            </a:r>
            <a:r>
              <a:rPr lang="cs-CZ" dirty="0"/>
              <a:t>. palmitová, stearová...)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40DF79-B7D2-4446-9F79-84816A2BA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017" y="1737360"/>
            <a:ext cx="3784389" cy="37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25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D93DC1-5467-48EC-9684-18609C48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325EE-C185-44A6-8672-13E27927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1737360"/>
            <a:ext cx="10058400" cy="43180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2200" dirty="0"/>
              <a:t>MUFA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nasycené/nenasycené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SFA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cis/trans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n-3 / n-6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PUFA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</a:t>
            </a:r>
            <a:r>
              <a:rPr lang="cs-CZ" sz="2200" dirty="0" err="1"/>
              <a:t>monoenové</a:t>
            </a:r>
            <a:endParaRPr lang="cs-CZ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polyenové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esenciální MK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EPA, DHA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B17149-BD6B-4792-9943-D570B1CE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366" y="602102"/>
            <a:ext cx="6104652" cy="52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74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29A0F-1023-43F1-A1A4-EACE22EE2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jídlo, stůl, fotka, talíř&#10;&#10;Popis byl vytvořen automaticky">
            <a:extLst>
              <a:ext uri="{FF2B5EF4-FFF2-40B4-BE49-F238E27FC236}">
                <a16:creationId xmlns:a16="http://schemas.microsoft.com/office/drawing/2014/main" id="{798C0D33-6A15-4A72-B35F-CCCD9E189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61" y="1160094"/>
            <a:ext cx="5563169" cy="5563169"/>
          </a:xfrm>
        </p:spPr>
      </p:pic>
      <p:pic>
        <p:nvPicPr>
          <p:cNvPr id="7" name="Obrázek 6" descr="Obsah obrázku stůl, interiér, jídlo, vsedě&#10;&#10;Popis byl vytvořen automaticky">
            <a:extLst>
              <a:ext uri="{FF2B5EF4-FFF2-40B4-BE49-F238E27FC236}">
                <a16:creationId xmlns:a16="http://schemas.microsoft.com/office/drawing/2014/main" id="{F347C663-CED6-4978-8DB8-789656D8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0" y="1177870"/>
            <a:ext cx="5563171" cy="55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72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77A343-078C-40D7-857E-470AFC5D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Proteiny </a:t>
            </a:r>
          </a:p>
        </p:txBody>
      </p:sp>
      <p:pic>
        <p:nvPicPr>
          <p:cNvPr id="5" name="Picture 6" descr="Obsah obrázku jídlo, stůl, talíř, interiér&#10;&#10;Popis byl vytvořen automaticky">
            <a:extLst>
              <a:ext uri="{FF2B5EF4-FFF2-40B4-BE49-F238E27FC236}">
                <a16:creationId xmlns:a16="http://schemas.microsoft.com/office/drawing/2014/main" id="{25672379-F708-4959-83E9-91C27A69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r="34359" b="1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F2F01-5B99-4CF3-9A3C-3A9B56DC8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/>
              <a:t>materiál pro výstavbu a údržbu tkání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/>
              <a:t>tvorba trávících šťáv, hormonů, enzymů, krevních elementů a obranných látek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/>
              <a:t>skládají se z AMK (20)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/>
              <a:t>denní příjem 12-15 % z CEP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/>
              <a:t>nemají zásobní formu (AMK pool)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/>
              <a:t>0,8-1,8g/kg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/>
              <a:t>množství energie v 1g = 4 kcal = 17 </a:t>
            </a:r>
            <a:r>
              <a:rPr lang="cs-CZ" err="1"/>
              <a:t>kJ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32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819EB6-EF9A-430B-BC00-6413B594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Doporučený příjem bílkovin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B228D1-1596-4C52-8666-D189716D7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99" r="19132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8C3ABB-025C-4E94-A8FE-53D728173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endParaRPr lang="cs-CZ"/>
          </a:p>
        </p:txBody>
      </p:sp>
      <p:graphicFrame>
        <p:nvGraphicFramePr>
          <p:cNvPr id="10" name="Tabulka 4">
            <a:extLst>
              <a:ext uri="{FF2B5EF4-FFF2-40B4-BE49-F238E27FC236}">
                <a16:creationId xmlns:a16="http://schemas.microsoft.com/office/drawing/2014/main" id="{B5930C87-F8D0-4E99-BD2D-BEAB4DB2E7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395257"/>
              </p:ext>
            </p:extLst>
          </p:nvPr>
        </p:nvGraphicFramePr>
        <p:xfrm>
          <a:off x="4904198" y="2720648"/>
          <a:ext cx="6859712" cy="249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636">
                  <a:extLst>
                    <a:ext uri="{9D8B030D-6E8A-4147-A177-3AD203B41FA5}">
                      <a16:colId xmlns:a16="http://schemas.microsoft.com/office/drawing/2014/main" val="3676232960"/>
                    </a:ext>
                  </a:extLst>
                </a:gridCol>
                <a:gridCol w="3992076">
                  <a:extLst>
                    <a:ext uri="{9D8B030D-6E8A-4147-A177-3AD203B41FA5}">
                      <a16:colId xmlns:a16="http://schemas.microsoft.com/office/drawing/2014/main" val="3181919905"/>
                    </a:ext>
                  </a:extLst>
                </a:gridCol>
              </a:tblGrid>
              <a:tr h="62465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Množství bílkovin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262526"/>
                  </a:ext>
                </a:extLst>
              </a:tr>
              <a:tr h="62465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Obecná populace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0,8 - 1,2 g/kg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1147204"/>
                  </a:ext>
                </a:extLst>
              </a:tr>
              <a:tr h="62465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Sportovci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1,2 – 2,0 g/kg (záleží na typu sportu)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2155254"/>
                  </a:ext>
                </a:extLst>
              </a:tr>
              <a:tr h="62465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Senioři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1,0 g/kg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93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25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AA956-338C-4CB0-B2BA-0CEBA6CA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AMK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36D88-C8D1-47CA-834C-E54D61D8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Esenciální</a:t>
            </a:r>
            <a:r>
              <a:rPr lang="cs-CZ" dirty="0"/>
              <a:t> – valin, leucin, </a:t>
            </a:r>
            <a:r>
              <a:rPr lang="cs-CZ" dirty="0" err="1"/>
              <a:t>isoleucin</a:t>
            </a:r>
            <a:r>
              <a:rPr lang="cs-CZ" dirty="0"/>
              <a:t>, fenylalanin, methionin, lysin, threonin, tryptofan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 err="1"/>
              <a:t>Semiesenciální</a:t>
            </a:r>
            <a:r>
              <a:rPr lang="cs-CZ" dirty="0"/>
              <a:t> – histidin a arginin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Neesenciální</a:t>
            </a:r>
            <a:r>
              <a:rPr lang="cs-CZ" dirty="0"/>
              <a:t> – glycin, </a:t>
            </a:r>
            <a:r>
              <a:rPr lang="cs-CZ" dirty="0" err="1"/>
              <a:t>kys.glutamová</a:t>
            </a:r>
            <a:r>
              <a:rPr lang="cs-CZ" dirty="0"/>
              <a:t>, glutamin, tyrosin, alanin, </a:t>
            </a:r>
            <a:r>
              <a:rPr lang="cs-CZ" dirty="0" err="1"/>
              <a:t>kys.asparágová</a:t>
            </a:r>
            <a:r>
              <a:rPr lang="cs-CZ" dirty="0"/>
              <a:t>,…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Dle spektra: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plnohodnotné - živočišné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neplnohodnotné – rostlinné </a:t>
            </a:r>
            <a:r>
              <a:rPr lang="cs-CZ" dirty="0"/>
              <a:t>limitující AMK (lysin, methionin,..)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FFCCAE-E3C8-4FDC-8992-E5191EC9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184" y="3142079"/>
            <a:ext cx="3182768" cy="178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C46693D-2DF4-4AB9-AD4B-7522EC9BC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623" y="5039601"/>
            <a:ext cx="3256906" cy="1658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052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29AAD-1990-4EE9-9B3A-CF928A18E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Limitující AMK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1A983D1-8B6C-4281-B453-CF1A36E22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75" y="1011981"/>
            <a:ext cx="7064875" cy="4984040"/>
          </a:xfrm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67D9B61-A1A3-41D8-BB81-123F7A909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03038"/>
              </p:ext>
            </p:extLst>
          </p:nvPr>
        </p:nvGraphicFramePr>
        <p:xfrm>
          <a:off x="395231" y="2299510"/>
          <a:ext cx="4226464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4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Zdroj proteinů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Limitní </a:t>
                      </a:r>
                      <a:r>
                        <a:rPr lang="cs-CZ" b="1" dirty="0" err="1"/>
                        <a:t>amk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Pšenice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Rýže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Kukuřice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 a tryptofan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Luštěniny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methionin (nebo cystein)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Hovězí maso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fenylalanin (nebo tyrosin)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Kravské mléko nebo syrovátka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methionin (nebo cystein)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058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EEC19-A5DF-4890-BB46-D76931DF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Biologická hodnota bílkovin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257EE8-0FDB-49BC-BE1C-100F4980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177379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Biologická hodnota</a:t>
            </a:r>
          </a:p>
          <a:p>
            <a:r>
              <a:rPr lang="cs-CZ" dirty="0"/>
              <a:t>- udává kvalitu bílkovin</a:t>
            </a:r>
          </a:p>
          <a:p>
            <a:r>
              <a:rPr lang="cs-CZ" dirty="0"/>
              <a:t>- určuje se na základě množství esenciálních AK v potravě</a:t>
            </a:r>
          </a:p>
          <a:p>
            <a:r>
              <a:rPr lang="cs-CZ" dirty="0"/>
              <a:t>- vejce 100, maso 92-96, ryby 94-96, mléko 88, sýry 82-85, sója 84, zelené řasy 81, rýže 70, brambory 70, chleba 70,....</a:t>
            </a:r>
          </a:p>
          <a:p>
            <a:endParaRPr lang="cs-CZ" dirty="0"/>
          </a:p>
          <a:p>
            <a:r>
              <a:rPr lang="cs-CZ" b="1" dirty="0"/>
              <a:t>Dusíkatá bilance</a:t>
            </a:r>
          </a:p>
          <a:p>
            <a:r>
              <a:rPr lang="cs-CZ" b="1" dirty="0"/>
              <a:t>- </a:t>
            </a:r>
            <a:r>
              <a:rPr lang="cs-CZ" dirty="0"/>
              <a:t>příjem N stravou / výdej N močí</a:t>
            </a:r>
          </a:p>
          <a:p>
            <a:pPr marL="2157413" indent="-179388">
              <a:buFont typeface="Arial" panose="020B0604020202020204" pitchFamily="34" charset="0"/>
              <a:buChar char="•"/>
            </a:pPr>
            <a:r>
              <a:rPr lang="cs-CZ" dirty="0"/>
              <a:t>pozitivní – anabolismus</a:t>
            </a:r>
          </a:p>
          <a:p>
            <a:pPr marL="1978025" indent="179388">
              <a:buFont typeface="Arial" panose="020B0604020202020204" pitchFamily="34" charset="0"/>
              <a:buChar char="•"/>
            </a:pPr>
            <a:r>
              <a:rPr lang="cs-CZ" dirty="0"/>
              <a:t>negativní - katabolismus</a:t>
            </a:r>
          </a:p>
        </p:txBody>
      </p:sp>
    </p:spTree>
    <p:extLst>
      <p:ext uri="{BB962C8B-B14F-4D97-AF65-F5344CB8AC3E}">
        <p14:creationId xmlns:p14="http://schemas.microsoft.com/office/powerpoint/2010/main" val="2780491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C84FB6-DD23-4A92-B4AB-69B7232A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Vitaminy</a:t>
            </a:r>
          </a:p>
        </p:txBody>
      </p:sp>
      <p:pic>
        <p:nvPicPr>
          <p:cNvPr id="6" name="Obrázek 5" descr="Obsah obrázku talíř, jídlo&#10;&#10;Popis byl vytvořen automaticky">
            <a:extLst>
              <a:ext uri="{FF2B5EF4-FFF2-40B4-BE49-F238E27FC236}">
                <a16:creationId xmlns:a16="http://schemas.microsoft.com/office/drawing/2014/main" id="{74C6CCD9-2F79-490C-86C3-C42FF959C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20334" r="11918" b="-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73159-9691-486F-97D7-2EBA524C9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r>
              <a:rPr lang="cs-CZ" dirty="0"/>
              <a:t>- součást metabolismu živin</a:t>
            </a:r>
          </a:p>
          <a:p>
            <a:r>
              <a:rPr lang="cs-CZ" dirty="0"/>
              <a:t>- antioxidanty – vychytávají volné kyslíkové radikály</a:t>
            </a:r>
          </a:p>
          <a:p>
            <a:r>
              <a:rPr lang="cs-CZ" dirty="0"/>
              <a:t>Dělení: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b="1" dirty="0"/>
              <a:t>rozpustné ve vodě </a:t>
            </a:r>
            <a:r>
              <a:rPr lang="cs-CZ" dirty="0"/>
              <a:t>– vitaminy skupiny B, C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b="1" dirty="0"/>
              <a:t>rozpustné v tucích </a:t>
            </a:r>
            <a:r>
              <a:rPr lang="cs-CZ" dirty="0"/>
              <a:t>– A,D,E,K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D3B2D14-518A-4333-AC04-94688BE9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89" y="988906"/>
            <a:ext cx="8973881" cy="52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02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51F24C-CF47-4D49-8FCF-633E283CE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15" y="1304818"/>
            <a:ext cx="3353154" cy="4592548"/>
          </a:xfrm>
        </p:spPr>
        <p:txBody>
          <a:bodyPr>
            <a:normAutofit lnSpcReduction="10000"/>
          </a:bodyPr>
          <a:lstStyle/>
          <a:p>
            <a:endParaRPr lang="cs-CZ" sz="1300" dirty="0">
              <a:solidFill>
                <a:srgbClr val="FFFFFF"/>
              </a:solidFill>
            </a:endParaRPr>
          </a:p>
          <a:p>
            <a:endParaRPr lang="cs-CZ" sz="1300" dirty="0">
              <a:solidFill>
                <a:srgbClr val="FFFFFF"/>
              </a:solidFill>
            </a:endParaRPr>
          </a:p>
          <a:p>
            <a:endParaRPr lang="cs-CZ" sz="13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cs-CZ" sz="13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sz="4400" dirty="0">
                <a:solidFill>
                  <a:srgbClr val="FFFFFF"/>
                </a:solidFill>
              </a:rPr>
              <a:t>Energetická bilance</a:t>
            </a:r>
          </a:p>
          <a:p>
            <a:r>
              <a:rPr lang="cs-CZ" dirty="0">
                <a:solidFill>
                  <a:srgbClr val="FFFFFF"/>
                </a:solidFill>
              </a:rPr>
              <a:t>poměr mezi energetickým příjmem a výdejem</a:t>
            </a:r>
          </a:p>
          <a:p>
            <a:r>
              <a:rPr lang="cs-CZ" dirty="0">
                <a:solidFill>
                  <a:srgbClr val="FFFFFF"/>
                </a:solidFill>
              </a:rPr>
              <a:t>energie – kcal/</a:t>
            </a:r>
            <a:r>
              <a:rPr lang="cs-CZ" dirty="0" err="1">
                <a:solidFill>
                  <a:srgbClr val="FFFFFF"/>
                </a:solidFill>
              </a:rPr>
              <a:t>kJ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1 kcal = 4,2 </a:t>
            </a:r>
            <a:r>
              <a:rPr lang="cs-CZ" dirty="0" err="1">
                <a:solidFill>
                  <a:srgbClr val="FFFFFF"/>
                </a:solidFill>
              </a:rPr>
              <a:t>kJ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1 </a:t>
            </a:r>
            <a:r>
              <a:rPr lang="cs-CZ" dirty="0" err="1">
                <a:solidFill>
                  <a:srgbClr val="FFFFFF"/>
                </a:solidFill>
              </a:rPr>
              <a:t>kJ</a:t>
            </a:r>
            <a:r>
              <a:rPr lang="cs-CZ" dirty="0">
                <a:solidFill>
                  <a:srgbClr val="FFFFFF"/>
                </a:solidFill>
              </a:rPr>
              <a:t> = 0,24 kcal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F3C35049-4AD9-49F9-A405-57F86B86E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r="6846" b="2"/>
          <a:stretch/>
        </p:blipFill>
        <p:spPr>
          <a:xfrm>
            <a:off x="4029660" y="50192"/>
            <a:ext cx="8233077" cy="67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24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41810-A65F-435C-9E26-1B1E79DEC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16BB3-B3E9-4289-ABCB-933C6ED41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Hypovitaminoza</a:t>
            </a:r>
            <a:r>
              <a:rPr lang="cs-CZ" sz="2400" dirty="0"/>
              <a:t> – krátkodobý/ částečný nedostatek určitého vitaminu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Avitaminoza</a:t>
            </a:r>
            <a:r>
              <a:rPr lang="cs-CZ" sz="2400" dirty="0"/>
              <a:t>- chorobný stav vyvolaný úplným nedostatkem určitého vitaminu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Hypervitaminoza</a:t>
            </a:r>
            <a:r>
              <a:rPr lang="cs-CZ" sz="2400" dirty="0"/>
              <a:t> – chorobný stav vyvolaný nadbytkem určitého vitaminu – rozpustným v tucích</a:t>
            </a:r>
          </a:p>
        </p:txBody>
      </p:sp>
    </p:spTree>
    <p:extLst>
      <p:ext uri="{BB962C8B-B14F-4D97-AF65-F5344CB8AC3E}">
        <p14:creationId xmlns:p14="http://schemas.microsoft.com/office/powerpoint/2010/main" val="3957559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09A553-8633-4850-B18C-79C7FC02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Vitaminové doplňky?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DE7C2DF-B415-42E3-BEF1-699D30672E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135631"/>
              </p:ext>
            </p:extLst>
          </p:nvPr>
        </p:nvGraphicFramePr>
        <p:xfrm>
          <a:off x="1096963" y="1846262"/>
          <a:ext cx="10058400" cy="416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9993043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804330314"/>
                    </a:ext>
                  </a:extLst>
                </a:gridCol>
              </a:tblGrid>
              <a:tr h="78123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PROTI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7445851"/>
                  </a:ext>
                </a:extLst>
              </a:tr>
              <a:tr h="290860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nižší energetický příjem u některých sportů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nekvalitní strava (kvalitativně nedostatečná)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cs-CZ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těhotné ženy a starší lidé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cs-CZ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určité skupiny sportovců/populace (potravinové</a:t>
                      </a:r>
                    </a:p>
                    <a:p>
                      <a:r>
                        <a:rPr lang="cs-CZ" dirty="0"/>
                        <a:t>intolerance, vegetariáni, vstřebatelnost...)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a</a:t>
                      </a:r>
                      <a:r>
                        <a:rPr lang="sv-SE" dirty="0"/>
                        <a:t>ktivita (stres) vede ke zvýšeným ztrátám (vit. E)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 doplňky stravy nezvyšují výkonnost adekvátně</a:t>
                      </a:r>
                    </a:p>
                    <a:p>
                      <a:r>
                        <a:rPr lang="cs-CZ" dirty="0"/>
                        <a:t>stravovaných sportovců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vyvážená strava zřídka vede k vit. dysbalancím</a:t>
                      </a:r>
                    </a:p>
                    <a:p>
                      <a:r>
                        <a:rPr lang="cs-CZ" dirty="0"/>
                        <a:t>popř. toxicitě (interindividuální variabilita)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bezprostřední příjem vitamínů před zatížením</a:t>
                      </a:r>
                    </a:p>
                    <a:p>
                      <a:r>
                        <a:rPr lang="cs-CZ" dirty="0"/>
                        <a:t>nepřináší žádnou výhodu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nutričně a energeticky vyvážená strava nahradí</a:t>
                      </a:r>
                    </a:p>
                    <a:p>
                      <a:r>
                        <a:rPr lang="cs-CZ" dirty="0"/>
                        <a:t>plně zvýšenou potřebu některých hydrofilních</a:t>
                      </a:r>
                    </a:p>
                    <a:p>
                      <a:r>
                        <a:rPr lang="cs-CZ" dirty="0"/>
                        <a:t>vitamínů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883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114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F0105-E988-4111-BFE8-7B9FC9413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CCBCA4-E697-426F-86F4-079A7DCD7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- anorganické látky (nemohou být změněny)</a:t>
            </a:r>
          </a:p>
          <a:p>
            <a:pPr marL="0" indent="0">
              <a:buNone/>
            </a:pPr>
            <a:r>
              <a:rPr lang="cs-CZ" sz="2400" dirty="0"/>
              <a:t> - nemohou být nijak zničeny (teplem, kyslíkem, kyselostí, kombinací...)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- plní mnoho důležitých funkcí:</a:t>
            </a:r>
          </a:p>
          <a:p>
            <a:pPr lvl="1"/>
            <a:r>
              <a:rPr lang="cs-CZ" sz="2400" dirty="0"/>
              <a:t>stavba kostí a zubů</a:t>
            </a:r>
          </a:p>
          <a:p>
            <a:pPr lvl="1"/>
            <a:r>
              <a:rPr lang="cs-CZ" sz="2400" dirty="0"/>
              <a:t>udržování nervosvalové dráždivosti, osmolality, acidobazické rovnováhy</a:t>
            </a:r>
          </a:p>
          <a:p>
            <a:pPr lvl="1"/>
            <a:r>
              <a:rPr lang="cs-CZ" sz="2400" dirty="0"/>
              <a:t>jsou součástí DNA, RNA, ATP, hormonů a enzymů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A641E-DA5D-423E-81C7-003B81253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72" y="2938409"/>
            <a:ext cx="3287088" cy="32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65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2E128-C044-476C-97E6-CC616629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minerálních látek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71232-AE10-430D-97CB-D0D1BB541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Makroelementy – více než 100 mg</a:t>
            </a:r>
          </a:p>
          <a:p>
            <a:pPr marL="715963" lvl="2" indent="-333375">
              <a:buNone/>
            </a:pPr>
            <a:r>
              <a:rPr lang="cs-CZ" sz="2000" dirty="0"/>
              <a:t>		- vápník, fosfor, sodík, draslík, hořčík, síra, chlor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Mikroelementy – méně než 100 mg</a:t>
            </a:r>
          </a:p>
          <a:p>
            <a:pPr marL="384048" lvl="2" indent="0">
              <a:buNone/>
            </a:pPr>
            <a:r>
              <a:rPr lang="cs-CZ" sz="2000" dirty="0"/>
              <a:t>	- železo, měď, zinek, jód, chrom, selen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Stopové prvky – mikrogramy</a:t>
            </a:r>
          </a:p>
          <a:p>
            <a:pPr marL="384048" lvl="2" indent="0">
              <a:buNone/>
            </a:pPr>
            <a:r>
              <a:rPr lang="cs-CZ" sz="2000" dirty="0"/>
              <a:t>	- křemík, bor, vanad,…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FCC097-C3BB-48B2-A1A9-C952B4D2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72" y="2938409"/>
            <a:ext cx="3287088" cy="32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17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D0154E-0D15-4428-B09A-99BC7277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Hydratace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A59AFA2-C7CB-4A7F-9EBE-751AF5F94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1" r="48049" b="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0949B-EC1A-4F6C-9531-F119DDC33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závislost na hmotnosti a složení těla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různá potřeba dle věku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Voda - prostředí pro životní děje, rozpouštědlo pro živiny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ztráty tekutin -  závisí na teplotě okolí a okolní vlhkosti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DDD – </a:t>
            </a:r>
            <a:r>
              <a:rPr lang="cs-CZ" b="1" dirty="0"/>
              <a:t>35-40 ml/kg/den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AD23687-C9BB-41BE-A0A9-A21B4DDE3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778" y="4120160"/>
            <a:ext cx="3582320" cy="25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16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E21DE-DA5B-4CFF-A0AE-8E883C4B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Ztráty tekutin a elektrolytů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6D4CE-B5C8-4661-B18D-73D620CB1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05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Dehydratace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vzniká při nedostatečném příjmu tekutin, při nadměrných ztrátách vody, nebo kombinaci obou faktorů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klasifikována jako pokles hmotnosti sportovce rovnající se ztrátě vody a elektrolytů během zatížení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dobrovolná/nedobrovolná?</a:t>
            </a:r>
          </a:p>
          <a:p>
            <a:pPr marL="0" indent="0">
              <a:buNone/>
            </a:pPr>
            <a:r>
              <a:rPr lang="cs-CZ" dirty="0"/>
              <a:t>                           -  2% dehydratace – klesá výkonnost vytrvalostních sportovců</a:t>
            </a:r>
          </a:p>
          <a:p>
            <a:pPr marL="0" indent="0">
              <a:buNone/>
            </a:pPr>
            <a:r>
              <a:rPr lang="cs-CZ" b="1" dirty="0" err="1"/>
              <a:t>Hypohydratace</a:t>
            </a:r>
            <a:r>
              <a:rPr lang="cs-CZ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vliv na fyziologické funkce (pokles objemu ICT, ECT (objem krve) –</a:t>
            </a:r>
          </a:p>
          <a:p>
            <a:r>
              <a:rPr lang="cs-CZ" dirty="0"/>
              <a:t>vliv na výkonnost srdce, omezení tvorby potu -&gt; stoupá teplota těla, rychlejší tvorba laktátu, ...)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54DF24-C8A8-4C26-B677-10A9B7B85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5" r="10512"/>
          <a:stretch/>
        </p:blipFill>
        <p:spPr>
          <a:xfrm>
            <a:off x="1239352" y="1030014"/>
            <a:ext cx="4672500" cy="40906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110853D-6665-4E3C-85E7-8878C367E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992" b="3001"/>
          <a:stretch/>
        </p:blipFill>
        <p:spPr>
          <a:xfrm>
            <a:off x="5911852" y="1030014"/>
            <a:ext cx="5102990" cy="409062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5E6A5AE-533C-434B-9B3B-9BF04A7785FB}"/>
              </a:ext>
            </a:extLst>
          </p:cNvPr>
          <p:cNvSpPr txBox="1"/>
          <p:nvPr/>
        </p:nvSpPr>
        <p:spPr>
          <a:xfrm>
            <a:off x="2828950" y="606288"/>
            <a:ext cx="748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tx2"/>
                </a:solidFill>
              </a:rPr>
              <a:t>NEDOBROVOLNÁ						DOBROVOLNÁ</a:t>
            </a:r>
          </a:p>
        </p:txBody>
      </p:sp>
    </p:spTree>
    <p:extLst>
      <p:ext uri="{BB962C8B-B14F-4D97-AF65-F5344CB8AC3E}">
        <p14:creationId xmlns:p14="http://schemas.microsoft.com/office/powerpoint/2010/main" val="86053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A10EC-5D0A-4F13-9AB6-B67FFEDF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Ztráty tekutin a elektrolytů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47FE9-6F0E-4F84-AF32-1446E94B5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Pocení</a:t>
            </a:r>
          </a:p>
          <a:p>
            <a:r>
              <a:rPr lang="cs-CZ" dirty="0"/>
              <a:t>- termoregulace (pocení je nejvýznamnějším fyziologickým mechanismem, jak </a:t>
            </a:r>
            <a:r>
              <a:rPr lang="cs-CZ" dirty="0" err="1"/>
              <a:t>odtranit</a:t>
            </a:r>
            <a:r>
              <a:rPr lang="cs-CZ" dirty="0"/>
              <a:t> přebytek produkovaného tepla</a:t>
            </a:r>
          </a:p>
          <a:p>
            <a:r>
              <a:rPr lang="cs-CZ" dirty="0"/>
              <a:t>- pot je vzhledem k plazmě vždy hypotonický</a:t>
            </a:r>
          </a:p>
          <a:p>
            <a:r>
              <a:rPr lang="cs-CZ" dirty="0"/>
              <a:t>- individuální míra</a:t>
            </a:r>
          </a:p>
          <a:p>
            <a:r>
              <a:rPr lang="cs-CZ" b="1" dirty="0"/>
              <a:t>ztráty elektrolytů?</a:t>
            </a:r>
          </a:p>
          <a:p>
            <a:r>
              <a:rPr lang="cs-CZ" dirty="0"/>
              <a:t>- nevelké při krátkodobé jednorázové zátěži</a:t>
            </a:r>
          </a:p>
          <a:p>
            <a:r>
              <a:rPr lang="cs-CZ" dirty="0"/>
              <a:t>- při opakovaném dlouhodobém pocení ↓ o 5-7% množství Na a Cl v těle a ↓ 1% K</a:t>
            </a:r>
          </a:p>
          <a:p>
            <a:r>
              <a:rPr lang="cs-CZ" dirty="0"/>
              <a:t>- 20% sportovců patří mezi tzv. </a:t>
            </a:r>
            <a:r>
              <a:rPr lang="cs-CZ" dirty="0">
                <a:solidFill>
                  <a:schemeClr val="tx2"/>
                </a:solidFill>
              </a:rPr>
              <a:t>„</a:t>
            </a:r>
            <a:r>
              <a:rPr lang="cs-CZ" i="1" dirty="0">
                <a:solidFill>
                  <a:schemeClr val="tx2"/>
                </a:solidFill>
              </a:rPr>
              <a:t>salty </a:t>
            </a:r>
            <a:r>
              <a:rPr lang="cs-CZ" i="1" dirty="0" err="1">
                <a:solidFill>
                  <a:schemeClr val="tx2"/>
                </a:solidFill>
              </a:rPr>
              <a:t>sweatres</a:t>
            </a:r>
            <a:r>
              <a:rPr lang="cs-CZ" dirty="0">
                <a:solidFill>
                  <a:schemeClr val="tx2"/>
                </a:solidFill>
              </a:rPr>
              <a:t>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0228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60E67-67F3-4CCB-8193-FCA2ED17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263527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Kdy pít?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4CCDE2-41DE-4192-B180-65C9A2694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4" r="36958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923847-626C-4ED0-BF79-31F3638BF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vysoká individualita</a:t>
            </a:r>
          </a:p>
          <a:p>
            <a:pPr marL="0" indent="0">
              <a:buNone/>
            </a:pPr>
            <a:r>
              <a:rPr lang="cs-CZ" b="1" dirty="0"/>
              <a:t>DOPORUČENÍ: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2 hod před výkonem 500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15 min. před výkonem 150 – 200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každých 15 – 20 minut během výkonu 125 – 250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 výkonu dle snížení hmotnosti – 120 - 150%</a:t>
            </a:r>
          </a:p>
        </p:txBody>
      </p:sp>
    </p:spTree>
    <p:extLst>
      <p:ext uri="{BB962C8B-B14F-4D97-AF65-F5344CB8AC3E}">
        <p14:creationId xmlns:p14="http://schemas.microsoft.com/office/powerpoint/2010/main" val="1410450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557EA-9D1A-4E7A-B917-E5734DAF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263527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Hydratační strategie</a:t>
            </a:r>
          </a:p>
        </p:txBody>
      </p:sp>
      <p:pic>
        <p:nvPicPr>
          <p:cNvPr id="1026" name="Picture 2" descr="Konec polopravd! Kolik vody denně musíme vypít?">
            <a:extLst>
              <a:ext uri="{FF2B5EF4-FFF2-40B4-BE49-F238E27FC236}">
                <a16:creationId xmlns:a16="http://schemas.microsoft.com/office/drawing/2014/main" id="{4A38662E-2C3F-4DE3-8777-A5FEFFAED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48194" b="1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EBBF50-A8DD-49BE-989F-D726FC0E2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vedle současných doporučení může sportovec využít následující hydratační strategie, aniž by došlo k ovlivnění výkonu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AD LIBITUM</a:t>
            </a:r>
          </a:p>
          <a:p>
            <a:pPr marL="0" indent="0">
              <a:buNone/>
            </a:pPr>
            <a:r>
              <a:rPr lang="cs-CZ" b="1" dirty="0"/>
              <a:t>- </a:t>
            </a:r>
            <a:r>
              <a:rPr lang="cs-CZ" dirty="0"/>
              <a:t>sportovci přijímají tekutiny kdykoli a v jakémkoli množství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DLE ŽÍZNĚ</a:t>
            </a:r>
          </a:p>
          <a:p>
            <a:pPr marL="0" indent="0">
              <a:buNone/>
            </a:pPr>
            <a:r>
              <a:rPr lang="cs-CZ" dirty="0"/>
              <a:t> - autonomní příjem tekutin během výkonu (regulovaný fyziologickými signály</a:t>
            </a:r>
          </a:p>
        </p:txBody>
      </p:sp>
    </p:spTree>
    <p:extLst>
      <p:ext uri="{BB962C8B-B14F-4D97-AF65-F5344CB8AC3E}">
        <p14:creationId xmlns:p14="http://schemas.microsoft.com/office/powerpoint/2010/main" val="1627309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FA9517-6651-4220-944F-BE647A73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Iontové nápoje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9AE664-E9A7-4E54-B612-7B2EDAFB4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" dirty="0"/>
              <a:t>delší než 1-2h – iontové nápoje</a:t>
            </a:r>
            <a:br>
              <a:rPr lang="cs" dirty="0"/>
            </a:br>
            <a:r>
              <a:rPr lang="cs" dirty="0"/>
              <a:t>	hypotonické - 250 miliosmolů v l</a:t>
            </a:r>
            <a:br>
              <a:rPr lang="cs" dirty="0"/>
            </a:br>
            <a:r>
              <a:rPr lang="cs" dirty="0"/>
              <a:t>	isotonické – 290 miliosmolů v l</a:t>
            </a:r>
            <a:br>
              <a:rPr lang="cs" dirty="0"/>
            </a:br>
            <a:r>
              <a:rPr lang="cs" dirty="0"/>
              <a:t>	hypertonické – 300 miliosmolů v l</a:t>
            </a:r>
            <a:br>
              <a:rPr lang="cs" dirty="0"/>
            </a:br>
            <a:br>
              <a:rPr lang="cs" dirty="0"/>
            </a:br>
            <a:br>
              <a:rPr lang="cs" dirty="0"/>
            </a:br>
            <a:br>
              <a:rPr lang="cs" dirty="0"/>
            </a:br>
            <a:br>
              <a:rPr lang="cs" dirty="0"/>
            </a:br>
            <a:endParaRPr lang="c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" dirty="0"/>
              <a:t>během výkonu – 15 – 20min. → 125 – 250ml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0E65B3-DAD5-4DC1-8724-5544823D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324" y="658065"/>
            <a:ext cx="3447656" cy="2206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0A856E-C9DA-4771-B9C0-C4BE1DBBC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774" y="3236027"/>
            <a:ext cx="2839599" cy="28395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04CB40C-3E28-4D31-9F5D-22DA8C1D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56970"/>
            <a:ext cx="3216165" cy="241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BDE5D7-B0FA-40CA-91D0-093294B4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Energetický příjem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C10D7-6BF0-4EA1-BB82-87B2C609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339047"/>
            <a:ext cx="6413663" cy="3657600"/>
          </a:xfrm>
        </p:spPr>
        <p:txBody>
          <a:bodyPr anchor="ctr">
            <a:normAutofit/>
          </a:bodyPr>
          <a:lstStyle/>
          <a:p>
            <a:pPr lvl="1"/>
            <a:r>
              <a:rPr lang="cs-CZ" sz="2400" dirty="0"/>
              <a:t>množství energie přijaté stravou</a:t>
            </a:r>
          </a:p>
          <a:p>
            <a:pPr lvl="1"/>
            <a:r>
              <a:rPr lang="cs-CZ" sz="2400" dirty="0"/>
              <a:t>výživa – makronutrienty</a:t>
            </a:r>
          </a:p>
          <a:p>
            <a:pPr lvl="1"/>
            <a:r>
              <a:rPr lang="cs-CZ" sz="2400" dirty="0"/>
              <a:t>nutriční software – informace o energetickém příjmu, např. </a:t>
            </a:r>
            <a:r>
              <a:rPr lang="cs-CZ" sz="2400" dirty="0">
                <a:hlinkClick r:id="rId2"/>
              </a:rPr>
              <a:t>https://www.kaloricketabulky.cz/user/diary</a:t>
            </a:r>
            <a:endParaRPr lang="cs-CZ" sz="2400" dirty="0"/>
          </a:p>
          <a:p>
            <a:pPr marL="201168" lvl="1" indent="0">
              <a:buNone/>
            </a:pPr>
            <a:endParaRPr lang="cs-CZ" dirty="0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46389DD-3CB7-4633-A6F0-16E6CDA85D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206259"/>
              </p:ext>
            </p:extLst>
          </p:nvPr>
        </p:nvGraphicFramePr>
        <p:xfrm>
          <a:off x="4262363" y="3637050"/>
          <a:ext cx="7651119" cy="240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373">
                  <a:extLst>
                    <a:ext uri="{9D8B030D-6E8A-4147-A177-3AD203B41FA5}">
                      <a16:colId xmlns:a16="http://schemas.microsoft.com/office/drawing/2014/main" val="134118835"/>
                    </a:ext>
                  </a:extLst>
                </a:gridCol>
                <a:gridCol w="2550373">
                  <a:extLst>
                    <a:ext uri="{9D8B030D-6E8A-4147-A177-3AD203B41FA5}">
                      <a16:colId xmlns:a16="http://schemas.microsoft.com/office/drawing/2014/main" val="1795793388"/>
                    </a:ext>
                  </a:extLst>
                </a:gridCol>
                <a:gridCol w="2550373">
                  <a:extLst>
                    <a:ext uri="{9D8B030D-6E8A-4147-A177-3AD203B41FA5}">
                      <a16:colId xmlns:a16="http://schemas.microsoft.com/office/drawing/2014/main" val="2273216271"/>
                    </a:ext>
                  </a:extLst>
                </a:gridCol>
              </a:tblGrid>
              <a:tr h="480264">
                <a:tc>
                  <a:txBody>
                    <a:bodyPr/>
                    <a:lstStyle/>
                    <a:p>
                      <a:r>
                        <a:rPr lang="cs-CZ" sz="2400" dirty="0"/>
                        <a:t>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/>
                        <a:t>kJ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240655"/>
                  </a:ext>
                </a:extLst>
              </a:tr>
              <a:tr h="480264">
                <a:tc>
                  <a:txBody>
                    <a:bodyPr/>
                    <a:lstStyle/>
                    <a:p>
                      <a:r>
                        <a:rPr lang="cs-CZ" sz="2400" dirty="0"/>
                        <a:t>sacharidy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892743"/>
                  </a:ext>
                </a:extLst>
              </a:tr>
              <a:tr h="480264">
                <a:tc>
                  <a:txBody>
                    <a:bodyPr/>
                    <a:lstStyle/>
                    <a:p>
                      <a:r>
                        <a:rPr lang="cs-CZ" sz="2400" dirty="0"/>
                        <a:t>lipidy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307381"/>
                  </a:ext>
                </a:extLst>
              </a:tr>
              <a:tr h="480264">
                <a:tc>
                  <a:txBody>
                    <a:bodyPr/>
                    <a:lstStyle/>
                    <a:p>
                      <a:r>
                        <a:rPr lang="cs-CZ" sz="2400" dirty="0"/>
                        <a:t>proteiny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34444"/>
                  </a:ext>
                </a:extLst>
              </a:tr>
              <a:tr h="480264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alkohol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55499"/>
                  </a:ext>
                </a:extLst>
              </a:tr>
            </a:tbl>
          </a:graphicData>
        </a:graphic>
      </p:graphicFrame>
      <p:pic>
        <p:nvPicPr>
          <p:cNvPr id="11" name="Picture 2" descr="Výsledek obrázku pro porovnání energetické hodnoty u alkoholu">
            <a:extLst>
              <a:ext uri="{FF2B5EF4-FFF2-40B4-BE49-F238E27FC236}">
                <a16:creationId xmlns:a16="http://schemas.microsoft.com/office/drawing/2014/main" id="{EA3A3957-070F-4307-8D70-033E0A9F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80" y="547688"/>
            <a:ext cx="7945119" cy="590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29DBE1-EA33-4790-8789-66B854EE2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Doplňky stravy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80F1E2-A6D2-487F-AC17-FEB0CF4BF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7" r="37187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E46F6E-97F1-457D-A278-29021836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Definice doplňků stravy a legislativa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Uvádění doplňků stravy na trh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Kdo by měl doplňky stravy užívat a jaká jsou jejich negativa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Kategorizace doplňků stravy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 err="1"/>
              <a:t>Ergogenní</a:t>
            </a:r>
            <a:r>
              <a:rPr lang="cs-CZ" dirty="0"/>
              <a:t> doplňky stravy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561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86D882E-5411-4278-ABE2-EEB8F7339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80138F8-591A-4A8C-A711-A989AD29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/>
              <a:t>Co jsou doplňky stravy z pohledu legislativy?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61661-9E04-4D63-91F7-0B7B096BF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altLang="cs-CZ" sz="2400" b="1" dirty="0"/>
              <a:t>Zákon o potravinách č. 110/1997 Sb. </a:t>
            </a:r>
            <a:r>
              <a:rPr lang="cs-CZ" altLang="cs-CZ" sz="2400" dirty="0"/>
              <a:t>v platném znění:</a:t>
            </a:r>
          </a:p>
          <a:p>
            <a:r>
              <a:rPr lang="cs-CZ" altLang="cs-CZ" sz="2400" i="1" dirty="0"/>
              <a:t>„Potraviny, jejichž </a:t>
            </a:r>
            <a:r>
              <a:rPr lang="cs-CZ" altLang="cs-CZ" sz="2400" b="1" i="1" dirty="0"/>
              <a:t>účelem</a:t>
            </a:r>
            <a:r>
              <a:rPr lang="cs-CZ" altLang="cs-CZ" sz="2400" i="1" dirty="0"/>
              <a:t> je doplňovat běžnou stravu a které jsou koncentrovanými </a:t>
            </a:r>
            <a:r>
              <a:rPr lang="cs-CZ" altLang="cs-CZ" sz="2400" b="1" i="1" dirty="0"/>
              <a:t>zdroji</a:t>
            </a:r>
            <a:r>
              <a:rPr lang="cs-CZ" altLang="cs-CZ" sz="2400" i="1" dirty="0"/>
              <a:t> vitaminů a minerálních látek nebo dalších látek s nutričním nebo fyziologickým účinkem, </a:t>
            </a:r>
            <a:r>
              <a:rPr lang="cs-CZ" altLang="cs-CZ" sz="2400" b="1" i="1" dirty="0"/>
              <a:t>obsažených</a:t>
            </a:r>
            <a:r>
              <a:rPr lang="cs-CZ" altLang="cs-CZ" sz="2400" i="1" dirty="0"/>
              <a:t> v potravině samostatně nebo v kombinaci, </a:t>
            </a:r>
            <a:r>
              <a:rPr lang="cs-CZ" altLang="cs-CZ" sz="2400" b="1" i="1" dirty="0"/>
              <a:t>určené</a:t>
            </a:r>
            <a:r>
              <a:rPr lang="cs-CZ" altLang="cs-CZ" sz="2400" i="1" dirty="0"/>
              <a:t> k přímé spotřebě v malých odměřených množstvích.“</a:t>
            </a:r>
          </a:p>
          <a:p>
            <a:endParaRPr lang="cs-CZ" dirty="0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6655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zÃ¡kon">
            <a:extLst>
              <a:ext uri="{FF2B5EF4-FFF2-40B4-BE49-F238E27FC236}">
                <a16:creationId xmlns:a16="http://schemas.microsoft.com/office/drawing/2014/main" id="{17A84538-89D8-4F08-B8D6-C1150A388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3891708-6958-455A-8B4E-A4243646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 dirty="0"/>
              <a:t>Co jsou doplňky stravy z pohledu legislativy?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14773-9D5B-43C6-86EA-6A4150AB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altLang="cs-CZ" sz="2400" b="1" dirty="0"/>
              <a:t>Směrnice Evropského parlamentu a Rady 2002/46/EC </a:t>
            </a:r>
            <a:r>
              <a:rPr lang="cs-CZ" altLang="cs-CZ" sz="2400" dirty="0"/>
              <a:t>ze dne 10. června 2002 o přibližování legislativy členských států tykající se doplňků stravy:</a:t>
            </a:r>
          </a:p>
          <a:p>
            <a:r>
              <a:rPr lang="cs-CZ" altLang="cs-CZ" sz="2400" i="1" dirty="0"/>
              <a:t>„Potraviny, jejichž </a:t>
            </a:r>
            <a:r>
              <a:rPr lang="cs-CZ" altLang="cs-CZ" sz="2400" b="1" i="1" dirty="0"/>
              <a:t>účelem</a:t>
            </a:r>
            <a:r>
              <a:rPr lang="cs-CZ" altLang="cs-CZ" sz="2400" i="1" dirty="0"/>
              <a:t> je doplňovat běžnou stravu a které jsou koncentrovanými </a:t>
            </a:r>
            <a:r>
              <a:rPr lang="cs-CZ" altLang="cs-CZ" sz="2400" b="1" i="1" dirty="0"/>
              <a:t>zdroji</a:t>
            </a:r>
            <a:r>
              <a:rPr lang="cs-CZ" altLang="cs-CZ" sz="2400" i="1" dirty="0"/>
              <a:t> živin nebo jiných látek s výživovým nebo fyziologickým </a:t>
            </a:r>
            <a:r>
              <a:rPr lang="cs-CZ" altLang="cs-CZ" sz="2400" b="1" i="1" dirty="0"/>
              <a:t>účinkem</a:t>
            </a:r>
            <a:r>
              <a:rPr lang="cs-CZ" altLang="cs-CZ" sz="2400" i="1" dirty="0"/>
              <a:t>, </a:t>
            </a:r>
            <a:r>
              <a:rPr lang="cs-CZ" altLang="cs-CZ" sz="2400" b="1" i="1" dirty="0"/>
              <a:t>samostatně nebo v kombinaci</a:t>
            </a:r>
            <a:r>
              <a:rPr lang="cs-CZ" altLang="cs-CZ" sz="2400" i="1" dirty="0"/>
              <a:t>, jsou uváděny na trh ve formě dávek, a to ve </a:t>
            </a:r>
            <a:r>
              <a:rPr lang="cs-CZ" altLang="cs-CZ" sz="2400" b="1" i="1" dirty="0"/>
              <a:t>formě</a:t>
            </a:r>
            <a:r>
              <a:rPr lang="cs-CZ" altLang="cs-CZ" sz="2400" i="1" dirty="0"/>
              <a:t> tobolek, pastilek, tablet, pilulek a v jiných podobných formách, dále ve formě sypké, jako kapalina v ampulích, v lahvičkách s kapátkem a v jiných podobných formách kapalných nebo sypkých výrobků </a:t>
            </a:r>
            <a:r>
              <a:rPr lang="cs-CZ" altLang="cs-CZ" sz="2400" b="1" i="1" dirty="0"/>
              <a:t>určených</a:t>
            </a:r>
            <a:r>
              <a:rPr lang="cs-CZ" altLang="cs-CZ" sz="2400" i="1" dirty="0"/>
              <a:t> k příjmu v malých odměřených množstvích.“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672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D1B60-5999-4B10-98C7-33120425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309247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Uvedení doplňků stravy na trh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CC17CF-740E-4903-A835-54950441E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8745" r="28744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5BC6D3-48A2-4778-AD3D-C592786C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u doplňků stravy </a:t>
            </a:r>
            <a:r>
              <a:rPr lang="cs-CZ" b="1" dirty="0"/>
              <a:t>se posuzuje pouze zdravotní nezávadnost</a:t>
            </a:r>
            <a:r>
              <a:rPr lang="cs-CZ" dirty="0"/>
              <a:t>, nikoliv účinnost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zdravotní tvrzení uváděná na obalu a v doprovodných materiálech u doplňků stravy tedy </a:t>
            </a:r>
            <a:r>
              <a:rPr lang="cs-CZ" b="1" dirty="0"/>
              <a:t>nejsou po odborné stránce posuzována</a:t>
            </a:r>
            <a:r>
              <a:rPr lang="cs-CZ" dirty="0"/>
              <a:t> (např. zda rostlina obsažená v doplňku stravy skutečně má výrobcem deklarovaný účinek nebo zda výrobek může skutečně příznivě působit při obtížích, které výrobce uvádí)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1016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A90D9-FAE8-48AE-B3A4-828854CD3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263527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Orgány činné při uvádění DS na trh a jejich kontrole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E32C5C-7BD1-4292-A9AD-20A10A4D4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640" r="27139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AE3010-632A-4EF7-A775-BD8BEB9F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/>
              <a:t>Ministerstvo zemědělství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/>
              <a:t>SZPI – kontrolní orgán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/>
              <a:t>SZÚ – </a:t>
            </a:r>
            <a:r>
              <a:rPr lang="cs-CZ">
                <a:hlinkClick r:id="rId3"/>
              </a:rPr>
              <a:t>http://szu.cz/tema/bezpecnost-potravin/doplnky-stravy-1</a:t>
            </a:r>
            <a:r>
              <a:rPr lang="cs-CZ"/>
              <a:t> 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/>
              <a:t>EFSA (Evropský úřad pro bezpečnost potravin) - schvaluje tzv. </a:t>
            </a:r>
            <a:r>
              <a:rPr lang="cs-CZ" b="1"/>
              <a:t>zdravotní a výživová tvrzení </a:t>
            </a:r>
            <a:r>
              <a:rPr lang="cs-CZ">
                <a:hlinkClick r:id="rId4"/>
              </a:rPr>
              <a:t>https://www.efsa.europa.eu/</a:t>
            </a:r>
            <a:r>
              <a:rPr lang="cs-CZ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8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C90D7-8577-4BBC-9C81-2A93DEF9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Tvrzení dle SZPI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FD2A9A-FC1D-48F1-B7B5-484F650F9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tx1"/>
                </a:solidFill>
              </a:rPr>
              <a:t>Jakékoliv</a:t>
            </a:r>
            <a:r>
              <a:rPr lang="cs-CZ" sz="2400" b="1">
                <a:solidFill>
                  <a:schemeClr val="tx1"/>
                </a:solidFill>
              </a:rPr>
              <a:t> sdělení nebo znázornění</a:t>
            </a:r>
            <a:r>
              <a:rPr lang="cs-CZ" sz="2400">
                <a:solidFill>
                  <a:schemeClr val="tx1"/>
                </a:solidFill>
              </a:rPr>
              <a:t>, které</a:t>
            </a:r>
            <a:r>
              <a:rPr lang="cs-CZ" sz="2400" b="1">
                <a:solidFill>
                  <a:schemeClr val="tx1"/>
                </a:solidFill>
              </a:rPr>
              <a:t> není </a:t>
            </a:r>
            <a:r>
              <a:rPr lang="cs-CZ" sz="2400">
                <a:solidFill>
                  <a:schemeClr val="tx1"/>
                </a:solidFill>
              </a:rPr>
              <a:t>podle právních předpisů Evropské unie nebo vnitrostátních právních předpisů </a:t>
            </a:r>
            <a:r>
              <a:rPr lang="cs-CZ" sz="2400" b="1">
                <a:solidFill>
                  <a:schemeClr val="tx1"/>
                </a:solidFill>
              </a:rPr>
              <a:t>povinné</a:t>
            </a:r>
            <a:r>
              <a:rPr lang="cs-CZ" sz="2400">
                <a:solidFill>
                  <a:schemeClr val="tx1"/>
                </a:solidFill>
              </a:rPr>
              <a:t>, včetně </a:t>
            </a:r>
            <a:r>
              <a:rPr lang="cs-CZ" sz="2400" b="1">
                <a:solidFill>
                  <a:schemeClr val="tx1"/>
                </a:solidFill>
              </a:rPr>
              <a:t>obrázkového, grafického nebo symbolického </a:t>
            </a:r>
            <a:r>
              <a:rPr lang="cs-CZ" sz="2400">
                <a:solidFill>
                  <a:schemeClr val="tx1"/>
                </a:solidFill>
              </a:rPr>
              <a:t>znázornění v jakékoliv podobě, </a:t>
            </a:r>
            <a:r>
              <a:rPr lang="cs-CZ" sz="2400" b="1">
                <a:solidFill>
                  <a:schemeClr val="tx1"/>
                </a:solidFill>
              </a:rPr>
              <a:t>které uvádí, naznačuje nebo ze kterého vyplývá, že potravina má určité vlastnosti.</a:t>
            </a:r>
            <a:endParaRPr lang="cs-CZ" sz="240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8849B5-6931-494F-84C6-BC1200609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627" y="3539446"/>
            <a:ext cx="2958957" cy="29528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214B91-5F41-4552-A9E0-5AA3055C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373" y="3539446"/>
            <a:ext cx="3369923" cy="2527442"/>
          </a:xfrm>
          <a:prstGeom prst="rect">
            <a:avLst/>
          </a:prstGeom>
        </p:spPr>
      </p:pic>
      <p:pic>
        <p:nvPicPr>
          <p:cNvPr id="1026" name="Picture 2" descr="BCAA POWDER citron 300 g - aminokyseliny v prášku | GoldNutrition">
            <a:extLst>
              <a:ext uri="{FF2B5EF4-FFF2-40B4-BE49-F238E27FC236}">
                <a16:creationId xmlns:a16="http://schemas.microsoft.com/office/drawing/2014/main" id="{670FD2C6-E52D-4DCE-944D-16B9BBCE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56" y="3318554"/>
            <a:ext cx="4066853" cy="305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6DFC8C6A-A9F6-451E-8BCB-6DE6FE12BF29}"/>
              </a:ext>
            </a:extLst>
          </p:cNvPr>
          <p:cNvSpPr/>
          <p:nvPr/>
        </p:nvSpPr>
        <p:spPr>
          <a:xfrm>
            <a:off x="1686673" y="5243818"/>
            <a:ext cx="1140432" cy="574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98D440E5-403E-4648-9244-BC872D05F488}"/>
              </a:ext>
            </a:extLst>
          </p:cNvPr>
          <p:cNvSpPr/>
          <p:nvPr/>
        </p:nvSpPr>
        <p:spPr>
          <a:xfrm>
            <a:off x="10184771" y="4770252"/>
            <a:ext cx="1140432" cy="7984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247767E-1D5D-465B-892A-3AEA8D56A007}"/>
              </a:ext>
            </a:extLst>
          </p:cNvPr>
          <p:cNvSpPr/>
          <p:nvPr/>
        </p:nvSpPr>
        <p:spPr>
          <a:xfrm>
            <a:off x="6645325" y="5492413"/>
            <a:ext cx="1140432" cy="574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1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4DEDD0-DFE6-4D1F-BA1C-C28514C5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a kdy by měl </a:t>
            </a:r>
            <a:r>
              <a:rPr lang="cs-CZ" dirty="0" err="1"/>
              <a:t>suplementovat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CCE71F-6AC0-4A78-B255-7E1DCD9EF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EB0F048-1C76-443D-86F1-4A2378273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712132"/>
              </p:ext>
            </p:extLst>
          </p:nvPr>
        </p:nvGraphicFramePr>
        <p:xfrm>
          <a:off x="189390" y="1982894"/>
          <a:ext cx="616800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004">
                  <a:extLst>
                    <a:ext uri="{9D8B030D-6E8A-4147-A177-3AD203B41FA5}">
                      <a16:colId xmlns:a16="http://schemas.microsoft.com/office/drawing/2014/main" val="872293267"/>
                    </a:ext>
                  </a:extLst>
                </a:gridCol>
                <a:gridCol w="3084004">
                  <a:extLst>
                    <a:ext uri="{9D8B030D-6E8A-4147-A177-3AD203B41FA5}">
                      <a16:colId xmlns:a16="http://schemas.microsoft.com/office/drawing/2014/main" val="3362097316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Kdo?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09389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b="1" dirty="0"/>
                        <a:t>Obecná populace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Aktivní jedinci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4372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r>
                        <a:rPr lang="cs-CZ" dirty="0"/>
                        <a:t>Jedinci s oslabením</a:t>
                      </a:r>
                    </a:p>
                    <a:p>
                      <a:r>
                        <a:rPr lang="cs-CZ" dirty="0"/>
                        <a:t>Lidé v malnutrici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Sportující populace</a:t>
                      </a:r>
                    </a:p>
                    <a:p>
                      <a:r>
                        <a:rPr lang="cs-CZ" dirty="0"/>
                        <a:t>Pracovně fyzicky zatížení jedinci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139549"/>
                  </a:ext>
                </a:extLst>
              </a:tr>
              <a:tr h="336038">
                <a:tc>
                  <a:txBody>
                    <a:bodyPr/>
                    <a:lstStyle/>
                    <a:p>
                      <a:r>
                        <a:rPr lang="cs-CZ" dirty="0"/>
                        <a:t>Kardiovaskulární onemocnění, metabolický syndrom, senioři atp.</a:t>
                      </a:r>
                    </a:p>
                    <a:p>
                      <a:r>
                        <a:rPr lang="cs-CZ" dirty="0"/>
                        <a:t>Deficit mikronutrientů a stresová malnutrice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Fyzická aktivita přesahuje 5 hodin týdně</a:t>
                      </a:r>
                    </a:p>
                    <a:p>
                      <a:r>
                        <a:rPr lang="cs-CZ" dirty="0"/>
                        <a:t>Fyzická aktivita převažuje nad sezením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746558"/>
                  </a:ext>
                </a:extLst>
              </a:tr>
              <a:tr h="336038">
                <a:tc>
                  <a:txBody>
                    <a:bodyPr/>
                    <a:lstStyle/>
                    <a:p>
                      <a:r>
                        <a:rPr lang="cs-CZ" dirty="0"/>
                        <a:t>Doplněk racionální stravy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Sportovní výživa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Doplněk racionální stravy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385797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FE9004C-855C-43DC-A5A8-26D1AF0FC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59463"/>
              </p:ext>
            </p:extLst>
          </p:nvPr>
        </p:nvGraphicFramePr>
        <p:xfrm>
          <a:off x="6498388" y="3212253"/>
          <a:ext cx="550422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111">
                  <a:extLst>
                    <a:ext uri="{9D8B030D-6E8A-4147-A177-3AD203B41FA5}">
                      <a16:colId xmlns:a16="http://schemas.microsoft.com/office/drawing/2014/main" val="872293267"/>
                    </a:ext>
                  </a:extLst>
                </a:gridCol>
                <a:gridCol w="2752111">
                  <a:extLst>
                    <a:ext uri="{9D8B030D-6E8A-4147-A177-3AD203B41FA5}">
                      <a16:colId xmlns:a16="http://schemas.microsoft.com/office/drawing/2014/main" val="3362097316"/>
                    </a:ext>
                  </a:extLst>
                </a:gridCol>
              </a:tblGrid>
              <a:tr h="341355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Kdy?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093892"/>
                  </a:ext>
                </a:extLst>
              </a:tr>
              <a:tr h="1109402">
                <a:tc>
                  <a:txBody>
                    <a:bodyPr/>
                    <a:lstStyle/>
                    <a:p>
                      <a:r>
                        <a:rPr lang="cs-CZ" dirty="0"/>
                        <a:t>Vždy, když je racionální strava nedostačující nebo není možná v plném rozsahu.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Vždy jako doplnění racionální stravy, když není možné ji dodržet či aplikovat v plném rozsahu.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43721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00CEEC82-355B-4EB9-AEFF-CE0A78F7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978" y="286603"/>
            <a:ext cx="1966167" cy="24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12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D24128A-0912-4C77-A704-6839A6E32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l="4246" r="1264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985FBE0D-BAAA-4AAA-AFFB-33B075FA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DS a sportovci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09D857-9A55-4BBF-AA71-7034128A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9851"/>
          </a:xfrm>
        </p:spPr>
        <p:txBody>
          <a:bodyPr>
            <a:normAutofit lnSpcReduction="10000"/>
          </a:bodyPr>
          <a:lstStyle/>
          <a:p>
            <a:pPr marL="88900" indent="0">
              <a:buClr>
                <a:schemeClr val="bg1"/>
              </a:buClr>
              <a:buNone/>
            </a:pPr>
            <a:r>
              <a:rPr lang="cs-CZ" altLang="cs-CZ" sz="1600" dirty="0"/>
              <a:t>- </a:t>
            </a:r>
            <a:r>
              <a:rPr lang="cs-CZ" altLang="cs-CZ" sz="1800" dirty="0"/>
              <a:t>jestliže chtějí </a:t>
            </a:r>
            <a:r>
              <a:rPr lang="cs-CZ" altLang="cs-CZ" sz="1800" b="1" dirty="0"/>
              <a:t>zvýšit výkon </a:t>
            </a:r>
            <a:r>
              <a:rPr lang="cs-CZ" altLang="cs-CZ" sz="1800" dirty="0"/>
              <a:t>(kofein, kreatin,…)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- jestliže nejsou schopni dostatečně </a:t>
            </a:r>
            <a:r>
              <a:rPr lang="cs-CZ" altLang="cs-CZ" sz="1800" b="1" dirty="0"/>
              <a:t>pokrýt příjem živin </a:t>
            </a:r>
            <a:r>
              <a:rPr lang="cs-CZ" altLang="cs-CZ" sz="1800" dirty="0"/>
              <a:t>normální stravou – kvantitativně vs. kvalitativně 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 - trénují-li „za polárním kruhem“, nebo v halách – </a:t>
            </a:r>
            <a:r>
              <a:rPr lang="cs-CZ" altLang="cs-CZ" sz="1800" b="1" dirty="0"/>
              <a:t>nedostatečná expozice slunci </a:t>
            </a:r>
            <a:r>
              <a:rPr lang="cs-CZ" altLang="cs-CZ" sz="1800" dirty="0"/>
              <a:t>(vit. D)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b="1" dirty="0"/>
              <a:t>- sportovci vegetariáni a vegani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- jestliže sami nebo se svým dietologem strategicky plánují jídelníček a suplementaci </a:t>
            </a:r>
            <a:r>
              <a:rPr lang="cs-CZ" altLang="cs-CZ" sz="1800" b="1" dirty="0"/>
              <a:t>v návaznosti na nějaký sportovní cíl </a:t>
            </a:r>
            <a:r>
              <a:rPr lang="cs-CZ" altLang="cs-CZ" sz="1800" dirty="0"/>
              <a:t>(nutnost brzké regenerace, tělesná hmotnost…)</a:t>
            </a:r>
          </a:p>
          <a:p>
            <a:pPr marL="431800" indent="-342900">
              <a:buClr>
                <a:schemeClr val="bg1"/>
              </a:buClr>
              <a:buFontTx/>
              <a:buChar char="-"/>
            </a:pPr>
            <a:br>
              <a:rPr lang="cs-CZ" altLang="cs-CZ" sz="1800" dirty="0"/>
            </a:br>
            <a:endParaRPr lang="cs-CZ" altLang="cs-CZ" sz="1800" dirty="0"/>
          </a:p>
          <a:p>
            <a:pPr marL="88900" lvl="1" indent="0">
              <a:buClr>
                <a:schemeClr val="bg1"/>
              </a:buClr>
              <a:buNone/>
            </a:pPr>
            <a:r>
              <a:rPr lang="cs-CZ" altLang="cs-CZ" b="1" dirty="0"/>
              <a:t>Důležitá je identifikace příčin: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a) tréninková zátěž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b) žijí v oblasti, o níž je známo, že je extrémně chudá na např. na jod, selen, nebo další stopové prvky (moc jich není…)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c) pohodlnost?</a:t>
            </a:r>
          </a:p>
          <a:p>
            <a:endParaRPr lang="cs-CZ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5863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2CAA0-0E4D-41BF-A684-D42E672A2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DS a sportovci - negativa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328D97-6A03-4F36-9594-61B8DBD74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b="1"/>
              <a:t>Dopingové látky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/>
              <a:t>U suplementů s významným obsahem lipofilních vitamínů (A, D, E, K) nebo stopových prvků (měď, zinek, vanad, chrom, mangan, selen, nikl, molybden aj.), antioxidantů (</a:t>
            </a:r>
            <a:r>
              <a:rPr lang="cs-CZ" altLang="cs-CZ" err="1"/>
              <a:t>prooxidativní</a:t>
            </a:r>
            <a:r>
              <a:rPr lang="cs-CZ" altLang="cs-CZ"/>
              <a:t> stavy) hrozí </a:t>
            </a:r>
            <a:r>
              <a:rPr lang="cs-CZ" altLang="cs-CZ" b="1"/>
              <a:t>riziko předávkování</a:t>
            </a:r>
            <a:endParaRPr lang="cs-CZ" altLang="cs-CZ"/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b="1"/>
              <a:t>Mezi nejzávažnější negativní vliv suplementace patří odklon sportovců od přirozeného výběru zdrojů elementárních živin a v běžných potravinách dostupných nutričních faktorů podporujících zdraví, výkon a regeneraci</a:t>
            </a: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8622D0-4601-4344-9350-A508A722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1" r="30585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6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681B9-8C9C-41BB-A15F-89798A3D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Aktuální podoba klasifikace doplňků stravy ve sportovní výživě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970D7-83EF-45DF-9988-6DE0A3922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/>
              <a:t>AIS (</a:t>
            </a:r>
            <a:r>
              <a:rPr lang="cs-CZ" sz="2400" b="1" dirty="0" err="1"/>
              <a:t>Australian</a:t>
            </a:r>
            <a:r>
              <a:rPr lang="cs-CZ" sz="2400" b="1" dirty="0"/>
              <a:t> institute </a:t>
            </a:r>
            <a:r>
              <a:rPr lang="cs-CZ" sz="2400" b="1" dirty="0" err="1"/>
              <a:t>of</a:t>
            </a:r>
            <a:r>
              <a:rPr lang="cs-CZ" sz="2400" b="1" dirty="0"/>
              <a:t> sport</a:t>
            </a:r>
            <a:r>
              <a:rPr lang="cs-CZ" sz="2400" dirty="0"/>
              <a:t>), ACSM (</a:t>
            </a:r>
            <a:r>
              <a:rPr lang="cs-CZ" sz="2400" dirty="0" err="1"/>
              <a:t>American</a:t>
            </a:r>
            <a:r>
              <a:rPr lang="cs-CZ" sz="2400" dirty="0"/>
              <a:t> </a:t>
            </a:r>
            <a:r>
              <a:rPr lang="cs-CZ" sz="2400" dirty="0" err="1"/>
              <a:t>college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sport </a:t>
            </a:r>
            <a:r>
              <a:rPr lang="cs-CZ" sz="2400" dirty="0" err="1"/>
              <a:t>medicine</a:t>
            </a:r>
            <a:r>
              <a:rPr lang="cs-CZ" sz="2400" dirty="0"/>
              <a:t>), IOC (International </a:t>
            </a:r>
            <a:r>
              <a:rPr lang="cs-CZ" sz="2400" dirty="0" err="1"/>
              <a:t>olympic</a:t>
            </a:r>
            <a:r>
              <a:rPr lang="cs-CZ" sz="2400" dirty="0"/>
              <a:t> </a:t>
            </a:r>
            <a:r>
              <a:rPr lang="cs-CZ" sz="2400" dirty="0" err="1"/>
              <a:t>comitee</a:t>
            </a:r>
            <a:r>
              <a:rPr lang="cs-CZ" sz="2400" dirty="0"/>
              <a:t>), ISSN (International society </a:t>
            </a:r>
            <a:r>
              <a:rPr lang="cs-CZ" sz="2400" dirty="0" err="1"/>
              <a:t>of</a:t>
            </a:r>
            <a:r>
              <a:rPr lang="cs-CZ" sz="2400" dirty="0"/>
              <a:t> sport </a:t>
            </a:r>
            <a:r>
              <a:rPr lang="cs-CZ" sz="2400" dirty="0" err="1"/>
              <a:t>nutrition</a:t>
            </a:r>
            <a:r>
              <a:rPr lang="cs-CZ" sz="2400" dirty="0"/>
              <a:t>)</a:t>
            </a:r>
          </a:p>
          <a:p>
            <a:pPr>
              <a:defRPr/>
            </a:pPr>
            <a:r>
              <a:rPr lang="cs-CZ" sz="2400" dirty="0"/>
              <a:t>Systém založený na </a:t>
            </a:r>
            <a:r>
              <a:rPr lang="cs-CZ" sz="2400" b="1" dirty="0"/>
              <a:t>hierarchii doplňků podle vědecké evidence podporující užití doplňku </a:t>
            </a:r>
            <a:r>
              <a:rPr lang="cs-CZ" sz="2400" dirty="0"/>
              <a:t>při: </a:t>
            </a:r>
          </a:p>
          <a:p>
            <a:pPr lvl="1">
              <a:defRPr/>
            </a:pPr>
            <a:r>
              <a:rPr lang="cs-CZ" sz="2000" dirty="0"/>
              <a:t>Zvyšování sportovního výkonu</a:t>
            </a:r>
          </a:p>
          <a:p>
            <a:pPr lvl="1">
              <a:defRPr/>
            </a:pPr>
            <a:r>
              <a:rPr lang="cs-CZ" sz="2000" dirty="0"/>
              <a:t>Podpoře tréninkové adaptace (např. budování svalové hmoty)</a:t>
            </a:r>
          </a:p>
          <a:p>
            <a:pPr lvl="1">
              <a:defRPr/>
            </a:pPr>
            <a:r>
              <a:rPr lang="cs-CZ" sz="2000" dirty="0"/>
              <a:t>Prevenci a korekci nutričních deficiencí (např. při diagnostikované anemii)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CA00AC-0DB3-4BF8-B5C0-9E7D402BD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622" y="1916318"/>
            <a:ext cx="2933004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684B91-761D-43EF-AA68-3EB020E3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Nutrienty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5BF21-93FC-488F-8ADA-03FBAB1E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marL="201168" lvl="1" indent="0">
              <a:buNone/>
            </a:pPr>
            <a:r>
              <a:rPr lang="cs-CZ" sz="2400" dirty="0"/>
              <a:t>MAKRONUTRIENTY</a:t>
            </a:r>
          </a:p>
          <a:p>
            <a:pPr lvl="1"/>
            <a:r>
              <a:rPr lang="cs-CZ" sz="2400" dirty="0"/>
              <a:t>sacharidy</a:t>
            </a:r>
          </a:p>
          <a:p>
            <a:pPr lvl="1"/>
            <a:r>
              <a:rPr lang="cs-CZ" sz="2400" dirty="0"/>
              <a:t>tuky </a:t>
            </a:r>
          </a:p>
          <a:p>
            <a:pPr lvl="1"/>
            <a:r>
              <a:rPr lang="cs-CZ" sz="2400" dirty="0"/>
              <a:t>bílkoviny</a:t>
            </a:r>
          </a:p>
          <a:p>
            <a:pPr lvl="1"/>
            <a:r>
              <a:rPr lang="cs-CZ" sz="2400" dirty="0"/>
              <a:t>(alkohol)</a:t>
            </a:r>
          </a:p>
          <a:p>
            <a:pPr lvl="1"/>
            <a:endParaRPr lang="cs-CZ" sz="2400" dirty="0"/>
          </a:p>
          <a:p>
            <a:pPr marL="201168" lvl="1" indent="0">
              <a:buNone/>
            </a:pPr>
            <a:r>
              <a:rPr lang="cs-CZ" sz="2400" dirty="0"/>
              <a:t>MIKRONUTRIENTY</a:t>
            </a:r>
          </a:p>
          <a:p>
            <a:pPr lvl="1"/>
            <a:r>
              <a:rPr lang="cs-CZ" sz="2400" dirty="0"/>
              <a:t>vitamíny</a:t>
            </a:r>
          </a:p>
          <a:p>
            <a:pPr lvl="1"/>
            <a:r>
              <a:rPr lang="cs-CZ" sz="2400" dirty="0"/>
              <a:t>minerální látky</a:t>
            </a:r>
          </a:p>
          <a:p>
            <a:pPr lvl="1"/>
            <a:r>
              <a:rPr lang="cs-CZ" sz="2400" dirty="0"/>
              <a:t>stopové prvky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7D57077-99D2-4B65-B1E8-2D19910BB35E}"/>
              </a:ext>
            </a:extLst>
          </p:cNvPr>
          <p:cNvGrpSpPr/>
          <p:nvPr/>
        </p:nvGrpSpPr>
        <p:grpSpPr>
          <a:xfrm>
            <a:off x="8144134" y="3657600"/>
            <a:ext cx="3666805" cy="2870748"/>
            <a:chOff x="3718947" y="2156168"/>
            <a:chExt cx="4020725" cy="2985752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B859C22F-FE9D-4D74-A48A-AC65845C4AC4}"/>
                </a:ext>
              </a:extLst>
            </p:cNvPr>
            <p:cNvSpPr/>
            <p:nvPr/>
          </p:nvSpPr>
          <p:spPr>
            <a:xfrm>
              <a:off x="4561426" y="21561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6D367BD-4936-435C-A0A9-AA6F5DC0C7C2}"/>
                </a:ext>
              </a:extLst>
            </p:cNvPr>
            <p:cNvSpPr txBox="1"/>
            <p:nvPr/>
          </p:nvSpPr>
          <p:spPr>
            <a:xfrm>
              <a:off x="4873408" y="2591034"/>
              <a:ext cx="1525772" cy="672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Poskytují energii</a:t>
              </a:r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EE4B1B51-8433-43F9-B168-A3AD1ED7D51B}"/>
                </a:ext>
              </a:extLst>
            </p:cNvPr>
            <p:cNvSpPr/>
            <p:nvPr/>
          </p:nvSpPr>
          <p:spPr>
            <a:xfrm>
              <a:off x="3718947" y="32236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AAB3A07-B88C-4B70-8FB4-892026391A9C}"/>
                </a:ext>
              </a:extLst>
            </p:cNvPr>
            <p:cNvSpPr txBox="1"/>
            <p:nvPr/>
          </p:nvSpPr>
          <p:spPr>
            <a:xfrm>
              <a:off x="3854036" y="3909003"/>
              <a:ext cx="1834116" cy="672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Regulují metabolismus</a:t>
              </a:r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C9E97D56-DEFD-4B02-9E89-159C4EEBF527}"/>
                </a:ext>
              </a:extLst>
            </p:cNvPr>
            <p:cNvSpPr/>
            <p:nvPr/>
          </p:nvSpPr>
          <p:spPr>
            <a:xfrm>
              <a:off x="5553063" y="32236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EC55A4D3-0C78-4DCB-AF02-87F2FCA53FF6}"/>
                </a:ext>
              </a:extLst>
            </p:cNvPr>
            <p:cNvSpPr txBox="1"/>
            <p:nvPr/>
          </p:nvSpPr>
          <p:spPr>
            <a:xfrm>
              <a:off x="5658575" y="3799802"/>
              <a:ext cx="2069212" cy="96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Podporují růst, výstavbu a regeneraci tkání</a:t>
              </a:r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8A08A8EB-89FA-461A-A3CC-F640AA4EA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166" y="145246"/>
            <a:ext cx="3482243" cy="34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8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F0B4B-9C11-49C9-B1AE-6E4808F9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AA6DF5-1880-49A1-9C0F-C89730F71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Ověřené, účinkují v souladu s tvrzeními, bezpečné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chemeClr val="tx1"/>
                </a:solidFill>
              </a:rPr>
              <a:t>- poskytují sportovci užitečný a s ohledem na zatížení a načasování příjmu praktický zdroj energie a důležitých nutrientů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chemeClr val="tx1"/>
                </a:solidFill>
              </a:rPr>
              <a:t>- dále bylo prokázáno, že podporují výkon při dodržení specifického dietního protokolu (např. protokol příjmu kreatinu)</a:t>
            </a:r>
          </a:p>
          <a:p>
            <a:pPr marL="0" indent="0">
              <a:buNone/>
              <a:defRPr/>
            </a:pPr>
            <a:r>
              <a:rPr lang="cs-CZ" i="1" dirty="0">
                <a:solidFill>
                  <a:schemeClr val="tx1"/>
                </a:solidFill>
              </a:rPr>
              <a:t>Kategorie A zahrnuje: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 iontové nápoje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 sportovní tyčinky a náhražky stravy (sacharidové, </a:t>
            </a:r>
            <a:r>
              <a:rPr lang="cs-CZ" dirty="0" err="1">
                <a:solidFill>
                  <a:schemeClr val="tx1"/>
                </a:solidFill>
              </a:rPr>
              <a:t>sacharidovo</a:t>
            </a:r>
            <a:r>
              <a:rPr lang="cs-CZ" dirty="0">
                <a:solidFill>
                  <a:schemeClr val="tx1"/>
                </a:solidFill>
              </a:rPr>
              <a:t>-proteinové a proteinové ve vodě rozpustné směsi) 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591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202AF-DFA6-45B2-8390-042D3A40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B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31C145-24B0-4554-8F18-8FEEB4500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Nedostatečně silně ověřený účinek relevantními studiemi. Pravděpodobně mohou mít pozitivní vliv na zdraví a výkonnost sportovce, ale je nutný další výzkum, který by tuto skutečnost potvrdil.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k dispozici nejsou přesvědčivé důkazy, které by potvrdily pozitivní vliv na zatížení sportovce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v kategorii B jsou zařazovány doplňky, kterým je věnována odborná pozornost, a studie naznačují příznivé účinky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61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424E40-D3D1-4A07-A2CB-59744777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C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3F9B5-4341-4319-9E1A-C0AA403CE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Neúčinkují v souladu s tvrzeními, mají neutrální účinek nebo i </a:t>
            </a:r>
            <a:r>
              <a:rPr lang="cs-CZ" b="1" dirty="0" err="1">
                <a:solidFill>
                  <a:schemeClr val="tx1"/>
                </a:solidFill>
              </a:rPr>
              <a:t>ergolytický</a:t>
            </a:r>
            <a:r>
              <a:rPr lang="cs-CZ" b="1" dirty="0">
                <a:solidFill>
                  <a:schemeClr val="tx1"/>
                </a:solidFill>
              </a:rPr>
              <a:t> vliv na výkonnost.  Bez vědeckých důkazů o pozitivních účincích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přesvědčivý teoretický základ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k dispozici nejsou důkazy, které by potvrdily pozitivní vliv na výkon sportovce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není možné je kategoricky označit za neúčinné, pravděpodobnost pozitivního vlivu je ale velmi malá</a:t>
            </a:r>
          </a:p>
        </p:txBody>
      </p:sp>
    </p:spTree>
    <p:extLst>
      <p:ext uri="{BB962C8B-B14F-4D97-AF65-F5344CB8AC3E}">
        <p14:creationId xmlns:p14="http://schemas.microsoft.com/office/powerpoint/2010/main" val="6495581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8D558-A958-4B1F-BDD7-E493498E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90A823-34F2-4520-9DAC-C283329E9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Látky a substance s potenciálním rizikem kontaminace dopingovými látkami. Zřejmě neúčinné, nebezpečné nebo rizikové bez vědecké podpory.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doplňky stravy zahrnuté v kategorii D obsahují látky zařazené na seznamu světové antidopingové agentury (WADA) nebo u nich existuje potenciální riziko kontaminace zakázanými látkami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nejčastěji jde o </a:t>
            </a:r>
            <a:r>
              <a:rPr lang="cs-CZ" dirty="0" err="1">
                <a:solidFill>
                  <a:schemeClr val="tx1"/>
                </a:solidFill>
              </a:rPr>
              <a:t>prohormony</a:t>
            </a:r>
            <a:r>
              <a:rPr lang="cs-CZ" dirty="0">
                <a:solidFill>
                  <a:schemeClr val="tx1"/>
                </a:solidFill>
              </a:rPr>
              <a:t> nebo rostlinné výtažky podporující produkci růstového hormonu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421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5E017A-218A-438F-93A9-4282619B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A dle AIS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414CB-1040-4C77-A0B8-184429E8C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4646C19-3D49-4BD2-8ED0-7C470E8AF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364839"/>
              </p:ext>
            </p:extLst>
          </p:nvPr>
        </p:nvGraphicFramePr>
        <p:xfrm>
          <a:off x="5878984" y="988906"/>
          <a:ext cx="619268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481">
                  <a:extLst>
                    <a:ext uri="{9D8B030D-6E8A-4147-A177-3AD203B41FA5}">
                      <a16:colId xmlns:a16="http://schemas.microsoft.com/office/drawing/2014/main" val="1857875361"/>
                    </a:ext>
                  </a:extLst>
                </a:gridCol>
                <a:gridCol w="2275589">
                  <a:extLst>
                    <a:ext uri="{9D8B030D-6E8A-4147-A177-3AD203B41FA5}">
                      <a16:colId xmlns:a16="http://schemas.microsoft.com/office/drawing/2014/main" val="1587355533"/>
                    </a:ext>
                  </a:extLst>
                </a:gridCol>
                <a:gridCol w="2273618">
                  <a:extLst>
                    <a:ext uri="{9D8B030D-6E8A-4147-A177-3AD203B41FA5}">
                      <a16:colId xmlns:a16="http://schemas.microsoft.com/office/drawing/2014/main" val="2748648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Úroveň evidence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Sub-kategorie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Zástupci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574125"/>
                  </a:ext>
                </a:extLst>
              </a:tr>
              <a:tr h="762000">
                <a:tc rowSpan="3"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Použití ve specifických</a:t>
                      </a:r>
                    </a:p>
                    <a:p>
                      <a:pPr algn="l"/>
                      <a:r>
                        <a:rPr lang="cs-CZ" sz="1400" dirty="0"/>
                        <a:t>sportovních situacích včetně</a:t>
                      </a:r>
                    </a:p>
                    <a:p>
                      <a:pPr algn="l"/>
                      <a:r>
                        <a:rPr lang="cs-CZ" sz="1400" dirty="0"/>
                        <a:t>vědecky zdokumentovaných</a:t>
                      </a:r>
                    </a:p>
                    <a:p>
                      <a:pPr algn="l"/>
                      <a:r>
                        <a:rPr lang="cs-CZ" sz="1400" dirty="0"/>
                        <a:t>suplementačních protokolů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Sportovní potraviny</a:t>
                      </a:r>
                    </a:p>
                    <a:p>
                      <a:r>
                        <a:rPr lang="cs-CZ" sz="1400" dirty="0"/>
                        <a:t>Specializované produkty poskytující nutrienty v situacích jejich </a:t>
                      </a:r>
                      <a:r>
                        <a:rPr lang="cs-CZ" sz="1400" i="1" dirty="0"/>
                        <a:t>zvýšené potřeby a omezené možnosti</a:t>
                      </a:r>
                    </a:p>
                    <a:p>
                      <a:r>
                        <a:rPr lang="cs-CZ" sz="1400" i="1" dirty="0"/>
                        <a:t>jejich konzumace</a:t>
                      </a:r>
                      <a:r>
                        <a:rPr lang="cs-CZ" sz="1400" dirty="0"/>
                        <a:t> běžnými potravinami.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Sportovní nápoje</a:t>
                      </a:r>
                    </a:p>
                    <a:p>
                      <a:r>
                        <a:rPr lang="cs-CZ" sz="1400" dirty="0"/>
                        <a:t>Sportovní gely</a:t>
                      </a:r>
                    </a:p>
                    <a:p>
                      <a:r>
                        <a:rPr lang="cs-CZ" sz="1400" dirty="0"/>
                        <a:t>Tekutá strava (rozpustné směsi)</a:t>
                      </a:r>
                    </a:p>
                    <a:p>
                      <a:r>
                        <a:rPr lang="cs-CZ" sz="1400" dirty="0"/>
                        <a:t>Syrovátkový protein</a:t>
                      </a:r>
                    </a:p>
                    <a:p>
                      <a:r>
                        <a:rPr lang="cs-CZ" sz="1400" dirty="0"/>
                        <a:t>Sportovní tyčinky</a:t>
                      </a:r>
                    </a:p>
                    <a:p>
                      <a:r>
                        <a:rPr lang="cs-CZ" sz="1400" dirty="0"/>
                        <a:t>Náhrady elektrolytů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130943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„Lékařské“ doplňky</a:t>
                      </a:r>
                    </a:p>
                    <a:p>
                      <a:r>
                        <a:rPr lang="cs-CZ" sz="1400" i="1" dirty="0"/>
                        <a:t>Korekce klinických problémů </a:t>
                      </a:r>
                      <a:r>
                        <a:rPr lang="cs-CZ" sz="1400" dirty="0"/>
                        <a:t>a diagnostikovaných nutričních deficiencí.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Železo</a:t>
                      </a:r>
                    </a:p>
                    <a:p>
                      <a:r>
                        <a:rPr lang="cs-CZ" sz="1400" dirty="0"/>
                        <a:t>Vápník</a:t>
                      </a:r>
                    </a:p>
                    <a:p>
                      <a:r>
                        <a:rPr lang="cs-CZ" sz="1400" dirty="0"/>
                        <a:t>Multivitaminy a </a:t>
                      </a:r>
                      <a:r>
                        <a:rPr lang="cs-CZ" sz="1400" dirty="0" err="1"/>
                        <a:t>multiminerální</a:t>
                      </a:r>
                      <a:r>
                        <a:rPr lang="cs-CZ" sz="1400" dirty="0"/>
                        <a:t> látky</a:t>
                      </a:r>
                    </a:p>
                    <a:p>
                      <a:r>
                        <a:rPr lang="cs-CZ" sz="1400" dirty="0"/>
                        <a:t>Vitamin D</a:t>
                      </a:r>
                    </a:p>
                    <a:p>
                      <a:r>
                        <a:rPr lang="cs-CZ" sz="1400" dirty="0"/>
                        <a:t>Probiotika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72589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Podporující výkonnost</a:t>
                      </a:r>
                    </a:p>
                    <a:p>
                      <a:r>
                        <a:rPr lang="cs-CZ" sz="1400" dirty="0"/>
                        <a:t>Doplňky přímo </a:t>
                      </a:r>
                      <a:r>
                        <a:rPr lang="cs-CZ" sz="1400" i="1" dirty="0"/>
                        <a:t>přispívající optimálnímu výkonu </a:t>
                      </a:r>
                      <a:r>
                        <a:rPr lang="cs-CZ" sz="1400" dirty="0"/>
                        <a:t>v případě individualizovaných suplementačních</a:t>
                      </a:r>
                    </a:p>
                    <a:p>
                      <a:r>
                        <a:rPr lang="cs-CZ" sz="1400" dirty="0"/>
                        <a:t>protokolů.</a:t>
                      </a:r>
                    </a:p>
                    <a:p>
                      <a:r>
                        <a:rPr lang="cs-CZ" sz="1400" i="1" dirty="0"/>
                        <a:t>Třeba sledovat vědecké poznatky.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Kofein</a:t>
                      </a:r>
                    </a:p>
                    <a:p>
                      <a:r>
                        <a:rPr lang="cs-CZ" sz="1400" dirty="0"/>
                        <a:t>Beta-alanin</a:t>
                      </a:r>
                    </a:p>
                    <a:p>
                      <a:r>
                        <a:rPr lang="cs-CZ" sz="1400" dirty="0"/>
                        <a:t>Bikarbonát</a:t>
                      </a:r>
                    </a:p>
                    <a:p>
                      <a:r>
                        <a:rPr lang="cs-CZ" sz="1400" dirty="0"/>
                        <a:t>Šťáva z červené řepy (nitráty)</a:t>
                      </a:r>
                    </a:p>
                    <a:p>
                      <a:r>
                        <a:rPr lang="cs-CZ" sz="1400" dirty="0"/>
                        <a:t>Kreatin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514603"/>
                  </a:ext>
                </a:extLst>
              </a:tr>
            </a:tbl>
          </a:graphicData>
        </a:graphic>
      </p:graphicFrame>
      <p:pic>
        <p:nvPicPr>
          <p:cNvPr id="5" name="Obrázek 4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2671000E-1FCB-4493-B058-33C0C5A98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7" y="2977653"/>
            <a:ext cx="3593351" cy="17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1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084FA-D9D0-414A-AFD1-4CA0F4A9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Úkoly k vypracování: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A7CD79-70DE-4045-81DE-C37922E1A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Vyberte si libovolný vitamín a popište DDD, funkci v organismu a zdroj</a:t>
            </a:r>
          </a:p>
          <a:p>
            <a:r>
              <a:rPr lang="cs-CZ" dirty="0"/>
              <a:t>2. Vypište potraviny a jejich množství, které byste měli za den zkonzumovat, aby jste dodrželi DDD bílkovin. </a:t>
            </a:r>
          </a:p>
          <a:p>
            <a:pPr marL="384048" lvl="2" indent="0">
              <a:buNone/>
            </a:pPr>
            <a:r>
              <a:rPr lang="cs-CZ" sz="1800" dirty="0"/>
              <a:t> - 	uveďte vaši váhu, množství bílkovin v g/den </a:t>
            </a:r>
          </a:p>
          <a:p>
            <a:pPr marL="384048" lvl="2" indent="0">
              <a:buNone/>
            </a:pPr>
            <a:r>
              <a:rPr lang="cs-CZ" sz="1800" dirty="0"/>
              <a:t> - 	vypište druh a množství potravin, které je třeba zkonzumovat</a:t>
            </a:r>
          </a:p>
          <a:p>
            <a:pPr marL="384048" lvl="2" indent="0">
              <a:buNone/>
            </a:pPr>
            <a:r>
              <a:rPr lang="cs-CZ" sz="1800" dirty="0"/>
              <a:t> - 	tip: využijte kalorické tabulky (</a:t>
            </a:r>
            <a:r>
              <a:rPr lang="cs-CZ" sz="1800" dirty="0">
                <a:hlinkClick r:id="rId2"/>
              </a:rPr>
              <a:t>www.kaloricketabulky.cz</a:t>
            </a:r>
            <a:r>
              <a:rPr lang="cs-CZ" sz="1800" dirty="0"/>
              <a:t>)</a:t>
            </a:r>
          </a:p>
          <a:p>
            <a:pPr marL="384048" lvl="2" indent="0">
              <a:buNone/>
            </a:pPr>
            <a:endParaRPr lang="cs-CZ" sz="1800" dirty="0"/>
          </a:p>
          <a:p>
            <a:pPr marL="384048" lvl="2" indent="0">
              <a:buNone/>
            </a:pPr>
            <a:r>
              <a:rPr lang="cs-CZ" sz="1800" dirty="0"/>
              <a:t>- vypracované úkoly vložte do odevzdávárny nejpozději do 10.5.20120</a:t>
            </a:r>
          </a:p>
        </p:txBody>
      </p:sp>
    </p:spTree>
    <p:extLst>
      <p:ext uri="{BB962C8B-B14F-4D97-AF65-F5344CB8AC3E}">
        <p14:creationId xmlns:p14="http://schemas.microsoft.com/office/powerpoint/2010/main" val="209846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D292A6-8C20-4346-AA4E-598572CE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AEBA34-94C6-4C95-A3CB-AC9C156FA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>
                <a:solidFill>
                  <a:srgbClr val="FFFFFF"/>
                </a:solidFill>
              </a:rPr>
              <a:t>Energetický výdej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4CA76D-F178-4A9F-A452-6925783AE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2190" r="2128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F6F7D08-07D2-4B55-85FE-C1579B229454}"/>
              </a:ext>
            </a:extLst>
          </p:cNvPr>
          <p:cNvSpPr/>
          <p:nvPr/>
        </p:nvSpPr>
        <p:spPr>
          <a:xfrm>
            <a:off x="4674781" y="95568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/>
              <a:t>3 základní komponenty: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/>
              <a:t>Bazální metabolismus – BM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/>
              <a:t>Fyzická aktivita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/>
              <a:t>Termický vliv stravy – Dietou indukovaná termogeneze – 10 % E z BM</a:t>
            </a:r>
          </a:p>
        </p:txBody>
      </p:sp>
    </p:spTree>
    <p:extLst>
      <p:ext uri="{BB962C8B-B14F-4D97-AF65-F5344CB8AC3E}">
        <p14:creationId xmlns:p14="http://schemas.microsoft.com/office/powerpoint/2010/main" val="22757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87CD71-D94B-40EF-B6D2-76D274A5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337528" cy="564620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Bazální metabolismus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4524BC-E252-41DA-AF46-46681AA8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množství energie potřebné pro zachování existence organismu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60-75% z CEV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ovlivněn řadou faktorů:</a:t>
            </a:r>
          </a:p>
          <a:p>
            <a:pPr lvl="2"/>
            <a:r>
              <a:rPr lang="cs-CZ" sz="2000" dirty="0"/>
              <a:t>věk -  v mládí je </a:t>
            </a:r>
            <a:r>
              <a:rPr lang="cs-CZ" sz="2000" dirty="0">
                <a:cs typeface="Times New Roman" pitchFamily="18" charset="0"/>
              </a:rPr>
              <a:t>↑, LBM se s věkem ↓ a tím se ↓ BM</a:t>
            </a:r>
            <a:endParaRPr lang="cs-CZ" sz="2000" dirty="0"/>
          </a:p>
          <a:p>
            <a:pPr lvl="2"/>
            <a:r>
              <a:rPr lang="cs-CZ" sz="2000" dirty="0"/>
              <a:t>pohlaví</a:t>
            </a:r>
          </a:p>
          <a:p>
            <a:pPr lvl="2"/>
            <a:r>
              <a:rPr lang="cs-CZ" sz="2000" dirty="0"/>
              <a:t>růst</a:t>
            </a:r>
          </a:p>
          <a:p>
            <a:pPr lvl="2"/>
            <a:r>
              <a:rPr lang="cs-CZ" sz="2000" dirty="0"/>
              <a:t>výška (vysoký, hubený,</a:t>
            </a:r>
            <a:r>
              <a:rPr lang="cs-CZ" sz="2000" dirty="0">
                <a:cs typeface="Times New Roman" pitchFamily="18" charset="0"/>
              </a:rPr>
              <a:t> ↑ BM)</a:t>
            </a:r>
          </a:p>
          <a:p>
            <a:pPr lvl="2"/>
            <a:r>
              <a:rPr lang="cs-CZ" sz="2000" dirty="0"/>
              <a:t>fyzická aktivita - </a:t>
            </a:r>
            <a:r>
              <a:rPr lang="cs-CZ" sz="2000" dirty="0">
                <a:cs typeface="Times New Roman" pitchFamily="18" charset="0"/>
              </a:rPr>
              <a:t>↑ BM</a:t>
            </a:r>
          </a:p>
          <a:p>
            <a:pPr lvl="2"/>
            <a:r>
              <a:rPr lang="cs-CZ" sz="2000" dirty="0"/>
              <a:t>stavba těla</a:t>
            </a:r>
          </a:p>
          <a:p>
            <a:pPr lvl="2"/>
            <a:r>
              <a:rPr lang="cs-CZ" sz="2000" dirty="0"/>
              <a:t>stres</a:t>
            </a:r>
          </a:p>
          <a:p>
            <a:pPr lvl="2"/>
            <a:r>
              <a:rPr lang="cs-CZ" sz="2000" dirty="0"/>
              <a:t>teplota okolí</a:t>
            </a:r>
          </a:p>
          <a:p>
            <a:pPr lvl="2"/>
            <a:r>
              <a:rPr lang="cs-CZ" sz="2000" dirty="0"/>
              <a:t>hladovění</a:t>
            </a:r>
          </a:p>
          <a:p>
            <a:pPr lvl="2"/>
            <a:r>
              <a:rPr lang="cs-CZ" sz="2000" dirty="0"/>
              <a:t>hormony</a:t>
            </a:r>
          </a:p>
        </p:txBody>
      </p:sp>
    </p:spTree>
    <p:extLst>
      <p:ext uri="{BB962C8B-B14F-4D97-AF65-F5344CB8AC3E}">
        <p14:creationId xmlns:p14="http://schemas.microsoft.com/office/powerpoint/2010/main" val="203124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EB5630-B4FD-4563-9E15-F109A2ED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45" y="1226596"/>
            <a:ext cx="3326554" cy="3390473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Výpočet bazálního metabolismu</a:t>
            </a:r>
            <a:br>
              <a:rPr lang="cs-CZ" sz="4400" dirty="0">
                <a:solidFill>
                  <a:srgbClr val="FFFFFF"/>
                </a:solidFill>
                <a:latin typeface="+mn-lt"/>
              </a:rPr>
            </a:br>
            <a:r>
              <a:rPr lang="cs-CZ" sz="3200" dirty="0">
                <a:solidFill>
                  <a:srgbClr val="FFFFFF"/>
                </a:solidFill>
                <a:latin typeface="+mn-lt"/>
              </a:rPr>
              <a:t>kalorimetrie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2EABA8-57A2-44A5-951E-162FEE94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044" y="751841"/>
            <a:ext cx="6410836" cy="122981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PŘÍMÁ KALORIMETRIE – měření tvorby tepla</a:t>
            </a:r>
          </a:p>
          <a:p>
            <a:r>
              <a:rPr lang="cs-CZ" sz="2400" dirty="0">
                <a:solidFill>
                  <a:schemeClr val="tx1"/>
                </a:solidFill>
              </a:rPr>
              <a:t>NEPŘÍMÁ KALORIMETRIE – měření spotřeby O2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AAE471E6-EA17-4401-B96B-DB3C8C12F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7"/>
          <a:stretch/>
        </p:blipFill>
        <p:spPr>
          <a:xfrm>
            <a:off x="4143734" y="2921833"/>
            <a:ext cx="3456885" cy="3505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798AE9-4EC1-45A4-A3A9-6CBB720DD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841" y="3587580"/>
            <a:ext cx="4295882" cy="25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7A2977-DD36-4C22-8B92-F1C70225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Výpočet bazálního metabolismu </a:t>
            </a: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3200" dirty="0">
                <a:solidFill>
                  <a:srgbClr val="FFFFFF"/>
                </a:solidFill>
                <a:latin typeface="+mn-lt"/>
              </a:rPr>
              <a:t>prediktivní rovnice</a:t>
            </a:r>
            <a:endParaRPr lang="cs-CZ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AE59BD-3B25-4052-B254-B5C9F63A3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lvl="1"/>
            <a:r>
              <a:rPr lang="cs-CZ" sz="2000" b="1" dirty="0" err="1"/>
              <a:t>Harris-Benedictova</a:t>
            </a:r>
            <a:r>
              <a:rPr lang="cs-CZ" sz="2000" b="1" dirty="0"/>
              <a:t> rovnice – výpočet BM v kcal:</a:t>
            </a:r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r>
              <a:rPr lang="cs-CZ" dirty="0"/>
              <a:t>  H – hmotnost (kg)</a:t>
            </a:r>
          </a:p>
          <a:p>
            <a:r>
              <a:rPr lang="cs-CZ" dirty="0"/>
              <a:t>  V – výška (cm)</a:t>
            </a:r>
          </a:p>
          <a:p>
            <a:r>
              <a:rPr lang="cs-CZ" dirty="0"/>
              <a:t>  R – věk</a:t>
            </a:r>
          </a:p>
          <a:p>
            <a:endParaRPr lang="cs-CZ" dirty="0"/>
          </a:p>
          <a:p>
            <a:endParaRPr lang="cs-CZ" dirty="0"/>
          </a:p>
          <a:p>
            <a:pPr lvl="1"/>
            <a:r>
              <a:rPr lang="cs-CZ" sz="2000" b="1" i="1" dirty="0"/>
              <a:t>Faustův vzorec – výpočet BM v kcal</a:t>
            </a:r>
          </a:p>
          <a:p>
            <a:pPr lvl="1"/>
            <a:endParaRPr lang="cs-CZ" b="1" i="1" dirty="0"/>
          </a:p>
          <a:p>
            <a:pPr lvl="1"/>
            <a:endParaRPr lang="cs-CZ" b="1" i="1" dirty="0"/>
          </a:p>
          <a:p>
            <a:endParaRPr lang="cs-CZ" dirty="0"/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7F96CAD0-9B64-4581-8695-F0087ABE9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451306"/>
              </p:ext>
            </p:extLst>
          </p:nvPr>
        </p:nvGraphicFramePr>
        <p:xfrm>
          <a:off x="4742016" y="1464695"/>
          <a:ext cx="62788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1424">
                  <a:extLst>
                    <a:ext uri="{9D8B030D-6E8A-4147-A177-3AD203B41FA5}">
                      <a16:colId xmlns:a16="http://schemas.microsoft.com/office/drawing/2014/main" val="404055126"/>
                    </a:ext>
                  </a:extLst>
                </a:gridCol>
                <a:gridCol w="3817456">
                  <a:extLst>
                    <a:ext uri="{9D8B030D-6E8A-4147-A177-3AD203B41FA5}">
                      <a16:colId xmlns:a16="http://schemas.microsoft.com/office/drawing/2014/main" val="2512337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muži (kcal)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66,5 + (13,8 x H) + (5 x V ) – (6,8 x R)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7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ženy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655 + (9,6 x H) + (1,8 x V) – (4,7 x 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478145"/>
                  </a:ext>
                </a:extLst>
              </a:tr>
            </a:tbl>
          </a:graphicData>
        </a:graphic>
      </p:graphicFrame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EBE1EA21-D376-419E-8C28-2BEC49DB7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93940"/>
              </p:ext>
            </p:extLst>
          </p:nvPr>
        </p:nvGraphicFramePr>
        <p:xfrm>
          <a:off x="4742016" y="5022465"/>
          <a:ext cx="62788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2676833717"/>
                    </a:ext>
                  </a:extLst>
                </a:gridCol>
                <a:gridCol w="3139440">
                  <a:extLst>
                    <a:ext uri="{9D8B030D-6E8A-4147-A177-3AD203B41FA5}">
                      <a16:colId xmlns:a16="http://schemas.microsoft.com/office/drawing/2014/main" val="185167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muži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</a:t>
                      </a:r>
                      <a:r>
                        <a:rPr lang="cs-CZ" b="1" dirty="0"/>
                        <a:t> x 24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90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ženy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/>
                        <a:t>H x 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58458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E9FB0617-9AB4-4A59-ABC1-971FC95190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734" y="148975"/>
            <a:ext cx="7982581" cy="656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900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3252</Words>
  <Application>Microsoft Office PowerPoint</Application>
  <PresentationFormat>Širokoúhlá obrazovka</PresentationFormat>
  <Paragraphs>487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Courier New</vt:lpstr>
      <vt:lpstr>Retrospektiva</vt:lpstr>
      <vt:lpstr>Výživa a regenerace ve sportu</vt:lpstr>
      <vt:lpstr>Co je to výživa a k čemu slouží?</vt:lpstr>
      <vt:lpstr>Prezentace aplikace PowerPoint</vt:lpstr>
      <vt:lpstr>Energetický příjem</vt:lpstr>
      <vt:lpstr>Nutrienty</vt:lpstr>
      <vt:lpstr>Prezentace aplikace PowerPoint</vt:lpstr>
      <vt:lpstr>Bazální metabolismus</vt:lpstr>
      <vt:lpstr>Výpočet bazálního metabolismu kalorimetrie</vt:lpstr>
      <vt:lpstr>Výpočet bazálního metabolismu  prediktivní rovnice</vt:lpstr>
      <vt:lpstr>Fyzická aktivita</vt:lpstr>
      <vt:lpstr>Celkový denní energetický výdej</vt:lpstr>
      <vt:lpstr>Celková denní spotřeba 8000 kcal</vt:lpstr>
      <vt:lpstr>Sacharidy</vt:lpstr>
      <vt:lpstr>Sacharidy</vt:lpstr>
      <vt:lpstr>glykémie</vt:lpstr>
      <vt:lpstr>Energetická denzita potravin</vt:lpstr>
      <vt:lpstr>Lipidy</vt:lpstr>
      <vt:lpstr>Lipidy – hlavní fce v organismu</vt:lpstr>
      <vt:lpstr>Mastné kyseliny – dělení </vt:lpstr>
      <vt:lpstr>n-3 a n-6 MK</vt:lpstr>
      <vt:lpstr>Mastné kyseliny - dělení</vt:lpstr>
      <vt:lpstr>Shrnutí</vt:lpstr>
      <vt:lpstr>Prezentace aplikace PowerPoint</vt:lpstr>
      <vt:lpstr>Proteiny </vt:lpstr>
      <vt:lpstr>Doporučený příjem bílkovin</vt:lpstr>
      <vt:lpstr>Dělení AMK</vt:lpstr>
      <vt:lpstr>Limitující AMK</vt:lpstr>
      <vt:lpstr>Biologická hodnota bílkovin</vt:lpstr>
      <vt:lpstr>Vitaminy</vt:lpstr>
      <vt:lpstr>Vitaminy</vt:lpstr>
      <vt:lpstr>Vitaminové doplňky?</vt:lpstr>
      <vt:lpstr>Minerální látky</vt:lpstr>
      <vt:lpstr>Rozdělení minerálních látek</vt:lpstr>
      <vt:lpstr>Hydratace</vt:lpstr>
      <vt:lpstr>Ztráty tekutin a elektrolytů</vt:lpstr>
      <vt:lpstr>Ztráty tekutin a elektrolytů</vt:lpstr>
      <vt:lpstr>Kdy pít?</vt:lpstr>
      <vt:lpstr>Hydratační strategie</vt:lpstr>
      <vt:lpstr>Iontové nápoje</vt:lpstr>
      <vt:lpstr>Doplňky stravy</vt:lpstr>
      <vt:lpstr>Co jsou doplňky stravy z pohledu legislativy?</vt:lpstr>
      <vt:lpstr>Co jsou doplňky stravy z pohledu legislativy?</vt:lpstr>
      <vt:lpstr>Uvedení doplňků stravy na trh</vt:lpstr>
      <vt:lpstr>Orgány činné při uvádění DS na trh a jejich kontrole</vt:lpstr>
      <vt:lpstr>Tvrzení dle SZPI</vt:lpstr>
      <vt:lpstr>Kdo a kdy by měl suplementovat?</vt:lpstr>
      <vt:lpstr>DS a sportovci</vt:lpstr>
      <vt:lpstr>DS a sportovci - negativa</vt:lpstr>
      <vt:lpstr>Aktuální podoba klasifikace doplňků stravy ve sportovní výživě</vt:lpstr>
      <vt:lpstr>Klasifikace ve sportovní výživě – kategorie A</vt:lpstr>
      <vt:lpstr>Klasifikace ve sportovní výživě – kategorie B</vt:lpstr>
      <vt:lpstr>Klasifikace ve sportovní výživě – kategorie C</vt:lpstr>
      <vt:lpstr>Klasifikace ve sportovní výživě – kategorie D</vt:lpstr>
      <vt:lpstr>Kategorie A dle AIS</vt:lpstr>
      <vt:lpstr>Úkoly k vypracování: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Regenerace a výživa ve sportu</dc:title>
  <dc:creator>Anďa Martincová</dc:creator>
  <cp:lastModifiedBy>Anďa Martincová</cp:lastModifiedBy>
  <cp:revision>7</cp:revision>
  <dcterms:created xsi:type="dcterms:W3CDTF">2020-04-06T19:44:43Z</dcterms:created>
  <dcterms:modified xsi:type="dcterms:W3CDTF">2020-04-06T20:09:27Z</dcterms:modified>
</cp:coreProperties>
</file>