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5" r:id="rId4"/>
    <p:sldId id="276" r:id="rId5"/>
    <p:sldId id="257" r:id="rId6"/>
    <p:sldId id="267" r:id="rId7"/>
    <p:sldId id="289" r:id="rId8"/>
    <p:sldId id="281" r:id="rId9"/>
    <p:sldId id="282" r:id="rId10"/>
    <p:sldId id="283" r:id="rId11"/>
    <p:sldId id="284" r:id="rId12"/>
    <p:sldId id="278" r:id="rId13"/>
    <p:sldId id="279" r:id="rId14"/>
    <p:sldId id="269" r:id="rId15"/>
    <p:sldId id="288" r:id="rId16"/>
    <p:sldId id="258" r:id="rId17"/>
    <p:sldId id="273" r:id="rId18"/>
    <p:sldId id="290" r:id="rId19"/>
    <p:sldId id="291" r:id="rId20"/>
    <p:sldId id="292" r:id="rId21"/>
    <p:sldId id="261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živatel" initials="U" lastIdx="5" clrIdx="0">
    <p:extLst>
      <p:ext uri="{19B8F6BF-5375-455C-9EA6-DF929625EA0E}">
        <p15:presenceInfo xmlns:p15="http://schemas.microsoft.com/office/powerpoint/2012/main" userId="Uživat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9:32:13.256" idx="3">
    <p:pos x="1507" y="3416"/>
    <p:text>klid mysli, kontakt s vnitřním já</p:text>
    <p:extLst>
      <p:ext uri="{C676402C-5697-4E1C-873F-D02D1690AC5C}">
        <p15:threadingInfo xmlns:p15="http://schemas.microsoft.com/office/powerpoint/2012/main" timeZoneBias="-60"/>
      </p:ext>
    </p:extLst>
  </p:cm>
  <p:cm authorId="1" dt="2020-03-03T19:32:25.384" idx="4">
    <p:pos x="2241" y="3123"/>
    <p:text>formulace v přítomném čase, kladném smyslu, co nejkonkrétnější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2-29T17:31:36.629" idx="1">
    <p:pos x="1635" y="1039"/>
    <p:text>Johannes Heinrich Schultz (1884 – 1970)</p:text>
    <p:extLst>
      <p:ext uri="{C676402C-5697-4E1C-873F-D02D1690AC5C}">
        <p15:threadingInfo xmlns:p15="http://schemas.microsoft.com/office/powerpoint/2012/main" timeZoneBias="-60"/>
      </p:ext>
    </p:extLst>
  </p:cm>
  <p:cm authorId="1" dt="2020-02-29T17:33:46.268" idx="2">
    <p:pos x="3138" y="1718"/>
    <p:text>důležitá je pravidelnost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03T19:53:15.659" idx="5">
    <p:pos x="4221" y="1602"/>
    <p:text>Ne zcela přesné - redukce významu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70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821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05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98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404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91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06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8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60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337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406CA-B9B2-40D7-BC17-82A863427F76}" type="datetimeFigureOut">
              <a:rPr lang="cs-CZ" smtClean="0"/>
              <a:t>17.4.2020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C56AD-436B-4828-9315-51693D028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36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3o9etQktCp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JslvBcIVtD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nHAsKe896K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watch?v=7FHHXTUsJx0&amp;t=413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hyperlink" Target="https://www.youtube.com/watch?v=_QTJOAI0Uo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Relaxace </a:t>
            </a:r>
            <a:r>
              <a:rPr lang="cs-CZ" b="1" smtClean="0"/>
              <a:t>a imaginace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bp1818</a:t>
            </a:r>
            <a:r>
              <a:rPr lang="cs-CZ" dirty="0" smtClean="0"/>
              <a:t> </a:t>
            </a:r>
            <a:r>
              <a:rPr lang="cs-CZ" b="1" dirty="0" smtClean="0"/>
              <a:t>Základy psychologie sportu a zdraví</a:t>
            </a:r>
            <a:endParaRPr lang="cs-CZ" dirty="0" smtClean="0"/>
          </a:p>
          <a:p>
            <a:r>
              <a:rPr lang="cs-CZ" dirty="0" smtClean="0"/>
              <a:t>Katedra společenských věd a managementu sportu FSpS MU</a:t>
            </a:r>
            <a:endParaRPr lang="cs-CZ" dirty="0"/>
          </a:p>
        </p:txBody>
      </p:sp>
      <p:pic>
        <p:nvPicPr>
          <p:cNvPr id="1026" name="Picture 2" descr="Image result for health psych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" y="4507832"/>
            <a:ext cx="3133556" cy="23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ealth psycholog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7"/>
          <a:stretch/>
        </p:blipFill>
        <p:spPr bwMode="auto">
          <a:xfrm>
            <a:off x="5452088" y="4664722"/>
            <a:ext cx="1817541" cy="203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268763" y="278223"/>
            <a:ext cx="1237551" cy="116068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5000" smtClean="0">
                <a:solidFill>
                  <a:schemeClr val="tx1"/>
                </a:solidFill>
              </a:rPr>
              <a:t>09</a:t>
            </a:r>
            <a:endParaRPr lang="cs-CZ" sz="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625927" y="5524332"/>
            <a:ext cx="8207829" cy="68251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625927" y="4050903"/>
            <a:ext cx="8207829" cy="1383789"/>
          </a:xfrm>
          <a:prstGeom prst="roundRect">
            <a:avLst>
              <a:gd name="adj" fmla="val 722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625928" y="2725340"/>
            <a:ext cx="8207828" cy="1245452"/>
          </a:xfrm>
          <a:prstGeom prst="roundRect">
            <a:avLst>
              <a:gd name="adj" fmla="val 880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625928" y="1690688"/>
            <a:ext cx="8207828" cy="9545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 - jednoduché relaxační techniky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Hluboké (brániční) dýchání – do břicha</a:t>
            </a:r>
          </a:p>
          <a:p>
            <a:pPr lvl="1"/>
            <a:r>
              <a:rPr lang="cs-CZ" sz="2000" dirty="0" smtClean="0"/>
              <a:t>Stimulace bloudivého nervu (nervus vagus, X)</a:t>
            </a:r>
          </a:p>
          <a:p>
            <a:pPr marL="0" indent="0">
              <a:buNone/>
            </a:pPr>
            <a:endParaRPr lang="cs-CZ" sz="2000" dirty="0"/>
          </a:p>
          <a:p>
            <a:pPr marL="261938" lvl="1" indent="-261938"/>
            <a:r>
              <a:rPr lang="cs-CZ" sz="2000" dirty="0"/>
              <a:t>6 dob nádech</a:t>
            </a:r>
          </a:p>
          <a:p>
            <a:pPr marL="261938" lvl="1" indent="-261938"/>
            <a:r>
              <a:rPr lang="cs-CZ" sz="2000" dirty="0"/>
              <a:t>3 doby zadržení dechu (přitiskneme bradu k hrudníku a polkneme)</a:t>
            </a:r>
          </a:p>
          <a:p>
            <a:pPr marL="261938" lvl="1" indent="-261938"/>
            <a:r>
              <a:rPr lang="cs-CZ" sz="2000" dirty="0"/>
              <a:t>6 dob výdech</a:t>
            </a:r>
          </a:p>
          <a:p>
            <a:pPr marL="261938" lvl="1" indent="-261938"/>
            <a:endParaRPr lang="cs-CZ" sz="2000" dirty="0"/>
          </a:p>
          <a:p>
            <a:pPr marL="261938" lvl="1" indent="-261938"/>
            <a:r>
              <a:rPr lang="cs-CZ" sz="2000" dirty="0"/>
              <a:t>10-20 dob maximální nádech </a:t>
            </a:r>
            <a:r>
              <a:rPr lang="cs-CZ" sz="2000" dirty="0" smtClean="0"/>
              <a:t>nosem</a:t>
            </a:r>
            <a:endParaRPr lang="cs-CZ" sz="2000" dirty="0"/>
          </a:p>
          <a:p>
            <a:pPr marL="261938" lvl="1" indent="-261938"/>
            <a:r>
              <a:rPr lang="cs-CZ" sz="2000" dirty="0"/>
              <a:t>Stejně dlouhý maximální </a:t>
            </a:r>
            <a:r>
              <a:rPr lang="cs-CZ" sz="2000" dirty="0" smtClean="0"/>
              <a:t>výdech</a:t>
            </a:r>
          </a:p>
          <a:p>
            <a:pPr marL="261938" lvl="1" indent="-261938"/>
            <a:r>
              <a:rPr lang="cs-CZ" sz="2000" dirty="0" smtClean="0"/>
              <a:t>Při nádechu zatneme pěsti (napnutí svalů), při výdechu pěsti uvolníme</a:t>
            </a:r>
          </a:p>
          <a:p>
            <a:pPr marL="0" lvl="1" indent="0">
              <a:buNone/>
            </a:pPr>
            <a:endParaRPr lang="cs-CZ" sz="2000" dirty="0" smtClean="0"/>
          </a:p>
          <a:p>
            <a:pPr marL="261938" lvl="1" indent="-261938"/>
            <a:r>
              <a:rPr lang="cs-CZ" sz="2000" dirty="0" smtClean="0"/>
              <a:t>Rytmus dýchání sladíme s krokem při chůzi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4367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058" t="24497" r="32611" b="18220"/>
          <a:stretch/>
        </p:blipFill>
        <p:spPr>
          <a:xfrm>
            <a:off x="1000526" y="881743"/>
            <a:ext cx="10190948" cy="54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7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Autogenní trénink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/>
              <a:t>J. H. Schultz</a:t>
            </a:r>
          </a:p>
          <a:p>
            <a:r>
              <a:rPr lang="cs-CZ" sz="2000" dirty="0" smtClean="0"/>
              <a:t>Vsedě nebo vleže na klidném prostředí, zavřené oči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Nižší forma </a:t>
            </a:r>
            <a:r>
              <a:rPr lang="cs-CZ" sz="2000" dirty="0" smtClean="0"/>
              <a:t>- postupně se procvičuje: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/>
              <a:t>P</a:t>
            </a:r>
            <a:r>
              <a:rPr lang="cs-CZ" sz="2000" dirty="0" smtClean="0"/>
              <a:t>ocit tíhy v končetinách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tepla v končetinách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klidného dechu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Pravidelná činnost srdce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tepla v břiše</a:t>
            </a:r>
          </a:p>
          <a:p>
            <a:pPr marL="914400" lvl="1" indent="-457200">
              <a:buFont typeface="+mj-lt"/>
              <a:buAutoNum type="arabicParenR"/>
            </a:pPr>
            <a:r>
              <a:rPr lang="cs-CZ" sz="2000" dirty="0" smtClean="0"/>
              <a:t>Pocit příjemného chladu čela</a:t>
            </a:r>
          </a:p>
          <a:p>
            <a:pPr lvl="1"/>
            <a:endParaRPr lang="cs-CZ" sz="2000" b="1" dirty="0" smtClean="0"/>
          </a:p>
          <a:p>
            <a:r>
              <a:rPr lang="cs-CZ" sz="2000" b="1" dirty="0" smtClean="0"/>
              <a:t>Vyšší forma</a:t>
            </a:r>
          </a:p>
          <a:p>
            <a:pPr lvl="1"/>
            <a:r>
              <a:rPr lang="cs-CZ" sz="2000" dirty="0" smtClean="0"/>
              <a:t>Vyžaduje zvládnutí nižší formy</a:t>
            </a:r>
          </a:p>
          <a:p>
            <a:pPr lvl="1"/>
            <a:r>
              <a:rPr lang="cs-CZ" sz="2000" dirty="0" smtClean="0"/>
              <a:t>30-60 minut</a:t>
            </a:r>
          </a:p>
          <a:p>
            <a:pPr lvl="1"/>
            <a:r>
              <a:rPr lang="cs-CZ" sz="2000" dirty="0"/>
              <a:t>Koncentrace na představu barev, předmětů, osob, vlastních zážitků, abstraktních hodnot</a:t>
            </a:r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9248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 spaním…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1954"/>
            <a:ext cx="10515600" cy="4351338"/>
          </a:xfrm>
        </p:spPr>
        <p:txBody>
          <a:bodyPr>
            <a:normAutofit/>
          </a:bodyPr>
          <a:lstStyle/>
          <a:p>
            <a:endParaRPr lang="cs-CZ" sz="2000" dirty="0" smtClean="0"/>
          </a:p>
        </p:txBody>
      </p:sp>
      <p:sp>
        <p:nvSpPr>
          <p:cNvPr id="5" name="Obdélník 4"/>
          <p:cNvSpPr/>
          <p:nvPr/>
        </p:nvSpPr>
        <p:spPr>
          <a:xfrm>
            <a:off x="3918987" y="5448890"/>
            <a:ext cx="484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https://www.youtube.com/watch?v=3o9etQktCpI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8492" t="20574" r="40773" b="29597"/>
          <a:stretch/>
        </p:blipFill>
        <p:spPr>
          <a:xfrm>
            <a:off x="3918987" y="2737622"/>
            <a:ext cx="4636224" cy="25600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889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Meditace, mindfulness (všímavost)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Plné prožívání přítomnosti</a:t>
            </a:r>
          </a:p>
          <a:p>
            <a:r>
              <a:rPr lang="cs-CZ" sz="2000" dirty="0" smtClean="0"/>
              <a:t>Uvědomění si, co se děje v nás i kolem nás</a:t>
            </a:r>
          </a:p>
          <a:p>
            <a:pPr lvl="1"/>
            <a:r>
              <a:rPr lang="cs-CZ" sz="2000" dirty="0" smtClean="0"/>
              <a:t>Co vnímáme smysly, co nás napadá, co cítíme apod.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„Nechat myšlenky přijít a zase odejít</a:t>
            </a:r>
            <a:r>
              <a:rPr lang="cs-CZ" sz="2000" dirty="0" smtClean="0"/>
              <a:t>.“</a:t>
            </a:r>
          </a:p>
          <a:p>
            <a:pPr marL="0" lvl="1" indent="0">
              <a:spcBef>
                <a:spcPts val="1000"/>
              </a:spcBef>
              <a:buNone/>
            </a:pPr>
            <a:endParaRPr lang="cs-CZ" sz="2000" dirty="0" smtClean="0"/>
          </a:p>
          <a:p>
            <a:pPr marL="228600" lvl="1">
              <a:spcBef>
                <a:spcPts val="1000"/>
              </a:spcBef>
            </a:pPr>
            <a:r>
              <a:rPr lang="cs-CZ" sz="2000" dirty="0" smtClean="0"/>
              <a:t>Regulace stresu, zastavení myšlenek, pocit pohody, lepší zvládání emocí, …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</p:txBody>
      </p:sp>
      <p:sp>
        <p:nvSpPr>
          <p:cNvPr id="4" name="Obdélník 3"/>
          <p:cNvSpPr/>
          <p:nvPr/>
        </p:nvSpPr>
        <p:spPr>
          <a:xfrm>
            <a:off x="1048662" y="5687496"/>
            <a:ext cx="4722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https://www.youtube.com/watch?v=JslvBcIVtDg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6914" t="72094" r="65078" b="22488"/>
          <a:stretch/>
        </p:blipFill>
        <p:spPr>
          <a:xfrm>
            <a:off x="1048662" y="5263635"/>
            <a:ext cx="3896241" cy="42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0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Mindfulness</a:t>
            </a:r>
            <a:r>
              <a:rPr lang="cs-CZ" dirty="0" smtClean="0"/>
              <a:t> MUNI před </a:t>
            </a:r>
            <a:r>
              <a:rPr lang="cs-CZ" dirty="0" err="1" smtClean="0"/>
              <a:t>koronavirem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Není k dispozici žádný popis fotk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045" y="1825625"/>
            <a:ext cx="8610955" cy="48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1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ASMR </a:t>
            </a:r>
            <a:r>
              <a:rPr lang="cs-CZ" dirty="0" err="1" smtClean="0"/>
              <a:t>Sleep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Autonomous</a:t>
            </a:r>
            <a:r>
              <a:rPr lang="cs-CZ" sz="2000" dirty="0" smtClean="0"/>
              <a:t> </a:t>
            </a:r>
            <a:r>
              <a:rPr lang="cs-CZ" sz="2000" dirty="0"/>
              <a:t>Sensory </a:t>
            </a:r>
            <a:r>
              <a:rPr lang="cs-CZ" sz="2000" dirty="0" err="1"/>
              <a:t>Meridian</a:t>
            </a:r>
            <a:r>
              <a:rPr lang="cs-CZ" sz="2000" dirty="0"/>
              <a:t> </a:t>
            </a:r>
            <a:r>
              <a:rPr lang="cs-CZ" sz="2000" dirty="0" smtClean="0"/>
              <a:t>Response (samostatná </a:t>
            </a:r>
            <a:r>
              <a:rPr lang="cs-CZ" sz="2000" dirty="0"/>
              <a:t>smyslově-meridiánová </a:t>
            </a:r>
            <a:r>
              <a:rPr lang="cs-CZ" sz="2000" dirty="0" smtClean="0"/>
              <a:t>reakce)</a:t>
            </a:r>
          </a:p>
          <a:p>
            <a:r>
              <a:rPr lang="cs-CZ" sz="2000" dirty="0" smtClean="0"/>
              <a:t>Specifické </a:t>
            </a:r>
            <a:r>
              <a:rPr lang="cs-CZ" sz="2000" b="1" dirty="0" smtClean="0"/>
              <a:t>audio i vizuální stimuly </a:t>
            </a:r>
            <a:r>
              <a:rPr lang="cs-CZ" sz="2000" dirty="0" smtClean="0"/>
              <a:t>(šeptání, zvuky) → </a:t>
            </a:r>
            <a:r>
              <a:rPr lang="cs-CZ" sz="2000" b="1" dirty="0"/>
              <a:t>„</a:t>
            </a:r>
            <a:r>
              <a:rPr lang="cs-CZ" sz="2000" b="1" dirty="0" err="1"/>
              <a:t>braingasm</a:t>
            </a:r>
            <a:r>
              <a:rPr lang="cs-CZ" sz="2000" b="1" dirty="0"/>
              <a:t>“ – „brain </a:t>
            </a:r>
            <a:r>
              <a:rPr lang="cs-CZ" sz="2000" b="1" dirty="0" err="1"/>
              <a:t>orgasm</a:t>
            </a:r>
            <a:r>
              <a:rPr lang="cs-CZ" sz="2000" b="1" dirty="0"/>
              <a:t>“, </a:t>
            </a:r>
            <a:r>
              <a:rPr lang="cs-CZ" sz="2000" b="1" dirty="0" smtClean="0"/>
              <a:t>uvolnění</a:t>
            </a:r>
          </a:p>
          <a:p>
            <a:r>
              <a:rPr lang="cs-CZ" sz="2000" dirty="0" smtClean="0"/>
              <a:t>Výhoda oproti meditaci apod. – </a:t>
            </a:r>
            <a:r>
              <a:rPr lang="cs-CZ" sz="2000" b="1" dirty="0" smtClean="0"/>
              <a:t>nevyžaduje úsilí</a:t>
            </a:r>
          </a:p>
          <a:p>
            <a:r>
              <a:rPr lang="cs-CZ" sz="2000" dirty="0" smtClean="0"/>
              <a:t>Málo studií, údajně zlepšuje symptomy deprese a chronické bolesti (?)</a:t>
            </a:r>
            <a:endParaRPr lang="cs-CZ" sz="2000" dirty="0"/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1045771" y="5992297"/>
            <a:ext cx="5050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https://www.youtube.com/watch?v=nHAsKe896KM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7098" t="71584" r="63974" b="22652"/>
          <a:stretch/>
        </p:blipFill>
        <p:spPr>
          <a:xfrm>
            <a:off x="961630" y="5372100"/>
            <a:ext cx="4955359" cy="5551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045771" y="4818102"/>
            <a:ext cx="572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4"/>
              </a:rPr>
              <a:t>https://www.youtube.com/watch?v=7FHHXTUsJx0&amp;t=413s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l="7330" t="72163" r="67277" b="23255"/>
          <a:stretch/>
        </p:blipFill>
        <p:spPr>
          <a:xfrm>
            <a:off x="1045771" y="4208894"/>
            <a:ext cx="4184207" cy="4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 relaxace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Dělání ničeho?</a:t>
            </a:r>
          </a:p>
          <a:p>
            <a:r>
              <a:rPr lang="cs-CZ" sz="2000" dirty="0" smtClean="0"/>
              <a:t>Koupel </a:t>
            </a:r>
          </a:p>
          <a:p>
            <a:r>
              <a:rPr lang="cs-CZ" sz="2000" dirty="0" smtClean="0"/>
              <a:t>Čaj</a:t>
            </a:r>
          </a:p>
          <a:p>
            <a:r>
              <a:rPr lang="cs-CZ" sz="2000" dirty="0" smtClean="0"/>
              <a:t>Hudba</a:t>
            </a:r>
          </a:p>
          <a:p>
            <a:r>
              <a:rPr lang="cs-CZ" sz="2000" dirty="0" smtClean="0"/>
              <a:t>Procházka</a:t>
            </a:r>
          </a:p>
          <a:p>
            <a:r>
              <a:rPr lang="cs-CZ" sz="2000" dirty="0" smtClean="0"/>
              <a:t>…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Individuální!</a:t>
            </a:r>
          </a:p>
        </p:txBody>
      </p:sp>
      <p:sp>
        <p:nvSpPr>
          <p:cNvPr id="4" name="Obdélník 3"/>
          <p:cNvSpPr/>
          <p:nvPr/>
        </p:nvSpPr>
        <p:spPr>
          <a:xfrm>
            <a:off x="4456896" y="2523610"/>
            <a:ext cx="327820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000" dirty="0" smtClean="0"/>
              <a:t>= prakticky </a:t>
            </a:r>
            <a:r>
              <a:rPr lang="cs-CZ" sz="3000" dirty="0"/>
              <a:t>cokoli </a:t>
            </a:r>
            <a:r>
              <a:rPr lang="cs-CZ" sz="3000" dirty="0">
                <a:sym typeface="Wingdings" panose="05000000000000000000" pitchFamily="2" charset="2"/>
              </a:rPr>
              <a:t></a:t>
            </a:r>
            <a:endParaRPr lang="cs-CZ" sz="3000" dirty="0"/>
          </a:p>
        </p:txBody>
      </p:sp>
      <p:pic>
        <p:nvPicPr>
          <p:cNvPr id="4098" name="Picture 2" descr="Image result for relax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743" y="3282157"/>
            <a:ext cx="5380513" cy="2690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4743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Imago – obraz, </a:t>
            </a:r>
            <a:r>
              <a:rPr lang="cs-CZ" sz="2000" i="1" dirty="0" err="1" smtClean="0"/>
              <a:t>imaginari</a:t>
            </a:r>
            <a:r>
              <a:rPr lang="cs-CZ" sz="2000" i="1" dirty="0" smtClean="0"/>
              <a:t> – představovat si</a:t>
            </a:r>
            <a:endParaRPr lang="cs-CZ" sz="2000" b="1" dirty="0" smtClean="0"/>
          </a:p>
          <a:p>
            <a:r>
              <a:rPr lang="cs-CZ" sz="2000" dirty="0" err="1" smtClean="0"/>
              <a:t>Interindividuální</a:t>
            </a:r>
            <a:r>
              <a:rPr lang="cs-CZ" sz="2000" dirty="0" smtClean="0"/>
              <a:t> rozdíly ve schopnosti vytvářet představy</a:t>
            </a:r>
          </a:p>
          <a:p>
            <a:pPr lvl="1"/>
            <a:r>
              <a:rPr lang="cs-CZ" sz="2000" dirty="0"/>
              <a:t>Jasnost, živost, </a:t>
            </a:r>
            <a:r>
              <a:rPr lang="cs-CZ" sz="2000" dirty="0" smtClean="0"/>
              <a:t>s</a:t>
            </a:r>
            <a:r>
              <a:rPr lang="cs-CZ" sz="2000" dirty="0"/>
              <a:t>mysl (zrakové, sluchové, pohybové, čichové</a:t>
            </a:r>
            <a:r>
              <a:rPr lang="cs-CZ" sz="2000" dirty="0" smtClean="0"/>
              <a:t>)</a:t>
            </a:r>
            <a:endParaRPr lang="cs-CZ" sz="2000" dirty="0"/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Imaginace pracující se zřetelnými zrakovými představami = </a:t>
            </a:r>
            <a:r>
              <a:rPr lang="cs-CZ" sz="2000" b="1" dirty="0" smtClean="0"/>
              <a:t>vizualizace</a:t>
            </a:r>
          </a:p>
          <a:p>
            <a:pPr marL="228600" lvl="1">
              <a:spcBef>
                <a:spcPts val="1000"/>
              </a:spcBef>
            </a:pPr>
            <a:endParaRPr lang="cs-CZ" sz="2000" b="1" dirty="0" smtClean="0"/>
          </a:p>
          <a:p>
            <a:pPr marL="228600" lvl="1">
              <a:spcBef>
                <a:spcPts val="1000"/>
              </a:spcBef>
            </a:pPr>
            <a:r>
              <a:rPr lang="cs-CZ" sz="2000" b="1" dirty="0" smtClean="0"/>
              <a:t>Využití?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Relaxace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Terapie – např. systematická desenzibilizace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Sport 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Paměťové techniky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Osobní rozvoj</a:t>
            </a:r>
            <a:endParaRPr lang="cs-CZ" dirty="0"/>
          </a:p>
        </p:txBody>
      </p:sp>
      <p:pic>
        <p:nvPicPr>
          <p:cNvPr id="6146" name="Picture 2" descr="Image result for fantas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6976117" y="4002881"/>
            <a:ext cx="4130814" cy="2309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331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 (nejen)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Jedna z nejpoužívanějších forem mentálního nácviku ve sportu</a:t>
            </a:r>
          </a:p>
          <a:p>
            <a:r>
              <a:rPr lang="cs-CZ" sz="2000" dirty="0" smtClean="0"/>
              <a:t>Znovuvytvořen</a:t>
            </a:r>
            <a:r>
              <a:rPr lang="cs-CZ" sz="2000" b="1" dirty="0" smtClean="0"/>
              <a:t>í předešlých </a:t>
            </a:r>
            <a:r>
              <a:rPr lang="cs-CZ" sz="2000" dirty="0" smtClean="0"/>
              <a:t>prožitých zkušeností i zobrazení </a:t>
            </a:r>
            <a:r>
              <a:rPr lang="cs-CZ" sz="2000" b="1" dirty="0" smtClean="0"/>
              <a:t>nových</a:t>
            </a:r>
            <a:r>
              <a:rPr lang="cs-CZ" sz="2000" dirty="0" smtClean="0"/>
              <a:t> událostí</a:t>
            </a:r>
          </a:p>
          <a:p>
            <a:r>
              <a:rPr lang="cs-CZ" sz="2000" dirty="0" smtClean="0"/>
              <a:t>V české literatuře imaginace = </a:t>
            </a:r>
            <a:r>
              <a:rPr lang="cs-CZ" sz="2000" b="1" dirty="0" smtClean="0"/>
              <a:t>ideomotorický trénink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Nácvik a procvičování pohybových dovedností - mentální procvičování</a:t>
            </a:r>
          </a:p>
          <a:p>
            <a:r>
              <a:rPr lang="cs-CZ" sz="2000" dirty="0"/>
              <a:t>Příprava na </a:t>
            </a:r>
            <a:r>
              <a:rPr lang="cs-CZ" sz="2000" dirty="0" smtClean="0"/>
              <a:t>výkon</a:t>
            </a:r>
          </a:p>
          <a:p>
            <a:r>
              <a:rPr lang="cs-CZ" sz="2000" dirty="0" smtClean="0"/>
              <a:t>Relaxace, vyrovnání se s mimosportovními aspekty</a:t>
            </a:r>
          </a:p>
          <a:p>
            <a:r>
              <a:rPr lang="cs-CZ" sz="2000" dirty="0"/>
              <a:t>Zlepšení mentálních </a:t>
            </a:r>
            <a:r>
              <a:rPr lang="cs-CZ" sz="2000" dirty="0" smtClean="0"/>
              <a:t>procesů, osobní rozvoj </a:t>
            </a:r>
          </a:p>
          <a:p>
            <a:pPr lvl="1"/>
            <a:r>
              <a:rPr lang="cs-CZ" sz="2000" dirty="0" smtClean="0"/>
              <a:t>↑ koncentrace, sebevědomí, motivace, kontrola úzkosti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Zranění – imaginace lze použít, i když jedinec nemůže trénovat</a:t>
            </a:r>
          </a:p>
        </p:txBody>
      </p:sp>
      <p:pic>
        <p:nvPicPr>
          <p:cNvPr id="1028" name="Picture 4" descr="Basketball play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4015581"/>
            <a:ext cx="3995735" cy="199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216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přednášky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Autonomní nervový systém</a:t>
            </a:r>
          </a:p>
          <a:p>
            <a:r>
              <a:rPr lang="cs-CZ" sz="2200" dirty="0" smtClean="0"/>
              <a:t>Relaxace</a:t>
            </a:r>
          </a:p>
          <a:p>
            <a:pPr lvl="1"/>
            <a:r>
              <a:rPr lang="cs-CZ" sz="2000" dirty="0" smtClean="0"/>
              <a:t>Dýchání</a:t>
            </a:r>
          </a:p>
          <a:p>
            <a:pPr lvl="1"/>
            <a:r>
              <a:rPr lang="cs-CZ" sz="2000" dirty="0" smtClean="0"/>
              <a:t>Autogenní trénink</a:t>
            </a:r>
          </a:p>
          <a:p>
            <a:pPr lvl="1"/>
            <a:r>
              <a:rPr lang="cs-CZ" sz="2000" dirty="0" smtClean="0"/>
              <a:t>Meditace, mindfulness</a:t>
            </a:r>
          </a:p>
          <a:p>
            <a:pPr lvl="1"/>
            <a:r>
              <a:rPr lang="cs-CZ" sz="2000" dirty="0" smtClean="0"/>
              <a:t>ASMR</a:t>
            </a:r>
            <a:endParaRPr lang="cs-CZ" sz="2000" dirty="0"/>
          </a:p>
          <a:p>
            <a:r>
              <a:rPr lang="cs-CZ" sz="2200" dirty="0" smtClean="0"/>
              <a:t>Imaginace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4522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Imaginace (nejen) ve sportu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Sportovec musí umět imaginaci používat, jinak je zbytečná</a:t>
            </a:r>
          </a:p>
          <a:p>
            <a:r>
              <a:rPr lang="cs-CZ" sz="2000" dirty="0" smtClean="0"/>
              <a:t>Větší zkušenost → lepší zapojení více smyslů, tj. imaginace jako </a:t>
            </a:r>
            <a:r>
              <a:rPr lang="cs-CZ" sz="2000" b="1" dirty="0" err="1" smtClean="0"/>
              <a:t>polysenzorická</a:t>
            </a:r>
            <a:r>
              <a:rPr lang="cs-CZ" sz="2000" b="1" dirty="0" smtClean="0"/>
              <a:t> zkušenost</a:t>
            </a:r>
          </a:p>
          <a:p>
            <a:r>
              <a:rPr lang="cs-CZ" sz="2000" dirty="0" smtClean="0"/>
              <a:t>Nutná dokonalá představa všech detailů, správné techniky, …</a:t>
            </a:r>
          </a:p>
          <a:p>
            <a:r>
              <a:rPr lang="cs-CZ" sz="2000" dirty="0" smtClean="0"/>
              <a:t>I např. představa klidného srdce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 smtClean="0"/>
              <a:t>Může ovlivňovat </a:t>
            </a:r>
            <a:r>
              <a:rPr lang="cs-CZ" sz="2000" b="1" dirty="0" smtClean="0"/>
              <a:t>fyziologickou</a:t>
            </a:r>
            <a:r>
              <a:rPr lang="cs-CZ" sz="2000" dirty="0" smtClean="0"/>
              <a:t> odpověď organismu</a:t>
            </a:r>
          </a:p>
          <a:p>
            <a:pPr lvl="1">
              <a:spcBef>
                <a:spcPts val="1000"/>
              </a:spcBef>
            </a:pPr>
            <a:r>
              <a:rPr lang="cs-CZ" sz="2000" dirty="0"/>
              <a:t>♥ tep, tlak, tepelná vodivost </a:t>
            </a:r>
            <a:r>
              <a:rPr lang="cs-CZ" sz="2000" dirty="0" smtClean="0"/>
              <a:t>pokožky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Výhodou hlavně pro sporty vyžadující jemný pohyb a ↑ preciznost pohybu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/>
              <a:t>Hod oštěpem, šipky, kulečník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283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0528" y="2717178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3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Autonomní nervový systém</a:t>
            </a:r>
            <a:endParaRPr lang="cs-CZ" dirty="0"/>
          </a:p>
        </p:txBody>
      </p:sp>
      <p:sp>
        <p:nvSpPr>
          <p:cNvPr id="4" name="AutoShape 4" descr="Image result for hunting mam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4" name="Picture 20" descr="Image result for escape human l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1" y="4564727"/>
            <a:ext cx="3138245" cy="209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838200" y="1825625"/>
            <a:ext cx="4607859" cy="42694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Sympatikus</a:t>
            </a:r>
          </a:p>
          <a:p>
            <a:r>
              <a:rPr lang="cs-CZ" sz="2000" dirty="0" smtClean="0"/>
              <a:t>Stimulace, když jsme ve stresové situaci</a:t>
            </a:r>
          </a:p>
          <a:p>
            <a:r>
              <a:rPr lang="cs-CZ" sz="2000" dirty="0" smtClean="0"/>
              <a:t>Příprava těla na akci</a:t>
            </a:r>
          </a:p>
          <a:p>
            <a:r>
              <a:rPr lang="cs-CZ" sz="2000" dirty="0" smtClean="0"/>
              <a:t>↑ instinkty</a:t>
            </a:r>
          </a:p>
          <a:p>
            <a:r>
              <a:rPr lang="cs-CZ" sz="2000" dirty="0" smtClean="0"/>
              <a:t>↓ kognitivní kapacita</a:t>
            </a:r>
          </a:p>
          <a:p>
            <a:r>
              <a:rPr lang="cs-CZ" sz="2000" dirty="0" smtClean="0"/>
              <a:t>↓ sebe-kontrola</a:t>
            </a:r>
            <a:endParaRPr lang="cs-CZ" sz="2000" dirty="0"/>
          </a:p>
        </p:txBody>
      </p:sp>
      <p:sp>
        <p:nvSpPr>
          <p:cNvPr id="11" name="Zástupný symbol pro obsah 9"/>
          <p:cNvSpPr txBox="1">
            <a:spLocks/>
          </p:cNvSpPr>
          <p:nvPr/>
        </p:nvSpPr>
        <p:spPr>
          <a:xfrm>
            <a:off x="7035048" y="1825625"/>
            <a:ext cx="4607859" cy="4269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 smtClean="0"/>
              <a:t>Parasympatikus</a:t>
            </a:r>
          </a:p>
          <a:p>
            <a:r>
              <a:rPr lang="cs-CZ" sz="2000" dirty="0" smtClean="0"/>
              <a:t>Stimulace, když se cítíme bezpečně</a:t>
            </a:r>
          </a:p>
          <a:p>
            <a:r>
              <a:rPr lang="cs-CZ" sz="2000" dirty="0" smtClean="0"/>
              <a:t>↑ zažívání, kognice, imunita</a:t>
            </a:r>
            <a:endParaRPr lang="cs-CZ" sz="2000" dirty="0"/>
          </a:p>
        </p:txBody>
      </p:sp>
      <p:pic>
        <p:nvPicPr>
          <p:cNvPr id="14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8" t="16137" r="36804" b="1357"/>
          <a:stretch/>
        </p:blipFill>
        <p:spPr bwMode="auto">
          <a:xfrm>
            <a:off x="3502369" y="3384549"/>
            <a:ext cx="1718255" cy="33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4" t="16137" r="5558" b="1357"/>
          <a:stretch/>
        </p:blipFill>
        <p:spPr bwMode="auto">
          <a:xfrm>
            <a:off x="7128241" y="3384549"/>
            <a:ext cx="1712563" cy="335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parasympatikus a sympatiku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7" r="68598" b="1357"/>
          <a:stretch/>
        </p:blipFill>
        <p:spPr bwMode="auto">
          <a:xfrm>
            <a:off x="5326908" y="3384549"/>
            <a:ext cx="1708140" cy="336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odpočin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087">
            <a:off x="8788835" y="4476759"/>
            <a:ext cx="3146307" cy="210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6858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Které každodenní situace denně aktivují </a:t>
            </a:r>
            <a:r>
              <a:rPr lang="cs-CZ" b="1" dirty="0" smtClean="0"/>
              <a:t>sympatikus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433" y="1300584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udí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179" y="2335722"/>
            <a:ext cx="3596155" cy="28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marphone cal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592">
            <a:off x="1845166" y="3761503"/>
            <a:ext cx="1049783" cy="22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call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635" y="3719919"/>
            <a:ext cx="1958102" cy="184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obsah 9"/>
          <p:cNvSpPr txBox="1">
            <a:spLocks/>
          </p:cNvSpPr>
          <p:nvPr/>
        </p:nvSpPr>
        <p:spPr>
          <a:xfrm>
            <a:off x="4092574" y="5374927"/>
            <a:ext cx="4607859" cy="648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dirty="0" smtClean="0"/>
              <a:t>Jak moc autonomní je ve skutečnosti autonomní nervový systém…?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8309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843954" cy="435133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Stav </a:t>
            </a:r>
            <a:r>
              <a:rPr lang="cs-CZ" sz="2000" b="1" dirty="0" smtClean="0"/>
              <a:t>psychického </a:t>
            </a:r>
            <a:r>
              <a:rPr lang="cs-CZ" sz="2000" dirty="0" smtClean="0"/>
              <a:t>i </a:t>
            </a:r>
            <a:r>
              <a:rPr lang="cs-CZ" sz="2000" b="1" dirty="0" smtClean="0"/>
              <a:t>somatického </a:t>
            </a:r>
            <a:r>
              <a:rPr lang="cs-CZ" sz="2000" dirty="0" smtClean="0"/>
              <a:t>uvolnění</a:t>
            </a:r>
          </a:p>
          <a:p>
            <a:pPr lvl="1"/>
            <a:r>
              <a:rPr lang="cs-CZ" sz="2000" dirty="0"/>
              <a:t>Souvislost svalového a psychického </a:t>
            </a:r>
            <a:r>
              <a:rPr lang="cs-CZ" sz="2000" dirty="0" smtClean="0"/>
              <a:t>napětí</a:t>
            </a:r>
            <a:endParaRPr lang="cs-CZ" sz="2000" dirty="0"/>
          </a:p>
          <a:p>
            <a:pPr lvl="1"/>
            <a:endParaRPr lang="cs-CZ" sz="2000" dirty="0" smtClean="0"/>
          </a:p>
          <a:p>
            <a:r>
              <a:rPr lang="cs-CZ" sz="2000" dirty="0" smtClean="0"/>
              <a:t>Snížení prokrvení svalů, pokles svalového napětí</a:t>
            </a:r>
          </a:p>
          <a:p>
            <a:r>
              <a:rPr lang="cs-CZ" sz="2000" dirty="0" smtClean="0"/>
              <a:t>Snížení dechové a tepové frekvence</a:t>
            </a:r>
          </a:p>
          <a:p>
            <a:r>
              <a:rPr lang="cs-CZ" sz="2000" dirty="0" smtClean="0"/>
              <a:t>Snížení krevního tlaku</a:t>
            </a:r>
          </a:p>
          <a:p>
            <a:r>
              <a:rPr lang="cs-CZ" sz="2000" dirty="0" smtClean="0"/>
              <a:t>…</a:t>
            </a:r>
          </a:p>
          <a:p>
            <a:endParaRPr lang="cs-CZ" dirty="0" smtClean="0"/>
          </a:p>
        </p:txBody>
      </p:sp>
      <p:pic>
        <p:nvPicPr>
          <p:cNvPr id="4" name="Picture 16" descr="Image result for odpoči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98" y="4528884"/>
            <a:ext cx="3014120" cy="2011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Obdélník 4"/>
          <p:cNvSpPr/>
          <p:nvPr/>
        </p:nvSpPr>
        <p:spPr>
          <a:xfrm>
            <a:off x="6790764" y="1825625"/>
            <a:ext cx="50426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</a:t>
            </a:r>
            <a:r>
              <a:rPr lang="cs-CZ" sz="2000" dirty="0" smtClean="0"/>
              <a:t>ožnost </a:t>
            </a:r>
            <a:r>
              <a:rPr lang="cs-CZ" sz="2000" b="1" dirty="0" smtClean="0"/>
              <a:t>řešení stresové situace</a:t>
            </a:r>
            <a:r>
              <a:rPr lang="cs-CZ" sz="2000" dirty="0" smtClean="0"/>
              <a:t>, ale neplatí pouze „stres </a:t>
            </a:r>
            <a:r>
              <a:rPr lang="cs-CZ" sz="2000" dirty="0"/>
              <a:t>→ </a:t>
            </a:r>
            <a:r>
              <a:rPr lang="cs-CZ" sz="2000" dirty="0" smtClean="0"/>
              <a:t>relaxace“ (!)</a:t>
            </a: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smtClean="0"/>
              <a:t>Relaxace jako </a:t>
            </a:r>
            <a:r>
              <a:rPr lang="cs-CZ" sz="2000" b="1" dirty="0" smtClean="0"/>
              <a:t>prevence</a:t>
            </a:r>
          </a:p>
          <a:p>
            <a:endParaRPr lang="cs-CZ" sz="2000" b="1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790763" y="3441653"/>
            <a:ext cx="5042647" cy="1119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 smtClean="0"/>
              <a:t>Plná koncentrace pozornosti </a:t>
            </a:r>
            <a:r>
              <a:rPr lang="cs-CZ" sz="2000" dirty="0" smtClean="0"/>
              <a:t>na určitou věc – př. tělesné pocity, dech</a:t>
            </a:r>
          </a:p>
          <a:p>
            <a:r>
              <a:rPr lang="cs-CZ" sz="2000" dirty="0" smtClean="0"/>
              <a:t>Vše ostatní je v pozadí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650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Relaxační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Autogenní trénink (Schultz)</a:t>
            </a:r>
          </a:p>
          <a:p>
            <a:r>
              <a:rPr lang="cs-CZ" sz="2000" dirty="0" smtClean="0"/>
              <a:t>Progresivní svalová relaxace (Jacobson)</a:t>
            </a:r>
          </a:p>
          <a:p>
            <a:r>
              <a:rPr lang="cs-CZ" sz="2000" dirty="0" smtClean="0"/>
              <a:t>Technika 5P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2000" dirty="0"/>
              <a:t>Dynamická relaxace (v pohybu, v tanci, v kolébání se)</a:t>
            </a:r>
            <a:r>
              <a:rPr lang="cs-CZ" altLang="cs-CZ" sz="2000" dirty="0"/>
              <a:t>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Dechová cvičení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Psychosomatická cvičení (jóga, Reichovy cviky, </a:t>
            </a:r>
            <a:r>
              <a:rPr lang="cs-CZ" altLang="cs-CZ" sz="2000" dirty="0" err="1"/>
              <a:t>Tai-chi</a:t>
            </a:r>
            <a:r>
              <a:rPr lang="cs-CZ" altLang="cs-CZ" sz="2000" dirty="0"/>
              <a:t>,…)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Masáže a automasáže (rukou, šíje, obličeje, chodidel)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Imaginativní postupy (KIP, řízená imaginace) 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/>
              <a:t>Sugesce a </a:t>
            </a:r>
            <a:r>
              <a:rPr lang="cs-CZ" altLang="cs-CZ" sz="2000" dirty="0" smtClean="0"/>
              <a:t>autosugesce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000" dirty="0" smtClean="0"/>
              <a:t>Meditace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3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podmínkou relaxace?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Základem je </a:t>
            </a:r>
            <a:r>
              <a:rPr lang="cs-CZ" sz="2000" b="1" dirty="0"/>
              <a:t>vnímavost k sobě</a:t>
            </a:r>
          </a:p>
          <a:p>
            <a:pPr lvl="1"/>
            <a:r>
              <a:rPr lang="cs-CZ" sz="2000" dirty="0"/>
              <a:t>Tělesné reakce, emoce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Prostředí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Klid, přiměřená teplota místnosti, hudba?</a:t>
            </a:r>
          </a:p>
          <a:p>
            <a:pPr marL="685800" lvl="2">
              <a:spcBef>
                <a:spcPts val="1000"/>
              </a:spcBef>
            </a:pPr>
            <a:r>
              <a:rPr lang="cs-CZ" dirty="0"/>
              <a:t>Oblečení </a:t>
            </a:r>
          </a:p>
          <a:p>
            <a:pPr marL="228600" lvl="1">
              <a:spcBef>
                <a:spcPts val="1000"/>
              </a:spcBef>
            </a:pPr>
            <a:r>
              <a:rPr lang="cs-CZ" sz="2000" b="1" dirty="0"/>
              <a:t>Poloha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Leh na zádech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Poloha spícího vozky</a:t>
            </a:r>
          </a:p>
          <a:p>
            <a:pPr marL="685800" lvl="2">
              <a:spcBef>
                <a:spcPts val="1000"/>
              </a:spcBef>
            </a:pPr>
            <a:r>
              <a:rPr lang="cs-CZ" dirty="0" smtClean="0"/>
              <a:t>Poloha mexického povaleče</a:t>
            </a:r>
          </a:p>
          <a:p>
            <a:endParaRPr lang="cs-CZ" dirty="0"/>
          </a:p>
        </p:txBody>
      </p:sp>
      <p:pic>
        <p:nvPicPr>
          <p:cNvPr id="4" name="Picture 6" descr="Image result for otaz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58" y="143297"/>
            <a:ext cx="3304053" cy="247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37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Součástí řady fyzických cvičení, relaxačních technik</a:t>
            </a:r>
            <a:endParaRPr lang="cs-CZ" sz="2000" dirty="0"/>
          </a:p>
          <a:p>
            <a:r>
              <a:rPr lang="cs-CZ" sz="2000" dirty="0" smtClean="0"/>
              <a:t>Dechová cvičení působí na celý organismus, rytmus dýchání → svalové i psychické napětí</a:t>
            </a:r>
          </a:p>
          <a:p>
            <a:r>
              <a:rPr lang="cs-CZ" sz="2000" b="1" dirty="0"/>
              <a:t>Nádech:</a:t>
            </a:r>
            <a:r>
              <a:rPr lang="cs-CZ" sz="2000" dirty="0"/>
              <a:t> aktivní pohyb, mobilizace energie, koncentrace na určitý podnět</a:t>
            </a:r>
          </a:p>
          <a:p>
            <a:r>
              <a:rPr lang="cs-CZ" sz="2000" b="1" dirty="0"/>
              <a:t>Výdech: </a:t>
            </a:r>
            <a:r>
              <a:rPr lang="cs-CZ" sz="2000" dirty="0"/>
              <a:t>uvolnění, relaxace, odpoutání pozornosti od nežádoucích představ, myšlenek, rušivých podnětů</a:t>
            </a:r>
          </a:p>
          <a:p>
            <a:endParaRPr lang="cs-CZ" sz="2000" dirty="0" smtClean="0"/>
          </a:p>
        </p:txBody>
      </p:sp>
      <p:pic>
        <p:nvPicPr>
          <p:cNvPr id="5122" name="Picture 2" descr="Image result for auto srážka s chodc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53" y="3918857"/>
            <a:ext cx="4322404" cy="2662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Image result for miluji t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63" y="4098472"/>
            <a:ext cx="4199282" cy="275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2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528869" y="843240"/>
            <a:ext cx="4979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https://www.youtube.com/watch?v=_QTJOAI0UoU</a:t>
            </a:r>
            <a:endParaRPr lang="cs-CZ" dirty="0"/>
          </a:p>
        </p:txBody>
      </p:sp>
      <p:pic>
        <p:nvPicPr>
          <p:cNvPr id="6146" name="Picture 2" descr="Image result for vo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17" y="1825625"/>
            <a:ext cx="2451143" cy="18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whiskey in gla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185" y="1825625"/>
            <a:ext cx="1493684" cy="172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ká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720" y="1690687"/>
            <a:ext cx="4420583" cy="248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6"/>
          <a:srcRect l="7500" t="71677" r="47768" b="22129"/>
          <a:stretch/>
        </p:blipFill>
        <p:spPr>
          <a:xfrm>
            <a:off x="6528869" y="391911"/>
            <a:ext cx="5453743" cy="4245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7"/>
          <a:srcRect l="11518" t="48332" r="47902" b="41901"/>
          <a:stretch/>
        </p:blipFill>
        <p:spPr>
          <a:xfrm>
            <a:off x="2023605" y="5567339"/>
            <a:ext cx="9010528" cy="121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779</Words>
  <Application>Microsoft Office PowerPoint</Application>
  <PresentationFormat>Širokoúhlá obrazovka</PresentationFormat>
  <Paragraphs>156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Motiv Office</vt:lpstr>
      <vt:lpstr>Relaxace a imaginace</vt:lpstr>
      <vt:lpstr>Osnova přednášky</vt:lpstr>
      <vt:lpstr>Autonomní nervový systém</vt:lpstr>
      <vt:lpstr>Které každodenní situace denně aktivují sympatikus?</vt:lpstr>
      <vt:lpstr>Relaxace</vt:lpstr>
      <vt:lpstr>Relaxační metody</vt:lpstr>
      <vt:lpstr>Co je podmínkou relaxace?</vt:lpstr>
      <vt:lpstr>Dýchání</vt:lpstr>
      <vt:lpstr>Dýchání</vt:lpstr>
      <vt:lpstr>Dýchání - jednoduché relaxační techniky</vt:lpstr>
      <vt:lpstr>Prezentace aplikace PowerPoint</vt:lpstr>
      <vt:lpstr>Autogenní trénink</vt:lpstr>
      <vt:lpstr>Před spaním…</vt:lpstr>
      <vt:lpstr>Meditace, mindfulness (všímavost)</vt:lpstr>
      <vt:lpstr>Mindfulness MUNI před koronavirem…</vt:lpstr>
      <vt:lpstr>ASMR Sleep</vt:lpstr>
      <vt:lpstr>Další možnosti relaxace</vt:lpstr>
      <vt:lpstr>Imaginace</vt:lpstr>
      <vt:lpstr>Imaginace (nejen) ve sportu</vt:lpstr>
      <vt:lpstr>Imaginace (nejen) ve sportu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sítě a zdraví Health care &amp; sports apps</dc:title>
  <dc:creator>Uživatel</dc:creator>
  <cp:lastModifiedBy>Uživatel</cp:lastModifiedBy>
  <cp:revision>47</cp:revision>
  <dcterms:created xsi:type="dcterms:W3CDTF">2020-02-15T16:56:06Z</dcterms:created>
  <dcterms:modified xsi:type="dcterms:W3CDTF">2020-04-17T14:22:29Z</dcterms:modified>
</cp:coreProperties>
</file>