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6" r:id="rId2"/>
    <p:sldId id="263" r:id="rId3"/>
    <p:sldId id="311" r:id="rId4"/>
    <p:sldId id="312" r:id="rId5"/>
    <p:sldId id="313" r:id="rId6"/>
    <p:sldId id="315" r:id="rId7"/>
    <p:sldId id="31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živatel" initials="U" lastIdx="24" clrIdx="0">
    <p:extLst>
      <p:ext uri="{19B8F6BF-5375-455C-9EA6-DF929625EA0E}">
        <p15:presenceInfo xmlns:p15="http://schemas.microsoft.com/office/powerpoint/2012/main" userId="Uživat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A0F3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B7B97-7CD8-4E2C-B794-C37A881F2116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6AD99-28DE-40DA-BD63-8F447813B1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479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6AD99-28DE-40DA-BD63-8F447813B19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333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92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48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902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065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90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41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44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64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03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76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61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92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Info</a:t>
            </a:r>
            <a:r>
              <a:rPr lang="cs-CZ" b="1" dirty="0" smtClean="0"/>
              <a:t> k zápočtu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bp1818</a:t>
            </a:r>
            <a:r>
              <a:rPr lang="cs-CZ" dirty="0" smtClean="0"/>
              <a:t> </a:t>
            </a:r>
            <a:r>
              <a:rPr lang="cs-CZ" b="1" dirty="0" smtClean="0"/>
              <a:t>Základy psychologie sportu a zdraví</a:t>
            </a:r>
            <a:endParaRPr lang="cs-CZ" dirty="0" smtClean="0"/>
          </a:p>
          <a:p>
            <a:r>
              <a:rPr lang="cs-CZ" dirty="0" smtClean="0"/>
              <a:t>Katedra společenských věd a managementu sportu FSpS MU</a:t>
            </a:r>
            <a:endParaRPr lang="cs-CZ" dirty="0"/>
          </a:p>
        </p:txBody>
      </p:sp>
      <p:pic>
        <p:nvPicPr>
          <p:cNvPr id="1026" name="Picture 2" descr="Image result for health psycholo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63" y="4507832"/>
            <a:ext cx="3133556" cy="2350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health psychology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67"/>
          <a:stretch/>
        </p:blipFill>
        <p:spPr bwMode="auto">
          <a:xfrm>
            <a:off x="5452088" y="4664722"/>
            <a:ext cx="1817541" cy="203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 5"/>
          <p:cNvSpPr/>
          <p:nvPr/>
        </p:nvSpPr>
        <p:spPr>
          <a:xfrm>
            <a:off x="268763" y="278223"/>
            <a:ext cx="1237551" cy="116068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5000" dirty="0" smtClean="0">
                <a:solidFill>
                  <a:schemeClr val="tx1"/>
                </a:solidFill>
              </a:rPr>
              <a:t>z</a:t>
            </a:r>
            <a:endParaRPr lang="cs-CZ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29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Prostředí </a:t>
            </a:r>
            <a:r>
              <a:rPr lang="cs-CZ" dirty="0" smtClean="0"/>
              <a:t>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Online test v </a:t>
            </a:r>
            <a:r>
              <a:rPr lang="cs-CZ" dirty="0" err="1" smtClean="0"/>
              <a:t>ISu</a:t>
            </a:r>
            <a:endParaRPr lang="cs-CZ" dirty="0" smtClean="0"/>
          </a:p>
          <a:p>
            <a:pPr lvl="1"/>
            <a:r>
              <a:rPr lang="cs-CZ" dirty="0" smtClean="0"/>
              <a:t>Student → </a:t>
            </a:r>
            <a:r>
              <a:rPr lang="cs-CZ" dirty="0" smtClean="0"/>
              <a:t>FSpS:bp1818 Základy psychologie sportu a zdraví → </a:t>
            </a:r>
            <a:r>
              <a:rPr lang="cs-CZ" dirty="0" smtClean="0"/>
              <a:t>Studijní materiály → </a:t>
            </a:r>
            <a:r>
              <a:rPr lang="cs-CZ" dirty="0" err="1" smtClean="0"/>
              <a:t>Odpovědníky</a:t>
            </a:r>
            <a:endParaRPr lang="cs-CZ" dirty="0" smtClean="0"/>
          </a:p>
          <a:p>
            <a:pPr lvl="1"/>
            <a:r>
              <a:rPr lang="cs-CZ" dirty="0" smtClean="0"/>
              <a:t>Test máte už teď v IS, po </a:t>
            </a:r>
            <a:r>
              <a:rPr lang="cs-CZ" dirty="0" err="1" smtClean="0"/>
              <a:t>rozkliknutí</a:t>
            </a:r>
            <a:r>
              <a:rPr lang="cs-CZ" dirty="0" smtClean="0"/>
              <a:t> ale zatím není přístupný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dirty="0" smtClean="0"/>
              <a:t>Pro složení </a:t>
            </a:r>
            <a:r>
              <a:rPr lang="cs-CZ" dirty="0" smtClean="0"/>
              <a:t>zápočtu </a:t>
            </a:r>
            <a:r>
              <a:rPr lang="cs-CZ" dirty="0" smtClean="0">
                <a:solidFill>
                  <a:srgbClr val="FF0000"/>
                </a:solidFill>
              </a:rPr>
              <a:t>musíte být přihlášeni na příslušný </a:t>
            </a:r>
            <a:r>
              <a:rPr lang="cs-CZ" dirty="0" smtClean="0">
                <a:solidFill>
                  <a:srgbClr val="FF0000"/>
                </a:solidFill>
              </a:rPr>
              <a:t>termín!!!</a:t>
            </a:r>
            <a:endParaRPr lang="cs-CZ" dirty="0" smtClean="0">
              <a:solidFill>
                <a:srgbClr val="FF0000"/>
              </a:solidFill>
            </a:endParaRP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Praktická: zkuste se k testu „</a:t>
            </a:r>
            <a:r>
              <a:rPr lang="cs-CZ" dirty="0" err="1" smtClean="0">
                <a:solidFill>
                  <a:srgbClr val="FF0000"/>
                </a:solidFill>
              </a:rPr>
              <a:t>proklikat</a:t>
            </a:r>
            <a:r>
              <a:rPr lang="cs-CZ" dirty="0" smtClean="0">
                <a:solidFill>
                  <a:srgbClr val="FF0000"/>
                </a:solidFill>
              </a:rPr>
              <a:t>“ ještě před </a:t>
            </a:r>
            <a:r>
              <a:rPr lang="cs-CZ" dirty="0" smtClean="0">
                <a:solidFill>
                  <a:srgbClr val="FF0000"/>
                </a:solidFill>
              </a:rPr>
              <a:t>zápočtem</a:t>
            </a:r>
            <a:endParaRPr lang="cs-CZ" dirty="0" smtClean="0">
              <a:solidFill>
                <a:srgbClr val="FF0000"/>
              </a:solidFill>
            </a:endParaRP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/>
          <a:srcRect l="9844" t="39578" r="50899" b="51717"/>
          <a:stretch/>
        </p:blipFill>
        <p:spPr>
          <a:xfrm>
            <a:off x="1357313" y="3543300"/>
            <a:ext cx="7793679" cy="97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0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Časový limit </a:t>
            </a:r>
            <a:r>
              <a:rPr lang="cs-CZ" dirty="0" smtClean="0">
                <a:solidFill>
                  <a:srgbClr val="FF0000"/>
                </a:solidFill>
              </a:rPr>
              <a:t>75 minut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Celkem </a:t>
            </a:r>
            <a:r>
              <a:rPr lang="cs-CZ" dirty="0" smtClean="0">
                <a:solidFill>
                  <a:srgbClr val="FF0000"/>
                </a:solidFill>
              </a:rPr>
              <a:t>25 </a:t>
            </a:r>
            <a:r>
              <a:rPr lang="cs-CZ" dirty="0" smtClean="0">
                <a:solidFill>
                  <a:srgbClr val="FF0000"/>
                </a:solidFill>
              </a:rPr>
              <a:t>otázek </a:t>
            </a:r>
            <a:r>
              <a:rPr lang="cs-CZ" dirty="0" smtClean="0"/>
              <a:t>(1-4 body)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ax. </a:t>
            </a:r>
            <a:r>
              <a:rPr lang="cs-CZ" dirty="0">
                <a:solidFill>
                  <a:srgbClr val="FF0000"/>
                </a:solidFill>
              </a:rPr>
              <a:t>5</a:t>
            </a:r>
            <a:r>
              <a:rPr lang="cs-CZ" dirty="0" smtClean="0">
                <a:solidFill>
                  <a:srgbClr val="FF0000"/>
                </a:solidFill>
              </a:rPr>
              <a:t>5 </a:t>
            </a:r>
            <a:r>
              <a:rPr lang="cs-CZ" dirty="0" smtClean="0">
                <a:solidFill>
                  <a:srgbClr val="FF0000"/>
                </a:solidFill>
              </a:rPr>
              <a:t>bodů</a:t>
            </a:r>
            <a:r>
              <a:rPr lang="cs-CZ" dirty="0" smtClean="0"/>
              <a:t>, pro složení </a:t>
            </a:r>
            <a:r>
              <a:rPr lang="cs-CZ" dirty="0" smtClean="0"/>
              <a:t>nutno získat </a:t>
            </a:r>
            <a:r>
              <a:rPr lang="cs-CZ" dirty="0" smtClean="0">
                <a:solidFill>
                  <a:srgbClr val="FF0000"/>
                </a:solidFill>
              </a:rPr>
              <a:t>65 </a:t>
            </a:r>
            <a:r>
              <a:rPr lang="cs-CZ" dirty="0" smtClean="0">
                <a:solidFill>
                  <a:srgbClr val="FF0000"/>
                </a:solidFill>
              </a:rPr>
              <a:t>% = </a:t>
            </a:r>
            <a:r>
              <a:rPr lang="cs-CZ" dirty="0" smtClean="0">
                <a:solidFill>
                  <a:srgbClr val="FF0000"/>
                </a:solidFill>
              </a:rPr>
              <a:t>36 </a:t>
            </a:r>
            <a:r>
              <a:rPr lang="cs-CZ" dirty="0" smtClean="0">
                <a:solidFill>
                  <a:srgbClr val="FF0000"/>
                </a:solidFill>
              </a:rPr>
              <a:t>bodů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pic>
        <p:nvPicPr>
          <p:cNvPr id="8" name="Picture 2" descr="Image result for proč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0925" y="4600575"/>
            <a:ext cx="3017204" cy="19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96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Typy otázek: </a:t>
            </a:r>
          </a:p>
          <a:p>
            <a:pPr marL="914400" lvl="1" indent="-457200">
              <a:buFont typeface="+mj-lt"/>
              <a:buAutoNum type="arabicParenR"/>
            </a:pPr>
            <a:r>
              <a:rPr lang="cs-CZ" dirty="0"/>
              <a:t>Otevřené – </a:t>
            </a:r>
            <a:r>
              <a:rPr lang="cs-CZ" dirty="0" smtClean="0"/>
              <a:t>cca. ½ otázek</a:t>
            </a:r>
            <a:endParaRPr lang="cs-CZ" dirty="0"/>
          </a:p>
          <a:p>
            <a:pPr marL="914400" lvl="1" indent="-457200">
              <a:buFont typeface="+mj-lt"/>
              <a:buAutoNum type="arabicParenR"/>
            </a:pPr>
            <a:r>
              <a:rPr lang="cs-CZ" dirty="0"/>
              <a:t>Testové </a:t>
            </a:r>
            <a:r>
              <a:rPr lang="cs-CZ" dirty="0" smtClean="0"/>
              <a:t>(1 nebo více správných </a:t>
            </a:r>
            <a:r>
              <a:rPr lang="cs-CZ" dirty="0"/>
              <a:t>odpovědí)</a:t>
            </a:r>
          </a:p>
          <a:p>
            <a:pPr marL="914400" lvl="1" indent="-457200">
              <a:buFont typeface="+mj-lt"/>
              <a:buAutoNum type="arabicParenR"/>
            </a:pPr>
            <a:r>
              <a:rPr lang="cs-CZ" dirty="0"/>
              <a:t>Několik dalších typů – přiřazení dvojic termínů, vyklápěcí </a:t>
            </a:r>
            <a:r>
              <a:rPr lang="cs-CZ" dirty="0" smtClean="0"/>
              <a:t>výběr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U 2) a 3) dostanete body jen za kompletně správnou odpověď, u otevřených můžete dostat část bodů (např. za uvedení 1 příkladu ze 2)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866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testových otázek</a:t>
            </a:r>
            <a:r>
              <a:rPr lang="cs-CZ" sz="4000" dirty="0"/>
              <a:t>:</a:t>
            </a:r>
            <a:r>
              <a:rPr lang="cs-CZ" sz="4000" dirty="0" smtClean="0"/>
              <a:t> </a:t>
            </a:r>
            <a:br>
              <a:rPr lang="cs-CZ" sz="4000" dirty="0" smtClean="0"/>
            </a:br>
            <a:r>
              <a:rPr lang="cs-CZ" sz="4000" dirty="0" smtClean="0"/>
              <a:t>Zkuste si odpovědět…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37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sz="2000" dirty="0"/>
              <a:t>Uveďte 1 příklad toho, jak může zdraví občanů ovlivnit </a:t>
            </a:r>
            <a:r>
              <a:rPr lang="cs-CZ" sz="2000" dirty="0" err="1"/>
              <a:t>socio</a:t>
            </a:r>
            <a:r>
              <a:rPr lang="cs-CZ" sz="2000" dirty="0"/>
              <a:t>-ekonomickou situaci státu? (1 bod</a:t>
            </a:r>
            <a:r>
              <a:rPr lang="cs-CZ" sz="2000" dirty="0" smtClean="0"/>
              <a:t>)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Označte </a:t>
            </a:r>
            <a:r>
              <a:rPr lang="cs-CZ" sz="2000" dirty="0"/>
              <a:t>všechna tvrzení, která platí o relaxaci (2 body):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600" dirty="0"/>
              <a:t>Systematická relaxace má pozitivní vliv na činnost imunitního systému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600" dirty="0"/>
              <a:t>Při relaxaci dochází k celkové redukci pozornosti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600" dirty="0"/>
              <a:t>Typem relaxace je například </a:t>
            </a:r>
            <a:r>
              <a:rPr lang="cs-CZ" sz="1600" dirty="0" err="1"/>
              <a:t>Schultzův</a:t>
            </a:r>
            <a:r>
              <a:rPr lang="cs-CZ" sz="1600" dirty="0"/>
              <a:t> autogenní trénink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600" dirty="0"/>
              <a:t>Pro relaxaci je typické snížení svalového i psychického napětí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600" dirty="0"/>
              <a:t>Relaxace funguje jako prevence syndromu </a:t>
            </a:r>
            <a:r>
              <a:rPr lang="cs-CZ" sz="1600" dirty="0" smtClean="0"/>
              <a:t>vyhoření</a:t>
            </a:r>
            <a:endParaRPr lang="cs-CZ" sz="1600" dirty="0"/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Označte všechna tvrzení, která platí pro sympatikus. (2 body)</a:t>
            </a:r>
            <a:endParaRPr lang="cs-CZ" sz="2000" dirty="0"/>
          </a:p>
          <a:p>
            <a:pPr marL="800100" lvl="1" indent="-342900">
              <a:buFont typeface="+mj-lt"/>
              <a:buAutoNum type="alphaLcParenR"/>
            </a:pPr>
            <a:r>
              <a:rPr lang="cs-CZ" sz="1600" dirty="0"/>
              <a:t>Je aktivován v poplachové fázi všeobecného adaptačního syndromu (H. </a:t>
            </a:r>
            <a:r>
              <a:rPr lang="cs-CZ" sz="1600" dirty="0" err="1"/>
              <a:t>Selye</a:t>
            </a:r>
            <a:r>
              <a:rPr lang="cs-CZ" sz="1600" dirty="0"/>
              <a:t>)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600" dirty="0"/>
              <a:t>Je aktivován ve fázi vyčerpání všeobecného adaptačního syndromu (H. </a:t>
            </a:r>
            <a:r>
              <a:rPr lang="cs-CZ" sz="1600" dirty="0" err="1"/>
              <a:t>Selye</a:t>
            </a:r>
            <a:r>
              <a:rPr lang="cs-CZ" sz="1600" dirty="0"/>
              <a:t>)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600" dirty="0"/>
              <a:t>Je aktivován při relaxaci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600" dirty="0"/>
              <a:t>Podílí se na mechanismu vzniku esenciální hypertenze</a:t>
            </a:r>
          </a:p>
          <a:p>
            <a:pPr marL="514350" lvl="1" indent="-514350">
              <a:lnSpc>
                <a:spcPct val="100000"/>
              </a:lnSpc>
              <a:spcBef>
                <a:spcPts val="1000"/>
              </a:spcBef>
              <a:buFont typeface="+mj-lt"/>
              <a:buAutoNum type="arabicParenR" startAt="4"/>
            </a:pPr>
            <a:r>
              <a:rPr lang="cs-CZ" sz="2000" dirty="0"/>
              <a:t>Pan Ondruška je silným kuřákem. Nedávno se rozhodl, že se svého zlozvyku zbaví. Jaké </a:t>
            </a:r>
            <a:r>
              <a:rPr lang="cs-CZ" sz="2000" dirty="0" smtClean="0"/>
              <a:t>2 </a:t>
            </a:r>
            <a:r>
              <a:rPr lang="cs-CZ" sz="2000" dirty="0"/>
              <a:t>změny v domácnosti byste mu vzhledem k jeho plánu </a:t>
            </a:r>
            <a:r>
              <a:rPr lang="cs-CZ" sz="2000" dirty="0" smtClean="0"/>
              <a:t>mohli doporučit? (2 </a:t>
            </a:r>
            <a:r>
              <a:rPr lang="cs-CZ" sz="2000" dirty="0"/>
              <a:t>body)</a:t>
            </a:r>
          </a:p>
          <a:p>
            <a:pPr marL="457200" lvl="1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41545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testových otázek – odpovědi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Např.: </a:t>
            </a:r>
          </a:p>
          <a:p>
            <a:pPr lvl="1"/>
            <a:r>
              <a:rPr lang="cs-CZ" sz="2000" dirty="0" err="1"/>
              <a:t>K</a:t>
            </a:r>
            <a:r>
              <a:rPr lang="cs-CZ" sz="2000" dirty="0" err="1" smtClean="0"/>
              <a:t>oronavirus</a:t>
            </a:r>
            <a:r>
              <a:rPr lang="cs-CZ" sz="2000" dirty="0" smtClean="0"/>
              <a:t> a změny v tržbách v různých odvětvích, zaměření státu na určitá odvětví aj.</a:t>
            </a:r>
          </a:p>
          <a:p>
            <a:pPr lvl="1"/>
            <a:r>
              <a:rPr lang="cs-CZ" sz="2000" dirty="0"/>
              <a:t>Z</a:t>
            </a:r>
            <a:r>
              <a:rPr lang="cs-CZ" sz="2000" dirty="0" smtClean="0"/>
              <a:t>měny v míře (ne)zaměstnanosti</a:t>
            </a:r>
          </a:p>
          <a:p>
            <a:pPr lvl="1"/>
            <a:r>
              <a:rPr lang="cs-CZ" sz="2000" dirty="0" smtClean="0"/>
              <a:t>Nemocní lidé nejsou z hlediska státu „produktivní“ a naopak stojí stát peníze aj.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OK: a, c, d, e – neplatí jen b, nejde o redukci pozornosti, ale o to, že soustředíme plně svou pozornost například na svůj dech, přítomný okamžik, …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OK: a, d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Např.: </a:t>
            </a:r>
          </a:p>
          <a:p>
            <a:pPr lvl="1"/>
            <a:r>
              <a:rPr lang="cs-CZ" sz="2000" dirty="0"/>
              <a:t>Zbavit se „příslušenství“ zlozvyku – </a:t>
            </a:r>
            <a:r>
              <a:rPr lang="cs-CZ" sz="2000" dirty="0" smtClean="0"/>
              <a:t>zapalovače, popelníky aj.</a:t>
            </a:r>
          </a:p>
          <a:p>
            <a:pPr lvl="1"/>
            <a:r>
              <a:rPr lang="cs-CZ" sz="2000" dirty="0"/>
              <a:t>N</a:t>
            </a:r>
            <a:r>
              <a:rPr lang="cs-CZ" sz="2000" dirty="0" smtClean="0"/>
              <a:t>echat </a:t>
            </a:r>
            <a:r>
              <a:rPr lang="cs-CZ" sz="2000" dirty="0"/>
              <a:t>vyčistit </a:t>
            </a:r>
            <a:r>
              <a:rPr lang="cs-CZ" sz="2000" dirty="0" smtClean="0"/>
              <a:t>oblečení, záclony, sedačku aj., které jsou cítit po cigaretách</a:t>
            </a:r>
          </a:p>
          <a:p>
            <a:pPr lvl="1"/>
            <a:r>
              <a:rPr lang="cs-CZ" sz="2000" dirty="0" smtClean="0"/>
              <a:t>Změny prostředí, které mu připomíná kouřit – např. jiné uspořádání balkónu, kde si vždy dával cigaretu</a:t>
            </a:r>
            <a:endParaRPr lang="cs-CZ" sz="2000" dirty="0"/>
          </a:p>
          <a:p>
            <a:pPr marL="514350" indent="-514350">
              <a:buFont typeface="+mj-lt"/>
              <a:buAutoNum type="arabicParenR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89609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43388" y="2736850"/>
            <a:ext cx="4371975" cy="1325563"/>
          </a:xfrm>
        </p:spPr>
        <p:txBody>
          <a:bodyPr/>
          <a:lstStyle/>
          <a:p>
            <a:pPr algn="ctr"/>
            <a:r>
              <a:rPr lang="cs-CZ" dirty="0" smtClean="0"/>
              <a:t>Hodně štěstí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pic>
        <p:nvPicPr>
          <p:cNvPr id="2050" name="Picture 2" descr="Fototapeta Zelený čtyřlístek na bílém pozadí. • Pixers® • Žijeme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67" r="8068" b="11417"/>
          <a:stretch/>
        </p:blipFill>
        <p:spPr bwMode="auto">
          <a:xfrm>
            <a:off x="1014412" y="1508918"/>
            <a:ext cx="3419920" cy="4348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60478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1188</TotalTime>
  <Words>340</Words>
  <Application>Microsoft Office PowerPoint</Application>
  <PresentationFormat>Širokoúhlá obrazovka</PresentationFormat>
  <Paragraphs>59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Motiv Office</vt:lpstr>
      <vt:lpstr>Info k zápočtu</vt:lpstr>
      <vt:lpstr>Prostředí zápočtu</vt:lpstr>
      <vt:lpstr>Test</vt:lpstr>
      <vt:lpstr>Test</vt:lpstr>
      <vt:lpstr>Ukázka testových otázek:  Zkuste si odpovědět…</vt:lpstr>
      <vt:lpstr>Ukázka testových otázek – odpovědi </vt:lpstr>
      <vt:lpstr>Hodně štěstí 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86</cp:revision>
  <dcterms:created xsi:type="dcterms:W3CDTF">2020-02-12T07:29:27Z</dcterms:created>
  <dcterms:modified xsi:type="dcterms:W3CDTF">2020-04-28T06:42:51Z</dcterms:modified>
</cp:coreProperties>
</file>