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7" r:id="rId10"/>
    <p:sldId id="264" r:id="rId11"/>
    <p:sldId id="265" r:id="rId12"/>
    <p:sldId id="296" r:id="rId13"/>
    <p:sldId id="292" r:id="rId14"/>
    <p:sldId id="266" r:id="rId15"/>
    <p:sldId id="295" r:id="rId16"/>
    <p:sldId id="267" r:id="rId17"/>
    <p:sldId id="268" r:id="rId18"/>
    <p:sldId id="269" r:id="rId19"/>
    <p:sldId id="270" r:id="rId20"/>
    <p:sldId id="284" r:id="rId21"/>
    <p:sldId id="271" r:id="rId22"/>
    <p:sldId id="289" r:id="rId23"/>
    <p:sldId id="290" r:id="rId24"/>
    <p:sldId id="272" r:id="rId25"/>
    <p:sldId id="297" r:id="rId26"/>
    <p:sldId id="285" r:id="rId27"/>
    <p:sldId id="273" r:id="rId28"/>
    <p:sldId id="274" r:id="rId29"/>
    <p:sldId id="275" r:id="rId30"/>
    <p:sldId id="277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B8ED4-91BD-4A47-8995-42CA119274E1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F2F9F-B25B-4F74-A5D2-F6671CDA1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21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77FED3-F6B3-48B1-A279-06130D78AD1E}" type="slidenum">
              <a:rPr lang="cs-CZ" altLang="cs-CZ" smtClean="0">
                <a:latin typeface="Calibri" panose="020F0502020204030204" pitchFamily="34" charset="0"/>
              </a:rPr>
              <a:pPr/>
              <a:t>2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4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6D58EE-D54B-4EA1-B5E5-7CAB8DA4F9F5}" type="slidenum">
              <a:rPr lang="cs-CZ" altLang="cs-CZ" smtClean="0"/>
              <a:pPr/>
              <a:t>3</a:t>
            </a:fld>
            <a:endParaRPr lang="cs-CZ" altLang="cs-CZ" smtClean="0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302703F-281E-4FD1-AF07-C4A0A4DDAFE9}" type="slidenum">
              <a:rPr lang="cs-CZ" altLang="cs-CZ" sz="1200"/>
              <a:pPr algn="r" eaLnBrk="1" hangingPunct="1"/>
              <a:t>3</a:t>
            </a:fld>
            <a:endParaRPr lang="cs-CZ" altLang="cs-CZ" sz="120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56985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146EB2-498A-4A6E-B73D-B5FA0D3D7C4E}" type="slidenum">
              <a:rPr lang="cs-CZ" altLang="cs-CZ" smtClean="0">
                <a:latin typeface="Calibri" panose="020F0502020204030204" pitchFamily="34" charset="0"/>
              </a:rPr>
              <a:pPr/>
              <a:t>4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94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736C1E-A8DC-4D96-AA78-3BBE0644906E}" type="slidenum">
              <a:rPr lang="cs-CZ" altLang="cs-CZ" smtClean="0">
                <a:latin typeface="Calibri" panose="020F0502020204030204" pitchFamily="34" charset="0"/>
              </a:rPr>
              <a:pPr/>
              <a:t>7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75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76888A-EBD7-4993-91BB-C777F5F65722}" type="slidenum">
              <a:rPr lang="cs-CZ" altLang="cs-CZ" smtClean="0"/>
              <a:pPr/>
              <a:t>8</a:t>
            </a:fld>
            <a:endParaRPr lang="cs-CZ" altLang="cs-CZ" smtClean="0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33CA2D3-D2BC-4B03-9142-ADAF9A37DD25}" type="slidenum">
              <a:rPr lang="cs-CZ" altLang="cs-CZ" sz="1200"/>
              <a:pPr algn="r" eaLnBrk="1" hangingPunct="1"/>
              <a:t>8</a:t>
            </a:fld>
            <a:endParaRPr lang="cs-CZ" altLang="cs-CZ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0925" y="160338"/>
            <a:ext cx="4754563" cy="2674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4694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40ACD9-69C6-4986-AB60-51C8F01D1F6E}" type="slidenum">
              <a:rPr lang="cs-CZ" altLang="cs-CZ" smtClean="0">
                <a:latin typeface="Calibri" panose="020F0502020204030204" pitchFamily="34" charset="0"/>
              </a:rPr>
              <a:pPr/>
              <a:t>10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29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48C71F-174A-497B-B5EC-1B8E077A167A}" type="slidenum">
              <a:rPr lang="cs-CZ" altLang="en-US" smtClean="0"/>
              <a:pPr>
                <a:spcBef>
                  <a:spcPct val="0"/>
                </a:spcBef>
              </a:pPr>
              <a:t>15</a:t>
            </a:fld>
            <a:endParaRPr lang="cs-CZ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29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5775AE-45D7-4C0C-A516-D03442DAB1E9}" type="slidenum">
              <a:rPr lang="cs-CZ" altLang="cs-CZ" smtClean="0">
                <a:latin typeface="Calibri" panose="020F0502020204030204" pitchFamily="34" charset="0"/>
              </a:rPr>
              <a:pPr/>
              <a:t>17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57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9459D5-4A8D-4FCB-A70A-831519402C28}" type="slidenum">
              <a:rPr lang="cs-CZ" altLang="cs-CZ" smtClean="0">
                <a:latin typeface="Calibri" panose="020F0502020204030204" pitchFamily="34" charset="0"/>
              </a:rPr>
              <a:pPr/>
              <a:t>18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9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93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90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18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29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71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76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22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40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36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556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99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51DC1-96C0-44BC-A1B9-672855B76019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50045-93AD-49F4-84E9-589D3FD67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90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80473" y="117693"/>
            <a:ext cx="1115327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Milí studenti,</a:t>
            </a:r>
          </a:p>
          <a:p>
            <a:endParaRPr lang="cs-CZ" sz="2400" dirty="0" smtClean="0"/>
          </a:p>
          <a:p>
            <a:r>
              <a:rPr lang="cs-CZ" sz="2400" dirty="0"/>
              <a:t>j</a:t>
            </a:r>
            <a:r>
              <a:rPr lang="cs-CZ" sz="2400" dirty="0" smtClean="0"/>
              <a:t>eště stále nemám informace, jak by mělo probíhat závěrečné zkoušení, takže zůstaneme u našeho modelu, pokud se podmínky změní, přizpůsobíme se. Ale myslím, že tak, jak to mám naplánováno, bychom všechna hygienicko-epidemiologická nařízení dodrželi. Ale opravdu musíme ještě počkat na oficiální pokyny.</a:t>
            </a:r>
          </a:p>
          <a:p>
            <a:endParaRPr lang="cs-CZ" sz="2400" dirty="0" smtClean="0"/>
          </a:p>
          <a:p>
            <a:r>
              <a:rPr lang="cs-CZ" sz="2400" dirty="0" smtClean="0"/>
              <a:t>Dala </a:t>
            </a:r>
            <a:r>
              <a:rPr lang="cs-CZ" sz="2400" dirty="0" smtClean="0"/>
              <a:t>jsem </a:t>
            </a:r>
            <a:r>
              <a:rPr lang="cs-CZ" sz="2400" dirty="0" smtClean="0"/>
              <a:t>včera na </a:t>
            </a:r>
            <a:r>
              <a:rPr lang="cs-CZ" sz="2400" dirty="0" smtClean="0"/>
              <a:t>IS </a:t>
            </a:r>
            <a:r>
              <a:rPr lang="cs-CZ" sz="2400" dirty="0" smtClean="0"/>
              <a:t>další obrázky dohromady s předchozími do </a:t>
            </a:r>
            <a:r>
              <a:rPr lang="cs-CZ" sz="2400" dirty="0" smtClean="0"/>
              <a:t>jedné složky (je to v PowerPointu), abyste je mohli vyplňovat přímo do obrázků (dejte „povolit úpravy“), protože jsem zjistila, že mnozí máte s obrázky potíže</a:t>
            </a:r>
            <a:r>
              <a:rPr lang="cs-CZ" sz="2400" dirty="0" smtClean="0"/>
              <a:t>.</a:t>
            </a:r>
          </a:p>
          <a:p>
            <a:r>
              <a:rPr lang="cs-CZ" sz="2400" dirty="0" smtClean="0"/>
              <a:t>Bylo </a:t>
            </a:r>
            <a:r>
              <a:rPr lang="cs-CZ" sz="2400" dirty="0"/>
              <a:t>by dobře, kdybyste si je postupně vyplňovali, abyste mne jimi potom nezahrnuli naráz</a:t>
            </a:r>
            <a:r>
              <a:rPr lang="cs-CZ" sz="2400" dirty="0" smtClean="0"/>
              <a:t>.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Studujte </a:t>
            </a:r>
            <a:r>
              <a:rPr lang="cs-CZ" sz="2400" dirty="0" smtClean="0"/>
              <a:t>soustavně, fyzično člověka i po </a:t>
            </a:r>
            <a:r>
              <a:rPr lang="cs-CZ" sz="2400" dirty="0" err="1" smtClean="0"/>
              <a:t>koronovirové</a:t>
            </a:r>
            <a:r>
              <a:rPr lang="cs-CZ" sz="2400" dirty="0" smtClean="0"/>
              <a:t> krizi zůstane pořád stejné….</a:t>
            </a:r>
          </a:p>
          <a:p>
            <a:endParaRPr lang="cs-CZ" sz="2400" dirty="0" smtClean="0"/>
          </a:p>
          <a:p>
            <a:r>
              <a:rPr lang="cs-CZ" sz="2400" dirty="0" smtClean="0"/>
              <a:t>Zdraví </a:t>
            </a:r>
            <a:r>
              <a:rPr lang="cs-CZ" sz="2400" dirty="0" smtClean="0"/>
              <a:t>Vás s přáním pevného zdraví</a:t>
            </a:r>
          </a:p>
          <a:p>
            <a:r>
              <a:rPr lang="cs-CZ" sz="2400" dirty="0" smtClean="0"/>
              <a:t>L</a:t>
            </a:r>
            <a:r>
              <a:rPr lang="cs-CZ" sz="2400" dirty="0" smtClean="0"/>
              <a:t>. Horáčková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5799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565150"/>
            <a:ext cx="12133450" cy="830997"/>
          </a:xfrm>
          <a:prstGeom prst="rect">
            <a:avLst/>
          </a:prstGeom>
          <a:solidFill>
            <a:srgbClr val="FFFF00"/>
          </a:solidFill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Koncový mozek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telencephalon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 dvě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hemisféry odděleny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longitudinalis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šedá hmota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 na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povrchu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mozková kůra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(6 vrstev), v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hloubce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hemisfér 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bazální ganglia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gyri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sulci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1395413"/>
            <a:ext cx="117792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superolateralis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hemispherii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cs-CZ" sz="2000" b="1" dirty="0">
              <a:latin typeface="Times New Roman" panose="02020603050405020304" pitchFamily="18" charset="0"/>
            </a:endParaRPr>
          </a:p>
        </p:txBody>
      </p:sp>
      <p:pic>
        <p:nvPicPr>
          <p:cNvPr id="39940" name="Picture 5" descr="Scan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77" y="2887579"/>
            <a:ext cx="3081746" cy="3879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805418" y="3752350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889625" y="3118227"/>
            <a:ext cx="380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32514" y="2026355"/>
            <a:ext cx="10732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parietalis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occipitalis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insulae</a:t>
            </a: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obr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77" y="2818099"/>
            <a:ext cx="6371639" cy="397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4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14" y="1372602"/>
            <a:ext cx="4230757" cy="278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ál 2"/>
          <p:cNvSpPr/>
          <p:nvPr/>
        </p:nvSpPr>
        <p:spPr>
          <a:xfrm>
            <a:off x="2895177" y="2400833"/>
            <a:ext cx="1730879" cy="103421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1988" name="Picture 4" descr="obr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1154113"/>
            <a:ext cx="6580187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2326344" y="722440"/>
            <a:ext cx="2162175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658132" y="969446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Lobus</a:t>
            </a:r>
            <a:r>
              <a:rPr lang="cs-CZ" b="1" dirty="0" smtClean="0"/>
              <a:t> </a:t>
            </a:r>
            <a:r>
              <a:rPr lang="cs-CZ" b="1" dirty="0" err="1" smtClean="0"/>
              <a:t>insulae</a:t>
            </a:r>
            <a:r>
              <a:rPr lang="cs-CZ" b="1" dirty="0" smtClean="0"/>
              <a:t> </a:t>
            </a:r>
            <a:endParaRPr lang="cs-CZ" b="1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6316579" y="2767263"/>
            <a:ext cx="2069432" cy="177551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749394" y="2503028"/>
            <a:ext cx="1589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Lobus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frontalis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8494295" y="2503028"/>
            <a:ext cx="2334126" cy="44178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9145385" y="2310063"/>
            <a:ext cx="168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00B0F0"/>
                </a:solidFill>
              </a:rPr>
              <a:t>Lobus</a:t>
            </a:r>
            <a:r>
              <a:rPr lang="cs-CZ" b="1" dirty="0" smtClean="0">
                <a:solidFill>
                  <a:srgbClr val="00B0F0"/>
                </a:solidFill>
              </a:rPr>
              <a:t> </a:t>
            </a:r>
            <a:r>
              <a:rPr lang="cs-CZ" b="1" dirty="0" err="1" smtClean="0">
                <a:solidFill>
                  <a:srgbClr val="00B0F0"/>
                </a:solidFill>
              </a:rPr>
              <a:t>parietalis</a:t>
            </a:r>
            <a:endParaRPr lang="cs-CZ" b="1" dirty="0">
              <a:solidFill>
                <a:srgbClr val="00B0F0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9985999" y="3208337"/>
            <a:ext cx="1083054" cy="80645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0311063" y="3435044"/>
            <a:ext cx="174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00B050"/>
                </a:solidFill>
              </a:rPr>
              <a:t>Lobus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cs-CZ" b="1" dirty="0" err="1" smtClean="0">
                <a:solidFill>
                  <a:srgbClr val="00B050"/>
                </a:solidFill>
              </a:rPr>
              <a:t>occipitalis</a:t>
            </a:r>
            <a:endParaRPr lang="cs-CZ" b="1" dirty="0">
              <a:solidFill>
                <a:srgbClr val="00B050"/>
              </a:solidFill>
            </a:endParaRPr>
          </a:p>
        </p:txBody>
      </p:sp>
      <p:cxnSp>
        <p:nvCxnSpPr>
          <p:cNvPr id="17" name="Přímá spojnice se šipkou 16"/>
          <p:cNvCxnSpPr/>
          <p:nvPr/>
        </p:nvCxnSpPr>
        <p:spPr>
          <a:xfrm flipV="1">
            <a:off x="7544259" y="4454010"/>
            <a:ext cx="625183" cy="8085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915112" y="5157466"/>
            <a:ext cx="18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Lobus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temporalis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21" name="Pravá složená závorka 20"/>
          <p:cNvSpPr/>
          <p:nvPr/>
        </p:nvSpPr>
        <p:spPr>
          <a:xfrm>
            <a:off x="8339125" y="3669632"/>
            <a:ext cx="394242" cy="11430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3825965" y="94498"/>
            <a:ext cx="6178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superolateralis</a:t>
            </a:r>
            <a:r>
              <a:rPr lang="cs-CZ" alt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hemispherii</a:t>
            </a:r>
            <a:r>
              <a:rPr lang="cs-CZ" alt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23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229504"/>
            <a:ext cx="12192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nad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a před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obsahuje motorické oblasti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(analyzátory) 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parietalis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za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postcentralis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obsahuje analyzátor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kožní citlivosti </a:t>
            </a:r>
            <a:endParaRPr lang="cs-CZ" alt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(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bolest,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tlak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, chlad, dotyk) a chuťový analyzátor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occipitalis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obsahuje zrakový analyzátor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pod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– obsahuje sluchový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analyzátor (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Heschlovy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závity)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insulae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překryt čelním, temenním a spánkovým lalokem                            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frnx%20me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733" y="4559967"/>
            <a:ext cx="2861174" cy="207435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emisf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47" y="4562183"/>
            <a:ext cx="2771192" cy="207213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58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341438"/>
            <a:ext cx="3992562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4054642" y="390526"/>
            <a:ext cx="4783857" cy="80021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800" b="1" dirty="0">
                <a:latin typeface="Arial" charset="0"/>
              </a:rPr>
              <a:t>TELENCEPHALON</a:t>
            </a:r>
          </a:p>
          <a:p>
            <a:pPr eaLnBrk="1" hangingPunct="1">
              <a:defRPr/>
            </a:pPr>
            <a:r>
              <a:rPr lang="cs-CZ" altLang="cs-CZ" dirty="0">
                <a:latin typeface="Arial" charset="0"/>
              </a:rPr>
              <a:t>      </a:t>
            </a:r>
            <a:r>
              <a:rPr lang="cs-CZ" altLang="cs-CZ" dirty="0" err="1">
                <a:latin typeface="Arial" charset="0"/>
              </a:rPr>
              <a:t>Hemisphaeriae</a:t>
            </a: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 err="1">
                <a:latin typeface="Arial" charset="0"/>
              </a:rPr>
              <a:t>cerebri</a:t>
            </a:r>
            <a:endParaRPr lang="cs-CZ" altLang="cs-CZ" dirty="0">
              <a:latin typeface="Arial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096001" y="1844676"/>
            <a:ext cx="375776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Fissura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longitudinalis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cerebri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Cortex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cerebri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</a:t>
            </a:r>
            <a:r>
              <a:rPr lang="cs-CZ" altLang="cs-CZ" sz="2000" b="1" dirty="0" smtClean="0"/>
              <a:t>  </a:t>
            </a:r>
            <a:r>
              <a:rPr lang="cs-CZ" altLang="cs-CZ" sz="2000" b="1" dirty="0"/>
              <a:t>Sulci </a:t>
            </a:r>
            <a:r>
              <a:rPr lang="cs-CZ" altLang="cs-CZ" sz="2000" b="1" dirty="0" err="1"/>
              <a:t>cerebri</a:t>
            </a:r>
            <a:endParaRPr lang="cs-CZ" altLang="cs-CZ" sz="2000" b="1" dirty="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Gyri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cerebri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Polus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frontalis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Polus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occipitalis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Polus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temporalis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390526"/>
            <a:ext cx="2449513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6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33375" y="565150"/>
            <a:ext cx="8918909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hemispherii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cs-CZ" alt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callosum</a:t>
            </a:r>
            <a:r>
              <a:rPr lang="cs-CZ" altLang="cs-CZ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hlavni komisura=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propojení pravé a levé hemisféry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cinguli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navazuje na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parahippocampalis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limbicus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spojuje </a:t>
            </a:r>
            <a:r>
              <a:rPr lang="cs-CZ" alt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corpora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mammilaria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hippocampus 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1" name="Picture 5" descr="Scan0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711450"/>
            <a:ext cx="2840038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2490788"/>
            <a:ext cx="4248150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 descr="forni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18924" r="13655" b="12616"/>
          <a:stretch>
            <a:fillRect/>
          </a:stretch>
        </p:blipFill>
        <p:spPr bwMode="auto">
          <a:xfrm>
            <a:off x="9516979" y="0"/>
            <a:ext cx="2675021" cy="218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4" descr="laterální komora mozkov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19713" r="17752" b="7886"/>
          <a:stretch>
            <a:fillRect/>
          </a:stretch>
        </p:blipFill>
        <p:spPr bwMode="auto">
          <a:xfrm>
            <a:off x="8378825" y="2620963"/>
            <a:ext cx="3306763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17272" y="477071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655612" y="3622437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214310" y="3732768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020174" y="4229894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478960" y="3991769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173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rnx%20me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3141663"/>
            <a:ext cx="4133850" cy="2997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5" descr="obr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60350"/>
            <a:ext cx="4140200" cy="26797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17" y="126247"/>
            <a:ext cx="5855452" cy="413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TelenFornixAmyg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88" y="4244782"/>
            <a:ext cx="36353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20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49263" y="381000"/>
            <a:ext cx="11577637" cy="21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hemispherii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bulbus,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olfactorium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chiasma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opticum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parahippocampalis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(dovnitř postranní komory se vyklenuje jako hippocampus)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cs-CZ" altLang="cs-CZ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4035" name="Picture 3" descr="Scan0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2138363"/>
            <a:ext cx="4911725" cy="450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2138363"/>
            <a:ext cx="3581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4" descr="laterální komora mozk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19713" r="17752" b="7886"/>
          <a:stretch>
            <a:fillRect/>
          </a:stretch>
        </p:blipFill>
        <p:spPr bwMode="auto">
          <a:xfrm>
            <a:off x="8942388" y="2784475"/>
            <a:ext cx="330835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4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828800" y="330200"/>
            <a:ext cx="999825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Mozková kůra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(dva typy kůry mozkové - </a:t>
            </a:r>
            <a:r>
              <a:rPr lang="cs-CZ" alt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allocortex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3,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neocortex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6  vrstev neuronů)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22250" y="925513"/>
            <a:ext cx="118046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Paleocortex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čichová kůra na spodní straně čelního laloku (bulbus,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olfactorium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22250" y="4192588"/>
            <a:ext cx="102679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Archicortex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hippokampová formace na mediální ploše temporálního laloku,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má silné spoje 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neokortexem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je součástí </a:t>
            </a:r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limbického systému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mozku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sídlem emočních a paměťových mechanismů</a:t>
            </a:r>
          </a:p>
        </p:txBody>
      </p:sp>
      <p:pic>
        <p:nvPicPr>
          <p:cNvPr id="45061" name="Picture 6" descr="Scan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09"/>
          <a:stretch>
            <a:fillRect/>
          </a:stretch>
        </p:blipFill>
        <p:spPr bwMode="auto">
          <a:xfrm>
            <a:off x="3109913" y="1874838"/>
            <a:ext cx="4840287" cy="1878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4" descr="laterální komora mozk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19713" r="17752" b="7886"/>
          <a:stretch>
            <a:fillRect/>
          </a:stretch>
        </p:blipFill>
        <p:spPr bwMode="auto">
          <a:xfrm>
            <a:off x="9380538" y="3935413"/>
            <a:ext cx="2646362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88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-123825"/>
            <a:ext cx="12068175" cy="781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Neocortex</a:t>
            </a:r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(6 vrstev neuronů)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Motorická oblast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praecentralis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(area 4) – motorický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homunculus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gyri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frontales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(area 6,8)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Brocovo</a:t>
            </a:r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centrum řeči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zadní třetina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dominantní hemisféry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Prefrontální</a:t>
            </a:r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korová oblast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asociační oblast (při poškození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nastává apatie, poruchy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paměti, zanedbávání zevnějšku, hygieny…)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sng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Sensorická</a:t>
            </a:r>
            <a:r>
              <a:rPr lang="cs-CZ" altLang="cs-CZ" sz="20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korová oblast</a:t>
            </a: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postcentralis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v temenním laloku – area 3, 1, 2, sensitivní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homunculus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SMYSLY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Zraková korová oblast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area 17 v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occipitalis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, area 18, 19 rozvádí zrakové signály do dalších oblastí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Sluchová korová oblast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superior (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Heschlovy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závity) area 41,42 sekundární area 22 – součást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Wernickeova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sensorického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centra řeči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Chuťová korová oblast</a:t>
            </a:r>
            <a:r>
              <a:rPr lang="cs-CZ" altLang="cs-CZ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area 43, dolní část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postcentralis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Čichová korová oblast</a:t>
            </a:r>
            <a:r>
              <a:rPr lang="cs-CZ" altLang="cs-CZ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shodná s rozsahem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paleocortexu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(bulbus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…..)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b="1" dirty="0">
                <a:solidFill>
                  <a:srgbClr val="0070C0"/>
                </a:solidFill>
                <a:latin typeface="Arial" panose="020B0604020202020204" pitchFamily="34" charset="0"/>
              </a:rPr>
              <a:t>Bílá hmota </a:t>
            </a:r>
            <a:r>
              <a:rPr lang="cs-CZ" altLang="cs-CZ" b="1" dirty="0" err="1">
                <a:solidFill>
                  <a:srgbClr val="0070C0"/>
                </a:solidFill>
                <a:latin typeface="Arial" panose="020B0604020202020204" pitchFamily="34" charset="0"/>
              </a:rPr>
              <a:t>telencefala</a:t>
            </a:r>
            <a:r>
              <a:rPr lang="cs-CZ" altLang="cs-CZ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– corpus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callosum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capsula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interna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7107" name="Picture 3" descr="Scan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925" y="4645025"/>
            <a:ext cx="85725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5" descr="Scan00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09"/>
          <a:stretch>
            <a:fillRect/>
          </a:stretch>
        </p:blipFill>
        <p:spPr bwMode="auto">
          <a:xfrm>
            <a:off x="8880475" y="4751388"/>
            <a:ext cx="2051050" cy="796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6" descr="Scan00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5776913"/>
            <a:ext cx="1808163" cy="984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Scan0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35" y="1267044"/>
            <a:ext cx="9998242" cy="54418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ovéPole 2"/>
          <p:cNvSpPr txBox="1">
            <a:spLocks noChangeArrowheads="1"/>
          </p:cNvSpPr>
          <p:nvPr/>
        </p:nvSpPr>
        <p:spPr bwMode="auto">
          <a:xfrm>
            <a:off x="8503068" y="460626"/>
            <a:ext cx="23519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Gyrus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praecentralis</a:t>
            </a:r>
            <a:endParaRPr lang="cs-CZ" altLang="cs-CZ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motorika</a:t>
            </a:r>
          </a:p>
        </p:txBody>
      </p:sp>
      <p:sp>
        <p:nvSpPr>
          <p:cNvPr id="49156" name="TextovéPole 3"/>
          <p:cNvSpPr txBox="1">
            <a:spLocks noChangeArrowheads="1"/>
          </p:cNvSpPr>
          <p:nvPr/>
        </p:nvSpPr>
        <p:spPr bwMode="auto">
          <a:xfrm>
            <a:off x="937135" y="460626"/>
            <a:ext cx="23519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0070C0"/>
                </a:solidFill>
                <a:latin typeface="Arial" panose="020B0604020202020204" pitchFamily="34" charset="0"/>
              </a:rPr>
              <a:t>Gyrus</a:t>
            </a:r>
            <a:r>
              <a:rPr lang="cs-CZ" altLang="cs-CZ" sz="18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0070C0"/>
                </a:solidFill>
                <a:latin typeface="Arial" panose="020B0604020202020204" pitchFamily="34" charset="0"/>
              </a:rPr>
              <a:t>postcentralis</a:t>
            </a:r>
            <a:endParaRPr lang="cs-CZ" altLang="cs-CZ" sz="18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sensorika</a:t>
            </a:r>
            <a:endParaRPr lang="cs-CZ" altLang="cs-CZ" sz="1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908884" y="460626"/>
            <a:ext cx="157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„</a:t>
            </a:r>
            <a:r>
              <a:rPr lang="cs-CZ" b="1" dirty="0" err="1" smtClean="0"/>
              <a:t>Homunculus</a:t>
            </a:r>
            <a:r>
              <a:rPr lang="cs-CZ" b="1" dirty="0" smtClean="0"/>
              <a:t>“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0668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1255713" y="2700338"/>
            <a:ext cx="42021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3"/>
          <p:cNvSpPr txBox="1">
            <a:spLocks noChangeArrowheads="1"/>
          </p:cNvSpPr>
          <p:nvPr/>
        </p:nvSpPr>
        <p:spPr bwMode="auto">
          <a:xfrm>
            <a:off x="72486" y="13070"/>
            <a:ext cx="1077067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b="1" dirty="0"/>
              <a:t>DIENCEPHALON </a:t>
            </a:r>
            <a:r>
              <a:rPr lang="cs-CZ" altLang="cs-CZ" sz="2400" b="1" dirty="0"/>
              <a:t>(mezimozek</a:t>
            </a:r>
            <a:r>
              <a:rPr lang="cs-CZ" altLang="cs-CZ" sz="2400" b="1" dirty="0" smtClean="0"/>
              <a:t>) tvoří jej:</a:t>
            </a:r>
            <a:endParaRPr lang="cs-CZ" altLang="cs-CZ" sz="36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Thalamus*</a:t>
            </a:r>
            <a:endParaRPr lang="cs-CZ" altLang="cs-CZ" sz="2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 smtClean="0"/>
              <a:t>Epithalamus</a:t>
            </a:r>
            <a:r>
              <a:rPr lang="cs-CZ" altLang="cs-CZ" sz="2400" b="1" dirty="0" smtClean="0"/>
              <a:t>**</a:t>
            </a:r>
            <a:endParaRPr lang="cs-CZ" altLang="cs-CZ" sz="2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 smtClean="0"/>
              <a:t>Metathalamus</a:t>
            </a:r>
            <a:r>
              <a:rPr lang="cs-CZ" altLang="cs-CZ" sz="2400" b="1" dirty="0" smtClean="0">
                <a:solidFill>
                  <a:srgbClr val="FFFF00"/>
                </a:solidFill>
              </a:rPr>
              <a:t>***</a:t>
            </a:r>
            <a:endParaRPr lang="cs-CZ" altLang="cs-CZ" sz="24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 smtClean="0"/>
              <a:t>Hypothalamus</a:t>
            </a:r>
            <a:r>
              <a:rPr lang="cs-CZ" altLang="cs-CZ" sz="2400" b="1" dirty="0" smtClean="0">
                <a:solidFill>
                  <a:srgbClr val="00B050"/>
                </a:solidFill>
              </a:rPr>
              <a:t>*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800" b="1" dirty="0" err="1"/>
              <a:t>Sulcus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hypothalamicus</a:t>
            </a:r>
            <a:r>
              <a:rPr lang="cs-CZ" altLang="cs-CZ" sz="1800" b="1" dirty="0"/>
              <a:t> = </a:t>
            </a:r>
            <a:r>
              <a:rPr lang="cs-CZ" altLang="cs-CZ" sz="1800" b="1" dirty="0" err="1"/>
              <a:t>sulcus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limitans</a:t>
            </a:r>
            <a:r>
              <a:rPr lang="cs-CZ" altLang="cs-CZ" sz="2400" b="1" dirty="0">
                <a:solidFill>
                  <a:srgbClr val="C00000"/>
                </a:solidFill>
              </a:rPr>
              <a:t>*</a:t>
            </a:r>
            <a:endParaRPr lang="cs-CZ" altLang="cs-CZ" sz="2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 smtClean="0"/>
              <a:t>Subthalamus</a:t>
            </a:r>
            <a:endParaRPr lang="cs-CZ" altLang="cs-CZ" sz="2400" b="1" dirty="0"/>
          </a:p>
        </p:txBody>
      </p:sp>
      <p:sp>
        <p:nvSpPr>
          <p:cNvPr id="27652" name="TextovéPole 4"/>
          <p:cNvSpPr txBox="1">
            <a:spLocks noChangeArrowheads="1"/>
          </p:cNvSpPr>
          <p:nvPr/>
        </p:nvSpPr>
        <p:spPr bwMode="auto">
          <a:xfrm>
            <a:off x="381000" y="5653088"/>
            <a:ext cx="4557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Ventrální hranice: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Lamina terminalis (mezi commissura anterior)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7400925" y="987425"/>
          <a:ext cx="3684588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Rastrový obrázek" r:id="rId5" imgW="2886478" imgH="3543795" progId="PBrush">
                  <p:embed/>
                </p:oleObj>
              </mc:Choice>
              <mc:Fallback>
                <p:oleObj name="Rastrový obrázek" r:id="rId5" imgW="2886478" imgH="354379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69"/>
                      <a:stretch>
                        <a:fillRect/>
                      </a:stretch>
                    </p:blipFill>
                    <p:spPr bwMode="auto">
                      <a:xfrm>
                        <a:off x="7400925" y="987425"/>
                        <a:ext cx="3684588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9529010" y="372978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/>
              <a:t>*</a:t>
            </a:r>
            <a:endParaRPr lang="cs-CZ" sz="4000" dirty="0"/>
          </a:p>
        </p:txBody>
      </p:sp>
      <p:sp>
        <p:nvSpPr>
          <p:cNvPr id="3" name="Obdélník 2"/>
          <p:cNvSpPr/>
          <p:nvPr/>
        </p:nvSpPr>
        <p:spPr>
          <a:xfrm>
            <a:off x="3206728" y="409751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*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971349" y="408373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800" b="1" dirty="0"/>
              <a:t>**</a:t>
            </a:r>
          </a:p>
        </p:txBody>
      </p:sp>
      <p:sp>
        <p:nvSpPr>
          <p:cNvPr id="5" name="Obdélník 4"/>
          <p:cNvSpPr/>
          <p:nvPr/>
        </p:nvSpPr>
        <p:spPr>
          <a:xfrm>
            <a:off x="9968554" y="4855047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FF00"/>
                </a:solidFill>
              </a:rPr>
              <a:t>***</a:t>
            </a:r>
          </a:p>
        </p:txBody>
      </p:sp>
      <p:sp>
        <p:nvSpPr>
          <p:cNvPr id="6" name="Obdélník 5"/>
          <p:cNvSpPr/>
          <p:nvPr/>
        </p:nvSpPr>
        <p:spPr>
          <a:xfrm>
            <a:off x="3192806" y="418676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C00000"/>
                </a:solidFill>
              </a:rPr>
              <a:t>*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957319" y="433644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B050"/>
                </a:solidFill>
              </a:rPr>
              <a:t>*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9660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r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99" y="757989"/>
            <a:ext cx="8221405" cy="54129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029200" y="388657"/>
            <a:ext cx="161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Řečové oblasti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53204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90500" y="41275"/>
            <a:ext cx="9812338" cy="1724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Bazální ganglia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(šedá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hmota=těla nervových buněk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uvnitř hemisfér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(účastní se motorických okruhů,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potlačují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nežádoucí pohybové aktivity (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hyperkineze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) a vybírají optimální motorické programy k dosažení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cíle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90500" y="1223963"/>
            <a:ext cx="11593513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caudatus+putamen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= corpus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striatum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globus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pallidus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amygdalae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součást limbického systému, ovlivňuje vegetativní reakce, emoce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claustrum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1219200" y="3733800"/>
            <a:ext cx="944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Times New Roman" panose="02020603050405020304" pitchFamily="18" charset="0"/>
              </a:rPr>
              <a:t>         </a:t>
            </a: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1752600" y="4191000"/>
            <a:ext cx="891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  </a:t>
            </a:r>
            <a:endParaRPr lang="cs-CZ" altLang="cs-CZ" sz="1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0182" name="Picture 8" descr="Scan00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17" y="2838450"/>
            <a:ext cx="2986757" cy="285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10" descr="Scan00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58" y="2838450"/>
            <a:ext cx="3165642" cy="28544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7"/>
          <p:cNvPicPr>
            <a:picLocks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838450"/>
            <a:ext cx="2301875" cy="285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5" name="Obdélník 1"/>
          <p:cNvSpPr>
            <a:spLocks noChangeArrowheads="1"/>
          </p:cNvSpPr>
          <p:nvPr/>
        </p:nvSpPr>
        <p:spPr bwMode="auto">
          <a:xfrm>
            <a:off x="8147050" y="5768975"/>
            <a:ext cx="2338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Parkinsonova nemoc</a:t>
            </a:r>
          </a:p>
        </p:txBody>
      </p:sp>
      <p:pic>
        <p:nvPicPr>
          <p:cNvPr id="50186" name="Picture 6" descr="SN-Parkin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2747963"/>
            <a:ext cx="7683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3" descr="CNS_telencephalon_bazalni_gang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958" y="117475"/>
            <a:ext cx="2133767" cy="192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90500" y="6018739"/>
            <a:ext cx="1219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 normální funkci bazálních ganglií je nutný 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dopamin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vytvářený zejména v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substantia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nigra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středního mozku</a:t>
            </a:r>
            <a:endParaRPr lang="cs-CZ" altLang="cs-CZ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NS_telencephalon_bazalni_ganglia_r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3" y="598489"/>
            <a:ext cx="4202112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CNS_telencephalon_bazalni_gang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84" y="2053557"/>
            <a:ext cx="3779838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611" y="1920959"/>
            <a:ext cx="3368389" cy="301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2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aps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61" y="477672"/>
            <a:ext cx="6480175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096001" y="631617"/>
            <a:ext cx="184731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pic>
        <p:nvPicPr>
          <p:cNvPr id="4" name="Picture 2" descr="CNS_telencephalon_bazalni_ganglia_re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/>
          <a:stretch/>
        </p:blipFill>
        <p:spPr bwMode="auto">
          <a:xfrm>
            <a:off x="457893" y="631617"/>
            <a:ext cx="4202112" cy="500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2815389" y="2634916"/>
            <a:ext cx="3372977" cy="601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4817061" y="31368"/>
            <a:ext cx="703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Capsula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interna </a:t>
            </a:r>
            <a:r>
              <a:rPr lang="cs-CZ" dirty="0" smtClean="0"/>
              <a:t>(bílá hmota – obsahuje dostředivé a odstředivé dráhy)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75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31775" y="150813"/>
            <a:ext cx="24399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b="1" u="sng">
                <a:latin typeface="Arial" panose="020B0604020202020204" pitchFamily="34" charset="0"/>
                <a:cs typeface="Arial" panose="020B0604020202020204" pitchFamily="34" charset="0"/>
              </a:rPr>
              <a:t>Dutiny CNS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31775" y="657880"/>
            <a:ext cx="11369675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IV. komora mozková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ventriculus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quartus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– navazuje na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hřbetní míchy,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MO a PV, cerebellum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na její spodině jsou jádra XII. – V. CN, retikulární formace… 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mezi IV. a III. mozkovou komorou – </a:t>
            </a:r>
            <a:r>
              <a:rPr lang="cs-CZ" altLang="cs-CZ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aquaeductus</a:t>
            </a:r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Silviův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kanál)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04" name="Picture 5" descr="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5739063" y="1927307"/>
            <a:ext cx="6100011" cy="428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ovéPole 1"/>
          <p:cNvSpPr txBox="1">
            <a:spLocks noChangeArrowheads="1"/>
          </p:cNvSpPr>
          <p:nvPr/>
        </p:nvSpPr>
        <p:spPr bwMode="auto">
          <a:xfrm>
            <a:off x="9250865" y="5066131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*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1659"/>
          <a:stretch>
            <a:fillRect/>
          </a:stretch>
        </p:blipFill>
        <p:spPr bwMode="auto">
          <a:xfrm>
            <a:off x="2046538" y="2142331"/>
            <a:ext cx="2863782" cy="418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9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2245" y="308083"/>
            <a:ext cx="9280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III. komora mozková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mezi oběma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thalami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hypothalamicus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Mezi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III. komorou a postranní komorou –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interventriculare</a:t>
            </a:r>
            <a:endParaRPr lang="cs-CZ" altLang="cs-CZ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52723" y="235332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Postranní komora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  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cornu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anterius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v čelním laloku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**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v temenním laloku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cornu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posterius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***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v týlním laloku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cornu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****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ve spánkovém laloku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357792"/>
              </p:ext>
            </p:extLst>
          </p:nvPr>
        </p:nvGraphicFramePr>
        <p:xfrm>
          <a:off x="8903369" y="431580"/>
          <a:ext cx="2925679" cy="3431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Rastrový obrázek" r:id="rId3" imgW="2886478" imgH="3543795" progId="PBrush">
                  <p:embed/>
                </p:oleObj>
              </mc:Choice>
              <mc:Fallback>
                <p:oleObj name="Rastrový obrázek" r:id="rId3" imgW="2886478" imgH="354379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69"/>
                      <a:stretch>
                        <a:fillRect/>
                      </a:stretch>
                    </p:blipFill>
                    <p:spPr bwMode="auto">
                      <a:xfrm>
                        <a:off x="8903369" y="431580"/>
                        <a:ext cx="2925679" cy="3431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10134395" y="255069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**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5" y="3670409"/>
            <a:ext cx="3601452" cy="267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814013" y="4651547"/>
            <a:ext cx="86988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Mozkomíšní mok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se tvoří v 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plexus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choroideus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postranních komor, odtéká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přes </a:t>
            </a:r>
            <a:r>
              <a:rPr lang="cs-CZ" altLang="cs-CZ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foramina</a:t>
            </a:r>
            <a:r>
              <a:rPr lang="cs-CZ" altLang="cs-CZ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interventricularia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III. komory mozkové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, odtud přes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Silviův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kanál (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aquaductus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IV. mozkové komory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a otvorem ve stropu IV. 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komory  do subarachnoidálního </a:t>
            </a:r>
            <a:r>
              <a:rPr lang="cs-CZ" altLang="cs-CZ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prostoru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383632" y="47376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1843400" y="4540475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2521131" y="4909807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1849503" y="5176387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****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7818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mozkové kom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20502" r="21698" b="14194"/>
          <a:stretch>
            <a:fillRect/>
          </a:stretch>
        </p:blipFill>
        <p:spPr bwMode="auto">
          <a:xfrm>
            <a:off x="1524001" y="1268413"/>
            <a:ext cx="566102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183749" y="510421"/>
            <a:ext cx="65357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C00000"/>
                </a:solidFill>
                <a:latin typeface="Arial" charset="0"/>
              </a:rPr>
              <a:t>VENTRICULI </a:t>
            </a:r>
            <a:r>
              <a:rPr lang="cs-CZ" sz="3200" b="1" dirty="0" smtClean="0">
                <a:solidFill>
                  <a:srgbClr val="C00000"/>
                </a:solidFill>
                <a:latin typeface="Arial" charset="0"/>
              </a:rPr>
              <a:t>CEREBRI </a:t>
            </a:r>
            <a:r>
              <a:rPr lang="cs-CZ" sz="1600" dirty="0" smtClean="0">
                <a:latin typeface="Arial" charset="0"/>
              </a:rPr>
              <a:t>(komory mozkové)</a:t>
            </a:r>
            <a:endParaRPr lang="cs-CZ" sz="16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708208" y="4956533"/>
            <a:ext cx="297575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Ventriculi</a:t>
            </a:r>
            <a:r>
              <a:rPr lang="cs-CZ" altLang="cs-CZ" sz="2000" b="1" dirty="0"/>
              <a:t> </a:t>
            </a:r>
            <a:r>
              <a:rPr lang="cs-CZ" altLang="cs-CZ" sz="2000" b="1" dirty="0" err="1" smtClean="0"/>
              <a:t>laterales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Ventriculus</a:t>
            </a:r>
            <a:r>
              <a:rPr lang="cs-CZ" altLang="cs-CZ" sz="2000" b="1" dirty="0"/>
              <a:t> </a:t>
            </a:r>
            <a:r>
              <a:rPr lang="cs-CZ" altLang="cs-CZ" sz="2000" b="1" dirty="0" err="1" smtClean="0"/>
              <a:t>tertius</a:t>
            </a:r>
            <a:r>
              <a:rPr lang="cs-CZ" altLang="cs-CZ" sz="2000" b="1" dirty="0" smtClean="0"/>
              <a:t>***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Ventriculus</a:t>
            </a:r>
            <a:r>
              <a:rPr lang="cs-CZ" altLang="cs-CZ" sz="2000" b="1" dirty="0"/>
              <a:t> </a:t>
            </a:r>
            <a:r>
              <a:rPr lang="cs-CZ" altLang="cs-CZ" sz="2000" b="1" dirty="0" err="1" smtClean="0"/>
              <a:t>quartus</a:t>
            </a:r>
            <a:r>
              <a:rPr lang="cs-CZ" altLang="cs-CZ" sz="2000" b="1" dirty="0" smtClean="0"/>
              <a:t>****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FF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958880" y="3734078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/>
              <a:t>***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53898" y="488257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/>
              <a:t>****</a:t>
            </a:r>
          </a:p>
        </p:txBody>
      </p:sp>
      <p:pic>
        <p:nvPicPr>
          <p:cNvPr id="7" name="Picture 8" descr="median-de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52" b="37256"/>
          <a:stretch>
            <a:fillRect/>
          </a:stretch>
        </p:blipFill>
        <p:spPr bwMode="auto">
          <a:xfrm>
            <a:off x="7728942" y="1268413"/>
            <a:ext cx="3781925" cy="409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39853" y="5618252"/>
            <a:ext cx="6003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Aquaductus</a:t>
            </a:r>
            <a:r>
              <a:rPr lang="cs-CZ" b="1" dirty="0" smtClean="0"/>
              <a:t> </a:t>
            </a:r>
            <a:r>
              <a:rPr lang="cs-CZ" b="1" dirty="0" err="1" smtClean="0"/>
              <a:t>cerebri</a:t>
            </a:r>
            <a:r>
              <a:rPr lang="cs-CZ" b="1" dirty="0" smtClean="0"/>
              <a:t> (</a:t>
            </a:r>
            <a:r>
              <a:rPr lang="cs-CZ" b="1" smtClean="0"/>
              <a:t>Silviův</a:t>
            </a:r>
            <a:r>
              <a:rPr lang="cs-CZ" b="1" dirty="0" smtClean="0"/>
              <a:t> kanál)* </a:t>
            </a:r>
            <a:r>
              <a:rPr lang="cs-CZ" dirty="0" smtClean="0"/>
              <a:t>spojuje IV. a III. komoru</a:t>
            </a:r>
            <a:endParaRPr lang="cs-CZ" b="1" dirty="0" smtClean="0"/>
          </a:p>
          <a:p>
            <a:r>
              <a:rPr lang="cs-CZ" b="1" dirty="0" err="1" smtClean="0"/>
              <a:t>Foramen</a:t>
            </a:r>
            <a:r>
              <a:rPr lang="cs-CZ" b="1" dirty="0" smtClean="0"/>
              <a:t> </a:t>
            </a:r>
            <a:r>
              <a:rPr lang="cs-CZ" b="1" dirty="0" err="1" smtClean="0"/>
              <a:t>interventriculare</a:t>
            </a:r>
            <a:r>
              <a:rPr lang="cs-CZ" b="1" dirty="0"/>
              <a:t> </a:t>
            </a:r>
            <a:r>
              <a:rPr lang="cs-CZ" b="1" dirty="0" smtClean="0"/>
              <a:t>**</a:t>
            </a:r>
            <a:r>
              <a:rPr lang="cs-CZ" dirty="0" smtClean="0"/>
              <a:t>(spojuje III. komoru s laterální)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888551" y="4103410"/>
            <a:ext cx="482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/>
              <a:t>* </a:t>
            </a:r>
            <a:endParaRPr lang="cs-CZ" sz="3200" dirty="0"/>
          </a:p>
        </p:txBody>
      </p:sp>
      <p:sp>
        <p:nvSpPr>
          <p:cNvPr id="6" name="Obdélník 5"/>
          <p:cNvSpPr/>
          <p:nvPr/>
        </p:nvSpPr>
        <p:spPr>
          <a:xfrm>
            <a:off x="8833983" y="282489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**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10004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249238" y="411163"/>
            <a:ext cx="114363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b="1" u="sng">
                <a:latin typeface="Arial" panose="020B0604020202020204" pitchFamily="34" charset="0"/>
                <a:cs typeface="Arial" panose="020B0604020202020204" pitchFamily="34" charset="0"/>
              </a:rPr>
              <a:t>Cévní zásobení mozku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 aa. vertebrales (a. basilaris) – a. cerebri posterior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 aa. carotis internae – a. cerebri anterior a a. cerebri media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Ze žilních splavů - sinus durae matris – vzniká </a:t>
            </a:r>
            <a:r>
              <a:rPr lang="cs-CZ" altLang="cs-CZ" sz="2000" b="1" u="sng">
                <a:latin typeface="Arial" panose="020B0604020202020204" pitchFamily="34" charset="0"/>
                <a:cs typeface="Arial" panose="020B0604020202020204" pitchFamily="34" charset="0"/>
              </a:rPr>
              <a:t>v. jugularis interna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7" name="Picture 5" descr="Scan0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2597150"/>
            <a:ext cx="4464050" cy="4024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6" descr="Scan0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3895725"/>
            <a:ext cx="3827462" cy="2725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á složená závorka 1"/>
          <p:cNvSpPr/>
          <p:nvPr/>
        </p:nvSpPr>
        <p:spPr>
          <a:xfrm flipH="1">
            <a:off x="7489825" y="1365250"/>
            <a:ext cx="44450" cy="48101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2230" name="Picture 5" descr="Scan0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3" y="3895725"/>
            <a:ext cx="3027362" cy="2725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TextovéPole 2"/>
          <p:cNvSpPr txBox="1">
            <a:spLocks noChangeArrowheads="1"/>
          </p:cNvSpPr>
          <p:nvPr/>
        </p:nvSpPr>
        <p:spPr bwMode="auto">
          <a:xfrm>
            <a:off x="6748463" y="1454150"/>
            <a:ext cx="4543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              dohromady tvoří Willisův okruh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cs-CZ" altLang="cs-CZ" sz="1600" b="1" i="1">
                <a:latin typeface="Arial" panose="020B0604020202020204" pitchFamily="34" charset="0"/>
                <a:cs typeface="Arial" panose="020B0604020202020204" pitchFamily="34" charset="0"/>
              </a:rPr>
              <a:t>(circulus arteriosus cerebri)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5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obr63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10297" r="23331" b="6056"/>
          <a:stretch>
            <a:fillRect/>
          </a:stretch>
        </p:blipFill>
        <p:spPr bwMode="auto">
          <a:xfrm>
            <a:off x="814388" y="366713"/>
            <a:ext cx="2446170" cy="37778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5" descr="Scan0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66713"/>
            <a:ext cx="6718300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5800" y="4307305"/>
            <a:ext cx="33596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Sinus </a:t>
            </a:r>
            <a:r>
              <a:rPr lang="cs-CZ" b="1" dirty="0" err="1" smtClean="0"/>
              <a:t>sagittalis</a:t>
            </a:r>
            <a:r>
              <a:rPr lang="cs-CZ" b="1" dirty="0" smtClean="0"/>
              <a:t> superior a </a:t>
            </a:r>
            <a:r>
              <a:rPr lang="cs-CZ" b="1" dirty="0" err="1" smtClean="0"/>
              <a:t>inferior</a:t>
            </a:r>
            <a:endParaRPr lang="cs-CZ" b="1" dirty="0" smtClean="0"/>
          </a:p>
          <a:p>
            <a:r>
              <a:rPr lang="cs-CZ" b="1" dirty="0" smtClean="0"/>
              <a:t>Sinus </a:t>
            </a:r>
            <a:r>
              <a:rPr lang="cs-CZ" b="1" dirty="0" err="1" smtClean="0"/>
              <a:t>rectus</a:t>
            </a:r>
            <a:endParaRPr lang="cs-CZ" b="1" dirty="0" smtClean="0"/>
          </a:p>
          <a:p>
            <a:r>
              <a:rPr lang="cs-CZ" b="1" dirty="0" smtClean="0"/>
              <a:t>Sinus </a:t>
            </a:r>
            <a:r>
              <a:rPr lang="cs-CZ" b="1" dirty="0" err="1" smtClean="0"/>
              <a:t>transversus</a:t>
            </a:r>
            <a:endParaRPr lang="cs-CZ" b="1" dirty="0" smtClean="0"/>
          </a:p>
          <a:p>
            <a:r>
              <a:rPr lang="cs-CZ" b="1" dirty="0" smtClean="0"/>
              <a:t>Sinus </a:t>
            </a:r>
            <a:r>
              <a:rPr lang="cs-CZ" b="1" dirty="0" err="1" smtClean="0"/>
              <a:t>sigmoideus</a:t>
            </a:r>
            <a:endParaRPr lang="cs-CZ" b="1" dirty="0" smtClean="0"/>
          </a:p>
          <a:p>
            <a:r>
              <a:rPr lang="cs-CZ" b="1" dirty="0" smtClean="0"/>
              <a:t>Sinus </a:t>
            </a:r>
            <a:r>
              <a:rPr lang="cs-CZ" b="1" dirty="0" err="1" smtClean="0"/>
              <a:t>cavernosus</a:t>
            </a:r>
            <a:endParaRPr lang="cs-CZ" b="1" dirty="0" smtClean="0"/>
          </a:p>
          <a:p>
            <a:r>
              <a:rPr lang="cs-CZ" b="1" dirty="0" smtClean="0"/>
              <a:t>+ mozkové </a:t>
            </a:r>
            <a:r>
              <a:rPr lang="cs-CZ" b="1" dirty="0" smtClean="0"/>
              <a:t>žíly </a:t>
            </a:r>
            <a:r>
              <a:rPr lang="cs-CZ" sz="1400" dirty="0" smtClean="0"/>
              <a:t>(např. v. </a:t>
            </a:r>
            <a:r>
              <a:rPr lang="cs-CZ" sz="1400" dirty="0" err="1" smtClean="0"/>
              <a:t>cerebri</a:t>
            </a:r>
            <a:r>
              <a:rPr lang="cs-CZ" sz="1400" dirty="0" smtClean="0"/>
              <a:t> </a:t>
            </a:r>
            <a:r>
              <a:rPr lang="cs-CZ" sz="1400" dirty="0" err="1" smtClean="0"/>
              <a:t>magna</a:t>
            </a:r>
            <a:r>
              <a:rPr lang="cs-CZ" sz="1400" dirty="0" smtClean="0"/>
              <a:t>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95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0" y="0"/>
            <a:ext cx="120840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1) Obaly </a:t>
            </a:r>
            <a:r>
              <a:rPr lang="cs-CZ" altLang="cs-CZ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mozkové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 </a:t>
            </a: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encephali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tvrdá plena mozková 2 listy - srůstá s periostem – žilní splavy; tvoří řasy: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falx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tentorium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falx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diaphragma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sellae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mater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arachnoidea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tenká, bezcévná, nezasahuje do sulci – největší cisterny –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cerebellomedullaris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fossae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laterales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 mater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cévnatá, kopíruje povrch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gyrů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5" name="Picture 5" descr="Scan00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6" y="2344739"/>
            <a:ext cx="2538830" cy="2284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6" descr="Scan0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386013"/>
            <a:ext cx="2535154" cy="22852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ovéPole 1"/>
          <p:cNvSpPr txBox="1">
            <a:spLocks noChangeArrowheads="1"/>
          </p:cNvSpPr>
          <p:nvPr/>
        </p:nvSpPr>
        <p:spPr bwMode="auto">
          <a:xfrm>
            <a:off x="68168" y="4773088"/>
            <a:ext cx="1212383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b="1" u="sng" dirty="0" smtClean="0">
                <a:latin typeface="Arial" panose="020B0604020202020204" pitchFamily="34" charset="0"/>
              </a:rPr>
              <a:t>2) Obaly </a:t>
            </a:r>
            <a:r>
              <a:rPr lang="cs-CZ" altLang="cs-CZ" sz="3600" b="1" u="sng" dirty="0">
                <a:latin typeface="Arial" panose="020B0604020202020204" pitchFamily="34" charset="0"/>
              </a:rPr>
              <a:t>míchy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dura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mater </a:t>
            </a: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spinalis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</a:rPr>
              <a:t>– tvoří vak </a:t>
            </a:r>
            <a:r>
              <a:rPr lang="cs-CZ" altLang="cs-CZ" sz="1600" b="1" i="1" dirty="0">
                <a:latin typeface="Arial" panose="020B0604020202020204" pitchFamily="34" charset="0"/>
              </a:rPr>
              <a:t>(</a:t>
            </a:r>
            <a:r>
              <a:rPr lang="cs-CZ" altLang="cs-CZ" sz="1600" b="1" i="1" dirty="0" err="1">
                <a:latin typeface="Arial" panose="020B0604020202020204" pitchFamily="34" charset="0"/>
              </a:rPr>
              <a:t>saccus</a:t>
            </a:r>
            <a:r>
              <a:rPr lang="cs-CZ" altLang="cs-CZ" sz="1600" b="1" i="1" dirty="0">
                <a:latin typeface="Arial" panose="020B0604020202020204" pitchFamily="34" charset="0"/>
              </a:rPr>
              <a:t>  </a:t>
            </a:r>
            <a:r>
              <a:rPr lang="cs-CZ" altLang="cs-CZ" sz="1600" b="1" i="1" dirty="0" err="1">
                <a:latin typeface="Arial" panose="020B0604020202020204" pitchFamily="34" charset="0"/>
              </a:rPr>
              <a:t>durae</a:t>
            </a:r>
            <a:r>
              <a:rPr lang="cs-CZ" altLang="cs-CZ" sz="1600" b="1" i="1" dirty="0">
                <a:latin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</a:rPr>
              <a:t>matris</a:t>
            </a:r>
            <a:r>
              <a:rPr lang="cs-CZ" altLang="cs-CZ" sz="1600" b="1" i="1" dirty="0">
                <a:latin typeface="Arial" panose="020B0604020202020204" pitchFamily="34" charset="0"/>
              </a:rPr>
              <a:t>); </a:t>
            </a:r>
            <a:r>
              <a:rPr lang="cs-CZ" altLang="cs-CZ" sz="1600" b="1" dirty="0">
                <a:latin typeface="Arial" panose="020B0604020202020204" pitchFamily="34" charset="0"/>
              </a:rPr>
              <a:t>mezi periostem a </a:t>
            </a:r>
            <a:r>
              <a:rPr lang="cs-CZ" altLang="cs-CZ" sz="1600" b="1" dirty="0" err="1">
                <a:latin typeface="Arial" panose="020B0604020202020204" pitchFamily="34" charset="0"/>
              </a:rPr>
              <a:t>dura</a:t>
            </a:r>
            <a:r>
              <a:rPr lang="cs-CZ" altLang="cs-CZ" sz="1600" b="1" dirty="0">
                <a:latin typeface="Arial" panose="020B0604020202020204" pitchFamily="34" charset="0"/>
              </a:rPr>
              <a:t> mater </a:t>
            </a:r>
            <a:r>
              <a:rPr lang="cs-CZ" altLang="cs-CZ" sz="1600" b="1" dirty="0" err="1">
                <a:latin typeface="Arial" panose="020B0604020202020204" pitchFamily="34" charset="0"/>
              </a:rPr>
              <a:t>spinalis</a:t>
            </a:r>
            <a:r>
              <a:rPr lang="cs-CZ" altLang="cs-CZ" sz="1600" b="1" dirty="0">
                <a:latin typeface="Arial" panose="020B0604020202020204" pitchFamily="34" charset="0"/>
              </a:rPr>
              <a:t> vzniká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                                                                  </a:t>
            </a:r>
            <a:r>
              <a:rPr lang="cs-CZ" altLang="cs-CZ" sz="2000" b="1" dirty="0" err="1">
                <a:latin typeface="Arial" panose="020B0604020202020204" pitchFamily="34" charset="0"/>
              </a:rPr>
              <a:t>cavitas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epiduralis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latin typeface="Arial" panose="020B0604020202020204" pitchFamily="34" charset="0"/>
              </a:rPr>
              <a:t>vyplněné cévními pleteněmi a vazivem </a:t>
            </a:r>
            <a:r>
              <a:rPr lang="cs-CZ" altLang="cs-CZ" sz="2000" b="1" dirty="0">
                <a:latin typeface="Arial" panose="020B0604020202020204" pitchFamily="34" charset="0"/>
              </a:rPr>
              <a:t>– </a:t>
            </a:r>
            <a:r>
              <a:rPr lang="cs-CZ" altLang="cs-CZ" sz="1800" b="1" dirty="0">
                <a:latin typeface="Arial" panose="020B0604020202020204" pitchFamily="34" charset="0"/>
              </a:rPr>
              <a:t>anestézie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arachnoidea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spinalis</a:t>
            </a:r>
            <a:endParaRPr lang="cs-CZ" altLang="cs-CZ" sz="24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pia mater </a:t>
            </a: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spinalis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54278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655" y="2695575"/>
            <a:ext cx="2091407" cy="199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6" y="2925763"/>
            <a:ext cx="3348622" cy="173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992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3814763" y="1481138"/>
            <a:ext cx="71913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b="1" dirty="0">
                <a:latin typeface="Arial" panose="020B0604020202020204" pitchFamily="34" charset="0"/>
                <a:sym typeface="Wingdings 2" panose="05020102010507070707" pitchFamily="18" charset="2"/>
              </a:rPr>
              <a:t> </a:t>
            </a:r>
            <a:r>
              <a:rPr lang="cs-CZ" altLang="cs-CZ" b="1" dirty="0">
                <a:latin typeface="Arial" panose="020B0604020202020204" pitchFamily="34" charset="0"/>
              </a:rPr>
              <a:t>Dostává vzestupné nervové dráhy z hřbetní míchy a z </a:t>
            </a:r>
            <a:r>
              <a:rPr lang="cs-CZ" altLang="cs-CZ" b="1" dirty="0" smtClean="0">
                <a:latin typeface="Arial" panose="020B0604020202020204" pitchFamily="34" charset="0"/>
              </a:rPr>
              <a:t>mozkového </a:t>
            </a:r>
            <a:r>
              <a:rPr lang="cs-CZ" altLang="cs-CZ" b="1" dirty="0" smtClean="0"/>
              <a:t>kmene</a:t>
            </a:r>
            <a:r>
              <a:rPr lang="cs-CZ" altLang="cs-CZ" b="1" dirty="0" smtClean="0">
                <a:latin typeface="Arial" panose="020B0604020202020204" pitchFamily="34" charset="0"/>
              </a:rPr>
              <a:t>, </a:t>
            </a:r>
            <a:r>
              <a:rPr lang="cs-CZ" altLang="cs-CZ" sz="1800" b="1" dirty="0">
                <a:latin typeface="Arial" panose="020B0604020202020204" pitchFamily="34" charset="0"/>
              </a:rPr>
              <a:t>„brána vědomí“), po přepojení na jádrech thalamu pokračují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impulsy do mozkové kůry a z mozkové kůry k jádrům nižších etáží…..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b="1" dirty="0">
                <a:latin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b="1" dirty="0" smtClean="0">
                <a:latin typeface="Arial" panose="020B0604020202020204" pitchFamily="34" charset="0"/>
              </a:rPr>
              <a:t>Má spojení </a:t>
            </a:r>
            <a:r>
              <a:rPr lang="cs-CZ" altLang="cs-CZ" b="1" dirty="0">
                <a:latin typeface="Arial" panose="020B0604020202020204" pitchFamily="34" charset="0"/>
              </a:rPr>
              <a:t>s motorickým systémem </a:t>
            </a:r>
            <a:r>
              <a:rPr lang="cs-CZ" altLang="cs-CZ" sz="2000" b="1" dirty="0" smtClean="0">
                <a:latin typeface="Arial" panose="020B0604020202020204" pitchFamily="34" charset="0"/>
              </a:rPr>
              <a:t>(s basálními ganglii, s mozečkem=cerebellum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b="1" dirty="0">
                <a:latin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b="1" dirty="0" smtClean="0">
                <a:latin typeface="Arial" panose="020B0604020202020204" pitchFamily="34" charset="0"/>
              </a:rPr>
              <a:t>Podílí se na analýze </a:t>
            </a:r>
            <a:r>
              <a:rPr lang="cs-CZ" altLang="cs-CZ" b="1" dirty="0">
                <a:latin typeface="Arial" panose="020B0604020202020204" pitchFamily="34" charset="0"/>
              </a:rPr>
              <a:t>informací </a:t>
            </a:r>
            <a:r>
              <a:rPr lang="cs-CZ" altLang="cs-CZ" b="1" dirty="0" smtClean="0">
                <a:latin typeface="Arial" panose="020B0604020202020204" pitchFamily="34" charset="0"/>
              </a:rPr>
              <a:t>spojené </a:t>
            </a:r>
            <a:r>
              <a:rPr lang="cs-CZ" altLang="cs-CZ" b="1" dirty="0">
                <a:latin typeface="Arial" panose="020B0604020202020204" pitchFamily="34" charset="0"/>
              </a:rPr>
              <a:t>s aktivitou mozku </a:t>
            </a:r>
            <a:r>
              <a:rPr lang="cs-CZ" altLang="cs-CZ" sz="2000" b="1" dirty="0">
                <a:latin typeface="Arial" panose="020B0604020202020204" pitchFamily="34" charset="0"/>
              </a:rPr>
              <a:t>(paměť, nálada…)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4224338" y="476250"/>
            <a:ext cx="6011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b="1">
                <a:latin typeface="Arial" panose="020B0604020202020204" pitchFamily="34" charset="0"/>
              </a:rPr>
              <a:t>FUNKCE THALAMU </a:t>
            </a:r>
          </a:p>
        </p:txBody>
      </p:sp>
      <p:pic>
        <p:nvPicPr>
          <p:cNvPr id="29700" name="Picture 5" descr="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255588" y="476250"/>
            <a:ext cx="28606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570163"/>
            <a:ext cx="271303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2" name="Object 5"/>
          <p:cNvGraphicFramePr>
            <a:graphicFrameLocks noChangeAspect="1"/>
          </p:cNvGraphicFramePr>
          <p:nvPr/>
        </p:nvGraphicFramePr>
        <p:xfrm>
          <a:off x="827088" y="4527550"/>
          <a:ext cx="1717675" cy="201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Rastrový obrázek" r:id="rId6" imgW="2886478" imgH="3543795" progId="PBrush">
                  <p:embed/>
                </p:oleObj>
              </mc:Choice>
              <mc:Fallback>
                <p:oleObj name="Rastrový obrázek" r:id="rId6" imgW="2886478" imgH="354379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69"/>
                      <a:stretch>
                        <a:fillRect/>
                      </a:stretch>
                    </p:blipFill>
                    <p:spPr bwMode="auto">
                      <a:xfrm>
                        <a:off x="827088" y="4527550"/>
                        <a:ext cx="1717675" cy="201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bdélník 2"/>
          <p:cNvSpPr>
            <a:spLocks noChangeArrowheads="1"/>
          </p:cNvSpPr>
          <p:nvPr/>
        </p:nvSpPr>
        <p:spPr bwMode="auto">
          <a:xfrm>
            <a:off x="266700" y="936625"/>
            <a:ext cx="114808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CC0000"/>
                </a:solidFill>
                <a:latin typeface="Arial" panose="020B0604020202020204" pitchFamily="34" charset="0"/>
              </a:rPr>
              <a:t>Použité obrázky:</a:t>
            </a:r>
            <a:endParaRPr lang="cs-CZ" altLang="cs-CZ" sz="36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Čihák, R. (2016): </a:t>
            </a:r>
            <a:r>
              <a:rPr lang="cs-CZ" altLang="cs-CZ" sz="2400">
                <a:latin typeface="Arial" panose="020B0604020202020204" pitchFamily="34" charset="0"/>
              </a:rPr>
              <a:t>Anatomie 3. Grada.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Gilroy, A. M. et al. (2009):</a:t>
            </a:r>
            <a:r>
              <a:rPr lang="cs-CZ" altLang="cs-CZ" sz="2400">
                <a:latin typeface="Arial" panose="020B0604020202020204" pitchFamily="34" charset="0"/>
              </a:rPr>
              <a:t> Atlas of Anatomy. Thieme New York, Stuttgart.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Moore, K. L. (1992):</a:t>
            </a:r>
            <a:r>
              <a:rPr lang="cs-CZ" altLang="cs-CZ" sz="2400">
                <a:latin typeface="Arial" panose="020B0604020202020204" pitchFamily="34" charset="0"/>
              </a:rPr>
              <a:t> Clinical oriented anatomy. Third edition. Williams</a:t>
            </a:r>
            <a:r>
              <a:rPr lang="en-US" altLang="cs-CZ" sz="2400">
                <a:latin typeface="Arial" panose="020B0604020202020204" pitchFamily="34" charset="0"/>
              </a:rPr>
              <a:t>&amp;</a:t>
            </a:r>
            <a:r>
              <a:rPr lang="cs-CZ" altLang="cs-CZ" sz="2400">
                <a:latin typeface="Arial" panose="020B0604020202020204" pitchFamily="34" charset="0"/>
              </a:rPr>
              <a:t>Wilkins, A Waverly Company.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Putz, R. (2008): </a:t>
            </a:r>
            <a:r>
              <a:rPr lang="cs-CZ" altLang="cs-CZ" sz="2400">
                <a:latin typeface="Arial" panose="020B0604020202020204" pitchFamily="34" charset="0"/>
              </a:rPr>
              <a:t>Atlas of Human Anatomy Sobotta. Elsevier Books.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Rohen, J.W., Yokochi, Ch. (1988): </a:t>
            </a:r>
            <a:r>
              <a:rPr lang="cs-CZ" altLang="cs-CZ" sz="2400">
                <a:latin typeface="Arial" panose="020B0604020202020204" pitchFamily="34" charset="0"/>
              </a:rPr>
              <a:t>Anatómia človeka. Schattauer Stuttgart- New York.</a:t>
            </a:r>
          </a:p>
        </p:txBody>
      </p:sp>
    </p:spTree>
    <p:extLst>
      <p:ext uri="{BB962C8B-B14F-4D97-AF65-F5344CB8AC3E}">
        <p14:creationId xmlns:p14="http://schemas.microsoft.com/office/powerpoint/2010/main" val="33738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586746"/>
              </p:ext>
            </p:extLst>
          </p:nvPr>
        </p:nvGraphicFramePr>
        <p:xfrm>
          <a:off x="9228221" y="20638"/>
          <a:ext cx="2925679" cy="3431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Rastrový obrázek" r:id="rId4" imgW="2886478" imgH="3543795" progId="PBrush">
                  <p:embed/>
                </p:oleObj>
              </mc:Choice>
              <mc:Fallback>
                <p:oleObj name="Rastrový obrázek" r:id="rId4" imgW="2886478" imgH="354379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69"/>
                      <a:stretch>
                        <a:fillRect/>
                      </a:stretch>
                    </p:blipFill>
                    <p:spPr bwMode="auto">
                      <a:xfrm>
                        <a:off x="9228221" y="20638"/>
                        <a:ext cx="2925679" cy="3431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6" name="TextovéPole 2"/>
          <p:cNvSpPr txBox="1">
            <a:spLocks noChangeArrowheads="1"/>
          </p:cNvSpPr>
          <p:nvPr/>
        </p:nvSpPr>
        <p:spPr bwMode="auto">
          <a:xfrm>
            <a:off x="3551152" y="488871"/>
            <a:ext cx="8392682" cy="516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400" b="1" dirty="0"/>
              <a:t>Thalamus </a:t>
            </a:r>
            <a:r>
              <a:rPr lang="cs-CZ" altLang="cs-CZ" sz="2000" b="1" dirty="0"/>
              <a:t>(„brána vědomí</a:t>
            </a:r>
            <a:r>
              <a:rPr lang="cs-CZ" altLang="cs-CZ" sz="2000" b="1" dirty="0" smtClean="0"/>
              <a:t>“)</a:t>
            </a:r>
          </a:p>
          <a:p>
            <a:pPr>
              <a:buNone/>
            </a:pPr>
            <a:r>
              <a:rPr lang="cs-CZ" altLang="cs-CZ" sz="1400" b="1" dirty="0"/>
              <a:t>po stranách III. mozkové </a:t>
            </a:r>
            <a:r>
              <a:rPr lang="cs-CZ" altLang="cs-CZ" sz="1400" b="1" dirty="0" smtClean="0"/>
              <a:t>komory</a:t>
            </a:r>
            <a:r>
              <a:rPr lang="cs-CZ" altLang="cs-CZ" sz="1400" b="1" dirty="0" smtClean="0">
                <a:solidFill>
                  <a:srgbClr val="FF0000"/>
                </a:solidFill>
              </a:rPr>
              <a:t>*</a:t>
            </a:r>
            <a:r>
              <a:rPr lang="cs-CZ" altLang="cs-CZ" sz="1400" b="1" dirty="0" smtClean="0"/>
              <a:t> </a:t>
            </a:r>
            <a:r>
              <a:rPr lang="cs-CZ" altLang="cs-CZ" sz="1400" b="1" dirty="0"/>
              <a:t>(velikost holubího vejce), nakupení šedé </a:t>
            </a:r>
            <a:endParaRPr lang="cs-CZ" altLang="cs-CZ" sz="1400" b="1" dirty="0" smtClean="0"/>
          </a:p>
          <a:p>
            <a:pPr>
              <a:buNone/>
            </a:pPr>
            <a:r>
              <a:rPr lang="cs-CZ" altLang="cs-CZ" sz="1400" b="1" dirty="0" smtClean="0"/>
              <a:t>hmoty </a:t>
            </a:r>
            <a:r>
              <a:rPr lang="cs-CZ" altLang="cs-CZ" sz="1400" b="1" dirty="0"/>
              <a:t>(přepojovací </a:t>
            </a:r>
            <a:r>
              <a:rPr lang="cs-CZ" altLang="cs-CZ" sz="1400" b="1" dirty="0" smtClean="0"/>
              <a:t>stanice </a:t>
            </a:r>
            <a:r>
              <a:rPr lang="cs-CZ" altLang="cs-CZ" sz="1400" b="1" dirty="0"/>
              <a:t>sensitivních drah – brána vědomí)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400" b="1" dirty="0" err="1"/>
              <a:t>Epithalamus</a:t>
            </a:r>
            <a:endParaRPr lang="cs-CZ" altLang="cs-CZ" sz="4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err="1"/>
              <a:t>Trigonum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habenulae</a:t>
            </a:r>
            <a:endParaRPr lang="cs-CZ" altLang="cs-CZ" sz="1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err="1"/>
              <a:t>Commissura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habenularum</a:t>
            </a:r>
            <a:r>
              <a:rPr lang="cs-CZ" altLang="cs-CZ" sz="1400" b="1" dirty="0"/>
              <a:t> –  informace z limbického systému - </a:t>
            </a:r>
            <a:r>
              <a:rPr lang="cs-CZ" altLang="cs-CZ" sz="1400" b="1" dirty="0" err="1"/>
              <a:t>visceromotorická</a:t>
            </a:r>
            <a:r>
              <a:rPr lang="cs-CZ" altLang="cs-CZ" sz="1400" b="1" dirty="0"/>
              <a:t> odpověď na emoční stavy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2400" b="1" dirty="0"/>
              <a:t>Corpus </a:t>
            </a:r>
            <a:r>
              <a:rPr lang="cs-CZ" altLang="cs-CZ" sz="2400" b="1" dirty="0" err="1" smtClean="0"/>
              <a:t>pineale</a:t>
            </a:r>
            <a:r>
              <a:rPr lang="cs-CZ" altLang="cs-CZ" sz="2400" b="1" dirty="0" smtClean="0"/>
              <a:t>* </a:t>
            </a:r>
            <a:r>
              <a:rPr lang="cs-CZ" altLang="cs-CZ" sz="2400" b="1" dirty="0"/>
              <a:t>(</a:t>
            </a:r>
            <a:r>
              <a:rPr lang="cs-CZ" altLang="cs-CZ" sz="2400" b="1" dirty="0" err="1"/>
              <a:t>epiphysis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cerebri</a:t>
            </a:r>
            <a:r>
              <a:rPr lang="cs-CZ" altLang="cs-CZ" sz="2400" b="1" dirty="0"/>
              <a:t>)- </a:t>
            </a:r>
            <a:r>
              <a:rPr lang="cs-CZ" altLang="cs-CZ" sz="2000" b="1" dirty="0"/>
              <a:t>cirkadiánní </a:t>
            </a:r>
            <a:r>
              <a:rPr lang="cs-CZ" altLang="cs-CZ" sz="2000" b="1" dirty="0" smtClean="0"/>
              <a:t>rytmy </a:t>
            </a:r>
            <a:r>
              <a:rPr lang="cs-CZ" altLang="cs-CZ" sz="1200" b="1" dirty="0" smtClean="0"/>
              <a:t>(</a:t>
            </a:r>
            <a:r>
              <a:rPr lang="cs-CZ" sz="1200" dirty="0" smtClean="0"/>
              <a:t>melatonin </a:t>
            </a:r>
            <a:r>
              <a:rPr lang="cs-CZ" sz="1200" dirty="0"/>
              <a:t>změna </a:t>
            </a:r>
            <a:endParaRPr lang="cs-CZ" sz="1200" dirty="0" smtClean="0"/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1200" dirty="0" smtClean="0"/>
              <a:t>hladiny </a:t>
            </a:r>
            <a:r>
              <a:rPr lang="cs-CZ" sz="1200" dirty="0"/>
              <a:t>během </a:t>
            </a:r>
            <a:r>
              <a:rPr lang="cs-CZ" sz="1200" dirty="0" smtClean="0"/>
              <a:t>dne)</a:t>
            </a:r>
            <a:r>
              <a:rPr lang="cs-CZ" altLang="cs-CZ" sz="1200" b="1" dirty="0" smtClean="0"/>
              <a:t>, </a:t>
            </a:r>
            <a:r>
              <a:rPr lang="cs-CZ" sz="1200" b="1" dirty="0"/>
              <a:t>rudimentární </a:t>
            </a:r>
            <a:r>
              <a:rPr lang="cs-CZ" sz="1200" b="1" dirty="0" smtClean="0"/>
              <a:t>endokrinní </a:t>
            </a:r>
            <a:r>
              <a:rPr lang="cs-CZ" sz="1200" b="1" dirty="0"/>
              <a:t>žláza s tlumivým účinkem na činnost pohlavních </a:t>
            </a:r>
            <a:r>
              <a:rPr lang="cs-CZ" sz="1200" b="1" dirty="0" smtClean="0"/>
              <a:t>žláz</a:t>
            </a:r>
            <a:r>
              <a:rPr lang="cs-CZ" sz="1200" dirty="0" smtClean="0"/>
              <a:t>, dorzálně </a:t>
            </a:r>
            <a:r>
              <a:rPr lang="cs-CZ" sz="1200" dirty="0"/>
              <a:t>vybíhá nad mozkový </a:t>
            </a:r>
            <a:endParaRPr lang="cs-CZ" sz="1200" dirty="0" smtClean="0"/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1200" dirty="0" smtClean="0"/>
              <a:t>kmen </a:t>
            </a:r>
            <a:r>
              <a:rPr lang="cs-CZ" sz="1200" dirty="0"/>
              <a:t>(nad čtverohrbolí středního mozku) </a:t>
            </a:r>
            <a:endParaRPr lang="cs-CZ" sz="12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400" b="1" dirty="0" err="1" smtClean="0"/>
              <a:t>Metathalamus</a:t>
            </a:r>
            <a:r>
              <a:rPr lang="cs-CZ" altLang="cs-CZ" sz="4400" b="1" dirty="0" smtClean="0"/>
              <a:t> </a:t>
            </a:r>
            <a:r>
              <a:rPr lang="cs-CZ" altLang="cs-CZ" sz="1600" b="1" dirty="0" smtClean="0">
                <a:solidFill>
                  <a:srgbClr val="00B050"/>
                </a:solidFill>
              </a:rPr>
              <a:t>(na obr. zelené hrbolky na zadní straně thalamu)</a:t>
            </a:r>
            <a:endParaRPr lang="cs-CZ" altLang="cs-CZ" sz="4400" b="1" dirty="0">
              <a:solidFill>
                <a:srgbClr val="00B05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/>
              <a:t>Corpus </a:t>
            </a:r>
            <a:r>
              <a:rPr lang="cs-CZ" altLang="cs-CZ" sz="1800" b="1" dirty="0" err="1"/>
              <a:t>geniculatum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mediale</a:t>
            </a:r>
            <a:r>
              <a:rPr lang="cs-CZ" altLang="cs-CZ" sz="18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/>
              <a:t>Corpus </a:t>
            </a:r>
            <a:r>
              <a:rPr lang="cs-CZ" altLang="cs-CZ" sz="1800" b="1" dirty="0" err="1"/>
              <a:t>geniculatum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laterale</a:t>
            </a:r>
            <a:endParaRPr lang="cs-CZ" altLang="cs-CZ" sz="1800" b="1" dirty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19275"/>
            <a:ext cx="3635375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á složená závorka 1"/>
          <p:cNvSpPr/>
          <p:nvPr/>
        </p:nvSpPr>
        <p:spPr>
          <a:xfrm>
            <a:off x="6596966" y="4953519"/>
            <a:ext cx="45719" cy="58528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750" name="TextovéPole 2"/>
          <p:cNvSpPr txBox="1">
            <a:spLocks noChangeArrowheads="1"/>
          </p:cNvSpPr>
          <p:nvPr/>
        </p:nvSpPr>
        <p:spPr bwMode="auto">
          <a:xfrm>
            <a:off x="6702843" y="4867311"/>
            <a:ext cx="37128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spojení </a:t>
            </a:r>
            <a:r>
              <a:rPr lang="cs-CZ" altLang="cs-CZ" sz="1600" b="1" dirty="0" smtClean="0">
                <a:latin typeface="Arial" panose="020B0604020202020204" pitchFamily="34" charset="0"/>
              </a:rPr>
              <a:t>s </a:t>
            </a:r>
            <a:r>
              <a:rPr lang="cs-CZ" altLang="cs-CZ" sz="1600" b="1" dirty="0" err="1" smtClean="0">
                <a:latin typeface="Arial" panose="020B0604020202020204" pitchFamily="34" charset="0"/>
              </a:rPr>
              <a:t>colliculi</a:t>
            </a:r>
            <a:r>
              <a:rPr lang="cs-CZ" altLang="cs-CZ" sz="1600" b="1" dirty="0" smtClean="0">
                <a:latin typeface="Arial" panose="020B0604020202020204" pitchFamily="34" charset="0"/>
              </a:rPr>
              <a:t> středního mozku, </a:t>
            </a:r>
            <a:endParaRPr lang="cs-CZ" altLang="cs-CZ" sz="16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b="1" u="sng" dirty="0">
                <a:latin typeface="Arial" panose="020B0604020202020204" pitchFamily="34" charset="0"/>
              </a:rPr>
              <a:t>slouží zrakové a sluchové dráze</a:t>
            </a:r>
          </a:p>
        </p:txBody>
      </p:sp>
      <p:sp>
        <p:nvSpPr>
          <p:cNvPr id="3" name="Obdélník 2"/>
          <p:cNvSpPr/>
          <p:nvPr/>
        </p:nvSpPr>
        <p:spPr>
          <a:xfrm>
            <a:off x="1667645" y="270486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*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520565" y="227761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*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35374" y="5571203"/>
            <a:ext cx="9059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600" b="1" u="sng" dirty="0" err="1" smtClean="0"/>
              <a:t>Subthalamus</a:t>
            </a:r>
            <a:r>
              <a:rPr lang="cs-CZ" altLang="cs-CZ" sz="2800" b="1" dirty="0" smtClean="0"/>
              <a:t> </a:t>
            </a:r>
            <a:r>
              <a:rPr lang="cs-CZ" altLang="cs-CZ" b="1" dirty="0"/>
              <a:t>– šedá hmota uložená V od thalamu a L </a:t>
            </a:r>
            <a:r>
              <a:rPr lang="cs-CZ" altLang="cs-CZ" b="1" dirty="0" smtClean="0"/>
              <a:t>od </a:t>
            </a:r>
            <a:r>
              <a:rPr lang="cs-CZ" altLang="cs-CZ" b="1" dirty="0" err="1" smtClean="0"/>
              <a:t>hypothalamu</a:t>
            </a:r>
            <a:r>
              <a:rPr lang="cs-CZ" altLang="cs-CZ" b="1" dirty="0" smtClean="0"/>
              <a:t>,</a:t>
            </a:r>
            <a:endParaRPr lang="cs-CZ" altLang="cs-CZ" b="1" dirty="0"/>
          </a:p>
          <a:p>
            <a:r>
              <a:rPr lang="cs-CZ" altLang="cs-CZ" b="1" dirty="0"/>
              <a:t>                               </a:t>
            </a:r>
            <a:r>
              <a:rPr lang="cs-CZ" altLang="cs-CZ" b="1" dirty="0" smtClean="0"/>
              <a:t>je zapojený </a:t>
            </a:r>
            <a:r>
              <a:rPr lang="cs-CZ" altLang="cs-CZ" b="1" dirty="0"/>
              <a:t>do zpracovacích motorických okruhů</a:t>
            </a:r>
            <a:endParaRPr lang="cs-CZ" altLang="cs-CZ" b="1" u="sng" dirty="0"/>
          </a:p>
          <a:p>
            <a:endParaRPr lang="cs-CZ" altLang="cs-CZ" b="1" dirty="0"/>
          </a:p>
          <a:p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2911642" y="3074194"/>
            <a:ext cx="4511842" cy="14256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87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1"/>
          <p:cNvSpPr txBox="1">
            <a:spLocks noChangeArrowheads="1"/>
          </p:cNvSpPr>
          <p:nvPr/>
        </p:nvSpPr>
        <p:spPr bwMode="auto">
          <a:xfrm>
            <a:off x="0" y="0"/>
            <a:ext cx="12192000" cy="573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400" b="1" dirty="0" err="1" smtClean="0"/>
              <a:t>Hypothalamus</a:t>
            </a:r>
            <a:r>
              <a:rPr lang="cs-CZ" altLang="cs-CZ" sz="4400" b="1" dirty="0" smtClean="0"/>
              <a:t>*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vznikl z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visceromotorické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části bazální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ploténky, tvoří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spodinu III. komory mozkové,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obsahuje hlavní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podkorové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parasympatické a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sympatické regulační ústředí s důležitými jádry, zdroj hormonů hypofýzy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Ovlivňuje dýchání, hospodaření s vodou, tělesnou teplotu, krevní oběh…podílí se na udržení homeostázy, koordinuje nervové a hormonální řízení organismu a napojením na limbický systém ovlivňuje i emoční a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pudové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chování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2000" b="1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 err="1" smtClean="0"/>
              <a:t>Infundibulum</a:t>
            </a:r>
            <a:endParaRPr lang="cs-CZ" altLang="cs-CZ" sz="20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dirty="0" err="1"/>
              <a:t>Hypophysis</a:t>
            </a:r>
            <a:r>
              <a:rPr lang="cs-CZ" altLang="cs-CZ" b="1" dirty="0"/>
              <a:t> </a:t>
            </a:r>
            <a:r>
              <a:rPr lang="cs-CZ" altLang="cs-CZ" b="1" dirty="0" err="1" smtClean="0"/>
              <a:t>cerebri</a:t>
            </a:r>
            <a:r>
              <a:rPr lang="cs-CZ" altLang="cs-CZ" b="1" dirty="0" smtClean="0">
                <a:solidFill>
                  <a:srgbClr val="00B050"/>
                </a:solidFill>
              </a:rPr>
              <a:t>*</a:t>
            </a:r>
          </a:p>
          <a:p>
            <a:pPr>
              <a:buFontTx/>
              <a:buChar char="•"/>
            </a:pPr>
            <a:r>
              <a:rPr lang="cs-CZ" altLang="cs-CZ" sz="2400" b="1" dirty="0" smtClean="0"/>
              <a:t>1) </a:t>
            </a:r>
            <a:r>
              <a:rPr lang="cs-CZ" altLang="cs-CZ" sz="2400" b="1" dirty="0" err="1" smtClean="0"/>
              <a:t>adenohypophysis</a:t>
            </a:r>
            <a:r>
              <a:rPr lang="cs-CZ" altLang="cs-CZ" sz="2400" b="1" dirty="0" smtClean="0"/>
              <a:t>=</a:t>
            </a:r>
            <a:r>
              <a:rPr lang="cs-CZ" altLang="cs-CZ" sz="1800" b="1" dirty="0" err="1" smtClean="0"/>
              <a:t>lobus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anterior</a:t>
            </a:r>
            <a:r>
              <a:rPr lang="cs-CZ" altLang="cs-CZ" sz="1800" b="1" dirty="0" smtClean="0"/>
              <a:t> – </a:t>
            </a:r>
            <a:r>
              <a:rPr lang="cs-CZ" altLang="cs-CZ" sz="1800" b="1" dirty="0"/>
              <a:t>nadřazené postavení vůči ostatním 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/>
              <a:t>žlazám</a:t>
            </a:r>
            <a:r>
              <a:rPr lang="cs-CZ" altLang="cs-CZ" sz="1800" b="1" dirty="0"/>
              <a:t> s vnitřní sekrecí – produkuje např. hormony </a:t>
            </a:r>
            <a:r>
              <a:rPr lang="cs-CZ" altLang="cs-CZ" sz="1800" b="1" dirty="0" err="1"/>
              <a:t>somatotrofní</a:t>
            </a:r>
            <a:r>
              <a:rPr lang="cs-CZ" altLang="cs-CZ" sz="1800" b="1" dirty="0"/>
              <a:t>, </a:t>
            </a:r>
            <a:r>
              <a:rPr lang="cs-CZ" altLang="cs-CZ" sz="1800" b="1" dirty="0" err="1" smtClean="0"/>
              <a:t>gonadotrofní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kortikotrofní</a:t>
            </a:r>
            <a:r>
              <a:rPr lang="cs-CZ" altLang="cs-CZ" sz="1800" b="1" dirty="0"/>
              <a:t>….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2) </a:t>
            </a:r>
            <a:r>
              <a:rPr lang="cs-CZ" altLang="cs-CZ" sz="2400" b="1" dirty="0" err="1" smtClean="0"/>
              <a:t>pars</a:t>
            </a:r>
            <a:r>
              <a:rPr lang="cs-CZ" altLang="cs-CZ" sz="2400" b="1" dirty="0" smtClean="0"/>
              <a:t> </a:t>
            </a:r>
            <a:r>
              <a:rPr lang="cs-CZ" altLang="cs-CZ" sz="2400" b="1" dirty="0"/>
              <a:t>intermedia </a:t>
            </a:r>
            <a:r>
              <a:rPr lang="cs-CZ" altLang="cs-CZ" sz="1800" b="1" dirty="0" smtClean="0"/>
              <a:t>(produkuje </a:t>
            </a:r>
            <a:r>
              <a:rPr lang="cs-CZ" altLang="cs-CZ" sz="1800" b="1" dirty="0" err="1" smtClean="0"/>
              <a:t>melanostimulační</a:t>
            </a:r>
            <a:r>
              <a:rPr lang="cs-CZ" altLang="cs-CZ" sz="1800" b="1" dirty="0" smtClean="0"/>
              <a:t> </a:t>
            </a:r>
            <a:r>
              <a:rPr lang="cs-CZ" altLang="cs-CZ" sz="1800" b="1" dirty="0"/>
              <a:t>hormon)</a:t>
            </a:r>
          </a:p>
          <a:p>
            <a:pPr>
              <a:buFontTx/>
              <a:buChar char="•"/>
            </a:pPr>
            <a:r>
              <a:rPr lang="cs-CZ" altLang="cs-CZ" sz="2400" b="1" dirty="0" smtClean="0"/>
              <a:t>3) </a:t>
            </a:r>
            <a:r>
              <a:rPr lang="cs-CZ" altLang="cs-CZ" sz="2400" b="1" dirty="0" err="1" smtClean="0"/>
              <a:t>neurohypophysis</a:t>
            </a:r>
            <a:r>
              <a:rPr lang="cs-CZ" altLang="cs-CZ" sz="2400" b="1" dirty="0" smtClean="0"/>
              <a:t> </a:t>
            </a:r>
            <a:r>
              <a:rPr lang="cs-CZ" altLang="cs-CZ" sz="1600" b="1" dirty="0" smtClean="0"/>
              <a:t>neurohypofýza </a:t>
            </a:r>
            <a:r>
              <a:rPr lang="cs-CZ" altLang="cs-CZ" sz="1600" b="1" dirty="0"/>
              <a:t>dostává z </a:t>
            </a:r>
            <a:r>
              <a:rPr lang="cs-CZ" altLang="cs-CZ" sz="1600" b="1" dirty="0" smtClean="0"/>
              <a:t>jader </a:t>
            </a:r>
            <a:r>
              <a:rPr lang="cs-CZ" altLang="cs-CZ" sz="1600" b="1" dirty="0" err="1" smtClean="0"/>
              <a:t>hypothalamu</a:t>
            </a:r>
            <a:r>
              <a:rPr lang="cs-CZ" altLang="cs-CZ" sz="1600" b="1" dirty="0" smtClean="0"/>
              <a:t> </a:t>
            </a:r>
            <a:r>
              <a:rPr lang="cs-CZ" altLang="cs-CZ" sz="1600" b="1" dirty="0"/>
              <a:t>už hotové </a:t>
            </a:r>
            <a:r>
              <a:rPr lang="cs-CZ" altLang="cs-CZ" sz="1600" b="1" dirty="0" smtClean="0"/>
              <a:t>hormony</a:t>
            </a:r>
            <a:r>
              <a:rPr lang="cs-CZ" altLang="cs-CZ" sz="1600" b="1" dirty="0"/>
              <a:t>, odvádí je krevní cestou (</a:t>
            </a:r>
            <a:r>
              <a:rPr lang="cs-CZ" altLang="cs-CZ" sz="1600" b="1" dirty="0" err="1"/>
              <a:t>adiuretický</a:t>
            </a:r>
            <a:r>
              <a:rPr lang="cs-CZ" altLang="cs-CZ" sz="1600" b="1" dirty="0"/>
              <a:t> hormon a oxytocin)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cs-CZ" altLang="cs-CZ" sz="2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dirty="0" err="1"/>
              <a:t>Corpora</a:t>
            </a:r>
            <a:r>
              <a:rPr lang="cs-CZ" altLang="cs-CZ" b="1" dirty="0"/>
              <a:t> </a:t>
            </a:r>
            <a:r>
              <a:rPr lang="cs-CZ" altLang="cs-CZ" b="1" dirty="0" err="1" smtClean="0"/>
              <a:t>mamillaria</a:t>
            </a:r>
            <a:r>
              <a:rPr lang="cs-CZ" altLang="cs-CZ" b="1" dirty="0" smtClean="0">
                <a:solidFill>
                  <a:srgbClr val="FF0000"/>
                </a:solidFill>
              </a:rPr>
              <a:t>*</a:t>
            </a:r>
            <a:endParaRPr lang="cs-CZ" altLang="cs-CZ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 smtClean="0"/>
              <a:t>(jsou zapojena </a:t>
            </a:r>
            <a:r>
              <a:rPr lang="cs-CZ" altLang="cs-CZ" sz="1600" b="1" dirty="0"/>
              <a:t>do </a:t>
            </a:r>
            <a:endParaRPr lang="cs-CZ" altLang="cs-CZ" sz="1600" b="1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 smtClean="0"/>
              <a:t>limbického </a:t>
            </a:r>
            <a:r>
              <a:rPr lang="cs-CZ" altLang="cs-CZ" sz="1600" b="1" dirty="0"/>
              <a:t>systému)</a:t>
            </a:r>
          </a:p>
        </p:txBody>
      </p:sp>
      <p:pic>
        <p:nvPicPr>
          <p:cNvPr id="33795" name="Picture 5" descr="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8542420" y="4081484"/>
            <a:ext cx="3649579" cy="256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941763"/>
            <a:ext cx="33305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0067127" y="546885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*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093096" y="5009118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600" b="1" dirty="0"/>
              <a:t>*</a:t>
            </a:r>
            <a:endParaRPr lang="cs-CZ" sz="3600" dirty="0"/>
          </a:p>
        </p:txBody>
      </p:sp>
      <p:sp>
        <p:nvSpPr>
          <p:cNvPr id="5" name="Obdélník 4"/>
          <p:cNvSpPr/>
          <p:nvPr/>
        </p:nvSpPr>
        <p:spPr>
          <a:xfrm>
            <a:off x="3479486" y="5939408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4000" b="1" dirty="0">
                <a:solidFill>
                  <a:srgbClr val="00B050"/>
                </a:solidFill>
              </a:rPr>
              <a:t>*</a:t>
            </a:r>
            <a:endParaRPr lang="cs-CZ" sz="4000" dirty="0"/>
          </a:p>
        </p:txBody>
      </p:sp>
      <p:sp>
        <p:nvSpPr>
          <p:cNvPr id="6" name="Obdélník 5"/>
          <p:cNvSpPr/>
          <p:nvPr/>
        </p:nvSpPr>
        <p:spPr>
          <a:xfrm>
            <a:off x="4465253" y="528611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0000"/>
                </a:solidFill>
              </a:rPr>
              <a:t>*</a:t>
            </a:r>
            <a:endParaRPr lang="cs-CZ" altLang="cs-CZ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30" y="5009118"/>
            <a:ext cx="1834095" cy="15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4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41300" y="0"/>
            <a:ext cx="11693525" cy="5035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3600" b="1" dirty="0">
                <a:latin typeface="+mn-lt"/>
              </a:rPr>
              <a:t>CEREBELLUM </a:t>
            </a:r>
            <a:r>
              <a:rPr lang="cs-CZ" altLang="cs-CZ" sz="1600" b="1" dirty="0">
                <a:latin typeface="+mn-lt"/>
              </a:rPr>
              <a:t>(mozeček</a:t>
            </a:r>
            <a:r>
              <a:rPr lang="cs-CZ" altLang="cs-CZ" b="1" dirty="0" smtClean="0"/>
              <a:t>), umístěný ve </a:t>
            </a:r>
            <a:r>
              <a:rPr lang="cs-CZ" altLang="cs-CZ" b="1" dirty="0" err="1" smtClean="0"/>
              <a:t>fossae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cerebellares</a:t>
            </a:r>
            <a:r>
              <a:rPr lang="cs-CZ" altLang="cs-CZ" b="1" dirty="0" smtClean="0"/>
              <a:t> týlní kosti</a:t>
            </a:r>
            <a:endParaRPr lang="cs-CZ" altLang="cs-CZ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smtClean="0">
                <a:latin typeface="+mn-lt"/>
              </a:rPr>
              <a:t>Funkce: podkorový  </a:t>
            </a:r>
            <a:r>
              <a:rPr lang="cs-CZ" altLang="cs-CZ" sz="2000" b="1" dirty="0">
                <a:latin typeface="+mn-lt"/>
              </a:rPr>
              <a:t>„pomocný“ motorický systém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cs typeface="Arial" panose="020B0604020202020204" pitchFamily="34" charset="0"/>
              </a:rPr>
              <a:t>p</a:t>
            </a: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odílí se na udržování </a:t>
            </a: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rovnováhy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 smtClean="0">
                <a:latin typeface="+mn-lt"/>
              </a:rPr>
              <a:t>  regulaci </a:t>
            </a:r>
            <a:r>
              <a:rPr lang="cs-CZ" altLang="cs-CZ" sz="2000" b="1" dirty="0">
                <a:latin typeface="+mn-lt"/>
              </a:rPr>
              <a:t>svalového </a:t>
            </a:r>
            <a:r>
              <a:rPr lang="cs-CZ" altLang="cs-CZ" sz="2000" b="1" dirty="0" smtClean="0">
                <a:latin typeface="+mn-lt"/>
              </a:rPr>
              <a:t>tonu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/>
              <a:t> </a:t>
            </a:r>
            <a:r>
              <a:rPr lang="cs-CZ" altLang="cs-CZ" sz="2000" b="1" dirty="0" smtClean="0">
                <a:latin typeface="+mn-lt"/>
              </a:rPr>
              <a:t> </a:t>
            </a:r>
            <a:r>
              <a:rPr lang="cs-CZ" altLang="cs-CZ" sz="2000" b="1" dirty="0" smtClean="0">
                <a:latin typeface="+mn-lt"/>
              </a:rPr>
              <a:t>koordinaci </a:t>
            </a:r>
            <a:r>
              <a:rPr lang="cs-CZ" altLang="cs-CZ" sz="2000" b="1" dirty="0">
                <a:latin typeface="+mn-lt"/>
              </a:rPr>
              <a:t>svalové akce ve stereotypních i nestereotypních pohybech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n-lt"/>
              </a:rPr>
              <a:t>   </a:t>
            </a:r>
            <a:endParaRPr lang="cs-CZ" altLang="cs-CZ" sz="1600" b="1" dirty="0">
              <a:latin typeface="+mn-lt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3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Výsledek</a:t>
            </a:r>
            <a:r>
              <a:rPr lang="cs-CZ" altLang="cs-CZ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latin typeface="+mn-lt"/>
                <a:cs typeface="Arial" panose="020B0604020202020204" pitchFamily="34" charset="0"/>
              </a:rPr>
              <a:t>mozečkové </a:t>
            </a:r>
            <a:r>
              <a:rPr lang="cs-CZ" altLang="cs-CZ" sz="3600" b="1" dirty="0">
                <a:latin typeface="+mn-lt"/>
                <a:cs typeface="Arial" panose="020B0604020202020204" pitchFamily="34" charset="0"/>
              </a:rPr>
              <a:t>akce</a:t>
            </a:r>
            <a:r>
              <a:rPr lang="cs-CZ" altLang="cs-CZ" sz="1600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= </a:t>
            </a:r>
            <a:r>
              <a:rPr lang="cs-CZ" altLang="cs-CZ" sz="3200" b="1" dirty="0">
                <a:solidFill>
                  <a:srgbClr val="C00000"/>
                </a:solidFill>
                <a:latin typeface="+mn-lt"/>
              </a:rPr>
              <a:t>optimální provedení pohybů</a:t>
            </a:r>
            <a:r>
              <a:rPr lang="cs-CZ" altLang="cs-CZ" sz="1600" b="1" dirty="0">
                <a:solidFill>
                  <a:srgbClr val="C00000"/>
                </a:solidFill>
                <a:latin typeface="+mn-lt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600" b="1" dirty="0">
                <a:latin typeface="+mn-lt"/>
              </a:rPr>
              <a:t> </a:t>
            </a:r>
            <a:r>
              <a:rPr lang="cs-CZ" altLang="cs-CZ" sz="1600" b="1" dirty="0" smtClean="0">
                <a:latin typeface="+mn-lt"/>
              </a:rPr>
              <a:t>tj. </a:t>
            </a:r>
            <a:r>
              <a:rPr lang="cs-CZ" altLang="cs-CZ" sz="2000" b="1" dirty="0" smtClean="0">
                <a:latin typeface="+mn-lt"/>
              </a:rPr>
              <a:t>přesné </a:t>
            </a:r>
            <a:r>
              <a:rPr lang="cs-CZ" altLang="cs-CZ" sz="2000" b="1" dirty="0">
                <a:latin typeface="+mn-lt"/>
              </a:rPr>
              <a:t>určení síly a směru (délka, trvání a intenzita pohybů)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600" b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n-lt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altLang="cs-CZ" sz="2000" b="1" dirty="0">
              <a:latin typeface="+mn-lt"/>
            </a:endParaRPr>
          </a:p>
        </p:txBody>
      </p:sp>
      <p:pic>
        <p:nvPicPr>
          <p:cNvPr id="34819" name="Picture 3" descr="Scan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052" y="0"/>
            <a:ext cx="2939948" cy="2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 descr="pl_ehnal_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17236" r="12927" b="24596"/>
          <a:stretch>
            <a:fillRect/>
          </a:stretch>
        </p:blipFill>
        <p:spPr bwMode="auto">
          <a:xfrm>
            <a:off x="8026400" y="2520950"/>
            <a:ext cx="41814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Scan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73"/>
          <a:stretch>
            <a:fillRect/>
          </a:stretch>
        </p:blipFill>
        <p:spPr bwMode="auto">
          <a:xfrm>
            <a:off x="241300" y="4797425"/>
            <a:ext cx="2881313" cy="148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5" descr="Scan0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0"/>
          <a:stretch>
            <a:fillRect/>
          </a:stretch>
        </p:blipFill>
        <p:spPr bwMode="auto">
          <a:xfrm>
            <a:off x="3317875" y="4797425"/>
            <a:ext cx="2528888" cy="146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Obdélník 2"/>
          <p:cNvSpPr>
            <a:spLocks noChangeArrowheads="1"/>
          </p:cNvSpPr>
          <p:nvPr/>
        </p:nvSpPr>
        <p:spPr bwMode="auto">
          <a:xfrm>
            <a:off x="5937250" y="4797425"/>
            <a:ext cx="6096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při poruše: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svalová ochablost, nejistý postoj, nekoordinovaná chůze na široké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základně, těžko se vybavují některé protichůdné pohyby – př. jazyka,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rukou, </a:t>
            </a:r>
            <a:r>
              <a:rPr lang="cs-CZ" altLang="cs-CZ" sz="1800" b="1" u="sng" dirty="0">
                <a:latin typeface="Arial" panose="020B0604020202020204" pitchFamily="34" charset="0"/>
              </a:rPr>
              <a:t>ale nedojde k obrně!)</a:t>
            </a:r>
          </a:p>
        </p:txBody>
      </p:sp>
    </p:spTree>
    <p:extLst>
      <p:ext uri="{BB962C8B-B14F-4D97-AF65-F5344CB8AC3E}">
        <p14:creationId xmlns:p14="http://schemas.microsoft.com/office/powerpoint/2010/main" val="3344579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Scan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76325"/>
            <a:ext cx="37433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ovéPole 2"/>
          <p:cNvSpPr txBox="1">
            <a:spLocks noChangeArrowheads="1"/>
          </p:cNvSpPr>
          <p:nvPr/>
        </p:nvSpPr>
        <p:spPr bwMode="auto">
          <a:xfrm>
            <a:off x="4757738" y="250825"/>
            <a:ext cx="3499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b="1" dirty="0" smtClean="0"/>
              <a:t>CEREBELLUM </a:t>
            </a:r>
            <a:r>
              <a:rPr lang="cs-CZ" altLang="cs-CZ" sz="1800" b="1" dirty="0" smtClean="0"/>
              <a:t>(mozeček)</a:t>
            </a:r>
            <a:endParaRPr lang="cs-CZ" altLang="cs-CZ" sz="1800" b="1" dirty="0"/>
          </a:p>
        </p:txBody>
      </p:sp>
      <p:sp>
        <p:nvSpPr>
          <p:cNvPr id="35844" name="TextovéPole 3"/>
          <p:cNvSpPr txBox="1">
            <a:spLocks noChangeArrowheads="1"/>
          </p:cNvSpPr>
          <p:nvPr/>
        </p:nvSpPr>
        <p:spPr bwMode="auto">
          <a:xfrm>
            <a:off x="593725" y="4237038"/>
            <a:ext cx="621247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800" b="1" u="sng" dirty="0" err="1"/>
              <a:t>Hemispheria</a:t>
            </a:r>
            <a:r>
              <a:rPr lang="cs-CZ" altLang="cs-CZ" sz="1800" b="1" u="sng" dirty="0"/>
              <a:t> </a:t>
            </a:r>
            <a:r>
              <a:rPr lang="cs-CZ" altLang="cs-CZ" sz="1800" b="1" u="sng" dirty="0" err="1"/>
              <a:t>cerebelli</a:t>
            </a:r>
            <a:r>
              <a:rPr lang="cs-CZ" altLang="cs-CZ" sz="1800" b="1" u="sng" dirty="0"/>
              <a:t> </a:t>
            </a:r>
            <a:r>
              <a:rPr lang="cs-CZ" altLang="cs-CZ" sz="1800" b="1" u="sng" dirty="0" smtClean="0"/>
              <a:t>pokrývá </a:t>
            </a:r>
            <a:r>
              <a:rPr lang="cs-CZ" altLang="cs-CZ" sz="1800" b="1" dirty="0" smtClean="0"/>
              <a:t>kůra </a:t>
            </a:r>
            <a:r>
              <a:rPr lang="cs-CZ" altLang="cs-CZ" sz="1800" b="1" dirty="0"/>
              <a:t>mozečková, sem přicházejí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800" b="1" dirty="0" smtClean="0"/>
              <a:t>vlákna dostředivých drah</a:t>
            </a: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u="sng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/>
              <a:t>Folia </a:t>
            </a:r>
            <a:r>
              <a:rPr lang="cs-CZ" altLang="cs-CZ" sz="1800" b="1" dirty="0" err="1"/>
              <a:t>cerebelli</a:t>
            </a:r>
            <a:r>
              <a:rPr lang="cs-CZ" altLang="cs-CZ" sz="1800" b="1" dirty="0"/>
              <a:t>, sulci </a:t>
            </a:r>
            <a:r>
              <a:rPr lang="cs-CZ" altLang="cs-CZ" sz="1800" b="1" dirty="0" err="1" smtClean="0"/>
              <a:t>cerebelli</a:t>
            </a:r>
            <a:r>
              <a:rPr lang="cs-CZ" altLang="cs-CZ" sz="1800" b="1" dirty="0" smtClean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 smtClean="0"/>
              <a:t>Lobus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/>
              <a:t>anterior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posterior</a:t>
            </a: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Vermis</a:t>
            </a:r>
            <a:r>
              <a:rPr lang="cs-CZ" altLang="cs-CZ" sz="1800" b="1" dirty="0"/>
              <a:t> </a:t>
            </a:r>
            <a:r>
              <a:rPr lang="cs-CZ" altLang="cs-CZ" sz="1800" b="1" dirty="0" err="1" smtClean="0"/>
              <a:t>cerebelli</a:t>
            </a:r>
            <a:r>
              <a:rPr lang="cs-CZ" altLang="cs-CZ" sz="1800" b="1" dirty="0" smtClean="0"/>
              <a:t>* (</a:t>
            </a:r>
            <a:r>
              <a:rPr lang="cs-CZ" altLang="cs-CZ" sz="1800" b="1" dirty="0" err="1"/>
              <a:t>nodulus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lingula</a:t>
            </a:r>
            <a:r>
              <a:rPr lang="cs-CZ" altLang="cs-CZ" sz="1800" b="1" dirty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Pedunculi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cerebellares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superiores</a:t>
            </a:r>
            <a:r>
              <a:rPr lang="cs-CZ" altLang="cs-CZ" sz="1800" b="1" dirty="0"/>
              <a:t>, medii, </a:t>
            </a:r>
            <a:r>
              <a:rPr lang="cs-CZ" altLang="cs-CZ" sz="1800" b="1" dirty="0" err="1"/>
              <a:t>inferiores</a:t>
            </a: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Pedunculus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flocculi</a:t>
            </a:r>
            <a:r>
              <a:rPr lang="cs-CZ" altLang="cs-CZ" sz="1800" b="1" dirty="0"/>
              <a:t> </a:t>
            </a:r>
          </a:p>
        </p:txBody>
      </p:sp>
      <p:sp>
        <p:nvSpPr>
          <p:cNvPr id="35845" name="TextovéPole 4"/>
          <p:cNvSpPr txBox="1">
            <a:spLocks noChangeArrowheads="1"/>
          </p:cNvSpPr>
          <p:nvPr/>
        </p:nvSpPr>
        <p:spPr bwMode="auto">
          <a:xfrm>
            <a:off x="7669607" y="4418013"/>
            <a:ext cx="273786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u="sng" dirty="0"/>
              <a:t>Strop IV. mozkové komory: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/>
              <a:t>Velum </a:t>
            </a:r>
            <a:r>
              <a:rPr lang="cs-CZ" altLang="cs-CZ" sz="1800" b="1" dirty="0" err="1"/>
              <a:t>medullare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inferius</a:t>
            </a: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/>
              <a:t>Velum </a:t>
            </a:r>
            <a:r>
              <a:rPr lang="cs-CZ" altLang="cs-CZ" sz="1800" b="1" dirty="0" err="1"/>
              <a:t>medullare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superius</a:t>
            </a:r>
            <a:r>
              <a:rPr lang="cs-CZ" altLang="cs-CZ" sz="18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Fastigium</a:t>
            </a: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35846" name="Picture 5" descr="Scan0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0"/>
          <a:stretch>
            <a:fillRect/>
          </a:stretch>
        </p:blipFill>
        <p:spPr bwMode="auto">
          <a:xfrm>
            <a:off x="3770313" y="1087438"/>
            <a:ext cx="3997325" cy="2309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4" descr="Scan0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73"/>
          <a:stretch>
            <a:fillRect/>
          </a:stretch>
        </p:blipFill>
        <p:spPr bwMode="auto">
          <a:xfrm>
            <a:off x="7767638" y="1096963"/>
            <a:ext cx="4424362" cy="228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9829778" y="148772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/>
              <a:t>*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5503047" y="187221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*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20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08050"/>
            <a:ext cx="4608513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6491288" y="906463"/>
            <a:ext cx="5700712" cy="270227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cs-CZ" altLang="cs-CZ" sz="2800" b="1" u="sng" dirty="0" smtClean="0">
                <a:solidFill>
                  <a:srgbClr val="8E8E8E"/>
                </a:solidFill>
              </a:rPr>
              <a:t>Šedá hmota </a:t>
            </a:r>
            <a:r>
              <a:rPr lang="cs-CZ" altLang="cs-CZ" sz="1800" b="1" u="sng" dirty="0" smtClean="0">
                <a:solidFill>
                  <a:srgbClr val="8E8E8E"/>
                </a:solidFill>
              </a:rPr>
              <a:t>tvoří 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cs-CZ" altLang="cs-CZ" sz="2800" b="1" dirty="0" smtClean="0">
                <a:solidFill>
                  <a:srgbClr val="8E8E8E"/>
                </a:solidFill>
              </a:rPr>
              <a:t>1. </a:t>
            </a:r>
            <a:r>
              <a:rPr lang="cs-CZ" altLang="cs-CZ" sz="2800" b="1" dirty="0" err="1" smtClean="0">
                <a:solidFill>
                  <a:srgbClr val="8E8E8E"/>
                </a:solidFill>
              </a:rPr>
              <a:t>Cortex</a:t>
            </a:r>
            <a:r>
              <a:rPr lang="cs-CZ" altLang="cs-CZ" sz="2800" b="1" dirty="0" smtClean="0">
                <a:solidFill>
                  <a:srgbClr val="8E8E8E"/>
                </a:solidFill>
              </a:rPr>
              <a:t> </a:t>
            </a:r>
            <a:r>
              <a:rPr lang="cs-CZ" altLang="cs-CZ" sz="2800" b="1" dirty="0" err="1" smtClean="0">
                <a:solidFill>
                  <a:srgbClr val="8E8E8E"/>
                </a:solidFill>
              </a:rPr>
              <a:t>cerebelli</a:t>
            </a:r>
            <a:r>
              <a:rPr lang="cs-CZ" altLang="cs-CZ" sz="2800" b="1" dirty="0" smtClean="0">
                <a:solidFill>
                  <a:srgbClr val="8E8E8E"/>
                </a:solidFill>
              </a:rPr>
              <a:t> </a:t>
            </a:r>
            <a:r>
              <a:rPr lang="cs-CZ" altLang="cs-CZ" sz="1800" b="1" dirty="0" smtClean="0">
                <a:solidFill>
                  <a:srgbClr val="8E8E8E"/>
                </a:solidFill>
              </a:rPr>
              <a:t>(kůra)- </a:t>
            </a:r>
            <a:r>
              <a:rPr lang="cs-CZ" altLang="cs-CZ" sz="1200" b="1" dirty="0" smtClean="0">
                <a:solidFill>
                  <a:srgbClr val="8E8E8E"/>
                </a:solidFill>
              </a:rPr>
              <a:t>sem přicházejí aferentní vlákna</a:t>
            </a:r>
            <a:endParaRPr lang="cs-CZ" altLang="cs-CZ" sz="2800" b="1" dirty="0">
              <a:solidFill>
                <a:srgbClr val="8E8E8E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cs-CZ" altLang="cs-CZ" sz="2800" b="1" dirty="0" smtClean="0">
                <a:solidFill>
                  <a:srgbClr val="8E8E8E"/>
                </a:solidFill>
              </a:rPr>
              <a:t>2. </a:t>
            </a:r>
            <a:r>
              <a:rPr lang="cs-CZ" altLang="cs-CZ" sz="2800" b="1" dirty="0" err="1" smtClean="0">
                <a:solidFill>
                  <a:srgbClr val="8E8E8E"/>
                </a:solidFill>
              </a:rPr>
              <a:t>Nuclei</a:t>
            </a:r>
            <a:r>
              <a:rPr lang="cs-CZ" altLang="cs-CZ" sz="2800" b="1" dirty="0" smtClean="0">
                <a:solidFill>
                  <a:srgbClr val="8E8E8E"/>
                </a:solidFill>
              </a:rPr>
              <a:t> </a:t>
            </a:r>
            <a:r>
              <a:rPr lang="cs-CZ" altLang="cs-CZ" sz="2800" b="1" dirty="0" err="1" smtClean="0">
                <a:solidFill>
                  <a:srgbClr val="8E8E8E"/>
                </a:solidFill>
              </a:rPr>
              <a:t>cerebellares</a:t>
            </a:r>
            <a:r>
              <a:rPr lang="cs-CZ" altLang="cs-CZ" sz="2800" b="1" dirty="0" smtClean="0">
                <a:solidFill>
                  <a:srgbClr val="8E8E8E"/>
                </a:solidFill>
              </a:rPr>
              <a:t> </a:t>
            </a:r>
            <a:r>
              <a:rPr lang="cs-CZ" altLang="cs-CZ" sz="1800" b="1" dirty="0" smtClean="0">
                <a:solidFill>
                  <a:srgbClr val="8E8E8E"/>
                </a:solidFill>
              </a:rPr>
              <a:t>(jádra mozečku)</a:t>
            </a:r>
            <a:endParaRPr lang="cs-CZ" altLang="cs-CZ" sz="2800" b="1" dirty="0" smtClean="0">
              <a:solidFill>
                <a:srgbClr val="8E8E8E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800" b="1" dirty="0"/>
              <a:t> </a:t>
            </a:r>
            <a:r>
              <a:rPr lang="cs-CZ" sz="2800" b="1" dirty="0" smtClean="0"/>
              <a:t>        </a:t>
            </a:r>
            <a:r>
              <a:rPr lang="cs-CZ" sz="1200" b="1" dirty="0" err="1" smtClean="0"/>
              <a:t>ncl</a:t>
            </a:r>
            <a:r>
              <a:rPr lang="cs-CZ" sz="1200" b="1" dirty="0" smtClean="0"/>
              <a:t>. </a:t>
            </a:r>
            <a:r>
              <a:rPr lang="cs-CZ" sz="1200" b="1" dirty="0" err="1" smtClean="0"/>
              <a:t>emboliformis</a:t>
            </a:r>
            <a:r>
              <a:rPr lang="cs-CZ" sz="1200" b="1" dirty="0" smtClean="0"/>
              <a:t>, </a:t>
            </a:r>
            <a:r>
              <a:rPr lang="cs-CZ" sz="1200" b="1" dirty="0" err="1" smtClean="0"/>
              <a:t>globosus</a:t>
            </a:r>
            <a:r>
              <a:rPr lang="cs-CZ" sz="1200" b="1" dirty="0" smtClean="0"/>
              <a:t>, </a:t>
            </a:r>
            <a:r>
              <a:rPr lang="cs-CZ" sz="1200" b="1" dirty="0" err="1" smtClean="0"/>
              <a:t>fastigii</a:t>
            </a:r>
            <a:r>
              <a:rPr lang="cs-CZ" sz="1200" b="1" dirty="0" smtClean="0"/>
              <a:t> a </a:t>
            </a:r>
            <a:r>
              <a:rPr lang="cs-CZ" sz="1200" b="1" dirty="0" err="1" smtClean="0"/>
              <a:t>dentatus</a:t>
            </a:r>
            <a:r>
              <a:rPr lang="cs-CZ" sz="1200" b="1" dirty="0" smtClean="0"/>
              <a:t>, z jader odcházejí eferentní vlákna</a:t>
            </a:r>
            <a:endParaRPr lang="cs-CZ" altLang="cs-CZ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3216275" y="260350"/>
            <a:ext cx="5616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solidFill>
                  <a:srgbClr val="C00000"/>
                </a:solidFill>
                <a:latin typeface="Arial" panose="020B0604020202020204" pitchFamily="34" charset="0"/>
              </a:rPr>
              <a:t>Struktura</a:t>
            </a:r>
            <a:r>
              <a:rPr lang="cs-CZ" altLang="cs-CZ" b="1" dirty="0">
                <a:solidFill>
                  <a:srgbClr val="C00000"/>
                </a:solidFill>
                <a:latin typeface="Arial" panose="020B0604020202020204" pitchFamily="34" charset="0"/>
              </a:rPr>
              <a:t> mozečku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152900" y="4202113"/>
            <a:ext cx="7689850" cy="227754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b="1" u="sng" dirty="0">
                <a:solidFill>
                  <a:schemeClr val="bg1"/>
                </a:solidFill>
                <a:latin typeface="Arial" panose="020B0604020202020204" pitchFamily="34" charset="0"/>
              </a:rPr>
              <a:t>Bílá hmota </a:t>
            </a:r>
            <a:r>
              <a:rPr lang="cs-CZ" altLang="cs-CZ" b="1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mozečku </a:t>
            </a:r>
            <a:r>
              <a:rPr lang="cs-CZ" altLang="cs-CZ" sz="1800" b="1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tvoří</a:t>
            </a:r>
            <a:endParaRPr lang="cs-CZ" altLang="cs-CZ" sz="18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Substantia</a:t>
            </a:r>
            <a:r>
              <a:rPr lang="cs-CZ" altLang="cs-CZ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chemeClr val="bg1"/>
                </a:solidFill>
                <a:latin typeface="Arial" panose="020B0604020202020204" pitchFamily="34" charset="0"/>
              </a:rPr>
              <a:t>medullaris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 -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tvoří </a:t>
            </a:r>
            <a:r>
              <a:rPr lang="cs-CZ" altLang="cs-CZ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laminae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albae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arbor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vitae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Spojení mozečku s dalšími útvary CNS skrze 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pedunculi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cerebellares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Skrze 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inferiores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 spojení s 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medulla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oblongata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, skrze medii s pons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aroli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a skrze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pedunculi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cerebellares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superiores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spoje se středním mozkem</a:t>
            </a: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7894" name="Picture 4" descr="Scan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3889375"/>
            <a:ext cx="4103687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3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3604" y="508104"/>
            <a:ext cx="12165638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800" b="1" dirty="0" smtClean="0">
                <a:solidFill>
                  <a:srgbClr val="FF6600"/>
                </a:solidFill>
              </a:rPr>
              <a:t>1.Vestibulární </a:t>
            </a:r>
            <a:r>
              <a:rPr lang="cs-CZ" altLang="cs-CZ" sz="2800" b="1" dirty="0">
                <a:solidFill>
                  <a:srgbClr val="FF6600"/>
                </a:solidFill>
              </a:rPr>
              <a:t>mozeček </a:t>
            </a:r>
            <a:r>
              <a:rPr lang="cs-CZ" altLang="cs-CZ" b="1" dirty="0"/>
              <a:t>– </a:t>
            </a:r>
            <a:r>
              <a:rPr lang="cs-CZ" altLang="cs-CZ" b="1" dirty="0" smtClean="0"/>
              <a:t>část </a:t>
            </a:r>
            <a:r>
              <a:rPr lang="cs-CZ" altLang="cs-CZ" b="1" dirty="0" err="1" smtClean="0"/>
              <a:t>vermis</a:t>
            </a:r>
            <a:r>
              <a:rPr lang="cs-CZ" altLang="cs-CZ" b="1" dirty="0" smtClean="0"/>
              <a:t> a </a:t>
            </a:r>
            <a:r>
              <a:rPr lang="cs-CZ" altLang="cs-CZ" b="1" dirty="0" err="1" smtClean="0"/>
              <a:t>flocculus</a:t>
            </a:r>
            <a:r>
              <a:rPr lang="cs-CZ" altLang="cs-CZ" b="1" dirty="0" smtClean="0"/>
              <a:t>, nejstarší část mozečku, </a:t>
            </a:r>
            <a:r>
              <a:rPr lang="cs-CZ" altLang="cs-CZ" b="1" dirty="0"/>
              <a:t>dostává informace </a:t>
            </a:r>
            <a:r>
              <a:rPr lang="cs-CZ" altLang="cs-CZ" b="1" dirty="0" smtClean="0"/>
              <a:t>o poloze a pohybech </a:t>
            </a:r>
          </a:p>
          <a:p>
            <a:pPr>
              <a:spcBef>
                <a:spcPct val="0"/>
              </a:spcBef>
            </a:pPr>
            <a:r>
              <a:rPr lang="cs-CZ" altLang="cs-CZ" b="1" dirty="0" smtClean="0"/>
              <a:t>z </a:t>
            </a:r>
            <a:r>
              <a:rPr lang="cs-CZ" altLang="cs-CZ" b="1" dirty="0"/>
              <a:t>vestibulárních </a:t>
            </a:r>
            <a:r>
              <a:rPr lang="cs-CZ" altLang="cs-CZ" b="1" dirty="0" smtClean="0"/>
              <a:t>jader a rovnovážného ústrojí, vyhodnocuje je a vede informace zpět na vestibulární jádra a do</a:t>
            </a:r>
          </a:p>
          <a:p>
            <a:pPr>
              <a:spcBef>
                <a:spcPct val="0"/>
              </a:spcBef>
            </a:pPr>
            <a:r>
              <a:rPr lang="cs-CZ" altLang="cs-CZ" b="1" dirty="0" smtClean="0"/>
              <a:t> retikulární formace</a:t>
            </a:r>
            <a:endParaRPr lang="cs-CZ" altLang="cs-CZ" b="1" dirty="0"/>
          </a:p>
          <a:p>
            <a:pPr>
              <a:spcBef>
                <a:spcPct val="0"/>
              </a:spcBef>
            </a:pPr>
            <a:endParaRPr lang="cs-CZ" altLang="cs-CZ" b="1" dirty="0" smtClean="0"/>
          </a:p>
          <a:p>
            <a:pPr>
              <a:spcBef>
                <a:spcPct val="0"/>
              </a:spcBef>
            </a:pPr>
            <a:r>
              <a:rPr lang="cs-CZ" altLang="cs-CZ" sz="2800" b="1" dirty="0" smtClean="0">
                <a:solidFill>
                  <a:srgbClr val="00B050"/>
                </a:solidFill>
              </a:rPr>
              <a:t>2.Spinální </a:t>
            </a:r>
            <a:r>
              <a:rPr lang="cs-CZ" altLang="cs-CZ" sz="2800" b="1" dirty="0" smtClean="0">
                <a:solidFill>
                  <a:srgbClr val="00B050"/>
                </a:solidFill>
              </a:rPr>
              <a:t>mozeček </a:t>
            </a:r>
            <a:r>
              <a:rPr lang="cs-CZ" altLang="cs-CZ" b="1" dirty="0" smtClean="0"/>
              <a:t>– podílí se zejména na řízení koordinace pohybů a svalového napětí, přicházejí sem </a:t>
            </a:r>
            <a:r>
              <a:rPr lang="cs-CZ" altLang="cs-CZ" b="1" dirty="0" smtClean="0"/>
              <a:t>informace</a:t>
            </a:r>
          </a:p>
          <a:p>
            <a:pPr>
              <a:spcBef>
                <a:spcPct val="0"/>
              </a:spcBef>
            </a:pPr>
            <a:r>
              <a:rPr lang="cs-CZ" altLang="cs-CZ" b="1" dirty="0" smtClean="0"/>
              <a:t>z pohybového </a:t>
            </a:r>
            <a:r>
              <a:rPr lang="cs-CZ" altLang="cs-CZ" b="1" dirty="0" smtClean="0"/>
              <a:t>ústrojí, z mimických svalů, žvýkacích, svalů </a:t>
            </a:r>
            <a:r>
              <a:rPr lang="cs-CZ" altLang="cs-CZ" b="1" dirty="0" err="1" smtClean="0"/>
              <a:t>pharyngu</a:t>
            </a:r>
            <a:r>
              <a:rPr lang="cs-CZ" altLang="cs-CZ" b="1" dirty="0" smtClean="0"/>
              <a:t>, laryngu a měkkého patra, z retikulární formace, </a:t>
            </a:r>
          </a:p>
          <a:p>
            <a:pPr>
              <a:spcBef>
                <a:spcPct val="0"/>
              </a:spcBef>
            </a:pPr>
            <a:r>
              <a:rPr lang="cs-CZ" altLang="cs-CZ" b="1" dirty="0" smtClean="0"/>
              <a:t>ze struktur ovlivňujících mimovolní motoriku, z motorických oblastí kůry mozkové. Po zpracování a vyhodnocení jde </a:t>
            </a:r>
          </a:p>
          <a:p>
            <a:pPr>
              <a:spcBef>
                <a:spcPct val="0"/>
              </a:spcBef>
            </a:pPr>
            <a:r>
              <a:rPr lang="cs-CZ" altLang="cs-CZ" b="1" dirty="0" smtClean="0"/>
              <a:t>informace po přepojení na mozečkových jádrech do zpracovacích motorických okruhů, prostřednictvím retikulární </a:t>
            </a:r>
          </a:p>
          <a:p>
            <a:pPr>
              <a:spcBef>
                <a:spcPct val="0"/>
              </a:spcBef>
            </a:pPr>
            <a:r>
              <a:rPr lang="cs-CZ" altLang="cs-CZ" b="1" dirty="0"/>
              <a:t> </a:t>
            </a:r>
            <a:r>
              <a:rPr lang="cs-CZ" altLang="cs-CZ" b="1" dirty="0" smtClean="0"/>
              <a:t>formace k jádrům hlavových nervů a jádrům předních rohů míšních.</a:t>
            </a:r>
          </a:p>
          <a:p>
            <a:pPr>
              <a:spcBef>
                <a:spcPct val="0"/>
              </a:spcBef>
            </a:pPr>
            <a:endParaRPr lang="cs-CZ" altLang="cs-CZ" b="1" dirty="0"/>
          </a:p>
          <a:p>
            <a:pPr>
              <a:spcBef>
                <a:spcPct val="0"/>
              </a:spcBef>
            </a:pPr>
            <a:r>
              <a:rPr lang="cs-CZ" altLang="cs-CZ" sz="2800" b="1" dirty="0" smtClean="0">
                <a:solidFill>
                  <a:srgbClr val="FF3399"/>
                </a:solidFill>
              </a:rPr>
              <a:t>3. </a:t>
            </a:r>
            <a:r>
              <a:rPr lang="cs-CZ" altLang="cs-CZ" sz="2800" b="1" dirty="0" err="1" smtClean="0">
                <a:solidFill>
                  <a:srgbClr val="FF3399"/>
                </a:solidFill>
              </a:rPr>
              <a:t>Neocerebellum</a:t>
            </a:r>
            <a:r>
              <a:rPr lang="cs-CZ" altLang="cs-CZ" b="1" dirty="0" smtClean="0"/>
              <a:t> </a:t>
            </a:r>
            <a:r>
              <a:rPr lang="cs-CZ" altLang="cs-CZ" b="1" dirty="0" smtClean="0"/>
              <a:t>– slouží k volní hybnosti a koordinaci pohybů, z motorické kůry sem přicházejí mohutné </a:t>
            </a:r>
            <a:r>
              <a:rPr lang="cs-CZ" altLang="cs-CZ" b="1" dirty="0" err="1" smtClean="0"/>
              <a:t>tractus</a:t>
            </a:r>
            <a:r>
              <a:rPr lang="cs-CZ" altLang="cs-CZ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cs-CZ" altLang="cs-CZ" b="1" dirty="0" err="1" smtClean="0"/>
              <a:t>cortico-ponto-cerebellares</a:t>
            </a:r>
            <a:r>
              <a:rPr lang="cs-CZ" altLang="cs-CZ" b="1" dirty="0" smtClean="0"/>
              <a:t>, po vyhodnocení odchází informace přes </a:t>
            </a:r>
            <a:r>
              <a:rPr lang="cs-CZ" altLang="cs-CZ" b="1" dirty="0" err="1" smtClean="0"/>
              <a:t>ncl</a:t>
            </a:r>
            <a:r>
              <a:rPr lang="cs-CZ" altLang="cs-CZ" b="1" dirty="0" smtClean="0"/>
              <a:t>. </a:t>
            </a:r>
            <a:r>
              <a:rPr lang="cs-CZ" altLang="cs-CZ" b="1" dirty="0" err="1" smtClean="0"/>
              <a:t>dentatus</a:t>
            </a:r>
            <a:r>
              <a:rPr lang="cs-CZ" altLang="cs-CZ" b="1" dirty="0" smtClean="0"/>
              <a:t> do motorických jader thalamu a pak do </a:t>
            </a:r>
          </a:p>
          <a:p>
            <a:pPr>
              <a:spcBef>
                <a:spcPct val="0"/>
              </a:spcBef>
            </a:pPr>
            <a:r>
              <a:rPr lang="cs-CZ" altLang="cs-CZ" b="1" dirty="0" smtClean="0"/>
              <a:t>motorických oblastí kůry mozkové.</a:t>
            </a:r>
            <a:endParaRPr lang="cs-CZ" altLang="cs-CZ" b="1" dirty="0"/>
          </a:p>
          <a:p>
            <a:endParaRPr lang="cs-CZ" dirty="0"/>
          </a:p>
        </p:txBody>
      </p:sp>
      <p:pic>
        <p:nvPicPr>
          <p:cNvPr id="3" name="Picture 5" descr="Scan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0"/>
          <a:stretch>
            <a:fillRect/>
          </a:stretch>
        </p:blipFill>
        <p:spPr bwMode="auto">
          <a:xfrm>
            <a:off x="254513" y="4785617"/>
            <a:ext cx="3279859" cy="1895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can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73"/>
          <a:stretch>
            <a:fillRect/>
          </a:stretch>
        </p:blipFill>
        <p:spPr bwMode="auto">
          <a:xfrm>
            <a:off x="7938827" y="4473111"/>
            <a:ext cx="3968415" cy="20532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483484"/>
              </p:ext>
            </p:extLst>
          </p:nvPr>
        </p:nvGraphicFramePr>
        <p:xfrm>
          <a:off x="4266283" y="4473111"/>
          <a:ext cx="2606377" cy="2248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Rastrový obrázek" r:id="rId5" imgW="4153480" imgH="3580952" progId="Paint.Picture">
                  <p:embed/>
                </p:oleObj>
              </mc:Choice>
              <mc:Fallback>
                <p:oleObj name="Rastrový obrázek" r:id="rId5" imgW="4153480" imgH="3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6283" y="4473111"/>
                        <a:ext cx="2606377" cy="22480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53604" y="0"/>
            <a:ext cx="3520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Rozdělení mozečku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66085" y="55706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775158" y="48860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6177384" y="5573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843210" y="52012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11" name="Obdélník 10"/>
          <p:cNvSpPr/>
          <p:nvPr/>
        </p:nvSpPr>
        <p:spPr>
          <a:xfrm>
            <a:off x="2013862" y="531507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2</a:t>
            </a:r>
            <a:endParaRPr lang="cs-CZ" b="1" dirty="0"/>
          </a:p>
        </p:txBody>
      </p:sp>
      <p:sp>
        <p:nvSpPr>
          <p:cNvPr id="12" name="Obdélník 11"/>
          <p:cNvSpPr/>
          <p:nvPr/>
        </p:nvSpPr>
        <p:spPr>
          <a:xfrm>
            <a:off x="2236812" y="587473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3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23818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1957</Words>
  <Application>Microsoft Office PowerPoint</Application>
  <PresentationFormat>Širokoúhlá obrazovka</PresentationFormat>
  <Paragraphs>303</Paragraphs>
  <Slides>30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 2</vt:lpstr>
      <vt:lpstr>Motiv Office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Ladislava</cp:lastModifiedBy>
  <cp:revision>36</cp:revision>
  <dcterms:created xsi:type="dcterms:W3CDTF">2020-04-14T08:40:50Z</dcterms:created>
  <dcterms:modified xsi:type="dcterms:W3CDTF">2020-04-17T08:06:07Z</dcterms:modified>
</cp:coreProperties>
</file>