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4" r:id="rId16"/>
    <p:sldId id="273" r:id="rId17"/>
    <p:sldId id="261" r:id="rId18"/>
    <p:sldId id="275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Biomechanika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smtClean="0"/>
              <a:t>Elektromyografie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40037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2829" y="2331076"/>
            <a:ext cx="4893971" cy="2766990"/>
          </a:xfrm>
        </p:spPr>
        <p:txBody>
          <a:bodyPr/>
          <a:lstStyle/>
          <a:p>
            <a:r>
              <a:rPr lang="cs-CZ" sz="2000" b="1" dirty="0" smtClean="0">
                <a:latin typeface="Calibri" panose="020F0502020204030204" pitchFamily="34" charset="0"/>
              </a:rPr>
              <a:t>Hans </a:t>
            </a:r>
            <a:r>
              <a:rPr lang="cs-CZ" sz="2000" b="1" dirty="0" err="1" smtClean="0">
                <a:latin typeface="Calibri" panose="020F0502020204030204" pitchFamily="34" charset="0"/>
              </a:rPr>
              <a:t>Piper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</a:rPr>
              <a:t>– německý fyziolog, 1877 – 1915, použil první </a:t>
            </a:r>
            <a:r>
              <a:rPr lang="cs-CZ" sz="2000" dirty="0">
                <a:latin typeface="Calibri" panose="020F0502020204030204" pitchFamily="34" charset="0"/>
              </a:rPr>
              <a:t>kovové elektrody na registraci svalové </a:t>
            </a:r>
            <a:r>
              <a:rPr lang="cs-CZ" sz="2000" dirty="0" smtClean="0">
                <a:latin typeface="Calibri" panose="020F0502020204030204" pitchFamily="34" charset="0"/>
              </a:rPr>
              <a:t>aktivity, </a:t>
            </a:r>
            <a:r>
              <a:rPr lang="cs-CZ" sz="2000" dirty="0">
                <a:latin typeface="Calibri" panose="020F0502020204030204" pitchFamily="34" charset="0"/>
              </a:rPr>
              <a:t>zdokumentoval typické frekvenční kmity pro různě vynaloženou </a:t>
            </a:r>
            <a:r>
              <a:rPr lang="cs-CZ" sz="2000" dirty="0" smtClean="0">
                <a:latin typeface="Calibri" panose="020F0502020204030204" pitchFamily="34" charset="0"/>
              </a:rPr>
              <a:t>sílu</a:t>
            </a:r>
          </a:p>
          <a:p>
            <a:r>
              <a:rPr lang="cs-CZ" sz="2000" dirty="0" smtClean="0">
                <a:latin typeface="Calibri" panose="020F0502020204030204" pitchFamily="34" charset="0"/>
              </a:rPr>
              <a:t>1939 – první opublikovaný záznam akčního potenciálu (</a:t>
            </a:r>
            <a:r>
              <a:rPr lang="cs-CZ" sz="2000" b="1" dirty="0" smtClean="0">
                <a:latin typeface="Calibri" panose="020F0502020204030204" pitchFamily="34" charset="0"/>
              </a:rPr>
              <a:t>Sir </a:t>
            </a:r>
            <a:r>
              <a:rPr lang="cs-CZ" sz="2000" b="1" dirty="0" err="1" smtClean="0">
                <a:latin typeface="Calibri" panose="020F0502020204030204" pitchFamily="34" charset="0"/>
              </a:rPr>
              <a:t>Hodgkin</a:t>
            </a:r>
            <a:r>
              <a:rPr lang="cs-CZ" sz="2000" dirty="0" smtClean="0">
                <a:latin typeface="Calibri" panose="020F0502020204030204" pitchFamily="34" charset="0"/>
              </a:rPr>
              <a:t>, Huxley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7170" name="Picture 2" descr="Výsledek obrázku pro Hans Pi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2" y="1253793"/>
            <a:ext cx="2922476" cy="44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b="33503"/>
          <a:stretch/>
        </p:blipFill>
        <p:spPr>
          <a:xfrm>
            <a:off x="5184211" y="4750130"/>
            <a:ext cx="2523569" cy="1896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423" y="2508475"/>
            <a:ext cx="2717076" cy="38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Snímání EMG signálu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8261" y="2398003"/>
            <a:ext cx="4650014" cy="1936492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latin typeface="Calibri" panose="020F0502020204030204" pitchFamily="34" charset="0"/>
              </a:rPr>
              <a:t>Jehlová elektromyografie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Calibri" panose="020F0502020204030204" pitchFamily="34" charset="0"/>
              </a:rPr>
              <a:t>Registrační jehlové elektrody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Calibri" panose="020F0502020204030204" pitchFamily="34" charset="0"/>
              </a:rPr>
              <a:t>Diagnostika nervosvalových onemocnění</a:t>
            </a: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725" y="692861"/>
            <a:ext cx="3158002" cy="20850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078" y="3659055"/>
            <a:ext cx="3433306" cy="27556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61" y="4559121"/>
            <a:ext cx="7802345" cy="18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0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36" y="3777919"/>
            <a:ext cx="4401690" cy="2777260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 smtClean="0">
                <a:latin typeface="Calibri" panose="020F0502020204030204" pitchFamily="34" charset="0"/>
              </a:rPr>
              <a:t>Povrchová elektromyografie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Calibri" panose="020F0502020204030204" pitchFamily="34" charset="0"/>
              </a:rPr>
              <a:t>zaznamenáváme </a:t>
            </a:r>
            <a:r>
              <a:rPr lang="cs-CZ" sz="2200" dirty="0">
                <a:latin typeface="Calibri" panose="020F0502020204030204" pitchFamily="34" charset="0"/>
              </a:rPr>
              <a:t>potenciály z většího množství motorických </a:t>
            </a:r>
            <a:r>
              <a:rPr lang="cs-CZ" sz="2200" dirty="0" smtClean="0">
                <a:latin typeface="Calibri" panose="020F0502020204030204" pitchFamily="34" charset="0"/>
              </a:rPr>
              <a:t>jednotek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Calibri" panose="020F0502020204030204" pitchFamily="34" charset="0"/>
              </a:rPr>
              <a:t>Zapojení elektrod </a:t>
            </a:r>
            <a:r>
              <a:rPr lang="cs-CZ" sz="2200" dirty="0">
                <a:latin typeface="Calibri" panose="020F0502020204030204" pitchFamily="34" charset="0"/>
              </a:rPr>
              <a:t>unipolární (snímají potenciál z jedné elektrody proti nulovému </a:t>
            </a:r>
            <a:r>
              <a:rPr lang="cs-CZ" sz="2200" dirty="0" smtClean="0">
                <a:latin typeface="Calibri" panose="020F0502020204030204" pitchFamily="34" charset="0"/>
              </a:rPr>
              <a:t>potenciálu) </a:t>
            </a:r>
            <a:r>
              <a:rPr lang="cs-CZ" sz="2200" dirty="0">
                <a:latin typeface="Calibri" panose="020F0502020204030204" pitchFamily="34" charset="0"/>
              </a:rPr>
              <a:t>x bipolární (snímají rozdíl potenciálů mezi 2 </a:t>
            </a:r>
            <a:r>
              <a:rPr lang="cs-CZ" sz="2200" dirty="0" smtClean="0">
                <a:latin typeface="Calibri" panose="020F0502020204030204" pitchFamily="34" charset="0"/>
              </a:rPr>
              <a:t>elektrodami)</a:t>
            </a:r>
          </a:p>
          <a:p>
            <a:pPr>
              <a:buFontTx/>
              <a:buChar char="-"/>
            </a:pPr>
            <a:endParaRPr lang="cs-CZ" sz="2200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716" y="766130"/>
            <a:ext cx="3009167" cy="37657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55" y="766130"/>
            <a:ext cx="2824851" cy="23167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941" y="928750"/>
            <a:ext cx="2475191" cy="30848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641" y="4601652"/>
            <a:ext cx="501134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0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elektrod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85425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latin typeface="Calibri" panose="020F0502020204030204" pitchFamily="34" charset="0"/>
              </a:rPr>
              <a:t>Registrační </a:t>
            </a:r>
            <a:r>
              <a:rPr lang="cs-CZ" sz="2000" dirty="0" smtClean="0">
                <a:latin typeface="Calibri" panose="020F0502020204030204" pitchFamily="34" charset="0"/>
              </a:rPr>
              <a:t>elektrody - největší </a:t>
            </a:r>
            <a:r>
              <a:rPr lang="cs-CZ" sz="2000" dirty="0">
                <a:latin typeface="Calibri" panose="020F0502020204030204" pitchFamily="34" charset="0"/>
              </a:rPr>
              <a:t>velikost </a:t>
            </a:r>
            <a:r>
              <a:rPr lang="cs-CZ" sz="2000" dirty="0" smtClean="0">
                <a:latin typeface="Calibri" panose="020F0502020204030204" pitchFamily="34" charset="0"/>
              </a:rPr>
              <a:t>snímané amplitudy </a:t>
            </a:r>
            <a:r>
              <a:rPr lang="cs-CZ" sz="2000" dirty="0">
                <a:latin typeface="Calibri" panose="020F0502020204030204" pitchFamily="34" charset="0"/>
              </a:rPr>
              <a:t>je dosažena snímáním signálu ze středu svalového bříška</a:t>
            </a:r>
            <a:r>
              <a:rPr lang="cs-CZ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cs-CZ" sz="2000" b="1" dirty="0">
                <a:latin typeface="Calibri" panose="020F0502020204030204" pitchFamily="34" charset="0"/>
              </a:rPr>
              <a:t>Referenční</a:t>
            </a:r>
            <a:r>
              <a:rPr lang="cs-CZ" sz="2000" dirty="0">
                <a:latin typeface="Calibri" panose="020F0502020204030204" pitchFamily="34" charset="0"/>
              </a:rPr>
              <a:t> elektroda se umisťuje na </a:t>
            </a:r>
            <a:r>
              <a:rPr lang="cs-CZ" sz="2000" dirty="0" smtClean="0">
                <a:latin typeface="Calibri" panose="020F0502020204030204" pitchFamily="34" charset="0"/>
              </a:rPr>
              <a:t>místo s </a:t>
            </a:r>
            <a:r>
              <a:rPr lang="cs-CZ" sz="2000" dirty="0">
                <a:latin typeface="Calibri" panose="020F0502020204030204" pitchFamily="34" charset="0"/>
              </a:rPr>
              <a:t>nejmenší elektrickou aktivitou, nad šlachou, </a:t>
            </a:r>
            <a:r>
              <a:rPr lang="cs-CZ" sz="2000" dirty="0" smtClean="0">
                <a:latin typeface="Calibri" panose="020F0502020204030204" pitchFamily="34" charset="0"/>
              </a:rPr>
              <a:t>výsledný </a:t>
            </a:r>
            <a:r>
              <a:rPr lang="cs-CZ" sz="2000" dirty="0">
                <a:latin typeface="Calibri" panose="020F0502020204030204" pitchFamily="34" charset="0"/>
              </a:rPr>
              <a:t>EMG signál je rozdílem napětí mezi aktivní a referenční elektrodou. </a:t>
            </a:r>
            <a:endParaRPr lang="cs-CZ" sz="2000" dirty="0" smtClean="0">
              <a:latin typeface="Calibri" panose="020F0502020204030204" pitchFamily="34" charset="0"/>
            </a:endParaRPr>
          </a:p>
          <a:p>
            <a:r>
              <a:rPr lang="cs-CZ" sz="2000" b="1" dirty="0" smtClean="0">
                <a:latin typeface="Calibri" panose="020F0502020204030204" pitchFamily="34" charset="0"/>
              </a:rPr>
              <a:t>Zemnící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</a:rPr>
              <a:t>elektroda </a:t>
            </a:r>
            <a:r>
              <a:rPr lang="cs-CZ" sz="2000" dirty="0">
                <a:latin typeface="Calibri" panose="020F0502020204030204" pitchFamily="34" charset="0"/>
              </a:rPr>
              <a:t>- </a:t>
            </a:r>
            <a:r>
              <a:rPr lang="cs-CZ" sz="2000" dirty="0" smtClean="0">
                <a:latin typeface="Calibri" panose="020F0502020204030204" pitchFamily="34" charset="0"/>
              </a:rPr>
              <a:t>umístěna  tam,  </a:t>
            </a:r>
            <a:r>
              <a:rPr lang="cs-CZ" sz="2000" dirty="0">
                <a:latin typeface="Calibri" panose="020F0502020204030204" pitchFamily="34" charset="0"/>
              </a:rPr>
              <a:t>kde nepředpokládáme výskyt velké svalové skupiny. Nejlépe na místo, kde je </a:t>
            </a:r>
            <a:r>
              <a:rPr lang="cs-CZ" sz="2000" dirty="0" smtClean="0">
                <a:latin typeface="Calibri" panose="020F0502020204030204" pitchFamily="34" charset="0"/>
              </a:rPr>
              <a:t>nejblíže kůži </a:t>
            </a:r>
            <a:r>
              <a:rPr lang="cs-CZ" sz="2000" dirty="0">
                <a:latin typeface="Calibri" panose="020F0502020204030204" pitchFamily="34" charset="0"/>
              </a:rPr>
              <a:t>kost  nebo  jiné  šlachy,  neupínající zkoumaný  </a:t>
            </a:r>
            <a:r>
              <a:rPr lang="cs-CZ" sz="2000" dirty="0" smtClean="0">
                <a:latin typeface="Calibri" panose="020F0502020204030204" pitchFamily="34" charset="0"/>
              </a:rPr>
              <a:t>sval</a:t>
            </a:r>
          </a:p>
          <a:p>
            <a:r>
              <a:rPr lang="cs-CZ" sz="2000" b="1" dirty="0">
                <a:latin typeface="Calibri" panose="020F0502020204030204" pitchFamily="34" charset="0"/>
              </a:rPr>
              <a:t>Stimulační </a:t>
            </a:r>
            <a:r>
              <a:rPr lang="cs-CZ" sz="2000" dirty="0" smtClean="0">
                <a:latin typeface="Calibri" panose="020F0502020204030204" pitchFamily="34" charset="0"/>
              </a:rPr>
              <a:t>elektrody - </a:t>
            </a:r>
            <a:r>
              <a:rPr lang="cs-CZ" sz="2000" dirty="0">
                <a:latin typeface="Calibri" panose="020F0502020204030204" pitchFamily="34" charset="0"/>
              </a:rPr>
              <a:t>slouží k provádění </a:t>
            </a:r>
            <a:r>
              <a:rPr lang="cs-CZ" sz="2000" dirty="0" smtClean="0">
                <a:latin typeface="Calibri" panose="020F0502020204030204" pitchFamily="34" charset="0"/>
              </a:rPr>
              <a:t>kondukčních testů</a:t>
            </a:r>
            <a:r>
              <a:rPr lang="cs-CZ" sz="2000" dirty="0">
                <a:latin typeface="Calibri" panose="020F0502020204030204" pitchFamily="34" charset="0"/>
              </a:rPr>
              <a:t>. Většinou jsou bipolární a je nutno je umístit tak, </a:t>
            </a:r>
            <a:r>
              <a:rPr lang="cs-CZ" sz="2000" dirty="0" smtClean="0">
                <a:latin typeface="Calibri" panose="020F0502020204030204" pitchFamily="34" charset="0"/>
              </a:rPr>
              <a:t>aby katoda </a:t>
            </a:r>
            <a:r>
              <a:rPr lang="cs-CZ" sz="2000" dirty="0">
                <a:latin typeface="Calibri" panose="020F0502020204030204" pitchFamily="34" charset="0"/>
              </a:rPr>
              <a:t>byla vždy blíže registrační elektrodě. Užívají se </a:t>
            </a:r>
            <a:r>
              <a:rPr lang="cs-CZ" sz="2000" dirty="0" smtClean="0">
                <a:latin typeface="Calibri" panose="020F0502020204030204" pitchFamily="34" charset="0"/>
              </a:rPr>
              <a:t>stimuly o </a:t>
            </a:r>
            <a:r>
              <a:rPr lang="cs-CZ" sz="2000" dirty="0">
                <a:latin typeface="Calibri" panose="020F0502020204030204" pitchFamily="34" charset="0"/>
              </a:rPr>
              <a:t>délce 0,1–1,0 </a:t>
            </a:r>
            <a:r>
              <a:rPr lang="cs-CZ" sz="2000" dirty="0" err="1">
                <a:latin typeface="Calibri" panose="020F0502020204030204" pitchFamily="34" charset="0"/>
              </a:rPr>
              <a:t>ms</a:t>
            </a:r>
            <a:r>
              <a:rPr lang="cs-CZ" sz="2000" dirty="0">
                <a:latin typeface="Calibri" panose="020F0502020204030204" pitchFamily="34" charset="0"/>
              </a:rPr>
              <a:t>, intenzity 10–40 </a:t>
            </a:r>
            <a:r>
              <a:rPr lang="cs-CZ" sz="2000" dirty="0" err="1">
                <a:latin typeface="Calibri" panose="020F0502020204030204" pitchFamily="34" charset="0"/>
              </a:rPr>
              <a:t>mV</a:t>
            </a:r>
            <a:r>
              <a:rPr lang="cs-CZ" sz="2000" dirty="0">
                <a:latin typeface="Calibri" panose="020F0502020204030204" pitchFamily="34" charset="0"/>
              </a:rPr>
              <a:t>. Obecně </a:t>
            </a:r>
            <a:r>
              <a:rPr lang="cs-CZ" sz="2000" dirty="0" smtClean="0">
                <a:latin typeface="Calibri" panose="020F0502020204030204" pitchFamily="34" charset="0"/>
              </a:rPr>
              <a:t>užíváme stimuly </a:t>
            </a:r>
            <a:r>
              <a:rPr lang="cs-CZ" sz="2000" dirty="0">
                <a:latin typeface="Calibri" panose="020F0502020204030204" pitchFamily="34" charset="0"/>
              </a:rPr>
              <a:t>o 3–4násobné intenzitě oproti prahovým </a:t>
            </a:r>
            <a:r>
              <a:rPr lang="cs-CZ" sz="2000" dirty="0" smtClean="0">
                <a:latin typeface="Calibri" panose="020F0502020204030204" pitchFamily="34" charset="0"/>
              </a:rPr>
              <a:t>senzitivním stimulům</a:t>
            </a:r>
            <a:r>
              <a:rPr lang="cs-CZ" sz="2000" dirty="0">
                <a:latin typeface="Calibri" panose="020F0502020204030204" pitchFamily="34" charset="0"/>
              </a:rPr>
              <a:t>. </a:t>
            </a:r>
            <a:endParaRPr lang="cs-CZ" sz="2000" dirty="0" smtClean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2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53" y="841810"/>
            <a:ext cx="7132610" cy="58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0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77" y="1099581"/>
            <a:ext cx="5372100" cy="50863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81" y="1588077"/>
            <a:ext cx="5715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EMG signálu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3075" y="2591625"/>
            <a:ext cx="5928426" cy="393896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libri" panose="020F0502020204030204" pitchFamily="34" charset="0"/>
              </a:rPr>
              <a:t>Výsledný EMG záznam </a:t>
            </a:r>
            <a:r>
              <a:rPr lang="cs-CZ" sz="2000" dirty="0" smtClean="0">
                <a:latin typeface="Calibri" panose="020F0502020204030204" pitchFamily="34" charset="0"/>
              </a:rPr>
              <a:t>není </a:t>
            </a:r>
            <a:r>
              <a:rPr lang="cs-CZ" sz="2000" dirty="0">
                <a:latin typeface="Calibri" panose="020F0502020204030204" pitchFamily="34" charset="0"/>
              </a:rPr>
              <a:t>prostou sumací jednotlivých elementárních napětí, ale platí pro něj zákony interference jednotlivých výbojů.</a:t>
            </a:r>
          </a:p>
          <a:p>
            <a:r>
              <a:rPr lang="cs-CZ" sz="2000" dirty="0" smtClean="0">
                <a:latin typeface="Calibri" panose="020F0502020204030204" pitchFamily="34" charset="0"/>
              </a:rPr>
              <a:t>Výsledné </a:t>
            </a:r>
            <a:r>
              <a:rPr lang="cs-CZ" sz="2000" dirty="0">
                <a:latin typeface="Calibri" panose="020F0502020204030204" pitchFamily="34" charset="0"/>
              </a:rPr>
              <a:t>rozpětí amplitudy signálu je 20 </a:t>
            </a:r>
            <a:r>
              <a:rPr lang="el-GR" sz="2000" dirty="0">
                <a:latin typeface="Calibri" panose="020F0502020204030204" pitchFamily="34" charset="0"/>
              </a:rPr>
              <a:t>μ</a:t>
            </a:r>
            <a:r>
              <a:rPr lang="cs-CZ" sz="2000" dirty="0">
                <a:latin typeface="Calibri" panose="020F0502020204030204" pitchFamily="34" charset="0"/>
              </a:rPr>
              <a:t>V až jednotky </a:t>
            </a:r>
            <a:r>
              <a:rPr lang="cs-CZ" sz="2000" dirty="0" err="1" smtClean="0">
                <a:latin typeface="Calibri" panose="020F0502020204030204" pitchFamily="34" charset="0"/>
              </a:rPr>
              <a:t>mV</a:t>
            </a:r>
            <a:endParaRPr lang="cs-CZ" sz="2000" dirty="0" smtClean="0">
              <a:latin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</a:rPr>
              <a:t>Frekvenční oblast </a:t>
            </a:r>
            <a:r>
              <a:rPr lang="cs-CZ" sz="2000" dirty="0" smtClean="0">
                <a:latin typeface="Calibri" panose="020F0502020204030204" pitchFamily="34" charset="0"/>
              </a:rPr>
              <a:t>signálu je </a:t>
            </a:r>
            <a:r>
              <a:rPr lang="cs-CZ" sz="2000" dirty="0">
                <a:latin typeface="Calibri" panose="020F0502020204030204" pitchFamily="34" charset="0"/>
              </a:rPr>
              <a:t>od jednotek Hz do 500 Hz, s hlavní oblastí od 50 Hz do 150 </a:t>
            </a:r>
            <a:r>
              <a:rPr lang="cs-CZ" sz="2000" dirty="0" smtClean="0">
                <a:latin typeface="Calibri" panose="020F0502020204030204" pitchFamily="34" charset="0"/>
              </a:rPr>
              <a:t>Hz</a:t>
            </a:r>
          </a:p>
          <a:p>
            <a:r>
              <a:rPr lang="cs-CZ" sz="2000" dirty="0" smtClean="0">
                <a:latin typeface="Calibri" panose="020F0502020204030204" pitchFamily="34" charset="0"/>
              </a:rPr>
              <a:t>Šum </a:t>
            </a:r>
            <a:r>
              <a:rPr lang="cs-CZ" sz="2000" dirty="0">
                <a:latin typeface="Calibri" panose="020F0502020204030204" pitchFamily="34" charset="0"/>
              </a:rPr>
              <a:t>u EMG: vzniká nejčastěji v komunikačních přístrojích a z rozvodné </a:t>
            </a:r>
            <a:r>
              <a:rPr lang="cs-CZ" sz="2000" dirty="0" smtClean="0">
                <a:latin typeface="Calibri" panose="020F0502020204030204" pitchFamily="34" charset="0"/>
              </a:rPr>
              <a:t>sítě, nízkofrekvenční šum (0 – 25 Hz) způsobený pohybem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44561"/>
          <a:stretch/>
        </p:blipFill>
        <p:spPr>
          <a:xfrm>
            <a:off x="7083381" y="2916809"/>
            <a:ext cx="4590686" cy="27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7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EMG signálu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Digitalizace signálu</a:t>
            </a:r>
            <a:r>
              <a:rPr lang="cs-CZ" dirty="0" smtClean="0"/>
              <a:t>: Svalový </a:t>
            </a:r>
            <a:r>
              <a:rPr lang="cs-CZ" dirty="0"/>
              <a:t>signál – analogový (spojitý) – převod na </a:t>
            </a:r>
            <a:r>
              <a:rPr lang="cs-CZ" dirty="0" smtClean="0"/>
              <a:t>digitální </a:t>
            </a:r>
            <a:r>
              <a:rPr lang="cs-CZ" dirty="0"/>
              <a:t>(</a:t>
            </a:r>
            <a:r>
              <a:rPr lang="cs-CZ" dirty="0" smtClean="0"/>
              <a:t>diskrétní)  - A/D převodníky</a:t>
            </a:r>
          </a:p>
          <a:p>
            <a:r>
              <a:rPr lang="cs-CZ" b="1" dirty="0"/>
              <a:t>Filtrace: </a:t>
            </a:r>
            <a:r>
              <a:rPr lang="cs-CZ" dirty="0"/>
              <a:t>odfiltrování frekvencí nižších než 20Hz a vyšších než 500Hz – pomocí dvoupásmového </a:t>
            </a:r>
            <a:r>
              <a:rPr lang="cs-CZ" dirty="0" smtClean="0"/>
              <a:t>filtru</a:t>
            </a:r>
          </a:p>
          <a:p>
            <a:r>
              <a:rPr lang="cs-CZ" b="1" dirty="0" smtClean="0"/>
              <a:t>Rektifikace:</a:t>
            </a:r>
            <a:r>
              <a:rPr lang="cs-CZ" dirty="0" smtClean="0"/>
              <a:t> usměrnění </a:t>
            </a:r>
            <a:r>
              <a:rPr lang="cs-CZ" dirty="0"/>
              <a:t>tj. převedení všech negativních výchylek na výchylky positivní o stejné </a:t>
            </a:r>
            <a:r>
              <a:rPr lang="cs-CZ" dirty="0" smtClean="0"/>
              <a:t>velikosti (Otáhal ….)</a:t>
            </a:r>
          </a:p>
          <a:p>
            <a:r>
              <a:rPr lang="cs-CZ" b="1" dirty="0" smtClean="0"/>
              <a:t>Vyhlazení amplitudy EMG</a:t>
            </a:r>
            <a:r>
              <a:rPr lang="cs-CZ" b="1" dirty="0"/>
              <a:t>: </a:t>
            </a:r>
            <a:r>
              <a:rPr lang="cs-CZ" dirty="0"/>
              <a:t>např. zprůměrováním hodnot amplitudy v okně o velikosti 200ms (velikost okna závisí na potřebách a zkušenostech experimentátora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413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79" y="691949"/>
            <a:ext cx="5077441" cy="58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37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EMG měření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biomechanice dominují tři aplikace při používání povrchového EMG:</a:t>
            </a:r>
          </a:p>
          <a:p>
            <a:pPr marL="0" indent="0">
              <a:buNone/>
            </a:pPr>
            <a:r>
              <a:rPr lang="cs-CZ" dirty="0"/>
              <a:t>1) Ukazatel zahájení svalové aktivace</a:t>
            </a:r>
          </a:p>
          <a:p>
            <a:pPr marL="0" indent="0">
              <a:buNone/>
            </a:pPr>
            <a:r>
              <a:rPr lang="cs-CZ" dirty="0"/>
              <a:t>2) Udává informace o silových přírůstcích vyvolaných jednotlivými svaly nebo skupinou svalů</a:t>
            </a:r>
          </a:p>
          <a:p>
            <a:pPr marL="0" indent="0">
              <a:buNone/>
            </a:pPr>
            <a:r>
              <a:rPr lang="cs-CZ" dirty="0"/>
              <a:t>3) Ukazatel únavových procesů nastávajících uvnitř svalu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https://www.youtube.com/watch?v=u49aR1D8M40</a:t>
            </a:r>
          </a:p>
        </p:txBody>
      </p:sp>
    </p:spTree>
    <p:extLst>
      <p:ext uri="{BB962C8B-B14F-4D97-AF65-F5344CB8AC3E}">
        <p14:creationId xmlns:p14="http://schemas.microsoft.com/office/powerpoint/2010/main" val="256509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Základem je snímání povrchové </a:t>
            </a:r>
            <a:r>
              <a:rPr lang="cs-CZ" dirty="0" smtClean="0"/>
              <a:t>nebo nitrosvalové </a:t>
            </a:r>
            <a:r>
              <a:rPr lang="cs-CZ" dirty="0"/>
              <a:t>aktivity. </a:t>
            </a:r>
            <a:endParaRPr lang="cs-CZ" dirty="0" smtClean="0"/>
          </a:p>
          <a:p>
            <a:r>
              <a:rPr lang="cs-CZ" dirty="0" smtClean="0"/>
              <a:t>EMG </a:t>
            </a:r>
            <a:r>
              <a:rPr lang="cs-CZ" dirty="0"/>
              <a:t>napomáhá hodnotit funkční stav pohybového systému a jeho inervaci.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642575"/>
            <a:ext cx="3810000" cy="304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708" y="3576724"/>
            <a:ext cx="4287659" cy="31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3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Akční potenciál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27" y="2434107"/>
            <a:ext cx="10728101" cy="4005330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Calibri" panose="020F0502020204030204" pitchFamily="34" charset="0"/>
              </a:rPr>
              <a:t>Hodnota klidového membránového napětí m</a:t>
            </a:r>
            <a:r>
              <a:rPr lang="cs-CZ" sz="2600" dirty="0" smtClean="0">
                <a:latin typeface="Calibri" panose="020F0502020204030204" pitchFamily="34" charset="0"/>
              </a:rPr>
              <a:t>ezi </a:t>
            </a:r>
            <a:r>
              <a:rPr lang="cs-CZ" sz="2600" dirty="0">
                <a:latin typeface="Calibri" panose="020F0502020204030204" pitchFamily="34" charset="0"/>
              </a:rPr>
              <a:t>povrchem a nitrem nervového vlákna </a:t>
            </a:r>
            <a:r>
              <a:rPr lang="cs-CZ" sz="2600" dirty="0" smtClean="0">
                <a:latin typeface="Calibri" panose="020F0502020204030204" pitchFamily="34" charset="0"/>
              </a:rPr>
              <a:t>je </a:t>
            </a:r>
            <a:r>
              <a:rPr lang="cs-CZ" sz="2600" dirty="0">
                <a:latin typeface="Calibri" panose="020F0502020204030204" pitchFamily="34" charset="0"/>
              </a:rPr>
              <a:t>přibližně – </a:t>
            </a:r>
            <a:r>
              <a:rPr lang="cs-CZ" sz="2600" dirty="0" smtClean="0">
                <a:latin typeface="Calibri" panose="020F0502020204030204" pitchFamily="34" charset="0"/>
              </a:rPr>
              <a:t>50 až </a:t>
            </a:r>
            <a:r>
              <a:rPr lang="cs-CZ" sz="2600" dirty="0">
                <a:latin typeface="Calibri" panose="020F0502020204030204" pitchFamily="34" charset="0"/>
              </a:rPr>
              <a:t>- 90 </a:t>
            </a:r>
            <a:r>
              <a:rPr lang="cs-CZ" sz="2600" dirty="0" err="1">
                <a:latin typeface="Calibri" panose="020F0502020204030204" pitchFamily="34" charset="0"/>
              </a:rPr>
              <a:t>mV</a:t>
            </a:r>
            <a:r>
              <a:rPr lang="cs-CZ" sz="2600" dirty="0">
                <a:latin typeface="Calibri" panose="020F0502020204030204" pitchFamily="34" charset="0"/>
              </a:rPr>
              <a:t>. Sídlem potenciálu je semipermeabilní buněčná membrána. V klidu </a:t>
            </a:r>
            <a:r>
              <a:rPr lang="cs-CZ" sz="2600" dirty="0" smtClean="0">
                <a:latin typeface="Calibri" panose="020F0502020204030204" pitchFamily="34" charset="0"/>
              </a:rPr>
              <a:t>nese </a:t>
            </a:r>
            <a:r>
              <a:rPr lang="cs-CZ" sz="2600" b="1" dirty="0" smtClean="0">
                <a:latin typeface="Calibri" panose="020F0502020204030204" pitchFamily="34" charset="0"/>
              </a:rPr>
              <a:t>vnitřní</a:t>
            </a:r>
            <a:r>
              <a:rPr lang="cs-CZ" sz="2600" dirty="0" smtClean="0">
                <a:latin typeface="Calibri" panose="020F0502020204030204" pitchFamily="34" charset="0"/>
              </a:rPr>
              <a:t> </a:t>
            </a:r>
            <a:r>
              <a:rPr lang="cs-CZ" sz="2600" dirty="0">
                <a:latin typeface="Calibri" panose="020F0502020204030204" pitchFamily="34" charset="0"/>
              </a:rPr>
              <a:t>povrch membrány </a:t>
            </a:r>
            <a:r>
              <a:rPr lang="cs-CZ" sz="2600" b="1" dirty="0">
                <a:latin typeface="Calibri" panose="020F0502020204030204" pitchFamily="34" charset="0"/>
              </a:rPr>
              <a:t>záporný</a:t>
            </a:r>
            <a:r>
              <a:rPr lang="cs-CZ" sz="2600" dirty="0">
                <a:latin typeface="Calibri" panose="020F0502020204030204" pitchFamily="34" charset="0"/>
              </a:rPr>
              <a:t> náboj a </a:t>
            </a:r>
            <a:r>
              <a:rPr lang="cs-CZ" sz="2600" b="1" dirty="0">
                <a:latin typeface="Calibri" panose="020F0502020204030204" pitchFamily="34" charset="0"/>
              </a:rPr>
              <a:t>vnější </a:t>
            </a:r>
            <a:r>
              <a:rPr lang="cs-CZ" sz="2600" dirty="0">
                <a:latin typeface="Calibri" panose="020F0502020204030204" pitchFamily="34" charset="0"/>
              </a:rPr>
              <a:t>povrch náboj </a:t>
            </a:r>
            <a:r>
              <a:rPr lang="cs-CZ" sz="2600" b="1" dirty="0">
                <a:latin typeface="Calibri" panose="020F0502020204030204" pitchFamily="34" charset="0"/>
              </a:rPr>
              <a:t>kladný</a:t>
            </a:r>
            <a:r>
              <a:rPr lang="cs-CZ" sz="2600" dirty="0">
                <a:latin typeface="Calibri" panose="020F0502020204030204" pitchFamily="34" charset="0"/>
              </a:rPr>
              <a:t>. </a:t>
            </a:r>
            <a:endParaRPr lang="cs-CZ" sz="2600" dirty="0" smtClean="0">
              <a:latin typeface="Calibri" panose="020F0502020204030204" pitchFamily="34" charset="0"/>
            </a:endParaRPr>
          </a:p>
          <a:p>
            <a:r>
              <a:rPr lang="cs-CZ" sz="2600" dirty="0" smtClean="0">
                <a:latin typeface="Calibri" panose="020F0502020204030204" pitchFamily="34" charset="0"/>
              </a:rPr>
              <a:t>Akční </a:t>
            </a:r>
            <a:r>
              <a:rPr lang="cs-CZ" sz="2600" dirty="0">
                <a:latin typeface="Calibri" panose="020F0502020204030204" pitchFamily="34" charset="0"/>
              </a:rPr>
              <a:t>potenciál vzniká, jestliže membránové napětí překročí tzv. </a:t>
            </a:r>
            <a:r>
              <a:rPr lang="cs-CZ" sz="2600" dirty="0" smtClean="0">
                <a:latin typeface="Calibri" panose="020F0502020204030204" pitchFamily="34" charset="0"/>
              </a:rPr>
              <a:t>prahovou hodnotu </a:t>
            </a:r>
            <a:r>
              <a:rPr lang="cs-CZ" sz="2600" dirty="0">
                <a:latin typeface="Calibri" panose="020F0502020204030204" pitchFamily="34" charset="0"/>
              </a:rPr>
              <a:t>(-60 </a:t>
            </a:r>
            <a:r>
              <a:rPr lang="cs-CZ" sz="2600" dirty="0" err="1">
                <a:latin typeface="Calibri" panose="020F0502020204030204" pitchFamily="34" charset="0"/>
              </a:rPr>
              <a:t>mV</a:t>
            </a:r>
            <a:r>
              <a:rPr lang="cs-CZ" sz="2600" dirty="0">
                <a:latin typeface="Calibri" panose="020F0502020204030204" pitchFamily="34" charset="0"/>
              </a:rPr>
              <a:t>) a způsobí </a:t>
            </a:r>
            <a:r>
              <a:rPr lang="cs-CZ" sz="2600" b="1" dirty="0">
                <a:latin typeface="Calibri" panose="020F0502020204030204" pitchFamily="34" charset="0"/>
              </a:rPr>
              <a:t>depolarizaci</a:t>
            </a:r>
            <a:r>
              <a:rPr lang="cs-CZ" sz="2600" dirty="0">
                <a:latin typeface="Calibri" panose="020F0502020204030204" pitchFamily="34" charset="0"/>
              </a:rPr>
              <a:t> buněčné </a:t>
            </a:r>
            <a:r>
              <a:rPr lang="cs-CZ" sz="2600" dirty="0" smtClean="0">
                <a:latin typeface="Calibri" panose="020F0502020204030204" pitchFamily="34" charset="0"/>
              </a:rPr>
              <a:t>membrány </a:t>
            </a:r>
            <a:r>
              <a:rPr lang="cs-CZ" sz="2600" dirty="0" err="1" smtClean="0">
                <a:latin typeface="Calibri" panose="020F0502020204030204" pitchFamily="34" charset="0"/>
              </a:rPr>
              <a:t>motoneuronu</a:t>
            </a:r>
            <a:r>
              <a:rPr lang="cs-CZ" sz="2600" dirty="0" smtClean="0">
                <a:latin typeface="Calibri" panose="020F0502020204030204" pitchFamily="34" charset="0"/>
              </a:rPr>
              <a:t> (katabolický proces), vzniká </a:t>
            </a:r>
            <a:r>
              <a:rPr lang="cs-CZ" sz="2600" dirty="0">
                <a:latin typeface="Calibri" panose="020F0502020204030204" pitchFamily="34" charset="0"/>
              </a:rPr>
              <a:t>vzruch a </a:t>
            </a:r>
            <a:r>
              <a:rPr lang="cs-CZ" sz="2600" dirty="0" smtClean="0">
                <a:latin typeface="Calibri" panose="020F0502020204030204" pitchFamily="34" charset="0"/>
              </a:rPr>
              <a:t>energie se </a:t>
            </a:r>
            <a:r>
              <a:rPr lang="cs-CZ" sz="2600" dirty="0">
                <a:latin typeface="Calibri" panose="020F0502020204030204" pitchFamily="34" charset="0"/>
              </a:rPr>
              <a:t>tím odevzdává pro šíření </a:t>
            </a:r>
            <a:r>
              <a:rPr lang="cs-CZ" sz="2600" dirty="0" smtClean="0">
                <a:latin typeface="Calibri" panose="020F0502020204030204" pitchFamily="34" charset="0"/>
              </a:rPr>
              <a:t>vzruchu.</a:t>
            </a:r>
          </a:p>
          <a:p>
            <a:r>
              <a:rPr lang="cs-CZ" sz="2600" dirty="0">
                <a:latin typeface="Calibri" panose="020F0502020204030204" pitchFamily="34" charset="0"/>
              </a:rPr>
              <a:t>Dochází tedy k </a:t>
            </a:r>
            <a:r>
              <a:rPr lang="cs-CZ" sz="2600" dirty="0" smtClean="0">
                <a:latin typeface="Calibri" panose="020F0502020204030204" pitchFamily="34" charset="0"/>
              </a:rPr>
              <a:t>obrácení polarity </a:t>
            </a:r>
            <a:r>
              <a:rPr lang="cs-CZ" sz="2600" dirty="0">
                <a:latin typeface="Calibri" panose="020F0502020204030204" pitchFamily="34" charset="0"/>
              </a:rPr>
              <a:t>membrány – </a:t>
            </a:r>
            <a:r>
              <a:rPr lang="cs-CZ" sz="2600" dirty="0" err="1">
                <a:latin typeface="Calibri" panose="020F0502020204030204" pitchFamily="34" charset="0"/>
              </a:rPr>
              <a:t>transpolarizaci</a:t>
            </a:r>
            <a:r>
              <a:rPr lang="cs-CZ" sz="2600" dirty="0">
                <a:latin typeface="Calibri" panose="020F0502020204030204" pitchFamily="34" charset="0"/>
              </a:rPr>
              <a:t>. </a:t>
            </a:r>
            <a:endParaRPr lang="cs-CZ" sz="2600" dirty="0" smtClean="0">
              <a:latin typeface="Calibri" panose="020F0502020204030204" pitchFamily="34" charset="0"/>
            </a:endParaRPr>
          </a:p>
          <a:p>
            <a:r>
              <a:rPr lang="cs-CZ" sz="2600" dirty="0" smtClean="0">
                <a:latin typeface="Calibri" panose="020F0502020204030204" pitchFamily="34" charset="0"/>
              </a:rPr>
              <a:t>Následuje </a:t>
            </a:r>
            <a:r>
              <a:rPr lang="cs-CZ" sz="2600" dirty="0" err="1" smtClean="0">
                <a:latin typeface="Calibri" panose="020F0502020204030204" pitchFamily="34" charset="0"/>
              </a:rPr>
              <a:t>repolarizace</a:t>
            </a:r>
            <a:r>
              <a:rPr lang="cs-CZ" sz="2600" dirty="0" smtClean="0">
                <a:latin typeface="Calibri" panose="020F0502020204030204" pitchFamily="34" charset="0"/>
              </a:rPr>
              <a:t> (metabolický pochod, anabolický proces), </a:t>
            </a:r>
            <a:r>
              <a:rPr lang="cs-CZ" sz="2600" dirty="0">
                <a:latin typeface="Calibri" panose="020F0502020204030204" pitchFamily="34" charset="0"/>
              </a:rPr>
              <a:t>kterým </a:t>
            </a:r>
            <a:r>
              <a:rPr lang="cs-CZ" sz="2600" dirty="0" err="1">
                <a:latin typeface="Calibri" panose="020F0502020204030204" pitchFamily="34" charset="0"/>
              </a:rPr>
              <a:t>motoneuron</a:t>
            </a:r>
            <a:r>
              <a:rPr lang="cs-CZ" sz="2600" dirty="0">
                <a:latin typeface="Calibri" panose="020F0502020204030204" pitchFamily="34" charset="0"/>
              </a:rPr>
              <a:t> čerpá energii, aby byl připraven </a:t>
            </a:r>
            <a:r>
              <a:rPr lang="cs-CZ" sz="2600" dirty="0" smtClean="0">
                <a:latin typeface="Calibri" panose="020F0502020204030204" pitchFamily="34" charset="0"/>
              </a:rPr>
              <a:t>pro další </a:t>
            </a:r>
            <a:r>
              <a:rPr lang="cs-CZ" sz="2600" dirty="0">
                <a:latin typeface="Calibri" panose="020F0502020204030204" pitchFamily="34" charset="0"/>
              </a:rPr>
              <a:t>vzruch.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54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Elektrická aktivita svalu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6169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je </a:t>
            </a:r>
            <a:r>
              <a:rPr lang="cs-CZ" sz="2400" dirty="0">
                <a:latin typeface="Calibri" panose="020F0502020204030204" pitchFamily="34" charset="0"/>
              </a:rPr>
              <a:t>obrazem nervosvalové excitace svalové tkáně na nervový podnět z CNS. 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Je </a:t>
            </a:r>
            <a:r>
              <a:rPr lang="cs-CZ" sz="2400" dirty="0">
                <a:latin typeface="Calibri" panose="020F0502020204030204" pitchFamily="34" charset="0"/>
              </a:rPr>
              <a:t>zobrazením aktivního stavu svalu, kdy dochází ve svalové buňce k transformaci chemické energie na energii mechanickou a tepelnou. </a:t>
            </a:r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Dílčí </a:t>
            </a:r>
            <a:r>
              <a:rPr lang="cs-CZ" sz="2400" dirty="0">
                <a:latin typeface="Calibri" panose="020F0502020204030204" pitchFamily="34" charset="0"/>
              </a:rPr>
              <a:t>akční potenciály, které přísluší jednotlivým depolarizačním </a:t>
            </a:r>
            <a:r>
              <a:rPr lang="cs-CZ" sz="2400" dirty="0" smtClean="0">
                <a:latin typeface="Calibri" panose="020F0502020204030204" pitchFamily="34" charset="0"/>
              </a:rPr>
              <a:t>procesům </a:t>
            </a:r>
            <a:r>
              <a:rPr lang="cs-CZ" sz="2400" dirty="0">
                <a:latin typeface="Calibri" panose="020F0502020204030204" pitchFamily="34" charset="0"/>
              </a:rPr>
              <a:t>jednotlivých svalových buněk, interferují v signál, který je snímán na povrchu těla a má charakteristický tvar a průběh.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31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</a:t>
            </a:r>
            <a:r>
              <a:rPr lang="cs-CZ" dirty="0" err="1" smtClean="0"/>
              <a:t>biosignály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783167"/>
              </p:ext>
            </p:extLst>
          </p:nvPr>
        </p:nvGraphicFramePr>
        <p:xfrm>
          <a:off x="1448174" y="2426563"/>
          <a:ext cx="8822028" cy="1920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5715"/>
                <a:gridCol w="2773618"/>
                <a:gridCol w="3432695"/>
              </a:tblGrid>
              <a:tr h="2760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Calibri" panose="020F0502020204030204" pitchFamily="34" charset="0"/>
                        </a:rPr>
                        <a:t>označení signálu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Calibri" panose="020F0502020204030204" pitchFamily="34" charset="0"/>
                        </a:rPr>
                        <a:t>název signálu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zdroj signálu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</a:tr>
              <a:tr h="39398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EMG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Calibri" panose="020F0502020204030204" pitchFamily="34" charset="0"/>
                        </a:rPr>
                        <a:t>elektromyogram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skupina svalových buněk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</a:tr>
              <a:tr h="39398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EKG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Calibri" panose="020F0502020204030204" pitchFamily="34" charset="0"/>
                        </a:rPr>
                        <a:t>elektrokardiogram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skupina srdečních buněk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</a:tr>
              <a:tr h="39398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EEG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Calibri" panose="020F0502020204030204" pitchFamily="34" charset="0"/>
                        </a:rPr>
                        <a:t>elektroencefalogram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skupina nervových buněk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</a:tr>
              <a:tr h="2760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ENG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  <a:latin typeface="Calibri" panose="020F0502020204030204" pitchFamily="34" charset="0"/>
                        </a:rPr>
                        <a:t>elektroneurogram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  <a:latin typeface="Calibri" panose="020F0502020204030204" pitchFamily="34" charset="0"/>
                        </a:rPr>
                        <a:t>nervové vlákno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9" marR="3699" marT="3699" marB="0" anchor="b"/>
                </a:tc>
              </a:tr>
            </a:tbl>
          </a:graphicData>
        </a:graphic>
      </p:graphicFrame>
      <p:pic>
        <p:nvPicPr>
          <p:cNvPr id="1028" name="Picture 4" descr="EE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76" y="4457912"/>
            <a:ext cx="6080225" cy="24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1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elektromyografie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8817" y="2603500"/>
            <a:ext cx="3773510" cy="1180062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Francesco </a:t>
            </a:r>
            <a:r>
              <a:rPr lang="cs-CZ" b="1" dirty="0" err="1" smtClean="0"/>
              <a:t>Redi</a:t>
            </a:r>
            <a:r>
              <a:rPr lang="cs-CZ" b="1" dirty="0" smtClean="0"/>
              <a:t> </a:t>
            </a:r>
            <a:r>
              <a:rPr lang="cs-CZ" dirty="0" smtClean="0"/>
              <a:t>– italský lékař a přírodovědec, 1626 – 1697, myšlenka, </a:t>
            </a:r>
            <a:r>
              <a:rPr lang="cs-CZ" dirty="0"/>
              <a:t>že svaly </a:t>
            </a:r>
            <a:r>
              <a:rPr lang="cs-CZ" dirty="0" smtClean="0"/>
              <a:t>vykazují </a:t>
            </a:r>
            <a:r>
              <a:rPr lang="cs-CZ" dirty="0"/>
              <a:t>elektrickou aktivitu</a:t>
            </a:r>
          </a:p>
        </p:txBody>
      </p:sp>
      <p:pic>
        <p:nvPicPr>
          <p:cNvPr id="3074" name="Picture 2" descr="Výsledek obrázku pro francesco re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617" y="2520233"/>
            <a:ext cx="28575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02" y="2359113"/>
            <a:ext cx="2763394" cy="43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rej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32" y="3886593"/>
            <a:ext cx="3347479" cy="251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0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elektromyografie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330" y="2487590"/>
            <a:ext cx="4082602" cy="1708150"/>
          </a:xfrm>
        </p:spPr>
        <p:txBody>
          <a:bodyPr>
            <a:normAutofit/>
          </a:bodyPr>
          <a:lstStyle/>
          <a:p>
            <a:r>
              <a:rPr lang="cs-CZ" sz="2000" b="1" dirty="0" err="1" smtClean="0">
                <a:latin typeface="Calibri" panose="020F0502020204030204" pitchFamily="34" charset="0"/>
              </a:rPr>
              <a:t>Luigi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Galvani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</a:rPr>
              <a:t>– italský lékař a fyzik, 1737 – 1798, zkoumal </a:t>
            </a:r>
            <a:r>
              <a:rPr lang="cs-CZ" sz="2000" dirty="0">
                <a:latin typeface="Calibri" panose="020F0502020204030204" pitchFamily="34" charset="0"/>
              </a:rPr>
              <a:t>elektrické jevy při </a:t>
            </a:r>
            <a:r>
              <a:rPr lang="cs-CZ" sz="2000" dirty="0" smtClean="0">
                <a:latin typeface="Calibri" panose="020F0502020204030204" pitchFamily="34" charset="0"/>
              </a:rPr>
              <a:t>pohybech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</a:rPr>
              <a:t>svalů, vytvořil galvanometr na měření malých el. proudů a napětí</a:t>
            </a: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Výsledek obrázku pro luigi galv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9" y="2260354"/>
            <a:ext cx="3226094" cy="44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luigi galva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1" y="2884767"/>
            <a:ext cx="3720966" cy="31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89" y="4188625"/>
            <a:ext cx="2671853" cy="249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elektromyografie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1239" y="2503511"/>
            <a:ext cx="3710143" cy="4103351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Calibri" panose="020F0502020204030204" pitchFamily="34" charset="0"/>
              </a:rPr>
              <a:t>Carlo </a:t>
            </a:r>
            <a:r>
              <a:rPr lang="cs-CZ" sz="2000" b="1" dirty="0" err="1" smtClean="0">
                <a:latin typeface="Calibri" panose="020F0502020204030204" pitchFamily="34" charset="0"/>
              </a:rPr>
              <a:t>Matteucci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</a:rPr>
              <a:t>– italský fyzik a neurofyziolog, 1811 – 1868, </a:t>
            </a:r>
            <a:r>
              <a:rPr lang="cs-CZ" sz="2000" dirty="0">
                <a:latin typeface="Calibri" panose="020F0502020204030204" pitchFamily="34" charset="0"/>
              </a:rPr>
              <a:t>jako první </a:t>
            </a:r>
            <a:r>
              <a:rPr lang="cs-CZ" sz="2000" dirty="0" smtClean="0">
                <a:latin typeface="Calibri" panose="020F0502020204030204" pitchFamily="34" charset="0"/>
              </a:rPr>
              <a:t>změřil elektrickou </a:t>
            </a:r>
            <a:r>
              <a:rPr lang="cs-CZ" sz="2000" dirty="0">
                <a:latin typeface="Calibri" panose="020F0502020204030204" pitchFamily="34" charset="0"/>
              </a:rPr>
              <a:t>aktivitu svalu na izolovaném žabím preparátu, pomocí </a:t>
            </a:r>
            <a:r>
              <a:rPr lang="cs-CZ" sz="2000" dirty="0" smtClean="0">
                <a:latin typeface="Calibri" panose="020F0502020204030204" pitchFamily="34" charset="0"/>
              </a:rPr>
              <a:t>galvanometru</a:t>
            </a:r>
          </a:p>
          <a:p>
            <a:r>
              <a:rPr lang="cs-CZ" sz="2000" b="1" dirty="0">
                <a:latin typeface="Calibri" panose="020F0502020204030204" pitchFamily="34" charset="0"/>
              </a:rPr>
              <a:t>Hermann von </a:t>
            </a:r>
            <a:r>
              <a:rPr lang="cs-CZ" sz="2000" b="1" dirty="0" err="1">
                <a:latin typeface="Calibri" panose="020F0502020204030204" pitchFamily="34" charset="0"/>
              </a:rPr>
              <a:t>Helmholtz</a:t>
            </a:r>
            <a:r>
              <a:rPr lang="cs-CZ" sz="2000" b="1" dirty="0">
                <a:latin typeface="Calibri" panose="020F0502020204030204" pitchFamily="34" charset="0"/>
              </a:rPr>
              <a:t>  </a:t>
            </a:r>
            <a:r>
              <a:rPr lang="cs-CZ" sz="2000" dirty="0">
                <a:latin typeface="Calibri" panose="020F0502020204030204" pitchFamily="34" charset="0"/>
              </a:rPr>
              <a:t>-německý fyziolog, lékař, matematik, fyzik, meteorolog a </a:t>
            </a:r>
            <a:r>
              <a:rPr lang="cs-CZ" sz="2000" dirty="0" smtClean="0">
                <a:latin typeface="Calibri" panose="020F0502020204030204" pitchFamily="34" charset="0"/>
              </a:rPr>
              <a:t>filozof, 1821 </a:t>
            </a:r>
            <a:r>
              <a:rPr lang="cs-CZ" sz="2000" dirty="0">
                <a:latin typeface="Calibri" panose="020F0502020204030204" pitchFamily="34" charset="0"/>
              </a:rPr>
              <a:t>– 1894, změřil rychlost </a:t>
            </a:r>
            <a:r>
              <a:rPr lang="cs-CZ" sz="2000" dirty="0" smtClean="0">
                <a:latin typeface="Calibri" panose="020F0502020204030204" pitchFamily="34" charset="0"/>
              </a:rPr>
              <a:t>šíření vzruchů </a:t>
            </a:r>
            <a:r>
              <a:rPr lang="cs-CZ" sz="2000" dirty="0">
                <a:latin typeface="Calibri" panose="020F0502020204030204" pitchFamily="34" charset="0"/>
              </a:rPr>
              <a:t>nervem</a:t>
            </a:r>
          </a:p>
        </p:txBody>
      </p:sp>
      <p:pic>
        <p:nvPicPr>
          <p:cNvPr id="5122" name="Picture 2" descr="Výsledek obrázku pro carlo matteuc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28" y="2303888"/>
            <a:ext cx="2725313" cy="42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Hermann von Helmhol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08" y="2303888"/>
            <a:ext cx="3154296" cy="42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5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elektromyografie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3158" y="2719409"/>
            <a:ext cx="3674622" cy="3416300"/>
          </a:xfrm>
        </p:spPr>
        <p:txBody>
          <a:bodyPr>
            <a:normAutofit/>
          </a:bodyPr>
          <a:lstStyle/>
          <a:p>
            <a:r>
              <a:rPr lang="cs-CZ" b="1" dirty="0"/>
              <a:t>Emil </a:t>
            </a:r>
            <a:r>
              <a:rPr lang="cs-CZ" b="1" dirty="0" err="1"/>
              <a:t>Du</a:t>
            </a:r>
            <a:r>
              <a:rPr lang="cs-CZ" b="1" dirty="0"/>
              <a:t> </a:t>
            </a:r>
            <a:r>
              <a:rPr lang="cs-CZ" b="1" dirty="0" err="1" smtClean="0"/>
              <a:t>Bois-Reymod</a:t>
            </a:r>
            <a:r>
              <a:rPr lang="cs-CZ" b="1" dirty="0" smtClean="0"/>
              <a:t> </a:t>
            </a:r>
            <a:r>
              <a:rPr lang="cs-CZ" dirty="0" smtClean="0"/>
              <a:t>– německý lékař a fyziolog, 1818 – 1896, objevitel akčního potenciálu, </a:t>
            </a:r>
            <a:r>
              <a:rPr lang="cs-CZ" dirty="0"/>
              <a:t>zaznamenal elektrickou aktivitu svalů pomocí </a:t>
            </a:r>
            <a:r>
              <a:rPr lang="cs-CZ" dirty="0" smtClean="0"/>
              <a:t>registrační elektrody a </a:t>
            </a:r>
            <a:r>
              <a:rPr lang="cs-CZ" dirty="0"/>
              <a:t>registroval elektrickou odpověď ze svalu na </a:t>
            </a:r>
            <a:r>
              <a:rPr lang="cs-CZ" dirty="0" smtClean="0"/>
              <a:t>volní kontrakci – počátek </a:t>
            </a:r>
            <a:r>
              <a:rPr lang="cs-CZ" b="1" dirty="0" smtClean="0"/>
              <a:t>elektromyografie</a:t>
            </a:r>
            <a:endParaRPr lang="cs-CZ" b="1" dirty="0"/>
          </a:p>
        </p:txBody>
      </p:sp>
      <p:pic>
        <p:nvPicPr>
          <p:cNvPr id="6146" name="Picture 2" descr="Výsledek obrázku pro Emil Du Bois- Reym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35" y="2376518"/>
            <a:ext cx="3090053" cy="41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Emil Du Bois- Reym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1" y="2246333"/>
            <a:ext cx="43243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39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908</TotalTime>
  <Words>721</Words>
  <Application>Microsoft Office PowerPoint</Application>
  <PresentationFormat>Širokoúhlá obrazovka</PresentationFormat>
  <Paragraphs>72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Iontový efekt</vt:lpstr>
      <vt:lpstr>Biomechanika</vt:lpstr>
      <vt:lpstr>Prezentace aplikace PowerPoint</vt:lpstr>
      <vt:lpstr>Akční potenciál</vt:lpstr>
      <vt:lpstr>Elektrická aktivita svalu</vt:lpstr>
      <vt:lpstr>Elektrické biosignály</vt:lpstr>
      <vt:lpstr>Vývoj elektromyografie</vt:lpstr>
      <vt:lpstr>Vývoj elektromyografie</vt:lpstr>
      <vt:lpstr>Vývoj elektromyografie</vt:lpstr>
      <vt:lpstr>Vývoj elektromyografie</vt:lpstr>
      <vt:lpstr>Prezentace aplikace PowerPoint</vt:lpstr>
      <vt:lpstr>Snímání EMG signálu</vt:lpstr>
      <vt:lpstr>Prezentace aplikace PowerPoint</vt:lpstr>
      <vt:lpstr>Typy elektrod</vt:lpstr>
      <vt:lpstr>Prezentace aplikace PowerPoint</vt:lpstr>
      <vt:lpstr>Prezentace aplikace PowerPoint</vt:lpstr>
      <vt:lpstr>Vlastnosti EMG signálu</vt:lpstr>
      <vt:lpstr>Zpracování EMG signálu</vt:lpstr>
      <vt:lpstr>Prezentace aplikace PowerPoint</vt:lpstr>
      <vt:lpstr>Využití EMG měření ve sportu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Biomechanika</dc:title>
  <dc:creator>Kalichová</dc:creator>
  <cp:lastModifiedBy>Kalichová</cp:lastModifiedBy>
  <cp:revision>35</cp:revision>
  <dcterms:created xsi:type="dcterms:W3CDTF">2017-11-01T11:57:33Z</dcterms:created>
  <dcterms:modified xsi:type="dcterms:W3CDTF">2018-04-17T20:25:52Z</dcterms:modified>
</cp:coreProperties>
</file>