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316" r:id="rId2"/>
    <p:sldId id="304" r:id="rId3"/>
    <p:sldId id="311" r:id="rId4"/>
    <p:sldId id="319" r:id="rId5"/>
    <p:sldId id="317" r:id="rId6"/>
    <p:sldId id="321" r:id="rId7"/>
    <p:sldId id="322" r:id="rId8"/>
    <p:sldId id="318" r:id="rId9"/>
    <p:sldId id="323" r:id="rId10"/>
    <p:sldId id="324" r:id="rId11"/>
    <p:sldId id="32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14.04.2020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7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82F7EE9-CEE4-4C78-BCDD-88365FA3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cs-CZ" dirty="0"/>
              <a:t>Sportovní potraviny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1D463FC-BD46-449E-8AFF-8CB8E2A789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5" r="3" b="492"/>
          <a:stretch/>
        </p:blipFill>
        <p:spPr>
          <a:xfrm>
            <a:off x="633999" y="581098"/>
            <a:ext cx="4020297" cy="2476136"/>
          </a:xfrm>
          <a:prstGeom prst="rect">
            <a:avLst/>
          </a:prstGeom>
        </p:spPr>
      </p:pic>
      <p:cxnSp>
        <p:nvCxnSpPr>
          <p:cNvPr id="37" name="Straight Connector 29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D85CB9BD-90F7-47D4-AFDD-8FA262B69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6328"/>
          <a:stretch/>
        </p:blipFill>
        <p:spPr>
          <a:xfrm>
            <a:off x="633999" y="3218101"/>
            <a:ext cx="4020296" cy="247613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A1949F-A976-47D0-9B65-6E49AADF7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 dirty="0"/>
              <a:t>- produkty poskytující nutrienty v situacích jejich zvýšené potřeby a omezené možnosti jejich konzumace běžnými potravinami</a:t>
            </a:r>
          </a:p>
          <a:p>
            <a:r>
              <a:rPr lang="cs-CZ" dirty="0"/>
              <a:t>- obsahují makro a mikronutrienty</a:t>
            </a:r>
          </a:p>
          <a:p>
            <a:endParaRPr lang="cs-CZ" dirty="0"/>
          </a:p>
          <a:p>
            <a:pPr lvl="1"/>
            <a:r>
              <a:rPr lang="cs-CZ" sz="2000" dirty="0"/>
              <a:t>přísun E substrátů u vytrvalostních sportů</a:t>
            </a:r>
          </a:p>
          <a:p>
            <a:pPr lvl="1"/>
            <a:r>
              <a:rPr lang="cs-CZ" sz="2000" dirty="0"/>
              <a:t>podpora regenerace.</a:t>
            </a:r>
          </a:p>
          <a:p>
            <a:pPr lvl="1"/>
            <a:r>
              <a:rPr lang="cs-CZ" sz="2000" dirty="0"/>
              <a:t>podpora svalového růstu</a:t>
            </a:r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3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239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33E5EC-26BF-469A-884B-E6A9E995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BCAA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EFEA7F9-BCF0-46BB-B61C-0CE93F281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1296626"/>
            <a:ext cx="4001315" cy="400131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98A5C1-9096-4001-97D6-D76939B39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3"/>
            <a:ext cx="6574973" cy="4001309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jedná se o aminokyseliny s rozvětveným řetězcem (</a:t>
            </a:r>
            <a:r>
              <a:rPr lang="cs-CZ" i="1" dirty="0" err="1"/>
              <a:t>branched</a:t>
            </a:r>
            <a:r>
              <a:rPr lang="cs-CZ" i="1" dirty="0"/>
              <a:t> </a:t>
            </a:r>
            <a:r>
              <a:rPr lang="cs-CZ" i="1" dirty="0" err="1"/>
              <a:t>chain</a:t>
            </a:r>
            <a:r>
              <a:rPr lang="cs-CZ" i="1" dirty="0"/>
              <a:t> </a:t>
            </a:r>
            <a:r>
              <a:rPr lang="cs-CZ" i="1" dirty="0" err="1"/>
              <a:t>amino</a:t>
            </a:r>
            <a:r>
              <a:rPr lang="cs-CZ" i="1" dirty="0"/>
              <a:t> </a:t>
            </a:r>
            <a:r>
              <a:rPr lang="cs-CZ" i="1" dirty="0" err="1"/>
              <a:t>acids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ideálně 6-12 g před, během anebo po výkonu</a:t>
            </a:r>
          </a:p>
          <a:p>
            <a:pPr lvl="1"/>
            <a:r>
              <a:rPr lang="cs-CZ" dirty="0"/>
              <a:t>jedna dávka v komerčních výrobcích odpovídá 3-5 g BCAA</a:t>
            </a:r>
          </a:p>
          <a:p>
            <a:pPr lvl="1"/>
            <a:r>
              <a:rPr lang="cs-CZ" dirty="0"/>
              <a:t>má své místo při </a:t>
            </a:r>
            <a:r>
              <a:rPr lang="cs-CZ" b="1" dirty="0"/>
              <a:t>dlouhotrvajících vytrvalostních výkonech </a:t>
            </a:r>
            <a:r>
              <a:rPr lang="cs-CZ" dirty="0"/>
              <a:t>– více než 2 hodiny – pomáhá oddalovat únavu, působí na úrovni CNS</a:t>
            </a:r>
          </a:p>
          <a:p>
            <a:pPr lvl="1"/>
            <a:r>
              <a:rPr lang="cs-CZ" b="1" dirty="0"/>
              <a:t>protein šetřící potenciál</a:t>
            </a:r>
          </a:p>
          <a:p>
            <a:pPr lvl="1"/>
            <a:r>
              <a:rPr lang="cs-CZ" dirty="0"/>
              <a:t>dle studie z roku 2017 je vhodná suplementace BCAA </a:t>
            </a:r>
            <a:r>
              <a:rPr lang="cs-CZ" b="1" dirty="0"/>
              <a:t>před silovým (excentrickým) výkonem </a:t>
            </a:r>
            <a:r>
              <a:rPr lang="cs-CZ" dirty="0"/>
              <a:t>v podpoře svalové regenerace, snížení bolestivosti a poškození svaloviny</a:t>
            </a:r>
          </a:p>
          <a:p>
            <a:pPr lvl="1"/>
            <a:r>
              <a:rPr lang="cs-CZ" dirty="0"/>
              <a:t>velký význam </a:t>
            </a:r>
            <a:r>
              <a:rPr lang="cs-CZ" b="1" dirty="0"/>
              <a:t>leucinu</a:t>
            </a:r>
            <a:r>
              <a:rPr lang="cs-CZ" dirty="0"/>
              <a:t> v procesu proteosyntézy</a:t>
            </a:r>
          </a:p>
          <a:p>
            <a:pPr lvl="2"/>
            <a:r>
              <a:rPr lang="cs-CZ" dirty="0"/>
              <a:t>2:1:1 X 4:1:1</a:t>
            </a:r>
          </a:p>
          <a:p>
            <a:endParaRPr lang="cs-CZ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7174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DA598F5-3BEE-4750-9952-C635D11F5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 err="1"/>
              <a:t>Gainery</a:t>
            </a:r>
            <a:endParaRPr lang="cs-CZ" dirty="0"/>
          </a:p>
        </p:txBody>
      </p:sp>
      <p:pic>
        <p:nvPicPr>
          <p:cNvPr id="6146" name="Picture 2" descr="gainer coko">
            <a:extLst>
              <a:ext uri="{FF2B5EF4-FFF2-40B4-BE49-F238E27FC236}">
                <a16:creationId xmlns:a16="http://schemas.microsoft.com/office/drawing/2014/main" id="{A6062956-A497-4F40-B9C4-831DB2F9E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4" r="20708" b="2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A8CCCD-1C24-44B1-87D5-CE414C84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lvl="1"/>
            <a:r>
              <a:rPr lang="cs-CZ" sz="2000" dirty="0"/>
              <a:t>B:S – 10-30 g:90-70 g</a:t>
            </a:r>
          </a:p>
          <a:p>
            <a:pPr lvl="1"/>
            <a:r>
              <a:rPr lang="cs-CZ" sz="2000" dirty="0" err="1"/>
              <a:t>potréninkový</a:t>
            </a:r>
            <a:r>
              <a:rPr lang="cs-CZ" sz="2000" dirty="0"/>
              <a:t> doplněk stravy vhodný v časné fázi regenerace</a:t>
            </a:r>
          </a:p>
          <a:p>
            <a:pPr lvl="1"/>
            <a:r>
              <a:rPr lang="cs-CZ" sz="2000" b="1" dirty="0"/>
              <a:t>společné doplnění S a B podporuje proteosyntézu a obnovu glykogenu. </a:t>
            </a:r>
          </a:p>
          <a:p>
            <a:pPr lvl="1"/>
            <a:r>
              <a:rPr lang="cs-CZ" sz="2000" dirty="0"/>
              <a:t>zlepšuje se vstřebatelnost.</a:t>
            </a:r>
          </a:p>
          <a:p>
            <a:endParaRPr lang="cs-CZ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1882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E017A-218A-438F-93A9-4282619B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A dle AIS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414CB-1040-4C77-A0B8-184429E8C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F4646C19-3D49-4BD2-8ED0-7C470E8AF48E}"/>
              </a:ext>
            </a:extLst>
          </p:cNvPr>
          <p:cNvGraphicFramePr>
            <a:graphicFrameLocks noGrp="1"/>
          </p:cNvGraphicFramePr>
          <p:nvPr/>
        </p:nvGraphicFramePr>
        <p:xfrm>
          <a:off x="5878984" y="988906"/>
          <a:ext cx="6192688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481">
                  <a:extLst>
                    <a:ext uri="{9D8B030D-6E8A-4147-A177-3AD203B41FA5}">
                      <a16:colId xmlns:a16="http://schemas.microsoft.com/office/drawing/2014/main" val="1857875361"/>
                    </a:ext>
                  </a:extLst>
                </a:gridCol>
                <a:gridCol w="2275589">
                  <a:extLst>
                    <a:ext uri="{9D8B030D-6E8A-4147-A177-3AD203B41FA5}">
                      <a16:colId xmlns:a16="http://schemas.microsoft.com/office/drawing/2014/main" val="1587355533"/>
                    </a:ext>
                  </a:extLst>
                </a:gridCol>
                <a:gridCol w="2273618">
                  <a:extLst>
                    <a:ext uri="{9D8B030D-6E8A-4147-A177-3AD203B41FA5}">
                      <a16:colId xmlns:a16="http://schemas.microsoft.com/office/drawing/2014/main" val="2748648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Úroveň 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Sub-kategorie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Zástupci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574125"/>
                  </a:ext>
                </a:extLst>
              </a:tr>
              <a:tr h="762000">
                <a:tc rowSpan="3">
                  <a:txBody>
                    <a:bodyPr/>
                    <a:lstStyle/>
                    <a:p>
                      <a:pPr algn="l"/>
                      <a:r>
                        <a:rPr lang="cs-CZ" sz="1400" dirty="0"/>
                        <a:t>Použití ve specifických</a:t>
                      </a:r>
                    </a:p>
                    <a:p>
                      <a:pPr algn="l"/>
                      <a:r>
                        <a:rPr lang="cs-CZ" sz="1400" dirty="0"/>
                        <a:t>sportovních situacích včetně</a:t>
                      </a:r>
                    </a:p>
                    <a:p>
                      <a:pPr algn="l"/>
                      <a:r>
                        <a:rPr lang="cs-CZ" sz="1400" dirty="0"/>
                        <a:t>vědecky zdokumentovaných</a:t>
                      </a:r>
                    </a:p>
                    <a:p>
                      <a:pPr algn="l"/>
                      <a:r>
                        <a:rPr lang="cs-CZ" sz="1400" dirty="0"/>
                        <a:t>suplementačních protokolů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Sportovní potraviny</a:t>
                      </a:r>
                    </a:p>
                    <a:p>
                      <a:r>
                        <a:rPr lang="cs-CZ" sz="1400" dirty="0"/>
                        <a:t>Specializované produkty poskytující nutrienty v situacích jejich </a:t>
                      </a:r>
                      <a:r>
                        <a:rPr lang="cs-CZ" sz="1400" i="1" dirty="0"/>
                        <a:t>zvýšené potřeby a omezené možnosti</a:t>
                      </a:r>
                    </a:p>
                    <a:p>
                      <a:r>
                        <a:rPr lang="cs-CZ" sz="1400" i="1" dirty="0"/>
                        <a:t>jejich konzumace</a:t>
                      </a:r>
                      <a:r>
                        <a:rPr lang="cs-CZ" sz="1400" dirty="0"/>
                        <a:t> běžnými potravinami.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Sportovní nápoje</a:t>
                      </a:r>
                    </a:p>
                    <a:p>
                      <a:r>
                        <a:rPr lang="cs-CZ" sz="1400" dirty="0"/>
                        <a:t>Sportovní gely</a:t>
                      </a:r>
                    </a:p>
                    <a:p>
                      <a:r>
                        <a:rPr lang="cs-CZ" sz="1400" dirty="0"/>
                        <a:t>Tekutá strava (rozpustné směsi)</a:t>
                      </a:r>
                    </a:p>
                    <a:p>
                      <a:r>
                        <a:rPr lang="cs-CZ" sz="1400" dirty="0"/>
                        <a:t>Syrovátkový protein</a:t>
                      </a:r>
                    </a:p>
                    <a:p>
                      <a:r>
                        <a:rPr lang="cs-CZ" sz="1400" dirty="0"/>
                        <a:t>Sportovní tyčinky</a:t>
                      </a:r>
                    </a:p>
                    <a:p>
                      <a:r>
                        <a:rPr lang="cs-CZ" sz="1400" dirty="0"/>
                        <a:t>Náhrady elektrolytů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130943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„Lékařské“ doplňky</a:t>
                      </a:r>
                    </a:p>
                    <a:p>
                      <a:r>
                        <a:rPr lang="cs-CZ" sz="1400" i="1" dirty="0"/>
                        <a:t>Korekce klinických problémů </a:t>
                      </a:r>
                      <a:r>
                        <a:rPr lang="cs-CZ" sz="1400" dirty="0"/>
                        <a:t>a diagnostikovaných nutričních deficiencí.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Železo</a:t>
                      </a:r>
                    </a:p>
                    <a:p>
                      <a:r>
                        <a:rPr lang="cs-CZ" sz="1400" dirty="0"/>
                        <a:t>Vápník</a:t>
                      </a:r>
                    </a:p>
                    <a:p>
                      <a:r>
                        <a:rPr lang="cs-CZ" sz="1400" dirty="0"/>
                        <a:t>Multivitaminy a </a:t>
                      </a:r>
                      <a:r>
                        <a:rPr lang="cs-CZ" sz="1400" dirty="0" err="1"/>
                        <a:t>multiminerální</a:t>
                      </a:r>
                      <a:r>
                        <a:rPr lang="cs-CZ" sz="1400" dirty="0"/>
                        <a:t> látky</a:t>
                      </a:r>
                    </a:p>
                    <a:p>
                      <a:r>
                        <a:rPr lang="cs-CZ" sz="1400" dirty="0"/>
                        <a:t>Vitamin D</a:t>
                      </a:r>
                    </a:p>
                    <a:p>
                      <a:r>
                        <a:rPr lang="cs-CZ" sz="1400" dirty="0"/>
                        <a:t>Probiotika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672589"/>
                  </a:ext>
                </a:extLst>
              </a:tr>
              <a:tr h="7620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b="1" dirty="0"/>
                        <a:t>Podporující výkonnost</a:t>
                      </a:r>
                    </a:p>
                    <a:p>
                      <a:r>
                        <a:rPr lang="cs-CZ" sz="1400" dirty="0"/>
                        <a:t>Doplňky přímo </a:t>
                      </a:r>
                      <a:r>
                        <a:rPr lang="cs-CZ" sz="1400" i="1" dirty="0"/>
                        <a:t>přispívající optimálnímu výkonu </a:t>
                      </a:r>
                      <a:r>
                        <a:rPr lang="cs-CZ" sz="1400" dirty="0"/>
                        <a:t>v případě individualizovaných suplementačních</a:t>
                      </a:r>
                    </a:p>
                    <a:p>
                      <a:r>
                        <a:rPr lang="cs-CZ" sz="1400" dirty="0"/>
                        <a:t>protokolů.</a:t>
                      </a:r>
                    </a:p>
                    <a:p>
                      <a:r>
                        <a:rPr lang="cs-CZ" sz="1400" i="1" dirty="0"/>
                        <a:t>Třeba sledovat vědecké poznatky.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Kofein</a:t>
                      </a:r>
                    </a:p>
                    <a:p>
                      <a:r>
                        <a:rPr lang="cs-CZ" sz="1400" dirty="0"/>
                        <a:t>Beta-alanin</a:t>
                      </a:r>
                    </a:p>
                    <a:p>
                      <a:r>
                        <a:rPr lang="cs-CZ" sz="1400" dirty="0"/>
                        <a:t>Bikarbonát</a:t>
                      </a:r>
                    </a:p>
                    <a:p>
                      <a:r>
                        <a:rPr lang="cs-CZ" sz="1400" dirty="0"/>
                        <a:t>Šťáva z červené řepy (nitráty)</a:t>
                      </a:r>
                    </a:p>
                    <a:p>
                      <a:r>
                        <a:rPr lang="cs-CZ" sz="1400" dirty="0"/>
                        <a:t>Kreatin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514603"/>
                  </a:ext>
                </a:extLst>
              </a:tr>
            </a:tbl>
          </a:graphicData>
        </a:graphic>
      </p:graphicFrame>
      <p:pic>
        <p:nvPicPr>
          <p:cNvPr id="5" name="Obrázek 4" descr="Obsah obrázku klipart&#10;&#10;Popis vygenerován s velmi vysokou mírou spolehlivosti">
            <a:extLst>
              <a:ext uri="{FF2B5EF4-FFF2-40B4-BE49-F238E27FC236}">
                <a16:creationId xmlns:a16="http://schemas.microsoft.com/office/drawing/2014/main" id="{2671000E-1FCB-4493-B058-33C0C5A98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77" y="2977653"/>
            <a:ext cx="3593351" cy="1752002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C3201B53-EA87-47C3-AB86-0B0839AF8037}"/>
              </a:ext>
            </a:extLst>
          </p:cNvPr>
          <p:cNvSpPr/>
          <p:nvPr/>
        </p:nvSpPr>
        <p:spPr>
          <a:xfrm>
            <a:off x="7274560" y="1503680"/>
            <a:ext cx="2174240" cy="5283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899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A00B02-967E-49F3-B89E-7070DA0F7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/>
              <a:t>Sacharidové doplňky stravy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FF4BC-D334-460B-8E6C-E73275443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452324"/>
          </a:xfrm>
        </p:spPr>
        <p:txBody>
          <a:bodyPr>
            <a:normAutofit/>
          </a:bodyPr>
          <a:lstStyle/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koncentrovaný zdroj sacharidů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v jedné porci 20-40 g S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mohou obsahovat kombinaci s BCCA, </a:t>
            </a:r>
            <a:r>
              <a:rPr lang="cs-CZ" dirty="0" err="1"/>
              <a:t>taurinem</a:t>
            </a:r>
            <a:r>
              <a:rPr lang="cs-CZ" dirty="0"/>
              <a:t>, sodíkem nebo vitaminy skupiny B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různé podoby – tablety, tyčinky, želé, gely,..</a:t>
            </a:r>
          </a:p>
          <a:p>
            <a:pPr marL="360363" indent="-271463">
              <a:buFont typeface="Arial" panose="020B0604020202020204" pitchFamily="34" charset="0"/>
              <a:buChar char="•"/>
            </a:pPr>
            <a:r>
              <a:rPr lang="cs-CZ" dirty="0"/>
              <a:t>druh sacharidové formy doplňku záleží na GIT a typu pohybové aktivity – zkoušet v tréninku</a:t>
            </a:r>
          </a:p>
        </p:txBody>
      </p:sp>
      <p:pic>
        <p:nvPicPr>
          <p:cNvPr id="1026" name="Picture 2" descr="Energetické gely">
            <a:extLst>
              <a:ext uri="{FF2B5EF4-FFF2-40B4-BE49-F238E27FC236}">
                <a16:creationId xmlns:a16="http://schemas.microsoft.com/office/drawing/2014/main" id="{DDCC060A-B212-4E71-8E45-85EA76617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4242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NERVIT GT SPORT sacharidové tablety 24 ks, příchuť citron ...">
            <a:extLst>
              <a:ext uri="{FF2B5EF4-FFF2-40B4-BE49-F238E27FC236}">
                <a16:creationId xmlns:a16="http://schemas.microsoft.com/office/drawing/2014/main" id="{E14CC4E9-6AE9-4154-9380-6BD6DAE3F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266" y="5104682"/>
            <a:ext cx="2545817" cy="166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X-TREME Energy gel Ice Tea s Guaranou 40 g">
            <a:extLst>
              <a:ext uri="{FF2B5EF4-FFF2-40B4-BE49-F238E27FC236}">
                <a16:creationId xmlns:a16="http://schemas.microsoft.com/office/drawing/2014/main" id="{5E3F2FF0-1742-4511-91A5-2BCA49644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7" r="27985"/>
          <a:stretch/>
        </p:blipFill>
        <p:spPr bwMode="auto">
          <a:xfrm>
            <a:off x="10247097" y="504307"/>
            <a:ext cx="1656080" cy="291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CAF71A-F910-45EC-BA57-C07926CF5B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38" t="31802" r="15382" b="30397"/>
          <a:stretch/>
        </p:blipFill>
        <p:spPr>
          <a:xfrm>
            <a:off x="9357360" y="4071896"/>
            <a:ext cx="2708918" cy="1103748"/>
          </a:xfrm>
          <a:prstGeom prst="rect">
            <a:avLst/>
          </a:prstGeom>
        </p:spPr>
      </p:pic>
      <p:pic>
        <p:nvPicPr>
          <p:cNvPr id="1036" name="Picture 12" descr="Ovocné želé Ultra s citrusy 5 × 25 g APTONIA | Decathlon">
            <a:extLst>
              <a:ext uri="{FF2B5EF4-FFF2-40B4-BE49-F238E27FC236}">
                <a16:creationId xmlns:a16="http://schemas.microsoft.com/office/drawing/2014/main" id="{73B5824C-3634-43C8-83D3-E17CE2216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29" y="1420712"/>
            <a:ext cx="2529840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2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87602-D271-40FC-8430-BD5B33A1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Energy</a:t>
            </a:r>
            <a:r>
              <a:rPr lang="cs-CZ" dirty="0"/>
              <a:t> bar x </a:t>
            </a:r>
            <a:r>
              <a:rPr lang="cs-CZ" dirty="0" err="1"/>
              <a:t>energy</a:t>
            </a:r>
            <a:r>
              <a:rPr lang="cs-CZ" dirty="0"/>
              <a:t> gel x želé tyčinka x banán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21D664-0E7D-43EE-A684-CE373F4E9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TYČINKY, GELY PO SPORTU Triatlon - OVOCNÉ ŽELÉ CITRUS 5 × 25 G APTONIA - Výživa a hydratace">
            <a:extLst>
              <a:ext uri="{FF2B5EF4-FFF2-40B4-BE49-F238E27FC236}">
                <a16:creationId xmlns:a16="http://schemas.microsoft.com/office/drawing/2014/main" id="{4410C62E-5221-4DFB-A036-6997E7504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669" y="1737360"/>
            <a:ext cx="3953250" cy="395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881F35D-58A8-4EE0-B028-8E8D418A5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453" y="2675814"/>
            <a:ext cx="2274227" cy="1801188"/>
          </a:xfrm>
          <a:prstGeom prst="rect">
            <a:avLst/>
          </a:prstGeom>
        </p:spPr>
      </p:pic>
      <p:pic>
        <p:nvPicPr>
          <p:cNvPr id="7" name="Picture 10" descr="X-TREME Energy gel Ice Tea s Guaranou 40 g">
            <a:extLst>
              <a:ext uri="{FF2B5EF4-FFF2-40B4-BE49-F238E27FC236}">
                <a16:creationId xmlns:a16="http://schemas.microsoft.com/office/drawing/2014/main" id="{8BD9BE1E-C0A7-4383-9B3F-F14FAD0483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7" r="27985"/>
          <a:stretch/>
        </p:blipFill>
        <p:spPr bwMode="auto">
          <a:xfrm>
            <a:off x="3806197" y="1969034"/>
            <a:ext cx="2029523" cy="357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26E4C3-027C-4C52-B7E8-F055F0A261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38" t="31802" r="15382" b="30397"/>
          <a:stretch/>
        </p:blipFill>
        <p:spPr>
          <a:xfrm>
            <a:off x="477362" y="3040239"/>
            <a:ext cx="3204640" cy="1305730"/>
          </a:xfrm>
          <a:prstGeom prst="rect">
            <a:avLst/>
          </a:prstGeom>
        </p:spPr>
      </p:pic>
      <p:graphicFrame>
        <p:nvGraphicFramePr>
          <p:cNvPr id="9" name="Tabulka 5">
            <a:extLst>
              <a:ext uri="{FF2B5EF4-FFF2-40B4-BE49-F238E27FC236}">
                <a16:creationId xmlns:a16="http://schemas.microsoft.com/office/drawing/2014/main" id="{1D180B2F-2AC8-49F6-9C69-49F4AC5C5A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4744086"/>
              </p:ext>
            </p:extLst>
          </p:nvPr>
        </p:nvGraphicFramePr>
        <p:xfrm>
          <a:off x="619761" y="1846262"/>
          <a:ext cx="10678160" cy="3701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632">
                  <a:extLst>
                    <a:ext uri="{9D8B030D-6E8A-4147-A177-3AD203B41FA5}">
                      <a16:colId xmlns:a16="http://schemas.microsoft.com/office/drawing/2014/main" val="3194642123"/>
                    </a:ext>
                  </a:extLst>
                </a:gridCol>
                <a:gridCol w="2135632">
                  <a:extLst>
                    <a:ext uri="{9D8B030D-6E8A-4147-A177-3AD203B41FA5}">
                      <a16:colId xmlns:a16="http://schemas.microsoft.com/office/drawing/2014/main" val="2075792974"/>
                    </a:ext>
                  </a:extLst>
                </a:gridCol>
                <a:gridCol w="2135632">
                  <a:extLst>
                    <a:ext uri="{9D8B030D-6E8A-4147-A177-3AD203B41FA5}">
                      <a16:colId xmlns:a16="http://schemas.microsoft.com/office/drawing/2014/main" val="347041442"/>
                    </a:ext>
                  </a:extLst>
                </a:gridCol>
                <a:gridCol w="2135632">
                  <a:extLst>
                    <a:ext uri="{9D8B030D-6E8A-4147-A177-3AD203B41FA5}">
                      <a16:colId xmlns:a16="http://schemas.microsoft.com/office/drawing/2014/main" val="2021910941"/>
                    </a:ext>
                  </a:extLst>
                </a:gridCol>
                <a:gridCol w="2135632">
                  <a:extLst>
                    <a:ext uri="{9D8B030D-6E8A-4147-A177-3AD203B41FA5}">
                      <a16:colId xmlns:a16="http://schemas.microsoft.com/office/drawing/2014/main" val="2913208303"/>
                    </a:ext>
                  </a:extLst>
                </a:gridCol>
              </a:tblGrid>
              <a:tr h="71745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Energy</a:t>
                      </a:r>
                      <a:r>
                        <a:rPr lang="cs-CZ" dirty="0"/>
                        <a:t> bar (porce 65g)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Gel (porce 40g)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Želé tyčinka (porce 25g)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Banán  (porce 100g)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493312"/>
                  </a:ext>
                </a:extLst>
              </a:tr>
              <a:tr h="717452">
                <a:tc>
                  <a:txBody>
                    <a:bodyPr/>
                    <a:lstStyle/>
                    <a:p>
                      <a:r>
                        <a:rPr lang="cs-CZ" b="1" dirty="0"/>
                        <a:t>Energetická Hodnota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1013 </a:t>
                      </a:r>
                      <a:r>
                        <a:rPr lang="cs-CZ" dirty="0" err="1"/>
                        <a:t>kJ</a:t>
                      </a:r>
                      <a:endParaRPr lang="cs-CZ" dirty="0"/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466 </a:t>
                      </a:r>
                      <a:r>
                        <a:rPr lang="cs-CZ" dirty="0" err="1"/>
                        <a:t>kJ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353 </a:t>
                      </a:r>
                      <a:r>
                        <a:rPr lang="cs-CZ" dirty="0" err="1"/>
                        <a:t>kJ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395 </a:t>
                      </a:r>
                      <a:r>
                        <a:rPr lang="cs-CZ" dirty="0" err="1"/>
                        <a:t>kJ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04568"/>
                  </a:ext>
                </a:extLst>
              </a:tr>
              <a:tr h="717452">
                <a:tc>
                  <a:txBody>
                    <a:bodyPr/>
                    <a:lstStyle/>
                    <a:p>
                      <a:r>
                        <a:rPr lang="cs-CZ" b="1" dirty="0"/>
                        <a:t>Tuky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4,5 g (2,5 nasycené MK)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0,5g (0,1 nasycené MK)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0,24 (0,06 nasycené MK)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42206"/>
                  </a:ext>
                </a:extLst>
              </a:tr>
              <a:tr h="717452">
                <a:tc>
                  <a:txBody>
                    <a:bodyPr/>
                    <a:lstStyle/>
                    <a:p>
                      <a:r>
                        <a:rPr lang="cs-CZ" b="1" dirty="0"/>
                        <a:t>Sacharidy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44,5 g (15,5 z toho cukry)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27g (6,1 z toho cukry)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21g (17 z toho cukry)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 (19 z toho cukry)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24064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r>
                        <a:rPr lang="cs-CZ" b="1" dirty="0"/>
                        <a:t>Vláknina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3,6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171429"/>
                  </a:ext>
                </a:extLst>
              </a:tr>
              <a:tr h="415667">
                <a:tc>
                  <a:txBody>
                    <a:bodyPr/>
                    <a:lstStyle/>
                    <a:p>
                      <a:r>
                        <a:rPr lang="cs-CZ" b="1" dirty="0"/>
                        <a:t>Proteiny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3,5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0,5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601617"/>
                  </a:ext>
                </a:extLst>
              </a:tr>
            </a:tbl>
          </a:graphicData>
        </a:graphic>
      </p:graphicFrame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94A7645F-C8A3-4E84-A3A5-E6391F49FFAB}"/>
              </a:ext>
            </a:extLst>
          </p:cNvPr>
          <p:cNvSpPr/>
          <p:nvPr/>
        </p:nvSpPr>
        <p:spPr>
          <a:xfrm>
            <a:off x="619761" y="3911600"/>
            <a:ext cx="10678160" cy="8534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6B206D0F-9141-448D-AEA5-2507D080559A}"/>
              </a:ext>
            </a:extLst>
          </p:cNvPr>
          <p:cNvSpPr/>
          <p:nvPr/>
        </p:nvSpPr>
        <p:spPr>
          <a:xfrm>
            <a:off x="619761" y="3167796"/>
            <a:ext cx="10678160" cy="74283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E7F82259-6DC6-40BE-84AB-3D4BDA53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394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7DF74EC-2AF1-40FD-8D44-5CAE97A3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24" y="634946"/>
            <a:ext cx="4821283" cy="1450757"/>
          </a:xfrm>
        </p:spPr>
        <p:txBody>
          <a:bodyPr>
            <a:normAutofit/>
          </a:bodyPr>
          <a:lstStyle/>
          <a:p>
            <a:r>
              <a:rPr lang="cs-CZ"/>
              <a:t>Proteinové doplňky stravy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8969DA3-1975-44C7-B7ED-053710F94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25071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3E9CC80-E102-47B9-A904-2F0B56D66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24" y="2198914"/>
            <a:ext cx="4821283" cy="3670180"/>
          </a:xfrm>
        </p:spPr>
        <p:txBody>
          <a:bodyPr>
            <a:normAutofit/>
          </a:bodyPr>
          <a:lstStyle/>
          <a:p>
            <a:r>
              <a:rPr lang="cs-CZ" dirty="0"/>
              <a:t>- dělení dle metody výroby (koncentrát, hydrolyzát, izolát) nebo zdroje bílkoviny (syrovátka, vaječná, </a:t>
            </a:r>
            <a:r>
              <a:rPr lang="cs-CZ" dirty="0" err="1"/>
              <a:t>kaseinová</a:t>
            </a:r>
            <a:r>
              <a:rPr lang="cs-CZ" dirty="0"/>
              <a:t>, sójová,..)</a:t>
            </a:r>
          </a:p>
          <a:p>
            <a:r>
              <a:rPr lang="cs-CZ" dirty="0"/>
              <a:t>- nejpoužívanější druh suplementů v silových sportech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5490A1A-AA28-463A-AA3C-C84B88ED5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358" y="691672"/>
            <a:ext cx="2636076" cy="24510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FDDB0C2-45B0-4B3D-8565-22B6C13E80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5" r="15153" b="-7"/>
          <a:stretch/>
        </p:blipFill>
        <p:spPr>
          <a:xfrm>
            <a:off x="6710823" y="879053"/>
            <a:ext cx="1444774" cy="2105864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9CBAC0BF-B249-46F8-B6CE-50488DCA1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8185" y="691673"/>
            <a:ext cx="2644595" cy="2451078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Doplnky výživy BodyWorld.sk">
            <a:extLst>
              <a:ext uri="{FF2B5EF4-FFF2-40B4-BE49-F238E27FC236}">
                <a16:creationId xmlns:a16="http://schemas.microsoft.com/office/drawing/2014/main" id="{C388910E-CFF1-4801-B953-5B7DDFAA38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6" r="-4" b="12554"/>
          <a:stretch/>
        </p:blipFill>
        <p:spPr bwMode="auto">
          <a:xfrm>
            <a:off x="9060532" y="1066425"/>
            <a:ext cx="2339902" cy="176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983DEAAD-C42F-417F-96C1-36AC52AA5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4358" y="3345545"/>
            <a:ext cx="2631017" cy="248183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5919338-1DBB-4142-AA7D-095272A6B4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689" r="3" b="523"/>
          <a:stretch/>
        </p:blipFill>
        <p:spPr>
          <a:xfrm>
            <a:off x="6280630" y="3682643"/>
            <a:ext cx="2309420" cy="1819600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69259C9E-EB60-4136-BFB3-C6AA8EABC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8185" y="3336707"/>
            <a:ext cx="2644595" cy="249067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CD68F7B-75B6-4C36-AA6E-AC43A621D9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853" r="23925" b="2"/>
          <a:stretch/>
        </p:blipFill>
        <p:spPr>
          <a:xfrm>
            <a:off x="9694163" y="3542588"/>
            <a:ext cx="1064105" cy="211876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C44B207C-AE62-4FA8-B469-5E0EDADF8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E1354F6-7F92-40AE-A769-AC17DBD95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3496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2A499C-2874-46FF-84AC-AB6F7F1B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Syrovátkové přípravky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DAC17B-41B1-4CBA-8A27-DFFD3114C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2" r="15160" b="-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1B7298-700B-4622-BB73-159F0C4BD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4374606"/>
          </a:xfrm>
        </p:spPr>
        <p:txBody>
          <a:bodyPr>
            <a:normAutofit/>
          </a:bodyPr>
          <a:lstStyle/>
          <a:p>
            <a:r>
              <a:rPr lang="cs-CZ" dirty="0"/>
              <a:t>- vysoká vstřebatelnost s vysokým obsahem leucinu (AMK)</a:t>
            </a:r>
          </a:p>
          <a:p>
            <a:r>
              <a:rPr lang="cs-CZ" dirty="0"/>
              <a:t>- známé pod anglickým označením WHEY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SYROVÁTKOVÝ KONCENTRÁT </a:t>
            </a:r>
          </a:p>
          <a:p>
            <a:pPr marL="201168" lvl="1" indent="0">
              <a:buNone/>
            </a:pPr>
            <a:r>
              <a:rPr lang="cs-CZ" dirty="0"/>
              <a:t>- obsah bílkoviny 45 – 80g/100g</a:t>
            </a:r>
          </a:p>
          <a:p>
            <a:pPr marL="201168" lvl="1" indent="0">
              <a:buNone/>
            </a:pPr>
            <a:r>
              <a:rPr lang="cs-CZ" dirty="0"/>
              <a:t>- obsahuje vyšší množství S a T → pomaleji stravitelné</a:t>
            </a:r>
          </a:p>
          <a:p>
            <a:pPr marL="201168" lvl="1" indent="0">
              <a:buNone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SYROVÁTKOVÝ IZOLÁT </a:t>
            </a:r>
          </a:p>
          <a:p>
            <a:pPr lvl="1">
              <a:buFontTx/>
              <a:buChar char="-"/>
            </a:pPr>
            <a:r>
              <a:rPr lang="cs-CZ" dirty="0"/>
              <a:t>obsah bílkoviny 80-95g/100g</a:t>
            </a:r>
          </a:p>
          <a:p>
            <a:pPr marL="201168" lvl="1" indent="0">
              <a:buNone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SYROVÁTKOVÝ HYDROLYZÁT </a:t>
            </a:r>
          </a:p>
          <a:p>
            <a:pPr lvl="1">
              <a:buFontTx/>
              <a:buChar char="-"/>
            </a:pPr>
            <a:r>
              <a:rPr lang="cs-CZ" dirty="0"/>
              <a:t>nejkvalitnější syrovátkový přípravek (dle stupně hydrolýzy)</a:t>
            </a:r>
          </a:p>
          <a:p>
            <a:pPr lvl="1">
              <a:buFontTx/>
              <a:buChar char="-"/>
            </a:pPr>
            <a:r>
              <a:rPr lang="cs-CZ" dirty="0"/>
              <a:t>nejlepší stravitelnost z výše uvedených přípravků</a:t>
            </a:r>
          </a:p>
        </p:txBody>
      </p:sp>
    </p:spTree>
    <p:extLst>
      <p:ext uri="{BB962C8B-B14F-4D97-AF65-F5344CB8AC3E}">
        <p14:creationId xmlns:p14="http://schemas.microsoft.com/office/powerpoint/2010/main" val="2132345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7E9064-8C8C-4AF4-8B51-BAD16E477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cs-CZ" dirty="0" err="1"/>
              <a:t>Kaseinové</a:t>
            </a:r>
            <a:r>
              <a:rPr lang="cs-CZ" dirty="0"/>
              <a:t> přípravky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A3178EB-B86A-46D5-AF36-7B54B9C93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71" b="21435"/>
          <a:stretch/>
        </p:blipFill>
        <p:spPr>
          <a:xfrm>
            <a:off x="633999" y="581098"/>
            <a:ext cx="4020297" cy="247613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extLst>
              <a:ext uri="{FF2B5EF4-FFF2-40B4-BE49-F238E27FC236}">
                <a16:creationId xmlns:a16="http://schemas.microsoft.com/office/drawing/2014/main" id="{DA720050-EABA-44B4-8B6D-C838103E91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510" r="3" b="8901"/>
          <a:stretch/>
        </p:blipFill>
        <p:spPr>
          <a:xfrm>
            <a:off x="633999" y="3218101"/>
            <a:ext cx="4020296" cy="2476136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F6DB0-0ABF-4698-B584-BA57C1BE1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 dirty="0"/>
              <a:t>- zisk z mléka</a:t>
            </a:r>
          </a:p>
          <a:p>
            <a:r>
              <a:rPr lang="cs-CZ" dirty="0"/>
              <a:t>- oproti syrovátkovému proteinu je pomaleji vstřebatelný → ideální na noc ve fázi </a:t>
            </a:r>
            <a:r>
              <a:rPr lang="cs-CZ" b="1" dirty="0"/>
              <a:t>regenerace</a:t>
            </a:r>
          </a:p>
          <a:p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HYDROLYZOVANÝ KASEIN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dirty="0"/>
              <a:t>MICELÁRNÍ KASEIN – výroba </a:t>
            </a:r>
            <a:r>
              <a:rPr lang="cs-CZ" sz="2000" dirty="0" err="1"/>
              <a:t>mikrofiltrací</a:t>
            </a:r>
            <a:endParaRPr lang="cs-CZ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7064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CBF6DE-CC2C-4CDB-B869-0FD153BC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Vaječný protein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16250D-C1D4-4616-9003-01BBD924B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" r="2284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DE4D94-329F-4AC2-815D-9E6F6B75F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dirty="0"/>
              <a:t>- vaječná bílkovina má vysokou biologickou hodnotu</a:t>
            </a:r>
          </a:p>
          <a:p>
            <a:r>
              <a:rPr lang="cs-CZ" dirty="0"/>
              <a:t>- tvořen z bílků</a:t>
            </a:r>
          </a:p>
          <a:p>
            <a:r>
              <a:rPr lang="cs-CZ" dirty="0"/>
              <a:t>- využitelnost pro organismus klesá s rostoucím množstvím přijatého vaječného proteinu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6832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CF81D86-BDBA-477C-B7DD-8D359BB99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81F171-68A8-42E2-8996-646D4308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Sójový protein</a:t>
            </a:r>
          </a:p>
        </p:txBody>
      </p:sp>
      <p:pic>
        <p:nvPicPr>
          <p:cNvPr id="5122" name="Picture 2" descr="Doplnky výživy BodyWorld.sk">
            <a:extLst>
              <a:ext uri="{FF2B5EF4-FFF2-40B4-BE49-F238E27FC236}">
                <a16:creationId xmlns:a16="http://schemas.microsoft.com/office/drawing/2014/main" id="{82ABED11-2925-4E97-B4D7-367D73768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r="3858"/>
          <a:stretch/>
        </p:blipFill>
        <p:spPr bwMode="auto">
          <a:xfrm>
            <a:off x="633999" y="640081"/>
            <a:ext cx="4001315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65F3E9C-EF11-4F8F-A621-399C7A3E6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F479DF-9AD1-4018-AE81-65C6F3205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pPr lvl="2"/>
            <a:r>
              <a:rPr lang="cs-CZ" sz="2000" dirty="0"/>
              <a:t>Nejlepší variantou rostlinných proteinů</a:t>
            </a:r>
          </a:p>
          <a:p>
            <a:pPr lvl="2"/>
            <a:r>
              <a:rPr lang="cs-CZ" sz="2000" dirty="0"/>
              <a:t>doporučována dávka až 40 g - </a:t>
            </a:r>
            <a:r>
              <a:rPr lang="cs-CZ" sz="2000" dirty="0" err="1"/>
              <a:t>icméně</a:t>
            </a:r>
            <a:r>
              <a:rPr lang="cs-CZ" sz="2000" dirty="0"/>
              <a:t> ani v dávce 40 g se neprokázala taková využitelnost a vstřebatelnost jako u syrovátky</a:t>
            </a:r>
          </a:p>
          <a:p>
            <a:pPr lvl="2"/>
            <a:r>
              <a:rPr lang="cs-CZ" sz="2000" dirty="0"/>
              <a:t>vhodné zařadit v kombinaci se syrovátkou (lze získat více AMK, které jsou méně zastoupené v syrovátkovém proteinu)</a:t>
            </a:r>
          </a:p>
          <a:p>
            <a:pPr lvl="2"/>
            <a:r>
              <a:rPr lang="cs-CZ" sz="2000" i="1" dirty="0"/>
              <a:t>formy</a:t>
            </a:r>
            <a:r>
              <a:rPr lang="cs-CZ" sz="2000" dirty="0"/>
              <a:t>: koncentrát a izolát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8AA064E-5F6E-4024-BC28-EDDC3DFC7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3B29638-4838-4B9B-B9DB-96E542BAF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40749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620</Words>
  <Application>Microsoft Office PowerPoint</Application>
  <PresentationFormat>Širokoúhlá obrazovka</PresentationFormat>
  <Paragraphs>122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Retrospektiva</vt:lpstr>
      <vt:lpstr>Sportovní potraviny</vt:lpstr>
      <vt:lpstr>Kategorie A dle AIS</vt:lpstr>
      <vt:lpstr>Sacharidové doplňky stravy</vt:lpstr>
      <vt:lpstr>Energy bar x energy gel x želé tyčinka x banán</vt:lpstr>
      <vt:lpstr>Proteinové doplňky stravy</vt:lpstr>
      <vt:lpstr>Syrovátkové přípravky</vt:lpstr>
      <vt:lpstr>Kaseinové přípravky</vt:lpstr>
      <vt:lpstr>Vaječný protein</vt:lpstr>
      <vt:lpstr>Sójový protein</vt:lpstr>
      <vt:lpstr>BCAA</vt:lpstr>
      <vt:lpstr>Gainery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Sportovní potraviny</dc:title>
  <dc:creator>Anďa Martincová</dc:creator>
  <cp:lastModifiedBy>Anďa Martincová</cp:lastModifiedBy>
  <cp:revision>1</cp:revision>
  <dcterms:created xsi:type="dcterms:W3CDTF">2020-04-14T14:18:47Z</dcterms:created>
  <dcterms:modified xsi:type="dcterms:W3CDTF">2020-04-14T14:19:54Z</dcterms:modified>
</cp:coreProperties>
</file>