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B408A-9861-4D77-85B9-8622DC76A044}" type="datetimeFigureOut">
              <a:rPr lang="cs-CZ" smtClean="0"/>
              <a:pPr/>
              <a:t>5.5.2015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AD4F0-3345-4352-BC30-0498A8F640C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B408A-9861-4D77-85B9-8622DC76A044}" type="datetimeFigureOut">
              <a:rPr lang="cs-CZ" smtClean="0"/>
              <a:pPr/>
              <a:t>5.5.2015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AD4F0-3345-4352-BC30-0498A8F640C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B408A-9861-4D77-85B9-8622DC76A044}" type="datetimeFigureOut">
              <a:rPr lang="cs-CZ" smtClean="0"/>
              <a:pPr/>
              <a:t>5.5.2015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AD4F0-3345-4352-BC30-0498A8F640C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B408A-9861-4D77-85B9-8622DC76A044}" type="datetimeFigureOut">
              <a:rPr lang="cs-CZ" smtClean="0"/>
              <a:pPr/>
              <a:t>5.5.2015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AD4F0-3345-4352-BC30-0498A8F640C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B408A-9861-4D77-85B9-8622DC76A044}" type="datetimeFigureOut">
              <a:rPr lang="cs-CZ" smtClean="0"/>
              <a:pPr/>
              <a:t>5.5.2015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AD4F0-3345-4352-BC30-0498A8F640C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B408A-9861-4D77-85B9-8622DC76A044}" type="datetimeFigureOut">
              <a:rPr lang="cs-CZ" smtClean="0"/>
              <a:pPr/>
              <a:t>5.5.2015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AD4F0-3345-4352-BC30-0498A8F640C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B408A-9861-4D77-85B9-8622DC76A044}" type="datetimeFigureOut">
              <a:rPr lang="cs-CZ" smtClean="0"/>
              <a:pPr/>
              <a:t>5.5.2015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AD4F0-3345-4352-BC30-0498A8F640C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B408A-9861-4D77-85B9-8622DC76A044}" type="datetimeFigureOut">
              <a:rPr lang="cs-CZ" smtClean="0"/>
              <a:pPr/>
              <a:t>5.5.2015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AD4F0-3345-4352-BC30-0498A8F640C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B408A-9861-4D77-85B9-8622DC76A044}" type="datetimeFigureOut">
              <a:rPr lang="cs-CZ" smtClean="0"/>
              <a:pPr/>
              <a:t>5.5.2015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AD4F0-3345-4352-BC30-0498A8F640C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B408A-9861-4D77-85B9-8622DC76A044}" type="datetimeFigureOut">
              <a:rPr lang="cs-CZ" smtClean="0"/>
              <a:pPr/>
              <a:t>5.5.2015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AD4F0-3345-4352-BC30-0498A8F640C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B408A-9861-4D77-85B9-8622DC76A044}" type="datetimeFigureOut">
              <a:rPr lang="cs-CZ" smtClean="0"/>
              <a:pPr/>
              <a:t>5.5.2015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D6AD4F0-3345-4352-BC30-0498A8F640C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CCB408A-9861-4D77-85B9-8622DC76A044}" type="datetimeFigureOut">
              <a:rPr lang="cs-CZ" smtClean="0"/>
              <a:pPr/>
              <a:t>5.5.2015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D6AD4F0-3345-4352-BC30-0498A8F640C7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Biomechanika pohybu segmentů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mechanická triáda, rozklad síly svalu, momentové působení síly svalu, pákový princip pohybu v kloubech, druhy pák v lidském těle, modelové příklady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Reakční síla v kloubu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Namáhání kloubu</a:t>
            </a:r>
          </a:p>
          <a:p>
            <a:r>
              <a:rPr lang="cs-CZ" dirty="0" smtClean="0"/>
              <a:t>Vzniká jako reakce na působení tíhové a svalové síly, není podmíněna pohybem – např. silové působení pro udržení rovnováhy</a:t>
            </a:r>
          </a:p>
          <a:p>
            <a:r>
              <a:rPr lang="cs-CZ" dirty="0" smtClean="0"/>
              <a:t>Výpočet ve stavu rovnováhy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Využití momentové rovnice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Držení hlavy ve stoji – při předsunutém držení až 3x více namáhané extenzory</a:t>
            </a:r>
            <a:endParaRPr lang="cs-CZ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924944"/>
            <a:ext cx="3844345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Využití momentové rovnice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Zvedání břemene</a:t>
            </a:r>
          </a:p>
          <a:p>
            <a:endParaRPr lang="cs-CZ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436520"/>
            <a:ext cx="2376264" cy="3830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1491" y="3140968"/>
            <a:ext cx="6302509" cy="3069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Využití momentové rovnice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Použití hole pro odlehčení abduktorů DK</a:t>
            </a:r>
          </a:p>
          <a:p>
            <a:endParaRPr lang="cs-CZ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492896"/>
            <a:ext cx="5993971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Mechanická triáda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struktura umožňující interakci pohybového systému s vnějším prostředím</a:t>
            </a:r>
          </a:p>
          <a:p>
            <a:r>
              <a:rPr lang="cs-CZ" dirty="0" smtClean="0"/>
              <a:t>Skládá se ze:</a:t>
            </a:r>
          </a:p>
          <a:p>
            <a:pPr lvl="1"/>
            <a:r>
              <a:rPr lang="cs-CZ" dirty="0" smtClean="0"/>
              <a:t>Svalu – generátor tahové síly</a:t>
            </a:r>
          </a:p>
          <a:p>
            <a:pPr lvl="1"/>
            <a:r>
              <a:rPr lang="cs-CZ" dirty="0" smtClean="0"/>
              <a:t>Mezilehlého prvku – přenos tahové síly na segment</a:t>
            </a:r>
          </a:p>
          <a:p>
            <a:pPr lvl="1"/>
            <a:r>
              <a:rPr lang="cs-CZ" dirty="0" smtClean="0"/>
              <a:t>Segmentu – kontakt s vnějším prostředím</a:t>
            </a:r>
          </a:p>
          <a:p>
            <a:pPr lvl="1"/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4581128"/>
            <a:ext cx="2448272" cy="1997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 pohybu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Zkrácení svalu spojujícího dva segmenty – pohybuje se méně stabilizovaný segment</a:t>
            </a:r>
          </a:p>
          <a:p>
            <a:r>
              <a:rPr lang="cs-CZ" dirty="0" smtClean="0"/>
              <a:t>Segmenty stabilizovány především svalově, odpor vůči pohybu také díky hmotnosti</a:t>
            </a:r>
          </a:p>
          <a:p>
            <a:r>
              <a:rPr lang="cs-CZ" dirty="0" smtClean="0"/>
              <a:t>Špatná stabilizace prvku může být příčinou nemožnosti provedení pohybu jiného prvku</a:t>
            </a:r>
          </a:p>
          <a:p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4581128"/>
            <a:ext cx="3738981" cy="2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Rozklad svalové síly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b="1" dirty="0" err="1" smtClean="0"/>
              <a:t>F</a:t>
            </a:r>
            <a:r>
              <a:rPr lang="cs-CZ" b="1" baseline="-25000" dirty="0" err="1" smtClean="0"/>
              <a:t>rot</a:t>
            </a:r>
            <a:r>
              <a:rPr lang="cs-CZ" b="1" dirty="0" smtClean="0"/>
              <a:t> – rotační, tangenciální složka </a:t>
            </a:r>
          </a:p>
          <a:p>
            <a:r>
              <a:rPr lang="cs-CZ" dirty="0" smtClean="0"/>
              <a:t>Způsobuje vlastní rotaci segmentu, její směr je kolmý na složku </a:t>
            </a:r>
            <a:r>
              <a:rPr lang="cs-CZ" dirty="0" err="1" smtClean="0"/>
              <a:t>F</a:t>
            </a:r>
            <a:r>
              <a:rPr lang="cs-CZ" sz="2200" baseline="-25000" dirty="0" err="1" smtClean="0"/>
              <a:t>nor</a:t>
            </a:r>
            <a:r>
              <a:rPr lang="cs-CZ" dirty="0" smtClean="0"/>
              <a:t> (na daný segment). </a:t>
            </a:r>
          </a:p>
          <a:p>
            <a:r>
              <a:rPr lang="cs-CZ" b="1" dirty="0" err="1" smtClean="0"/>
              <a:t>F</a:t>
            </a:r>
            <a:r>
              <a:rPr lang="cs-CZ" b="1" baseline="-25000" dirty="0" err="1" smtClean="0"/>
              <a:t>nor</a:t>
            </a:r>
            <a:r>
              <a:rPr lang="cs-CZ" b="1" baseline="-25000" dirty="0" smtClean="0"/>
              <a:t> </a:t>
            </a:r>
            <a:r>
              <a:rPr lang="cs-CZ" b="1" dirty="0" smtClean="0"/>
              <a:t>– normálová, stabilizační složka </a:t>
            </a:r>
          </a:p>
          <a:p>
            <a:r>
              <a:rPr lang="cs-CZ" dirty="0" smtClean="0"/>
              <a:t>Leží v ose daného segmentu, prochází středem (bodem otáčení) příslušného kloubu.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741342"/>
            <a:ext cx="2592288" cy="2214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Rozklad svalové síly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Někdy může mít stabilizační složka síly destabilizační účinek (pokud směřuje mimo kloubní jamku)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Různé funkce svalů </a:t>
            </a:r>
          </a:p>
          <a:p>
            <a:pPr lvl="1"/>
            <a:r>
              <a:rPr lang="cs-CZ" dirty="0" smtClean="0"/>
              <a:t>Stabilizátory</a:t>
            </a:r>
          </a:p>
          <a:p>
            <a:pPr lvl="1"/>
            <a:r>
              <a:rPr lang="cs-CZ" dirty="0" smtClean="0"/>
              <a:t>Rotátory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780928"/>
            <a:ext cx="2160240" cy="2036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4683122"/>
            <a:ext cx="3384376" cy="2174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Moment svalové síly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Otáčivý účinek závisí na velikosti síly a vzdálenosti jejího vektoru od středu otáčení (středu kloubu)</a:t>
            </a:r>
          </a:p>
          <a:p>
            <a:r>
              <a:rPr lang="cs-CZ" dirty="0" smtClean="0"/>
              <a:t>Rameno síly</a:t>
            </a:r>
          </a:p>
          <a:p>
            <a:pPr lvl="1"/>
            <a:r>
              <a:rPr lang="cs-CZ" b="1" dirty="0" smtClean="0"/>
              <a:t>fyzické rameno síly </a:t>
            </a:r>
            <a:r>
              <a:rPr lang="cs-CZ" dirty="0" smtClean="0"/>
              <a:t>- vzdálenost místa úponu šlachy daného svalu od středu otáčení</a:t>
            </a:r>
          </a:p>
          <a:p>
            <a:pPr lvl="1"/>
            <a:r>
              <a:rPr lang="cs-CZ" b="1" dirty="0" smtClean="0"/>
              <a:t>geometrické rameno síly</a:t>
            </a:r>
            <a:r>
              <a:rPr lang="cs-CZ" dirty="0" smtClean="0"/>
              <a:t> – je nutné vypočítat ze </a:t>
            </a:r>
            <a:r>
              <a:rPr lang="cs-CZ" smtClean="0"/>
              <a:t>vztahu </a:t>
            </a:r>
            <a:endParaRPr lang="cs-CZ" dirty="0" smtClean="0"/>
          </a:p>
          <a:p>
            <a:pPr lvl="1">
              <a:buNone/>
            </a:pPr>
            <a:r>
              <a:rPr lang="cs-CZ" dirty="0" smtClean="0"/>
              <a:t>   </a:t>
            </a:r>
            <a:r>
              <a:rPr lang="cs-CZ" dirty="0" err="1" smtClean="0"/>
              <a:t>r</a:t>
            </a:r>
            <a:r>
              <a:rPr lang="cs-CZ" baseline="-25000" dirty="0" err="1" smtClean="0"/>
              <a:t>FSVA</a:t>
            </a:r>
            <a:r>
              <a:rPr lang="cs-CZ" dirty="0" smtClean="0"/>
              <a:t> = </a:t>
            </a:r>
            <a:r>
              <a:rPr lang="cs-CZ" dirty="0" err="1" smtClean="0"/>
              <a:t>r’</a:t>
            </a:r>
            <a:r>
              <a:rPr lang="cs-CZ" baseline="-25000" dirty="0" err="1" smtClean="0"/>
              <a:t>FSVA</a:t>
            </a:r>
            <a:r>
              <a:rPr lang="cs-CZ" dirty="0" smtClean="0"/>
              <a:t> · sin</a:t>
            </a:r>
            <a:r>
              <a:rPr lang="el-GR" dirty="0" smtClean="0"/>
              <a:t>α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54867" y="4509120"/>
            <a:ext cx="5589133" cy="184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Výsledný pohyb segmentu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základě velikosti a směru výsledného momentu: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Na základě porovnávání momentů svalových a tíhových sil:</a:t>
            </a:r>
          </a:p>
          <a:p>
            <a:r>
              <a:rPr lang="cs-CZ" dirty="0" err="1" smtClean="0"/>
              <a:t>Př</a:t>
            </a:r>
            <a:r>
              <a:rPr lang="cs-CZ" dirty="0" smtClean="0"/>
              <a:t>:</a:t>
            </a: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2348880"/>
            <a:ext cx="4552900" cy="910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3789040"/>
            <a:ext cx="5164324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5" y="4725144"/>
            <a:ext cx="5205615" cy="2132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Druhy pák v lidském těle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Páka prvního druhu (dvojzvratná, rovnovážná) – bod otáčení se nachází mezi působícími silami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Páka druhého druhu (jednozvratná, páka síly) – vektor tíhové síly je mezi bodem otáčení a vektorem svalové síly</a:t>
            </a:r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780928"/>
            <a:ext cx="4029075" cy="195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5629275"/>
            <a:ext cx="1512168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/>
          <a:lstStyle/>
          <a:p>
            <a:r>
              <a:rPr lang="cs-CZ" dirty="0" smtClean="0"/>
              <a:t>Páka třetího druhu (jednozvratná, páka rychlosti) – vektor svalové síly je mezi bodem otáčení a vektorem tíhové síly</a:t>
            </a:r>
          </a:p>
          <a:p>
            <a:pPr lvl="1"/>
            <a:r>
              <a:rPr lang="cs-CZ" dirty="0" smtClean="0"/>
              <a:t>Tíhová síla má větší rameno</a:t>
            </a:r>
          </a:p>
          <a:p>
            <a:pPr lvl="1"/>
            <a:r>
              <a:rPr lang="cs-CZ" dirty="0" smtClean="0"/>
              <a:t>Typické pro dlouhé kosti – např. biceps u flexe v lokti</a:t>
            </a:r>
          </a:p>
          <a:p>
            <a:pPr lvl="1"/>
            <a:r>
              <a:rPr lang="cs-CZ" dirty="0" smtClean="0"/>
              <a:t>Body na konci segmentu vykonávají pohyb velkou rychlostí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3861048"/>
            <a:ext cx="3576494" cy="223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922</TotalTime>
  <Words>380</Words>
  <Application>Microsoft Office PowerPoint</Application>
  <PresentationFormat>Předvádění na obrazovce (4:3)</PresentationFormat>
  <Paragraphs>64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Tok</vt:lpstr>
      <vt:lpstr>Biomechanika pohybu segmentů</vt:lpstr>
      <vt:lpstr>Mechanická triáda</vt:lpstr>
      <vt:lpstr>Princip pohybu</vt:lpstr>
      <vt:lpstr>Rozklad svalové síly</vt:lpstr>
      <vt:lpstr>Rozklad svalové síly</vt:lpstr>
      <vt:lpstr>Moment svalové síly</vt:lpstr>
      <vt:lpstr>Výsledný pohyb segmentu</vt:lpstr>
      <vt:lpstr>Druhy pák v lidském těle</vt:lpstr>
      <vt:lpstr>Snímek 9</vt:lpstr>
      <vt:lpstr>Reakční síla v kloubu</vt:lpstr>
      <vt:lpstr>Využití momentové rovnice</vt:lpstr>
      <vt:lpstr>Využití momentové rovnice</vt:lpstr>
      <vt:lpstr>Využití momentové rovnice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Biomechanika pohybu segmentů</dc:title>
  <dc:creator>k</dc:creator>
  <cp:lastModifiedBy>k</cp:lastModifiedBy>
  <cp:revision>20</cp:revision>
  <dcterms:created xsi:type="dcterms:W3CDTF">2015-05-03T19:18:33Z</dcterms:created>
  <dcterms:modified xsi:type="dcterms:W3CDTF">2015-05-05T12:37:22Z</dcterms:modified>
</cp:coreProperties>
</file>