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68" r:id="rId6"/>
    <p:sldId id="277" r:id="rId7"/>
    <p:sldId id="272" r:id="rId8"/>
    <p:sldId id="269" r:id="rId9"/>
    <p:sldId id="273" r:id="rId10"/>
    <p:sldId id="274" r:id="rId11"/>
    <p:sldId id="275" r:id="rId12"/>
    <p:sldId id="27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9EFE-4D02-4EA7-A6DD-CA2FE73F556F}" type="datetimeFigureOut">
              <a:rPr lang="cs-CZ" smtClean="0"/>
              <a:pPr/>
              <a:t>17.3.2015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0F1BB-0832-49F3-A828-1F0E66D467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9EFE-4D02-4EA7-A6DD-CA2FE73F556F}" type="datetimeFigureOut">
              <a:rPr lang="cs-CZ" smtClean="0"/>
              <a:pPr/>
              <a:t>17.3.2015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0F1BB-0832-49F3-A828-1F0E66D467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9EFE-4D02-4EA7-A6DD-CA2FE73F556F}" type="datetimeFigureOut">
              <a:rPr lang="cs-CZ" smtClean="0"/>
              <a:pPr/>
              <a:t>17.3.2015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0F1BB-0832-49F3-A828-1F0E66D467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9EFE-4D02-4EA7-A6DD-CA2FE73F556F}" type="datetimeFigureOut">
              <a:rPr lang="cs-CZ" smtClean="0"/>
              <a:pPr/>
              <a:t>17.3.2015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0F1BB-0832-49F3-A828-1F0E66D467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9EFE-4D02-4EA7-A6DD-CA2FE73F556F}" type="datetimeFigureOut">
              <a:rPr lang="cs-CZ" smtClean="0"/>
              <a:pPr/>
              <a:t>17.3.2015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0F1BB-0832-49F3-A828-1F0E66D467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9EFE-4D02-4EA7-A6DD-CA2FE73F556F}" type="datetimeFigureOut">
              <a:rPr lang="cs-CZ" smtClean="0"/>
              <a:pPr/>
              <a:t>17.3.2015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0F1BB-0832-49F3-A828-1F0E66D467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9EFE-4D02-4EA7-A6DD-CA2FE73F556F}" type="datetimeFigureOut">
              <a:rPr lang="cs-CZ" smtClean="0"/>
              <a:pPr/>
              <a:t>17.3.2015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0F1BB-0832-49F3-A828-1F0E66D467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9EFE-4D02-4EA7-A6DD-CA2FE73F556F}" type="datetimeFigureOut">
              <a:rPr lang="cs-CZ" smtClean="0"/>
              <a:pPr/>
              <a:t>17.3.2015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0F1BB-0832-49F3-A828-1F0E66D467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9EFE-4D02-4EA7-A6DD-CA2FE73F556F}" type="datetimeFigureOut">
              <a:rPr lang="cs-CZ" smtClean="0"/>
              <a:pPr/>
              <a:t>17.3.2015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0F1BB-0832-49F3-A828-1F0E66D467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9EFE-4D02-4EA7-A6DD-CA2FE73F556F}" type="datetimeFigureOut">
              <a:rPr lang="cs-CZ" smtClean="0"/>
              <a:pPr/>
              <a:t>17.3.2015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0F1BB-0832-49F3-A828-1F0E66D467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89EFE-4D02-4EA7-A6DD-CA2FE73F556F}" type="datetimeFigureOut">
              <a:rPr lang="cs-CZ" smtClean="0"/>
              <a:pPr/>
              <a:t>17.3.2015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3F0F1BB-0832-49F3-A828-1F0E66D467E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9189EFE-4D02-4EA7-A6DD-CA2FE73F556F}" type="datetimeFigureOut">
              <a:rPr lang="cs-CZ" smtClean="0"/>
              <a:pPr/>
              <a:t>17.3.2015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3F0F1BB-0832-49F3-A828-1F0E66D467E3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Otáčivý pohyb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Rovnováha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Statická – v klidu</a:t>
            </a:r>
          </a:p>
          <a:p>
            <a:pPr lvl="1"/>
            <a:r>
              <a:rPr lang="cs-CZ" dirty="0" smtClean="0"/>
              <a:t>podmínky </a:t>
            </a:r>
          </a:p>
          <a:p>
            <a:pPr lvl="2"/>
            <a:r>
              <a:rPr lang="cs-CZ" dirty="0" smtClean="0"/>
              <a:t>Výslednice všech sil působících na těleso je nulová</a:t>
            </a:r>
          </a:p>
          <a:p>
            <a:pPr lvl="2"/>
            <a:r>
              <a:rPr lang="cs-CZ" dirty="0" smtClean="0"/>
              <a:t>Výsledný moment sil vzhledem k libovolné ose je nulový</a:t>
            </a:r>
          </a:p>
          <a:p>
            <a:r>
              <a:rPr lang="cs-CZ" dirty="0" smtClean="0"/>
              <a:t>Dynamická – v pohybu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Rovnovážné polohy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Stabilní – po vychýlení se těleso do polohy vrátí</a:t>
            </a:r>
          </a:p>
          <a:p>
            <a:r>
              <a:rPr lang="cs-CZ" dirty="0" smtClean="0"/>
              <a:t>Labilní – po vychýlení se těleso nevrací zpět, pokračuje</a:t>
            </a:r>
          </a:p>
          <a:p>
            <a:r>
              <a:rPr lang="cs-CZ" dirty="0" smtClean="0"/>
              <a:t>Indiferentní – po vychýlení těleso zůstává v </a:t>
            </a:r>
            <a:r>
              <a:rPr lang="cs-CZ" smtClean="0"/>
              <a:t>nové poloze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Dynamická rovnováha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Pohyb – na sebe navazující </a:t>
            </a:r>
            <a:r>
              <a:rPr lang="cs-CZ" dirty="0" err="1" smtClean="0"/>
              <a:t>mikrofáze</a:t>
            </a:r>
            <a:r>
              <a:rPr lang="cs-CZ" dirty="0" smtClean="0"/>
              <a:t> – přecházení z jedné dynamické rovnováhy do další</a:t>
            </a:r>
          </a:p>
          <a:p>
            <a:r>
              <a:rPr lang="cs-CZ" dirty="0" smtClean="0"/>
              <a:t>Vyjadřuje se pomocí D´</a:t>
            </a:r>
            <a:r>
              <a:rPr lang="cs-CZ" dirty="0" err="1" smtClean="0"/>
              <a:t>Alembertova</a:t>
            </a:r>
            <a:r>
              <a:rPr lang="cs-CZ" dirty="0" smtClean="0"/>
              <a:t> principu</a:t>
            </a:r>
          </a:p>
          <a:p>
            <a:r>
              <a:rPr lang="cs-CZ" dirty="0" smtClean="0"/>
              <a:t>Součet všech sil působících na těleso včetně setrvačné (D´</a:t>
            </a:r>
            <a:r>
              <a:rPr lang="cs-CZ" dirty="0" err="1" smtClean="0"/>
              <a:t>Alembertovy</a:t>
            </a:r>
            <a:r>
              <a:rPr lang="cs-CZ" dirty="0" smtClean="0"/>
              <a:t>) je roven nule</a:t>
            </a:r>
          </a:p>
          <a:p>
            <a:pPr algn="ctr"/>
            <a:r>
              <a:rPr lang="cs-CZ" dirty="0" smtClean="0"/>
              <a:t>F1+F2+F3+….+</a:t>
            </a:r>
            <a:r>
              <a:rPr lang="cs-CZ" dirty="0" err="1" smtClean="0"/>
              <a:t>Fs</a:t>
            </a:r>
            <a:r>
              <a:rPr lang="cs-CZ" dirty="0" smtClean="0"/>
              <a:t> = 0</a:t>
            </a:r>
          </a:p>
          <a:p>
            <a:r>
              <a:rPr lang="cs-CZ" dirty="0" smtClean="0"/>
              <a:t>(jde o jiný případ zapsání pohybové rovnice – dle Newtona: F1+F2+F3+…= m.a)</a:t>
            </a:r>
          </a:p>
          <a:p>
            <a:r>
              <a:rPr lang="cs-CZ" dirty="0" smtClean="0"/>
              <a:t>Setrvačná síla působí proti směru zrychlení pohybu – podle toho je u ní kladné nebo záporné znaménko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Těleso pevně spojeno se středem otáčení</a:t>
            </a:r>
          </a:p>
          <a:p>
            <a:endParaRPr lang="cs-CZ" dirty="0" smtClean="0"/>
          </a:p>
          <a:p>
            <a:r>
              <a:rPr lang="cs-CZ" dirty="0" smtClean="0"/>
              <a:t>Silové působení mimo pevnou osu otáčení</a:t>
            </a:r>
          </a:p>
          <a:p>
            <a:pPr lvl="1"/>
            <a:r>
              <a:rPr lang="cs-CZ" dirty="0" smtClean="0"/>
              <a:t>I u volných (letících) těles rotujících kolem osy procházející těžištěm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685800" y="228600"/>
            <a:ext cx="7824788" cy="1325563"/>
          </a:xfrm>
        </p:spPr>
        <p:txBody>
          <a:bodyPr/>
          <a:lstStyle/>
          <a:p>
            <a:pPr eaLnBrk="1" hangingPunct="1"/>
            <a:r>
              <a:rPr lang="cs-CZ" sz="3600" smtClean="0"/>
              <a:t>Stěžejní pojmy – moment síly</a:t>
            </a:r>
            <a:endParaRPr lang="en-US" sz="3600" smtClean="0"/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>
            <p:ph sz="half" idx="4294967295"/>
          </p:nvPr>
        </p:nvGraphicFramePr>
        <p:xfrm>
          <a:off x="5257800" y="3352800"/>
          <a:ext cx="2768600" cy="1536700"/>
        </p:xfrm>
        <a:graphic>
          <a:graphicData uri="http://schemas.openxmlformats.org/presentationml/2006/ole">
            <p:oleObj spid="_x0000_s1026" name="Image" r:id="rId3" imgW="2768254" imgH="1536508" progId="">
              <p:embed/>
            </p:oleObj>
          </a:graphicData>
        </a:graphic>
      </p:graphicFrame>
      <p:sp>
        <p:nvSpPr>
          <p:cNvPr id="10244" name="Text Box 6"/>
          <p:cNvSpPr txBox="1">
            <a:spLocks noChangeArrowheads="1"/>
          </p:cNvSpPr>
          <p:nvPr/>
        </p:nvSpPr>
        <p:spPr bwMode="auto">
          <a:xfrm>
            <a:off x="685800" y="1676400"/>
            <a:ext cx="434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914400" y="1524000"/>
            <a:ext cx="3733800" cy="738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dirty="0"/>
              <a:t>Moment síly </a:t>
            </a:r>
            <a:r>
              <a:rPr lang="cs-CZ" sz="2400" b="1" dirty="0"/>
              <a:t>M </a:t>
            </a:r>
            <a:r>
              <a:rPr lang="cs-CZ" sz="2400" dirty="0"/>
              <a:t>uvádí tělesa do rotačního pohybu.</a:t>
            </a:r>
            <a:endParaRPr lang="en-US" sz="2400" dirty="0"/>
          </a:p>
          <a:p>
            <a:pPr>
              <a:spcBef>
                <a:spcPct val="50000"/>
              </a:spcBef>
            </a:pPr>
            <a:r>
              <a:rPr lang="cs-CZ" sz="2400" dirty="0"/>
              <a:t>Moment síly je výsledkem síly působící na určitém rameni síly.</a:t>
            </a:r>
          </a:p>
          <a:p>
            <a:pPr>
              <a:spcBef>
                <a:spcPct val="50000"/>
              </a:spcBef>
            </a:pPr>
            <a:r>
              <a:rPr lang="cs-CZ" sz="2400" dirty="0"/>
              <a:t>M = </a:t>
            </a:r>
            <a:r>
              <a:rPr lang="cs-CZ" sz="2400" dirty="0" smtClean="0"/>
              <a:t>F*d</a:t>
            </a:r>
            <a:endParaRPr lang="cs-CZ" sz="2400" dirty="0"/>
          </a:p>
          <a:p>
            <a:pPr>
              <a:spcBef>
                <a:spcPct val="50000"/>
              </a:spcBef>
            </a:pPr>
            <a:r>
              <a:rPr lang="cs-CZ" sz="2400" dirty="0"/>
              <a:t>Vektorová veličina, vektor leží v ose </a:t>
            </a:r>
            <a:r>
              <a:rPr lang="cs-CZ" sz="2400" dirty="0" smtClean="0"/>
              <a:t>otáčení – pravidlo pravé ruky</a:t>
            </a:r>
          </a:p>
          <a:p>
            <a:pPr>
              <a:spcBef>
                <a:spcPct val="50000"/>
              </a:spcBef>
            </a:pPr>
            <a:r>
              <a:rPr lang="cs-CZ" sz="2400" dirty="0" smtClean="0"/>
              <a:t>Využití vychýlení těla </a:t>
            </a:r>
            <a:r>
              <a:rPr lang="cs-CZ" sz="2400" smtClean="0"/>
              <a:t>při odrazu </a:t>
            </a:r>
            <a:r>
              <a:rPr lang="cs-CZ" sz="2400" dirty="0" smtClean="0"/>
              <a:t>- rotace</a:t>
            </a:r>
            <a:endParaRPr lang="cs-CZ" sz="2400" dirty="0"/>
          </a:p>
          <a:p>
            <a:pPr>
              <a:spcBef>
                <a:spcPct val="50000"/>
              </a:spcBef>
            </a:pPr>
            <a:endParaRPr lang="en-US" sz="2400" dirty="0"/>
          </a:p>
          <a:p>
            <a:pPr>
              <a:spcBef>
                <a:spcPct val="50000"/>
              </a:spcBef>
            </a:pPr>
            <a:endParaRPr lang="en-US" sz="2400" dirty="0"/>
          </a:p>
          <a:p>
            <a:pPr>
              <a:spcBef>
                <a:spcPct val="50000"/>
              </a:spcBef>
            </a:pPr>
            <a:endParaRPr lang="en-US" sz="2400" dirty="0"/>
          </a:p>
          <a:p>
            <a:pPr>
              <a:spcBef>
                <a:spcPct val="50000"/>
              </a:spcBef>
            </a:pPr>
            <a:endParaRPr lang="en-US" sz="1000" dirty="0"/>
          </a:p>
          <a:p>
            <a:pPr>
              <a:spcBef>
                <a:spcPct val="50000"/>
              </a:spcBef>
            </a:pP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Momentová věta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 Otáčivý účinek sil působících na tuhé těleso se navzájem ruší, je-li vektorový součet momentů všech sil vzhledem k dané ose nulový</a:t>
            </a:r>
          </a:p>
          <a:p>
            <a:endParaRPr lang="cs-CZ" dirty="0"/>
          </a:p>
        </p:txBody>
      </p:sp>
      <p:pic>
        <p:nvPicPr>
          <p:cNvPr id="4" name="Obrázek 3" descr="vzorec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501008"/>
            <a:ext cx="3197324" cy="877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Parametry</a:t>
            </a:r>
            <a:r>
              <a:rPr lang="cs-CZ" dirty="0" smtClean="0"/>
              <a:t> </a:t>
            </a:r>
            <a:r>
              <a:rPr lang="cs-CZ" dirty="0" smtClean="0"/>
              <a:t>otáčivého pohybu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</a:pPr>
            <a:r>
              <a:rPr lang="cs-CZ" sz="2400" baseline="30000" dirty="0" smtClean="0"/>
              <a:t>J </a:t>
            </a:r>
            <a:r>
              <a:rPr lang="cs-CZ" sz="2400" baseline="30000" dirty="0" smtClean="0"/>
              <a:t>- </a:t>
            </a:r>
            <a:r>
              <a:rPr lang="cs-CZ" sz="2400" b="1" dirty="0" smtClean="0"/>
              <a:t>Moment setrvačnosti </a:t>
            </a:r>
            <a:r>
              <a:rPr lang="cs-CZ" sz="2400" dirty="0" smtClean="0"/>
              <a:t>vyjadřuje míru setrvačnosti tělesa při rotačním pohybu. Záleží na rozložení hmoty v tělese kolem osy otáčení. Pro každou osu může být moment setrvačnosti tělesa jiný (platí </a:t>
            </a:r>
            <a:r>
              <a:rPr lang="cs-CZ" sz="2400" b="1" dirty="0" smtClean="0"/>
              <a:t>Steinerova věta </a:t>
            </a:r>
            <a:r>
              <a:rPr lang="cs-CZ" sz="2400" dirty="0" smtClean="0"/>
              <a:t>J=J</a:t>
            </a:r>
            <a:r>
              <a:rPr lang="cs-CZ" sz="2400" baseline="-25000" dirty="0" smtClean="0"/>
              <a:t>0</a:t>
            </a:r>
            <a:r>
              <a:rPr lang="cs-CZ" sz="2400" dirty="0" smtClean="0"/>
              <a:t>+m.d</a:t>
            </a:r>
            <a:r>
              <a:rPr lang="cs-CZ" sz="2400" baseline="30000" dirty="0" smtClean="0"/>
              <a:t>2</a:t>
            </a:r>
            <a:r>
              <a:rPr lang="cs-CZ" sz="2400" dirty="0" smtClean="0"/>
              <a:t>, kde J</a:t>
            </a:r>
            <a:r>
              <a:rPr lang="cs-CZ" sz="2400" baseline="-25000" dirty="0" smtClean="0"/>
              <a:t>0 </a:t>
            </a:r>
            <a:r>
              <a:rPr lang="cs-CZ" sz="2400" dirty="0" smtClean="0"/>
              <a:t>je moment setrvačnosti tělesa okolo osy procházející jejím těžištěm, d je vzdálenost osy otáčení od rovnoběžné osy procházející těžištěm )</a:t>
            </a:r>
            <a:endParaRPr lang="en-US" sz="2400" dirty="0" smtClean="0"/>
          </a:p>
          <a:p>
            <a:pPr>
              <a:spcBef>
                <a:spcPct val="50000"/>
              </a:spcBef>
            </a:pPr>
            <a:r>
              <a:rPr lang="cs-CZ" sz="2400" dirty="0" smtClean="0"/>
              <a:t>Body (části) tělesa s větší hmotností a umístěné dál od osy</a:t>
            </a:r>
            <a:r>
              <a:rPr lang="cs-CZ" sz="2400" i="1" dirty="0" smtClean="0"/>
              <a:t> </a:t>
            </a:r>
            <a:r>
              <a:rPr lang="cs-CZ" sz="2400" dirty="0" smtClean="0"/>
              <a:t>mají větší moment setrvačnosti. </a:t>
            </a:r>
          </a:p>
          <a:p>
            <a:pPr algn="ctr">
              <a:spcBef>
                <a:spcPct val="50000"/>
              </a:spcBef>
            </a:pPr>
            <a:r>
              <a:rPr lang="cs-CZ" sz="2800" i="1" dirty="0" smtClean="0"/>
              <a:t>J</a:t>
            </a:r>
            <a:r>
              <a:rPr lang="cs-CZ" sz="2800" dirty="0" smtClean="0"/>
              <a:t> = m.</a:t>
            </a:r>
            <a:r>
              <a:rPr lang="cs-CZ" sz="2800" i="1" dirty="0" smtClean="0"/>
              <a:t>r</a:t>
            </a:r>
            <a:r>
              <a:rPr lang="cs-CZ" sz="2800" baseline="30000" dirty="0" smtClean="0"/>
              <a:t>2</a:t>
            </a:r>
          </a:p>
          <a:p>
            <a:pPr>
              <a:spcBef>
                <a:spcPct val="50000"/>
              </a:spcBef>
            </a:pPr>
            <a:r>
              <a:rPr lang="cs-CZ" sz="2800" dirty="0" smtClean="0">
                <a:latin typeface="+mj-lt"/>
              </a:rPr>
              <a:t>Celkový moment setrvačnosti tělesa</a:t>
            </a:r>
            <a:r>
              <a:rPr lang="cs-CZ" dirty="0" smtClean="0">
                <a:latin typeface="+mj-lt"/>
              </a:rPr>
              <a:t> je součtem momentů setrvačností všech bodů tělesa</a:t>
            </a:r>
            <a:endParaRPr lang="cs-CZ" dirty="0"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450" y="333375"/>
            <a:ext cx="6923088" cy="941388"/>
          </a:xfrm>
        </p:spPr>
        <p:txBody>
          <a:bodyPr/>
          <a:lstStyle/>
          <a:p>
            <a:r>
              <a:rPr lang="cs-CZ"/>
              <a:t>Moment setrvačnosti těla</a:t>
            </a:r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2" cstate="print"/>
          <a:srcRect l="14766" t="32402" r="13763" b="15562"/>
          <a:stretch>
            <a:fillRect/>
          </a:stretch>
        </p:blipFill>
        <p:spPr bwMode="auto">
          <a:xfrm>
            <a:off x="250825" y="1412875"/>
            <a:ext cx="8713788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cs-CZ" sz="3200" dirty="0" smtClean="0"/>
              <a:t>Moment hybnosti (točivost)</a:t>
            </a:r>
            <a:endParaRPr lang="en-US" sz="3200" dirty="0" smtClean="0"/>
          </a:p>
        </p:txBody>
      </p:sp>
      <p:sp>
        <p:nvSpPr>
          <p:cNvPr id="4813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2800" dirty="0" smtClean="0"/>
              <a:t>					L = r*p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2800" dirty="0" smtClean="0"/>
              <a:t>					L = J*</a:t>
            </a:r>
            <a:r>
              <a:rPr lang="el-GR" sz="2800" dirty="0" smtClean="0">
                <a:cs typeface="Arial" charset="0"/>
              </a:rPr>
              <a:t>ω</a:t>
            </a:r>
            <a:endParaRPr lang="cs-CZ" sz="2800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l-GR" sz="2800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800" dirty="0" smtClean="0"/>
              <a:t>Ze zákona zachování momentu hybnosti: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Zvýšením nebo snížením momentu setrvačnosti snížíte nebo zvýšíte úhlovou rychlost    </a:t>
            </a:r>
          </a:p>
          <a:p>
            <a:pPr lvl="1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dirty="0" smtClean="0"/>
              <a:t>					J</a:t>
            </a:r>
            <a:r>
              <a:rPr lang="cs-CZ" baseline="-25000" dirty="0" smtClean="0"/>
              <a:t>1*</a:t>
            </a:r>
            <a:r>
              <a:rPr lang="el-GR" dirty="0" smtClean="0">
                <a:cs typeface="Arial" charset="0"/>
              </a:rPr>
              <a:t>ω</a:t>
            </a:r>
            <a:r>
              <a:rPr lang="cs-CZ" baseline="-25000" dirty="0" smtClean="0">
                <a:cs typeface="Arial" charset="0"/>
              </a:rPr>
              <a:t>1</a:t>
            </a:r>
            <a:r>
              <a:rPr lang="cs-CZ" dirty="0" smtClean="0">
                <a:cs typeface="Arial" charset="0"/>
              </a:rPr>
              <a:t> = </a:t>
            </a:r>
            <a:r>
              <a:rPr lang="cs-CZ" dirty="0" smtClean="0"/>
              <a:t>J</a:t>
            </a:r>
            <a:r>
              <a:rPr lang="cs-CZ" baseline="-25000" dirty="0" smtClean="0"/>
              <a:t>2*</a:t>
            </a:r>
            <a:r>
              <a:rPr lang="el-GR" dirty="0" smtClean="0">
                <a:cs typeface="Arial" charset="0"/>
              </a:rPr>
              <a:t>ω</a:t>
            </a:r>
            <a:r>
              <a:rPr lang="cs-CZ" baseline="-25000" dirty="0" smtClean="0">
                <a:cs typeface="Arial" charset="0"/>
              </a:rPr>
              <a:t>2</a:t>
            </a:r>
            <a:r>
              <a:rPr lang="cs-CZ" dirty="0" smtClean="0">
                <a:cs typeface="Arial" charset="0"/>
              </a:rPr>
              <a:t> </a:t>
            </a:r>
            <a:endParaRPr lang="el-GR" dirty="0" smtClean="0"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endParaRPr lang="cs-CZ" sz="2800" dirty="0" smtClean="0"/>
          </a:p>
          <a:p>
            <a:pPr eaLnBrk="1" hangingPunct="1">
              <a:lnSpc>
                <a:spcPct val="90000"/>
              </a:lnSpc>
            </a:pPr>
            <a:endParaRPr lang="cs-CZ" sz="2800" dirty="0" smtClean="0"/>
          </a:p>
        </p:txBody>
      </p:sp>
      <p:pic>
        <p:nvPicPr>
          <p:cNvPr id="48132" name="Picture 6" descr="http://www.batestachodov.com/TJ%20BATESTA/prekot_vpr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4572000"/>
            <a:ext cx="5105400" cy="204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Při nulovém počátečním momentu hybnosti: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</a:t>
            </a:r>
            <a:r>
              <a:rPr lang="cs-CZ" baseline="-25000" dirty="0" smtClean="0"/>
              <a:t>1*</a:t>
            </a:r>
            <a:r>
              <a:rPr lang="el-GR" dirty="0" smtClean="0">
                <a:cs typeface="Arial" charset="0"/>
              </a:rPr>
              <a:t>ω</a:t>
            </a:r>
            <a:r>
              <a:rPr lang="cs-CZ" baseline="-25000" dirty="0" smtClean="0">
                <a:cs typeface="Arial" charset="0"/>
              </a:rPr>
              <a:t>1</a:t>
            </a:r>
            <a:r>
              <a:rPr lang="cs-CZ" dirty="0" smtClean="0">
                <a:cs typeface="Arial" charset="0"/>
              </a:rPr>
              <a:t> + </a:t>
            </a:r>
            <a:r>
              <a:rPr lang="cs-CZ" dirty="0" smtClean="0"/>
              <a:t>J</a:t>
            </a:r>
            <a:r>
              <a:rPr lang="cs-CZ" baseline="-25000" dirty="0" smtClean="0"/>
              <a:t>2*</a:t>
            </a:r>
            <a:r>
              <a:rPr lang="el-GR" dirty="0" smtClean="0">
                <a:cs typeface="Arial" charset="0"/>
              </a:rPr>
              <a:t>ω</a:t>
            </a:r>
            <a:r>
              <a:rPr lang="cs-CZ" baseline="-25000" dirty="0" smtClean="0">
                <a:cs typeface="Arial" charset="0"/>
              </a:rPr>
              <a:t>2</a:t>
            </a:r>
            <a:r>
              <a:rPr lang="cs-CZ" dirty="0" smtClean="0">
                <a:cs typeface="Arial" charset="0"/>
              </a:rPr>
              <a:t> = 0</a:t>
            </a:r>
          </a:p>
          <a:p>
            <a:r>
              <a:rPr lang="cs-CZ" dirty="0" smtClean="0"/>
              <a:t>J</a:t>
            </a:r>
            <a:r>
              <a:rPr lang="cs-CZ" baseline="-25000" dirty="0" smtClean="0"/>
              <a:t>1*</a:t>
            </a:r>
            <a:r>
              <a:rPr lang="el-GR" dirty="0" smtClean="0">
                <a:cs typeface="Arial" charset="0"/>
              </a:rPr>
              <a:t>ω</a:t>
            </a:r>
            <a:r>
              <a:rPr lang="cs-CZ" baseline="-25000" dirty="0" smtClean="0">
                <a:cs typeface="Arial" charset="0"/>
              </a:rPr>
              <a:t>1</a:t>
            </a:r>
            <a:r>
              <a:rPr lang="cs-CZ" dirty="0" smtClean="0">
                <a:cs typeface="Arial" charset="0"/>
              </a:rPr>
              <a:t> = - </a:t>
            </a:r>
            <a:r>
              <a:rPr lang="cs-CZ" dirty="0" smtClean="0"/>
              <a:t>J</a:t>
            </a:r>
            <a:r>
              <a:rPr lang="cs-CZ" baseline="-25000" dirty="0" smtClean="0"/>
              <a:t>2*</a:t>
            </a:r>
            <a:r>
              <a:rPr lang="el-GR" dirty="0" smtClean="0">
                <a:cs typeface="Arial" charset="0"/>
              </a:rPr>
              <a:t>ω</a:t>
            </a:r>
            <a:r>
              <a:rPr lang="cs-CZ" baseline="-25000" dirty="0" smtClean="0">
                <a:cs typeface="Arial" charset="0"/>
              </a:rPr>
              <a:t>2</a:t>
            </a:r>
          </a:p>
          <a:p>
            <a:r>
              <a:rPr lang="cs-CZ" dirty="0" smtClean="0">
                <a:cs typeface="Arial" charset="0"/>
              </a:rPr>
              <a:t>Točivý moment jednoho segmentu části těla je vyrovnáván točivým momentem druhé části těla</a:t>
            </a:r>
          </a:p>
          <a:p>
            <a:r>
              <a:rPr lang="cs-CZ" dirty="0" smtClean="0">
                <a:cs typeface="Arial" charset="0"/>
              </a:rPr>
              <a:t>(ve výskoku nápřah – zanožení, </a:t>
            </a:r>
            <a:r>
              <a:rPr lang="cs-CZ" smtClean="0">
                <a:cs typeface="Arial" charset="0"/>
              </a:rPr>
              <a:t>předpažení – přednožení)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Rovnováha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Rovnovážné polohy, stabilita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911</TotalTime>
  <Words>361</Words>
  <Application>Microsoft Office PowerPoint</Application>
  <PresentationFormat>Předvádění na obrazovce (4:3)</PresentationFormat>
  <Paragraphs>54</Paragraphs>
  <Slides>12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4" baseType="lpstr">
      <vt:lpstr>Tok</vt:lpstr>
      <vt:lpstr>Image</vt:lpstr>
      <vt:lpstr>Otáčivý pohyb</vt:lpstr>
      <vt:lpstr>Podmínky</vt:lpstr>
      <vt:lpstr>Stěžejní pojmy – moment síly</vt:lpstr>
      <vt:lpstr>Momentová věta</vt:lpstr>
      <vt:lpstr>Parametry otáčivého pohybu</vt:lpstr>
      <vt:lpstr>Moment setrvačnosti těla</vt:lpstr>
      <vt:lpstr>Moment hybnosti (točivost)</vt:lpstr>
      <vt:lpstr>Při nulovém počátečním momentu hybnosti:</vt:lpstr>
      <vt:lpstr>Rovnováha</vt:lpstr>
      <vt:lpstr>Rovnováha</vt:lpstr>
      <vt:lpstr>Rovnovážné polohy</vt:lpstr>
      <vt:lpstr>Dynamická rovnováha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Otáčivý pohyb</dc:title>
  <dc:creator>k</dc:creator>
  <cp:lastModifiedBy>k</cp:lastModifiedBy>
  <cp:revision>16</cp:revision>
  <dcterms:created xsi:type="dcterms:W3CDTF">2012-10-29T20:20:58Z</dcterms:created>
  <dcterms:modified xsi:type="dcterms:W3CDTF">2015-03-17T09:01:14Z</dcterms:modified>
</cp:coreProperties>
</file>