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61" r:id="rId9"/>
    <p:sldId id="267" r:id="rId10"/>
    <p:sldId id="268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38BB5D-581A-4B11-B18D-A840A1F3C4E8}" type="datetimeFigureOut">
              <a:rPr lang="cs-CZ" smtClean="0"/>
              <a:pPr/>
              <a:t>7.4.2015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B58E73-DC79-471E-AD40-6513368615E2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Anatomie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stavba organismu – tkáně: pojivová tkáň  vazivová, chrupavčitá, kostní, svalová tkáň, kosterní soustava – </a:t>
            </a:r>
            <a:r>
              <a:rPr lang="cs-CZ" dirty="0" err="1" smtClean="0"/>
              <a:t>fce</a:t>
            </a:r>
            <a:r>
              <a:rPr lang="cs-CZ" dirty="0" smtClean="0"/>
              <a:t>, stavba, druhy kostí, spojení kostí – druhy kloubních spojení, druhy pohybů v kloubech, vazy, svaly – struktura a dělení kosterních svalů, typy svalové kontrakce, šlachy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Funkce</a:t>
            </a:r>
          </a:p>
          <a:p>
            <a:pPr lvl="1"/>
            <a:r>
              <a:rPr lang="cs-CZ" dirty="0" smtClean="0"/>
              <a:t>Stabilizace kloubu</a:t>
            </a:r>
          </a:p>
          <a:p>
            <a:pPr lvl="1"/>
            <a:r>
              <a:rPr lang="cs-CZ" dirty="0" smtClean="0"/>
              <a:t>Usměrnění pohybu</a:t>
            </a:r>
          </a:p>
          <a:p>
            <a:pPr lvl="1"/>
            <a:r>
              <a:rPr lang="cs-CZ" dirty="0" smtClean="0"/>
              <a:t>Vymezení pohyblivosti</a:t>
            </a:r>
          </a:p>
          <a:p>
            <a:r>
              <a:rPr lang="cs-CZ" dirty="0" smtClean="0"/>
              <a:t>Z kolagenních (pevnost) a elastinových (pružnost) vláken,  </a:t>
            </a:r>
            <a:r>
              <a:rPr lang="cs-CZ" dirty="0" smtClean="0"/>
              <a:t>fibroblastů, nerovnoměrné </a:t>
            </a:r>
            <a:r>
              <a:rPr lang="cs-CZ" dirty="0" smtClean="0"/>
              <a:t>uspořádání</a:t>
            </a:r>
          </a:p>
          <a:p>
            <a:r>
              <a:rPr lang="cs-CZ" dirty="0" smtClean="0"/>
              <a:t>Tuhost vazu se mění s působící silou nelineárně – fáze</a:t>
            </a:r>
          </a:p>
          <a:p>
            <a:pPr lvl="1"/>
            <a:r>
              <a:rPr lang="cs-CZ" dirty="0" smtClean="0"/>
              <a:t>Narovnávání vláken</a:t>
            </a:r>
          </a:p>
          <a:p>
            <a:pPr lvl="1"/>
            <a:r>
              <a:rPr lang="cs-CZ" dirty="0" smtClean="0"/>
              <a:t>Zpevnění</a:t>
            </a:r>
          </a:p>
          <a:p>
            <a:pPr lvl="1"/>
            <a:r>
              <a:rPr lang="cs-CZ" dirty="0" smtClean="0"/>
              <a:t>Přetržení jednotlivých vláken</a:t>
            </a:r>
          </a:p>
          <a:p>
            <a:pPr lvl="1"/>
            <a:r>
              <a:rPr lang="cs-CZ" dirty="0" smtClean="0"/>
              <a:t>Přerozdělení síly na ostatní vlákna a jejich přetržení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Svalový subsystém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 a stabilita skeletu</a:t>
            </a:r>
          </a:p>
          <a:p>
            <a:r>
              <a:rPr lang="cs-CZ" dirty="0" smtClean="0"/>
              <a:t>Asi 600 svalů</a:t>
            </a:r>
          </a:p>
          <a:p>
            <a:r>
              <a:rPr lang="cs-CZ" dirty="0" smtClean="0"/>
              <a:t>Muži 36% hmotnosti, ženy 32 %, sportovci až 45%</a:t>
            </a:r>
          </a:p>
          <a:p>
            <a:r>
              <a:rPr lang="cs-CZ" dirty="0" smtClean="0"/>
              <a:t>Kožní/kosterní</a:t>
            </a:r>
          </a:p>
          <a:p>
            <a:r>
              <a:rPr lang="cs-CZ" dirty="0" smtClean="0"/>
              <a:t>Hladké/příčně pruhované/srdeční</a:t>
            </a:r>
          </a:p>
          <a:p>
            <a:pPr lvl="1">
              <a:buNone/>
            </a:pP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svalu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4186808" cy="438912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Svalová vlákna, vazivo, pomocná zařízení</a:t>
            </a:r>
          </a:p>
          <a:p>
            <a:r>
              <a:rPr lang="cs-CZ" dirty="0" err="1" smtClean="0"/>
              <a:t>Sarkomery</a:t>
            </a:r>
            <a:r>
              <a:rPr lang="cs-CZ" dirty="0" smtClean="0"/>
              <a:t> (opakující se úseky) tvoří myofibrily, ze kterých se skládá svalové vlákno.</a:t>
            </a:r>
          </a:p>
          <a:p>
            <a:r>
              <a:rPr lang="cs-CZ" dirty="0" smtClean="0"/>
              <a:t>Svalová vlákna se tvoří primární, pak sekundární svazky, které se sdružují do snopců, které vytvářejí sval</a:t>
            </a:r>
            <a:endParaRPr lang="cs-CZ" dirty="0"/>
          </a:p>
        </p:txBody>
      </p:sp>
      <p:pic>
        <p:nvPicPr>
          <p:cNvPr id="4098" name="Picture 2" descr="skenovat0119"/>
          <p:cNvPicPr>
            <a:picLocks noChangeAspect="1" noChangeArrowheads="1"/>
          </p:cNvPicPr>
          <p:nvPr/>
        </p:nvPicPr>
        <p:blipFill>
          <a:blip r:embed="rId2" cstate="print">
            <a:lum contrast="48000"/>
          </a:blip>
          <a:srcRect l="9447" t="1318" r="11520" b="17415"/>
          <a:stretch>
            <a:fillRect/>
          </a:stretch>
        </p:blipFill>
        <p:spPr bwMode="auto">
          <a:xfrm>
            <a:off x="4716016" y="1196752"/>
            <a:ext cx="41719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svalů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Dlouhé / krátké / ploché</a:t>
            </a:r>
          </a:p>
          <a:p>
            <a:r>
              <a:rPr lang="cs-CZ" dirty="0" err="1" smtClean="0"/>
              <a:t>Jednokloubové</a:t>
            </a:r>
            <a:r>
              <a:rPr lang="cs-CZ" dirty="0" smtClean="0"/>
              <a:t> / </a:t>
            </a:r>
            <a:r>
              <a:rPr lang="cs-CZ" dirty="0" err="1" smtClean="0"/>
              <a:t>vícekloubové</a:t>
            </a:r>
            <a:endParaRPr lang="cs-CZ" dirty="0" smtClean="0"/>
          </a:p>
          <a:p>
            <a:r>
              <a:rPr lang="cs-CZ" dirty="0" smtClean="0"/>
              <a:t>Zpeřené – velká síla, malý zdvih/ nezpeřené – snopce ve směru tahu</a:t>
            </a:r>
          </a:p>
          <a:p>
            <a:endParaRPr lang="cs-CZ" dirty="0"/>
          </a:p>
        </p:txBody>
      </p:sp>
      <p:pic>
        <p:nvPicPr>
          <p:cNvPr id="5122" name="Picture 2" descr="skenovat0028"/>
          <p:cNvPicPr>
            <a:picLocks noChangeAspect="1" noChangeArrowheads="1"/>
          </p:cNvPicPr>
          <p:nvPr/>
        </p:nvPicPr>
        <p:blipFill>
          <a:blip r:embed="rId2" cstate="print"/>
          <a:srcRect l="6549" t="18980" r="21980" b="13229"/>
          <a:stretch>
            <a:fillRect/>
          </a:stretch>
        </p:blipFill>
        <p:spPr bwMode="auto">
          <a:xfrm>
            <a:off x="539552" y="3645024"/>
            <a:ext cx="6840760" cy="27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Svalové kontrakce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Izometrická – nulová práce, rychlá únava</a:t>
            </a:r>
          </a:p>
          <a:p>
            <a:r>
              <a:rPr lang="cs-CZ" dirty="0" err="1" smtClean="0"/>
              <a:t>Anizometrická</a:t>
            </a:r>
            <a:endParaRPr lang="cs-CZ" dirty="0" smtClean="0"/>
          </a:p>
          <a:p>
            <a:pPr lvl="1"/>
            <a:r>
              <a:rPr lang="cs-CZ" b="1" dirty="0" smtClean="0"/>
              <a:t>Koncentrická</a:t>
            </a:r>
            <a:r>
              <a:rPr lang="cs-CZ" dirty="0" smtClean="0"/>
              <a:t> – zrychlující účinek, </a:t>
            </a:r>
            <a:r>
              <a:rPr lang="cs-CZ" dirty="0" smtClean="0"/>
              <a:t>zkrácení kosterního svalu </a:t>
            </a:r>
            <a:r>
              <a:rPr lang="cs-CZ" dirty="0" err="1" smtClean="0"/>
              <a:t>prům</a:t>
            </a:r>
            <a:r>
              <a:rPr lang="cs-CZ" dirty="0" smtClean="0"/>
              <a:t>. o 57%, menší než izometrická, koná </a:t>
            </a:r>
            <a:r>
              <a:rPr lang="cs-CZ" dirty="0" smtClean="0"/>
              <a:t>se </a:t>
            </a:r>
            <a:r>
              <a:rPr lang="cs-CZ" dirty="0" smtClean="0"/>
              <a:t>práce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Rychlost se zvyšuje se snižujícím se odporem (max. 20-140ms)</a:t>
            </a:r>
          </a:p>
          <a:p>
            <a:pPr lvl="1"/>
            <a:r>
              <a:rPr lang="cs-CZ" b="1" dirty="0" smtClean="0"/>
              <a:t>Excentrická</a:t>
            </a:r>
            <a:r>
              <a:rPr lang="cs-CZ" dirty="0" smtClean="0"/>
              <a:t> – brzdící účinek, protažení svalu je prací </a:t>
            </a:r>
            <a:r>
              <a:rPr lang="cs-CZ" dirty="0" smtClean="0"/>
              <a:t>antagonisty, hromadění deformační energie</a:t>
            </a:r>
            <a:endParaRPr lang="cs-CZ" dirty="0" smtClean="0"/>
          </a:p>
          <a:p>
            <a:pPr lvl="1"/>
            <a:r>
              <a:rPr lang="cs-CZ" dirty="0" smtClean="0"/>
              <a:t>Může být izotonická – stálé svalové napětí</a:t>
            </a:r>
            <a:endParaRPr lang="cs-CZ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187625" y="3328106"/>
          <a:ext cx="2016223" cy="496751"/>
        </p:xfrm>
        <a:graphic>
          <a:graphicData uri="http://schemas.openxmlformats.org/presentationml/2006/ole">
            <p:oleObj spid="_x0000_s9217" name="Rovnice" r:id="rId3" imgW="812447" imgH="203112" progId="Equation.3">
              <p:embed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115616" y="3789040"/>
          <a:ext cx="2278071" cy="864096"/>
        </p:xfrm>
        <a:graphic>
          <a:graphicData uri="http://schemas.openxmlformats.org/presentationml/2006/ole">
            <p:oleObj spid="_x0000_s9219" name="Rovnice" r:id="rId4" imgW="1028254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Síla svalového stahu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dirty="0" smtClean="0"/>
              <a:t>Determinanty maximální síly, rychlosti a výkonu svalu </a:t>
            </a:r>
          </a:p>
          <a:p>
            <a:pPr lvl="0"/>
            <a:r>
              <a:rPr lang="cs-CZ" dirty="0" smtClean="0"/>
              <a:t>délka svalového vlákna,</a:t>
            </a:r>
          </a:p>
          <a:p>
            <a:r>
              <a:rPr lang="cs-CZ" dirty="0" smtClean="0"/>
              <a:t>plocha fyziologického příčného řezu,</a:t>
            </a:r>
          </a:p>
          <a:p>
            <a:pPr lvl="0"/>
            <a:r>
              <a:rPr lang="cs-CZ" dirty="0" smtClean="0"/>
              <a:t>celková svalová masa</a:t>
            </a:r>
          </a:p>
          <a:p>
            <a:pPr>
              <a:buNone/>
            </a:pPr>
            <a:r>
              <a:rPr lang="cs-CZ" dirty="0" smtClean="0"/>
              <a:t>Menší význam má</a:t>
            </a:r>
          </a:p>
          <a:p>
            <a:pPr lvl="0"/>
            <a:r>
              <a:rPr lang="cs-CZ" dirty="0" smtClean="0"/>
              <a:t>Úhel svalových vláken vůči úponu,</a:t>
            </a:r>
          </a:p>
          <a:p>
            <a:pPr lvl="0"/>
            <a:r>
              <a:rPr lang="cs-CZ" dirty="0" smtClean="0"/>
              <a:t>vnitřní spoje mezi svalovými vlákny.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pohybového systému: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opěrný subsystém – kosti a klouby</a:t>
            </a:r>
          </a:p>
          <a:p>
            <a:pPr lvl="0"/>
            <a:r>
              <a:rPr lang="cs-CZ" dirty="0" smtClean="0"/>
              <a:t>svalový subsystém – svaly a šlachy</a:t>
            </a:r>
          </a:p>
          <a:p>
            <a:pPr lvl="0"/>
            <a:r>
              <a:rPr lang="cs-CZ" dirty="0" smtClean="0"/>
              <a:t>řídící subsystém – tvoří CNS a periferní nervový systém</a:t>
            </a:r>
          </a:p>
          <a:p>
            <a:pPr lvl="0"/>
            <a:r>
              <a:rPr lang="cs-CZ" dirty="0" smtClean="0"/>
              <a:t>zásobovací neboli energetický subsystém – cévy, zabezpečující přísun potřebných látek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Tkáně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Pojivová – mnoho mezibuněčné hmoty</a:t>
            </a:r>
          </a:p>
          <a:p>
            <a:pPr lvl="1"/>
            <a:r>
              <a:rPr lang="cs-CZ" dirty="0" smtClean="0"/>
              <a:t>Vazivová tkáň  </a:t>
            </a:r>
          </a:p>
          <a:p>
            <a:pPr lvl="1"/>
            <a:r>
              <a:rPr lang="cs-CZ" dirty="0" smtClean="0"/>
              <a:t>Chrupavčitá tkáň </a:t>
            </a:r>
          </a:p>
          <a:p>
            <a:pPr lvl="1"/>
            <a:r>
              <a:rPr lang="cs-CZ" dirty="0" smtClean="0"/>
              <a:t>Kostní tkáň </a:t>
            </a:r>
          </a:p>
          <a:p>
            <a:r>
              <a:rPr lang="cs-CZ" dirty="0" smtClean="0"/>
              <a:t>Svalová</a:t>
            </a:r>
          </a:p>
          <a:p>
            <a:r>
              <a:rPr lang="cs-CZ" dirty="0" smtClean="0"/>
              <a:t>Nervová</a:t>
            </a:r>
          </a:p>
          <a:p>
            <a:r>
              <a:rPr lang="cs-CZ" dirty="0" smtClean="0"/>
              <a:t>(epitel, tělní tekutiny)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Kosterní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Přes 200 kostí</a:t>
            </a:r>
          </a:p>
          <a:p>
            <a:r>
              <a:rPr lang="cs-CZ" dirty="0" smtClean="0"/>
              <a:t>Funkce opěrná a ochranná</a:t>
            </a:r>
          </a:p>
          <a:p>
            <a:r>
              <a:rPr lang="cs-CZ" dirty="0" smtClean="0"/>
              <a:t>Pohyb segmentů prostřednictvím pohyblivých spojení kostí</a:t>
            </a:r>
          </a:p>
          <a:p>
            <a:r>
              <a:rPr lang="cs-CZ" dirty="0" smtClean="0"/>
              <a:t>Dlouhé kosti – duté – na končetinách – opora pro svaly</a:t>
            </a:r>
          </a:p>
          <a:p>
            <a:r>
              <a:rPr lang="cs-CZ" dirty="0" smtClean="0"/>
              <a:t>Krátké kosti – kostní celky – plasticita pohybu</a:t>
            </a:r>
          </a:p>
          <a:p>
            <a:r>
              <a:rPr lang="cs-CZ" dirty="0" smtClean="0"/>
              <a:t>Ploché kosti – krycí funkce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kosti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Okostice</a:t>
            </a:r>
          </a:p>
          <a:p>
            <a:r>
              <a:rPr lang="cs-CZ" dirty="0" smtClean="0"/>
              <a:t>Kostní tkáň </a:t>
            </a:r>
          </a:p>
          <a:p>
            <a:pPr lvl="2"/>
            <a:r>
              <a:rPr lang="cs-CZ" dirty="0" smtClean="0"/>
              <a:t> Fibrilární – vláknitá </a:t>
            </a:r>
          </a:p>
          <a:p>
            <a:pPr lvl="2"/>
            <a:r>
              <a:rPr lang="cs-CZ" dirty="0" err="1" smtClean="0"/>
              <a:t>Lamelární</a:t>
            </a:r>
            <a:r>
              <a:rPr lang="cs-CZ" dirty="0" smtClean="0"/>
              <a:t> - vrstevnatá</a:t>
            </a:r>
          </a:p>
          <a:p>
            <a:pPr lvl="4"/>
            <a:r>
              <a:rPr lang="cs-CZ" dirty="0" smtClean="0"/>
              <a:t>Spongiózní</a:t>
            </a:r>
          </a:p>
          <a:p>
            <a:pPr lvl="4"/>
            <a:r>
              <a:rPr lang="cs-CZ" dirty="0" smtClean="0"/>
              <a:t>Kompaktní</a:t>
            </a:r>
          </a:p>
          <a:p>
            <a:r>
              <a:rPr lang="cs-CZ" dirty="0" smtClean="0"/>
              <a:t>Kostní dřeň</a:t>
            </a:r>
            <a:endParaRPr lang="cs-CZ" dirty="0"/>
          </a:p>
        </p:txBody>
      </p:sp>
      <p:pic>
        <p:nvPicPr>
          <p:cNvPr id="1026" name="Picture 2" descr="skenovat0127"/>
          <p:cNvPicPr>
            <a:picLocks noChangeAspect="1" noChangeArrowheads="1"/>
          </p:cNvPicPr>
          <p:nvPr/>
        </p:nvPicPr>
        <p:blipFill>
          <a:blip r:embed="rId2" cstate="print"/>
          <a:srcRect l="14381" t="10226" b="6714"/>
          <a:stretch>
            <a:fillRect/>
          </a:stretch>
        </p:blipFill>
        <p:spPr bwMode="auto">
          <a:xfrm>
            <a:off x="6012160" y="1556792"/>
            <a:ext cx="2019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Spojení kostí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Nepohyblivá – polopevná spojení vazivovou tkání</a:t>
            </a:r>
          </a:p>
          <a:p>
            <a:r>
              <a:rPr lang="cs-CZ" dirty="0" smtClean="0"/>
              <a:t>Pohyblivá – kloub – větší rozsah pohybu</a:t>
            </a:r>
          </a:p>
          <a:p>
            <a:pPr lvl="1"/>
            <a:r>
              <a:rPr lang="cs-CZ" dirty="0" smtClean="0"/>
              <a:t>hlavice / jamka</a:t>
            </a:r>
          </a:p>
          <a:p>
            <a:pPr lvl="1"/>
            <a:r>
              <a:rPr lang="cs-CZ" dirty="0" smtClean="0"/>
              <a:t>Okostice</a:t>
            </a:r>
          </a:p>
          <a:p>
            <a:pPr lvl="1"/>
            <a:r>
              <a:rPr lang="cs-CZ" dirty="0" smtClean="0"/>
              <a:t>Vazivové </a:t>
            </a:r>
            <a:r>
              <a:rPr lang="cs-CZ" dirty="0" smtClean="0"/>
              <a:t>pouzdro</a:t>
            </a:r>
          </a:p>
          <a:p>
            <a:pPr lvl="1"/>
            <a:r>
              <a:rPr lang="cs-CZ" dirty="0" smtClean="0"/>
              <a:t>Synoviální vrstva</a:t>
            </a:r>
            <a:endParaRPr lang="cs-CZ" dirty="0" smtClean="0"/>
          </a:p>
          <a:p>
            <a:pPr lvl="1"/>
            <a:r>
              <a:rPr lang="cs-CZ" dirty="0" smtClean="0"/>
              <a:t>Synoviální tekutina</a:t>
            </a:r>
          </a:p>
          <a:p>
            <a:pPr lvl="1"/>
            <a:r>
              <a:rPr lang="cs-CZ" dirty="0" smtClean="0"/>
              <a:t>Chrupavka (menisky)</a:t>
            </a:r>
          </a:p>
          <a:p>
            <a:pPr lvl="1"/>
            <a:r>
              <a:rPr lang="cs-CZ" dirty="0" smtClean="0"/>
              <a:t>Kloubní výstelka</a:t>
            </a:r>
          </a:p>
          <a:p>
            <a:pPr lvl="1"/>
            <a:r>
              <a:rPr lang="cs-CZ" dirty="0" smtClean="0"/>
              <a:t>Hutná a houbovitá kost</a:t>
            </a:r>
          </a:p>
          <a:p>
            <a:endParaRPr lang="cs-CZ" dirty="0"/>
          </a:p>
        </p:txBody>
      </p:sp>
      <p:pic>
        <p:nvPicPr>
          <p:cNvPr id="2050" name="Picture 2" descr="skenovat0126"/>
          <p:cNvPicPr>
            <a:picLocks noChangeAspect="1" noChangeArrowheads="1"/>
          </p:cNvPicPr>
          <p:nvPr/>
        </p:nvPicPr>
        <p:blipFill>
          <a:blip r:embed="rId2" cstate="print"/>
          <a:srcRect t="4330" b="7283"/>
          <a:stretch>
            <a:fillRect/>
          </a:stretch>
        </p:blipFill>
        <p:spPr bwMode="auto">
          <a:xfrm>
            <a:off x="5652120" y="2996952"/>
            <a:ext cx="31432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chrupavky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Tlumení nárazů</a:t>
            </a:r>
          </a:p>
          <a:p>
            <a:r>
              <a:rPr lang="cs-CZ" dirty="0" smtClean="0"/>
              <a:t>Přenos tlaku</a:t>
            </a:r>
          </a:p>
          <a:p>
            <a:r>
              <a:rPr lang="cs-CZ" dirty="0" smtClean="0"/>
              <a:t>Rozložení působících sil</a:t>
            </a:r>
          </a:p>
          <a:p>
            <a:r>
              <a:rPr lang="cs-CZ" dirty="0" smtClean="0"/>
              <a:t>Vyrovnání nerovnosti dotykových ploch</a:t>
            </a:r>
          </a:p>
          <a:p>
            <a:r>
              <a:rPr lang="cs-CZ" dirty="0" smtClean="0"/>
              <a:t>Menisky – vyrovnání zakřivení styčných ploch ve složených kloubech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Pohyby v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Lineární – samostatně se prakticky nevyskytuje</a:t>
            </a:r>
          </a:p>
          <a:p>
            <a:r>
              <a:rPr lang="cs-CZ" dirty="0" smtClean="0"/>
              <a:t>Úhlové – všechny body segmentu opisují kružnici</a:t>
            </a:r>
          </a:p>
          <a:p>
            <a:pPr lvl="3"/>
            <a:r>
              <a:rPr lang="cs-CZ" dirty="0" smtClean="0"/>
              <a:t>Kulové, válcové, eliptické klouby, kladkové klouby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3016"/>
            <a:ext cx="5182344" cy="304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Šlachy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Spojení svalu s kostí</a:t>
            </a:r>
          </a:p>
          <a:p>
            <a:r>
              <a:rPr lang="cs-CZ" dirty="0" smtClean="0"/>
              <a:t>Přenos síly ze svalu na kost, ukládání elastické energie</a:t>
            </a:r>
          </a:p>
          <a:p>
            <a:r>
              <a:rPr lang="cs-CZ" dirty="0" smtClean="0"/>
              <a:t>Tvořeny elastinovými a kolagenními vlákny</a:t>
            </a:r>
          </a:p>
          <a:p>
            <a:r>
              <a:rPr lang="cs-CZ" dirty="0" smtClean="0"/>
              <a:t>Pevnost ovlivněna průřezem</a:t>
            </a:r>
          </a:p>
          <a:p>
            <a:r>
              <a:rPr lang="cs-CZ" dirty="0" smtClean="0"/>
              <a:t>Tuhost šlachy je funkcí prodloužení – čím větší prodloužení, tím větší tuhost</a:t>
            </a:r>
          </a:p>
          <a:p>
            <a:r>
              <a:rPr lang="cs-CZ" dirty="0" smtClean="0"/>
              <a:t>Šlachy se prodlužují při kontrakci svalu – nejvyšší zátěž</a:t>
            </a:r>
          </a:p>
          <a:p>
            <a:r>
              <a:rPr lang="cs-CZ" dirty="0" smtClean="0"/>
              <a:t>Pevnost šlachy vyšší než pevnost odpovídajícího svalu 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4375</TotalTime>
  <Words>515</Words>
  <Application>Microsoft Office PowerPoint</Application>
  <PresentationFormat>Předvádění na obrazovce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Tok</vt:lpstr>
      <vt:lpstr>Rovnice</vt:lpstr>
      <vt:lpstr>Anatomie</vt:lpstr>
      <vt:lpstr>Prvky pohybového systému:</vt:lpstr>
      <vt:lpstr>Tkáně</vt:lpstr>
      <vt:lpstr>Kosterní soustava</vt:lpstr>
      <vt:lpstr>Stavba kosti</vt:lpstr>
      <vt:lpstr>Spojení kostí</vt:lpstr>
      <vt:lpstr>Funkce chrupavky</vt:lpstr>
      <vt:lpstr>Pohyby v kloubu</vt:lpstr>
      <vt:lpstr>Šlachy</vt:lpstr>
      <vt:lpstr>Vazy</vt:lpstr>
      <vt:lpstr>Svalový subsystém</vt:lpstr>
      <vt:lpstr>Složení svalu</vt:lpstr>
      <vt:lpstr>Dělení svalů</vt:lpstr>
      <vt:lpstr>Svalové kontrakce</vt:lpstr>
      <vt:lpstr>Síla svalového stahu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</dc:title>
  <dc:creator>k</dc:creator>
  <cp:lastModifiedBy>k</cp:lastModifiedBy>
  <cp:revision>97</cp:revision>
  <dcterms:created xsi:type="dcterms:W3CDTF">2015-04-04T10:31:36Z</dcterms:created>
  <dcterms:modified xsi:type="dcterms:W3CDTF">2015-04-07T14:16:25Z</dcterms:modified>
</cp:coreProperties>
</file>