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1" roundtripDataSignature="AMtx7mh2eZ1nr67U52V+b+UONC2zHRSZ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7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7" name="Google Shape;17;p1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6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2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7"/>
          <p:cNvSpPr txBox="1"/>
          <p:nvPr>
            <p:ph type="title"/>
          </p:nvPr>
        </p:nvSpPr>
        <p:spPr>
          <a:xfrm rot="5400000">
            <a:off x="7160640" y="1979039"/>
            <a:ext cx="5757421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7"/>
          <p:cNvSpPr txBox="1"/>
          <p:nvPr>
            <p:ph idx="1" type="body"/>
          </p:nvPr>
        </p:nvSpPr>
        <p:spPr>
          <a:xfrm rot="5400000">
            <a:off x="1826639" y="-573661"/>
            <a:ext cx="5757422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2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showMasterSp="0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8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18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" type="subTitle"/>
          </p:nvPr>
        </p:nvSpPr>
        <p:spPr>
          <a:xfrm>
            <a:off x="1100051" y="4455620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5" name="Google Shape;25;p1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8" name="Google Shape;28;p18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showMasterSp="0" type="secHead">
  <p:cSld name="SECTION_HEADER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1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19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7" name="Google Shape;37;p19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" type="body"/>
          </p:nvPr>
        </p:nvSpPr>
        <p:spPr>
          <a:xfrm>
            <a:off x="109727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20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1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1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23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24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24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4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24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4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25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25"/>
          <p:cNvSpPr txBox="1"/>
          <p:nvPr>
            <p:ph type="title"/>
          </p:nvPr>
        </p:nvSpPr>
        <p:spPr>
          <a:xfrm>
            <a:off x="1097280" y="5074920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457200" spcFirstLastPara="1" rIns="0" wrap="square" tIns="4572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25"/>
          <p:cNvSpPr txBox="1"/>
          <p:nvPr>
            <p:ph idx="1" type="body"/>
          </p:nvPr>
        </p:nvSpPr>
        <p:spPr>
          <a:xfrm>
            <a:off x="1097280" y="5907023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2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6"/>
          <p:cNvSpPr/>
          <p:nvPr/>
        </p:nvSpPr>
        <p:spPr>
          <a:xfrm>
            <a:off x="0" y="6334316"/>
            <a:ext cx="12192000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6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3" name="Google Shape;13;p16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title"/>
          </p:nvPr>
        </p:nvSpPr>
        <p:spPr>
          <a:xfrm>
            <a:off x="1128905" y="228603"/>
            <a:ext cx="10058400" cy="145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30"/>
              <a:buFont typeface="Calibri"/>
              <a:buNone/>
            </a:pPr>
            <a:r>
              <a:rPr b="1" lang="cs-CZ" sz="6030"/>
              <a:t>TÝMOVÉ DOVEDNOSTI</a:t>
            </a:r>
            <a:br>
              <a:rPr b="1" lang="cs-CZ" sz="5940"/>
            </a:br>
            <a:r>
              <a:rPr b="1" lang="cs-CZ" sz="2520"/>
              <a:t>bp2088 / bk2088</a:t>
            </a:r>
            <a:br>
              <a:rPr b="1" lang="cs-CZ" sz="2520"/>
            </a:br>
            <a:r>
              <a:rPr b="1" lang="cs-CZ" sz="2520"/>
              <a:t>Jaro 2020</a:t>
            </a:r>
            <a:endParaRPr b="1" sz="2520"/>
          </a:p>
        </p:txBody>
      </p:sp>
      <p:sp>
        <p:nvSpPr>
          <p:cNvPr id="102" name="Google Shape;102;p1"/>
          <p:cNvSpPr txBox="1"/>
          <p:nvPr>
            <p:ph idx="1" type="body"/>
          </p:nvPr>
        </p:nvSpPr>
        <p:spPr>
          <a:xfrm>
            <a:off x="1066805" y="3134984"/>
            <a:ext cx="100584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3000"/>
          </a:p>
          <a:p>
            <a:pPr indent="-3048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4800"/>
              <a:buChar char=" "/>
            </a:pPr>
            <a:r>
              <a:rPr lang="cs-CZ" sz="4800"/>
              <a:t>KOMUNIKACE V TÝMU</a:t>
            </a:r>
            <a:endParaRPr sz="4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BRAINSTORMING</a:t>
            </a:r>
            <a:endParaRPr/>
          </a:p>
        </p:txBody>
      </p:sp>
      <p:sp>
        <p:nvSpPr>
          <p:cNvPr id="158" name="Google Shape;158;p10"/>
          <p:cNvSpPr txBox="1"/>
          <p:nvPr>
            <p:ph idx="1" type="body"/>
          </p:nvPr>
        </p:nvSpPr>
        <p:spPr>
          <a:xfrm>
            <a:off x="1084401" y="2219221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technika analýzy problémů produkcí co největšího množství nápadů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zbavuje členy týmu zábran, podporuje kreativitu a komunikaci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cs-CZ"/>
              <a:t>2 fáze: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Noto Sans Symbols"/>
              <a:buChar char="▪"/>
            </a:pPr>
            <a:r>
              <a:rPr lang="cs-CZ"/>
              <a:t> </a:t>
            </a:r>
            <a:r>
              <a:rPr b="1" lang="cs-CZ"/>
              <a:t>fáze „chrlení“nápadů</a:t>
            </a:r>
            <a:r>
              <a:rPr lang="cs-CZ"/>
              <a:t>, cílem je co největší počet možností (v této etapě není dovoleno subjektivní hodnocení – např. typu „to už jsme zkoušeli a nefungovalo to“, „je to příliš složité/jednoduché“, „to není možné“..) 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Noto Sans Symbols"/>
              <a:buChar char="▪"/>
            </a:pPr>
            <a:r>
              <a:rPr lang="cs-CZ"/>
              <a:t> </a:t>
            </a:r>
            <a:r>
              <a:rPr b="1" lang="cs-CZ"/>
              <a:t>fáze vyhodnocení vzniklých nápadů </a:t>
            </a:r>
            <a:r>
              <a:rPr lang="cs-CZ"/>
              <a:t>(skupina hodnotí všechny nápady, ty nepoužitelné jsou vyřazeny ze seznamu, ty dobré se hodnotí, během této fáze se připouští  kritika)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VÝZNAM ROLÍ</a:t>
            </a:r>
            <a:br>
              <a:rPr lang="cs-CZ"/>
            </a:br>
            <a:r>
              <a:rPr lang="cs-CZ"/>
              <a:t>V TÝMOVÉ KOMUNIKACI</a:t>
            </a:r>
            <a:endParaRPr/>
          </a:p>
        </p:txBody>
      </p:sp>
      <p:sp>
        <p:nvSpPr>
          <p:cNvPr id="164" name="Google Shape;164;p11"/>
          <p:cNvSpPr txBox="1"/>
          <p:nvPr>
            <p:ph idx="1" type="body"/>
          </p:nvPr>
        </p:nvSpPr>
        <p:spPr>
          <a:xfrm>
            <a:off x="1097280" y="1845733"/>
            <a:ext cx="10058400" cy="4336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1569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b="1" lang="cs-CZ" sz="1757"/>
              <a:t> role zaměřené na plnění úkolu </a:t>
            </a:r>
            <a:r>
              <a:rPr lang="cs-CZ" sz="1850"/>
              <a:t>	</a:t>
            </a:r>
            <a:endParaRPr sz="1572"/>
          </a:p>
          <a:p>
            <a:pPr indent="0" lvl="0" marL="457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72"/>
              <a:t>-</a:t>
            </a:r>
            <a:r>
              <a:rPr lang="cs-CZ" sz="1572"/>
              <a:t> člověk vyhledávající nebo poskytující informace a názory, vyptává se, odpovídá, hledá objasnění diskutovaných problémů, prezentuje fakta členům týmu					</a:t>
            </a:r>
            <a:endParaRPr sz="1572"/>
          </a:p>
          <a:p>
            <a:pPr indent="0" lvl="0" marL="5486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72"/>
              <a:t>- člověk hodnotící a kritizující rozhodnutí skupiny, logiku či praktičnost návrhů, poskytuje skupině pozitivní i negativní zpětnou vazbu</a:t>
            </a:r>
            <a:br>
              <a:rPr lang="cs-CZ" sz="1572"/>
            </a:br>
            <a:r>
              <a:rPr lang="cs-CZ" sz="1572"/>
              <a:t>- technik procedur a záznamů pečuje např. o distribuci materiálů v týmu, 	svolávání porad, zaznamenává činnost skupiny, návrhy a rozhodnutí, slouží jako „paměť“skupiny</a:t>
            </a:r>
            <a:br>
              <a:rPr lang="cs-CZ" sz="1572"/>
            </a:br>
            <a:endParaRPr sz="1572"/>
          </a:p>
          <a:p>
            <a:pPr indent="-117475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1757"/>
              <a:t>role zaměřené na budování a udržování týmu</a:t>
            </a:r>
            <a:r>
              <a:rPr b="1" lang="cs-CZ" sz="1850"/>
              <a:t>	 </a:t>
            </a:r>
            <a:endParaRPr b="1" sz="1850"/>
          </a:p>
          <a:p>
            <a:pPr indent="0" lvl="0" marL="5486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cs-CZ" sz="1572"/>
              <a:t>-</a:t>
            </a:r>
            <a:r>
              <a:rPr lang="cs-CZ" sz="1572"/>
              <a:t> člověk povzbuzující a harmonizující, povzbuzuje členy sociálním oceněním nebo chválou jejich nápadů a urovnává mezi nimi neshody</a:t>
            </a:r>
            <a:br>
              <a:rPr lang="cs-CZ" sz="1572"/>
            </a:br>
            <a:r>
              <a:rPr lang="cs-CZ" sz="1572"/>
              <a:t>- hledač kompromisů se pokouší řešit konflikt mezi svými nápady a nápady druhých kompromisem</a:t>
            </a:r>
            <a:br>
              <a:rPr lang="cs-CZ" sz="1572"/>
            </a:br>
            <a:r>
              <a:rPr lang="cs-CZ" sz="1572"/>
              <a:t>- následovník vždy souhlasí se členy skupiny, pasivně přejímá nápady druhých, funguje více jako posluchač než jako aktivní člen</a:t>
            </a:r>
            <a:br>
              <a:rPr lang="cs-CZ" sz="1572"/>
            </a:br>
            <a:endParaRPr sz="1572"/>
          </a:p>
          <a:p>
            <a:pPr indent="-111569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b="1" lang="cs-CZ" sz="1757"/>
              <a:t> individuální role</a:t>
            </a:r>
            <a:r>
              <a:rPr lang="cs-CZ" sz="1757"/>
              <a:t> </a:t>
            </a:r>
            <a:r>
              <a:rPr lang="cs-CZ" sz="1850"/>
              <a:t>	</a:t>
            </a:r>
            <a:r>
              <a:rPr lang="cs-CZ" sz="1572"/>
              <a:t>– kontraproduktivní chování a jednání</a:t>
            </a:r>
            <a:br>
              <a:rPr lang="cs-CZ" sz="1572"/>
            </a:br>
            <a:r>
              <a:rPr lang="cs-CZ" sz="1572"/>
              <a:t>	- agresor a člověk blokující jednání vyjadřuje negativní názory na členy a skupinu</a:t>
            </a:r>
            <a:br>
              <a:rPr lang="cs-CZ" sz="1572"/>
            </a:br>
            <a:r>
              <a:rPr lang="cs-CZ" sz="1572"/>
              <a:t>	- člen týmu usilující o uznání a zdůrazňující sebe sama, vyjadřuje více vlastní pocity než, aby se zaměřoval na skupinu</a:t>
            </a:r>
            <a:br>
              <a:rPr lang="cs-CZ" sz="1572"/>
            </a:br>
            <a:r>
              <a:rPr lang="cs-CZ" sz="1572"/>
              <a:t>	-dominantní člen zkouší vést skupinu a její členy, vychloubá se svou funkcí a důležitostí</a:t>
            </a:r>
            <a:endParaRPr b="1" sz="1572"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480"/>
              <a:buNone/>
            </a:pPr>
            <a:r>
              <a:rPr lang="cs-CZ" sz="1480"/>
              <a:t>						</a:t>
            </a:r>
            <a:endParaRPr sz="148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JAK ZEFEKTIVNIT A ZPŘÍJEMNIT KOMUNIKACI V TÝMU?</a:t>
            </a:r>
            <a:endParaRPr/>
          </a:p>
        </p:txBody>
      </p:sp>
      <p:sp>
        <p:nvSpPr>
          <p:cNvPr id="170" name="Google Shape;170;p12"/>
          <p:cNvSpPr txBox="1"/>
          <p:nvPr>
            <p:ph idx="1" type="body"/>
          </p:nvPr>
        </p:nvSpPr>
        <p:spPr>
          <a:xfrm>
            <a:off x="1084401" y="1987402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0795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spojovat individualitu s orientací na skupinu</a:t>
            </a:r>
            <a:endParaRPr/>
          </a:p>
          <a:p>
            <a:pPr indent="-1079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pružné a dynamické řešení problémů</a:t>
            </a:r>
            <a:endParaRPr/>
          </a:p>
          <a:p>
            <a:pPr indent="-1079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kreativní nápady a vlastní názory, ale bez pevně formulovaných závěrů</a:t>
            </a:r>
            <a:endParaRPr/>
          </a:p>
          <a:p>
            <a:pPr indent="-1079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konflikt je běžná součást komunikace a spolupráce v týmu, důležité soustředit se na skutečné problémy /ne na osobní neshody/</a:t>
            </a:r>
            <a:endParaRPr/>
          </a:p>
          <a:p>
            <a:pPr indent="-1079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pozor na emocionálně zabarvené reakce v případě odmítnutí nápadu skupinou</a:t>
            </a:r>
            <a:endParaRPr/>
          </a:p>
          <a:p>
            <a:pPr indent="-1079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neútočit na jednotlivé členy týmu /“ten tvůj nápad je velmi špatný“/</a:t>
            </a:r>
            <a:endParaRPr/>
          </a:p>
          <a:p>
            <a:pPr indent="-1079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přístupnost návrhům ostatních a schopnost upravovat svoje názory na základě diskuze</a:t>
            </a:r>
            <a:endParaRPr/>
          </a:p>
          <a:p>
            <a:pPr indent="-1079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důležité je porozumět názorům a myšlenkám ostatních členů týmu a stejně tak se ujistit, že naše myšlenky a informace byly pochopeny</a:t>
            </a:r>
            <a:endParaRPr/>
          </a:p>
          <a:p>
            <a:pPr indent="-1079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využití </a:t>
            </a:r>
            <a:r>
              <a:rPr b="1" lang="cs-CZ" sz="1700"/>
              <a:t>asertivního přístupu </a:t>
            </a:r>
            <a:r>
              <a:rPr lang="cs-CZ" sz="1700"/>
              <a:t>– spontánní projev, vyjádření kladných i záporných citů, prosazení svého požadavku, schopnost říci „NE“ bez pocitu viny, omluv.., být schopen poskytnout a přijmout zpětnou vazbu</a:t>
            </a:r>
            <a:endParaRPr sz="17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JAK ZEFEKTIVNIT A ZPŘÍJEMNIT KOMUNIKACI V TÝMU?</a:t>
            </a:r>
            <a:endParaRPr/>
          </a:p>
        </p:txBody>
      </p:sp>
      <p:sp>
        <p:nvSpPr>
          <p:cNvPr id="176" name="Google Shape;176;p1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cs-CZ"/>
              <a:t>Využití komunikačních technik: </a:t>
            </a:r>
            <a:r>
              <a:rPr lang="cs-CZ" sz="1800"/>
              <a:t>(měli by si osvojit vedoucí i členové týmu!)</a:t>
            </a:r>
            <a:br>
              <a:rPr lang="cs-CZ" sz="1800"/>
            </a:br>
            <a:endParaRPr sz="1800"/>
          </a:p>
          <a:p>
            <a:pPr indent="0" lvl="1" marL="201168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b="1" lang="cs-CZ">
                <a:solidFill>
                  <a:srgbClr val="0070C0"/>
                </a:solidFill>
              </a:rPr>
              <a:t>1. technika aktivního naslouchání </a:t>
            </a:r>
            <a:r>
              <a:rPr b="1" lang="cs-CZ"/>
              <a:t>	</a:t>
            </a:r>
            <a:r>
              <a:rPr lang="cs-CZ"/>
              <a:t>– schopnost jedince soustředit svou pozornost na všechny informace, které mu sděluje druhá strana a toto sdělení a informace pochopit; dobrý posluchač není jen pasivním příjemcem informací, měl by průběžně dávat odesílateli najevo, že ho poslouchá</a:t>
            </a:r>
            <a:endParaRPr/>
          </a:p>
          <a:p>
            <a:pPr indent="0" lvl="1" marL="20116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cs-CZ"/>
              <a:t>				- je vhodné dávat najevo zájem a vstřícný postoj, poslouchat objektivně /dávat přednost logice před emocemi/, nevyhýbat se pohledům, klást vyjasňující otázky, neskákat však do řeči</a:t>
            </a:r>
            <a:br>
              <a:rPr lang="cs-CZ"/>
            </a:br>
            <a:endParaRPr/>
          </a:p>
          <a:p>
            <a:pPr indent="0" lvl="1" marL="20116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cs-CZ">
                <a:solidFill>
                  <a:srgbClr val="0070C0"/>
                </a:solidFill>
              </a:rPr>
              <a:t>2. technika vyjednávání	</a:t>
            </a:r>
            <a:r>
              <a:rPr b="1" lang="cs-CZ"/>
              <a:t>	</a:t>
            </a:r>
            <a:r>
              <a:rPr lang="cs-CZ"/>
              <a:t>- proces, při němž se dvě nebo více stran snaží najít řešení, které by mělo být přijatelné, pro všechny zúčastněné strany; snahou je vytvořit podmínky, které potřebujeme ke splnění předem stanovených cílů</a:t>
            </a:r>
            <a:endParaRPr/>
          </a:p>
          <a:p>
            <a:pPr indent="0" lvl="1" marL="201168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cs-CZ"/>
              <a:t>				- při vyjednávání bychom měli účinně prezentovat své názory, aktivně naslouchat názorům ostatních, věcně analyzovat informace, hledat alternativní způsoby  řešení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JAK ZEFEKTIVNIT A ZPŘÍJEMNIT KOMUNIKACI V TÝMU?</a:t>
            </a:r>
            <a:endParaRPr/>
          </a:p>
        </p:txBody>
      </p:sp>
      <p:sp>
        <p:nvSpPr>
          <p:cNvPr id="182" name="Google Shape;182;p14"/>
          <p:cNvSpPr txBox="1"/>
          <p:nvPr>
            <p:ph idx="1" type="body"/>
          </p:nvPr>
        </p:nvSpPr>
        <p:spPr>
          <a:xfrm>
            <a:off x="444500" y="1892300"/>
            <a:ext cx="11061700" cy="467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1" marL="201168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757"/>
              <a:buNone/>
            </a:pPr>
            <a:r>
              <a:rPr b="1" lang="cs-CZ" sz="1757">
                <a:solidFill>
                  <a:srgbClr val="0070C0"/>
                </a:solidFill>
              </a:rPr>
              <a:t>3. technika kladení otázek</a:t>
            </a:r>
            <a:r>
              <a:rPr b="1" lang="cs-CZ" sz="1757"/>
              <a:t>	</a:t>
            </a:r>
            <a:r>
              <a:rPr b="1" lang="cs-CZ" sz="1572"/>
              <a:t>	-</a:t>
            </a:r>
            <a:r>
              <a:rPr lang="cs-CZ" sz="1572"/>
              <a:t> vhodné otázky mohou pomoci získat potřebné nové informace, současně pomocí nich 					můžeme ovlivňovat tempo a směr komunikace</a:t>
            </a:r>
            <a:endParaRPr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rPr lang="cs-CZ" sz="1572"/>
              <a:t>				- je třeba dát partnerovi čas na rozmyšlení odpovědi</a:t>
            </a:r>
            <a:endParaRPr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rPr lang="cs-CZ" sz="1572"/>
              <a:t>				- pozor na osobní otázky v nevhodné situaci („to i doma s manželkou řešíš problém takto?)</a:t>
            </a:r>
            <a:endParaRPr sz="1572"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t/>
            </a:r>
            <a:endParaRPr sz="1572"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rPr lang="cs-CZ" sz="1572" u="sng"/>
              <a:t>Typy otázek: </a:t>
            </a:r>
            <a:r>
              <a:rPr lang="cs-CZ" sz="1572"/>
              <a:t>	</a:t>
            </a:r>
            <a:br>
              <a:rPr lang="cs-CZ" sz="1572"/>
            </a:br>
            <a:r>
              <a:rPr b="1" lang="cs-CZ" sz="1572"/>
              <a:t>otevřená</a:t>
            </a:r>
            <a:r>
              <a:rPr lang="cs-CZ" sz="1572"/>
              <a:t> - nedá se odpovědět jednoznačně ANO/NE, klademe na začátku rozhovoru, aby se partner mohl volně rozhovořit o tématu, začíná co?, jak?, kdy?..(„jak se ti líbí můj návrh?“)</a:t>
            </a:r>
            <a:endParaRPr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rPr b="1" lang="cs-CZ" sz="1572"/>
              <a:t>uzavřená</a:t>
            </a:r>
            <a:r>
              <a:rPr lang="cs-CZ" sz="1572"/>
              <a:t> – použijeme, pokud chceme urychlit rozhovor, odpověď ANO/NE, iniciativu v komunikaci přebírá tázající („shodneme se na tomto návrhu?“)</a:t>
            </a:r>
            <a:endParaRPr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rPr b="1" lang="cs-CZ" sz="1572"/>
              <a:t>informační</a:t>
            </a:r>
            <a:r>
              <a:rPr lang="cs-CZ" sz="1572"/>
              <a:t> – obvykle krátká, zjišťuje skutkovou podstatu věci, není vhodné použít více za sebou („odnesl jsi ty 	materiály?“)</a:t>
            </a:r>
            <a:endParaRPr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rPr b="1" lang="cs-CZ" sz="1572"/>
              <a:t>sugestivní</a:t>
            </a:r>
            <a:r>
              <a:rPr lang="cs-CZ" sz="1572"/>
              <a:t> – ovlivňuje odpověď partnera, jeho stanovisko, partner odpoví podle přání tazatele a ne dle svého vlastního názoru („jistě víte, že..?“, „jistě se shodneme na tom,že…“)</a:t>
            </a:r>
            <a:endParaRPr sz="1572"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rPr b="1" lang="cs-CZ" sz="1572"/>
              <a:t>kontrolní </a:t>
            </a:r>
            <a:r>
              <a:rPr lang="cs-CZ" sz="1572"/>
              <a:t>– ověřuje pochopení toho, co nám partner chtěl sdělit („rozumím tomu dobře,že..“, „mám tomu rozumět tak..“)</a:t>
            </a:r>
            <a:endParaRPr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rPr b="1" lang="cs-CZ" sz="1572"/>
              <a:t>protiotázka</a:t>
            </a:r>
            <a:r>
              <a:rPr lang="cs-CZ" sz="1572"/>
              <a:t> – umožňuje čelit námitkám, partner musí sám zapřemýšlet, aby odpověděl, pozor na uvedení partnera do trapné situace, pakliže nebude znát odpověď („proč si myslíte, že je to zbytečné..?)</a:t>
            </a:r>
            <a:endParaRPr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rPr b="1" lang="cs-CZ" sz="1572"/>
              <a:t>motivační</a:t>
            </a:r>
            <a:r>
              <a:rPr lang="cs-CZ" sz="1572"/>
              <a:t> – vyvolává důvěru u partnera, působí na jeho ego („ jako zkušený manažer určitě víš, že…“)</a:t>
            </a:r>
            <a:endParaRPr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572"/>
              <a:buNone/>
            </a:pPr>
            <a:r>
              <a:rPr b="1" lang="cs-CZ" sz="1572"/>
              <a:t>řečnická</a:t>
            </a:r>
            <a:r>
              <a:rPr lang="cs-CZ" sz="1572"/>
              <a:t> – tázající si sám odpovídá, používá sek probuzení zájmu u partnera („jistě tě zajímá, jaká pozitiva z toho pro tebe plynou..“)</a:t>
            </a:r>
            <a:endParaRPr/>
          </a:p>
          <a:p>
            <a:pPr indent="0" lvl="1" marL="20116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  <a:p>
            <a:pPr indent="0" lvl="0" marL="91440" rtl="0" algn="l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JAK ZEFEKTIVNIT A ZPŘÍJEMNIT KOMUNIKACI V TÝMU?</a:t>
            </a:r>
            <a:endParaRPr/>
          </a:p>
        </p:txBody>
      </p:sp>
      <p:sp>
        <p:nvSpPr>
          <p:cNvPr id="188" name="Google Shape;188;p15"/>
          <p:cNvSpPr txBox="1"/>
          <p:nvPr>
            <p:ph idx="1" type="body"/>
          </p:nvPr>
        </p:nvSpPr>
        <p:spPr>
          <a:xfrm>
            <a:off x="1097280" y="22394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1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>
                <a:solidFill>
                  <a:srgbClr val="0070C0"/>
                </a:solidFill>
              </a:rPr>
              <a:t>4. technika sebeprezentace </a:t>
            </a:r>
            <a:r>
              <a:rPr lang="cs-CZ"/>
              <a:t>– patří mezi nejsložitější dovednosti související s efektivní komunikací</a:t>
            </a:r>
            <a:endParaRPr/>
          </a:p>
          <a:p>
            <a:pPr indent="0" lvl="1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None/>
            </a:pPr>
            <a:r>
              <a:rPr lang="cs-CZ"/>
              <a:t>- sebeprezentace ovlivněna mnoha faktory (příprava projevu, struktura, vlastní obsah, vyrovnání se s nervozitou, hlasový projev, pestrost vyjadřování..)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89" name="Google Shape;18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3193" y="3416300"/>
            <a:ext cx="4606574" cy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KOMUNIKACE</a:t>
            </a:r>
            <a:endParaRPr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lang="cs-CZ" sz="1665"/>
              <a:t>původní význam slova komunikace – z lat. </a:t>
            </a:r>
            <a:r>
              <a:rPr i="1" lang="cs-CZ" sz="1665"/>
              <a:t>communicare </a:t>
            </a:r>
            <a:r>
              <a:rPr lang="cs-CZ" sz="1665"/>
              <a:t>= činit něco společným, společně sdílet, vespolně se účastnit (Vybíral, 2009)</a:t>
            </a:r>
            <a:endParaRPr/>
          </a:p>
          <a:p>
            <a:pPr indent="-10572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65"/>
              <a:buFont typeface="Courier New"/>
              <a:buChar char="o"/>
            </a:pPr>
            <a:r>
              <a:rPr lang="cs-CZ" sz="1665"/>
              <a:t> Zanden (1987):  </a:t>
            </a:r>
            <a:r>
              <a:rPr i="1" lang="cs-CZ" sz="1665"/>
              <a:t>„komunikace je proces, jímž lidé předávají informaci, ideje, postoje a emoce jiným lidem“</a:t>
            </a:r>
            <a:endParaRPr/>
          </a:p>
          <a:p>
            <a:pPr indent="-10572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65"/>
              <a:buFont typeface="Courier New"/>
              <a:buChar char="o"/>
            </a:pPr>
            <a:r>
              <a:rPr i="1" lang="cs-CZ" sz="1665"/>
              <a:t> </a:t>
            </a:r>
            <a:r>
              <a:rPr lang="cs-CZ" sz="1665"/>
              <a:t>Nakonečný (2009)  základní struktura komunikace tvořena třemi činiteli: </a:t>
            </a:r>
            <a:endParaRPr/>
          </a:p>
          <a:p>
            <a:pPr indent="-182879" lvl="1" marL="384048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665"/>
              <a:buFont typeface="Courier New"/>
              <a:buChar char="o"/>
            </a:pPr>
            <a:r>
              <a:rPr b="1" lang="cs-CZ" sz="1665"/>
              <a:t>komunikátor</a:t>
            </a:r>
            <a:r>
              <a:rPr lang="cs-CZ" sz="1665"/>
              <a:t> (zdroj, sdělovatel)</a:t>
            </a:r>
            <a:endParaRPr/>
          </a:p>
          <a:p>
            <a:pPr indent="-182879" lvl="1" marL="38404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65"/>
              <a:buFont typeface="Courier New"/>
              <a:buChar char="o"/>
            </a:pPr>
            <a:r>
              <a:rPr b="1" lang="cs-CZ" sz="1665"/>
              <a:t>komunikant</a:t>
            </a:r>
            <a:r>
              <a:rPr lang="cs-CZ" sz="1665"/>
              <a:t> (příjemce, recipient)</a:t>
            </a:r>
            <a:endParaRPr/>
          </a:p>
          <a:p>
            <a:pPr indent="-182879" lvl="1" marL="38404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65"/>
              <a:buFont typeface="Courier New"/>
              <a:buChar char="o"/>
            </a:pPr>
            <a:r>
              <a:rPr b="1" lang="cs-CZ" sz="1665"/>
              <a:t>obsah sdělení </a:t>
            </a:r>
            <a:r>
              <a:rPr lang="cs-CZ" sz="1665"/>
              <a:t>(komuniké)</a:t>
            </a:r>
            <a:endParaRPr/>
          </a:p>
          <a:p>
            <a:pPr indent="-117475" lvl="0" marL="91440" rtl="0" algn="l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lang="cs-CZ" sz="1665"/>
              <a:t>obecně - přenos informací od odesílatele k příjemci: </a:t>
            </a:r>
            <a:r>
              <a:rPr b="1" lang="cs-CZ" sz="1665"/>
              <a:t>myšlenka odesílatele→ zakódování do srozumitelného jazyka→ vlastní přenos sdělení→ příjemce sdělení přijímá a dekóduje→ zpětná vazba od příjemce </a:t>
            </a:r>
            <a:r>
              <a:rPr lang="cs-CZ" sz="1665"/>
              <a:t>(pokud příjemce neporozumí či nerozkóduje sdělení, vzniká „komunikační šum“</a:t>
            </a:r>
            <a:endParaRPr sz="1665"/>
          </a:p>
          <a:p>
            <a:pPr indent="-10572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65"/>
              <a:buFont typeface="Courier New"/>
              <a:buChar char="o"/>
            </a:pPr>
            <a:r>
              <a:rPr lang="cs-CZ" sz="1665"/>
              <a:t> schopnost komunikovat a kooperovat – klíčové kompetence např.pro uplatnitelnost na trhu práce</a:t>
            </a:r>
            <a:endParaRPr/>
          </a:p>
          <a:p>
            <a:pPr indent="-10572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665"/>
              <a:buFont typeface="Courier New"/>
              <a:buChar char="o"/>
            </a:pPr>
            <a:r>
              <a:rPr lang="cs-CZ" sz="1665"/>
              <a:t> </a:t>
            </a:r>
            <a:r>
              <a:rPr b="1" lang="cs-CZ" sz="1665"/>
              <a:t>komunikativnost</a:t>
            </a:r>
            <a:r>
              <a:rPr lang="cs-CZ" sz="1665"/>
              <a:t> = být připraven a schopen vědomě a harmonicky komunikovat, vypovídat o sobě ostatním co nejjasněji a nejsrozumitelněji, vědomě ostatním naslouchat, umět rozlišit podstatné od nepodstatného, být vstřícný k potřebám jiných a být si vědom neverbálních signálů</a:t>
            </a:r>
            <a:endParaRPr sz="1665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KOMUNIKACE</a:t>
            </a:r>
            <a:endParaRPr/>
          </a:p>
        </p:txBody>
      </p:sp>
      <p:pic>
        <p:nvPicPr>
          <p:cNvPr id="114" name="Google Shape;114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521" y="1905001"/>
            <a:ext cx="6928479" cy="4779368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 txBox="1"/>
          <p:nvPr/>
        </p:nvSpPr>
        <p:spPr>
          <a:xfrm>
            <a:off x="7559183" y="2214265"/>
            <a:ext cx="4437379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-2 hlavní subjekty v procesu komunikace </a:t>
            </a: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odesílatel</a:t>
            </a:r>
            <a:r>
              <a:rPr b="0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příjemce zprávy</a:t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0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-2 nejdůležitější nástroje komunikace </a:t>
            </a: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zpráva (sdělení)</a:t>
            </a:r>
            <a:r>
              <a:rPr b="0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média (informační kanál)</a:t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0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4 komunikační funkce nebo činnosti</a:t>
            </a: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kódování</a:t>
            </a:r>
            <a:r>
              <a:rPr b="0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dekódování</a:t>
            </a:r>
            <a:r>
              <a:rPr b="0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reakce</a:t>
            </a:r>
            <a:r>
              <a:rPr b="0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zpětná vazba</a:t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0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častý prvek komunikace</a:t>
            </a:r>
            <a:br>
              <a:rPr b="0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cs-CZ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komunikační šum (špatné dekódování či zakódování sdělení)</a:t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FUNKCE A CÍLE KOMUNIKACE</a:t>
            </a:r>
            <a:endParaRPr/>
          </a:p>
        </p:txBody>
      </p:sp>
      <p:sp>
        <p:nvSpPr>
          <p:cNvPr id="121" name="Google Shape;121;p4"/>
          <p:cNvSpPr txBox="1"/>
          <p:nvPr>
            <p:ph idx="1" type="body"/>
          </p:nvPr>
        </p:nvSpPr>
        <p:spPr>
          <a:xfrm>
            <a:off x="1097280" y="20616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b="1" lang="cs-CZ"/>
              <a:t>Informační funkce </a:t>
            </a:r>
            <a:r>
              <a:rPr lang="cs-CZ"/>
              <a:t>– cíl informovat; předat informaci jedné či více osobám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b="1" lang="cs-CZ"/>
              <a:t>Instruktážní funkce - </a:t>
            </a:r>
            <a:r>
              <a:rPr lang="cs-CZ"/>
              <a:t>cíl instruovat; předat informace, dát návod na výkon určité činnosti; důležitá zpětná vazba, porozuměl a pochopil recipient?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b="1" lang="cs-CZ"/>
              <a:t>Persuazivní funkce -  </a:t>
            </a:r>
            <a:r>
              <a:rPr lang="cs-CZ"/>
              <a:t>cíl přesvědčit; změnit názor protistrany, argumentovat ve prospěch určitého řešení nebo určité osoby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b="1" lang="cs-CZ"/>
              <a:t>Vyjednávací funkce – </a:t>
            </a:r>
            <a:r>
              <a:rPr lang="cs-CZ"/>
              <a:t>cíl jednat o následné spolupráci; vyjednat vzájemně výhodné podmínky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b="1" lang="cs-CZ"/>
              <a:t>Zábavní funkce – </a:t>
            </a:r>
            <a:r>
              <a:rPr lang="cs-CZ"/>
              <a:t>cíl pobavit přátele, kolegy; rozptýlit posluchače a odvést je od závažného tématu; zpětná vazba prostřednictvím mimiky a gest..</a:t>
            </a:r>
            <a:endParaRPr/>
          </a:p>
          <a:p>
            <a:pPr indent="0" lvl="0" marL="91440" rtl="0" algn="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b="1" sz="1500"/>
          </a:p>
          <a:p>
            <a:pPr indent="-95250" lvl="0" marL="91440" rtl="0" algn="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b="1" lang="cs-CZ" sz="1500"/>
              <a:t>Vybíral (2009)</a:t>
            </a: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admin.smarter.cz/imagebrowser/blog/10_pricin_chybne_komunikace.jpg" id="126" name="Google Shape;1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67599" y="2074334"/>
            <a:ext cx="3451225" cy="2294548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FORMY KOMUNIKACE</a:t>
            </a:r>
            <a:endParaRPr/>
          </a:p>
        </p:txBody>
      </p:sp>
      <p:sp>
        <p:nvSpPr>
          <p:cNvPr id="128" name="Google Shape;128;p5"/>
          <p:cNvSpPr txBox="1"/>
          <p:nvPr>
            <p:ph idx="1" type="body"/>
          </p:nvPr>
        </p:nvSpPr>
        <p:spPr>
          <a:xfrm>
            <a:off x="1097280" y="20743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lang="cs-CZ" sz="2200"/>
              <a:t>verbální x neverbální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/>
              <a:t> přímá x zprostředkovaná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/>
              <a:t> jednostranná x vícestranná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None/>
            </a:pPr>
            <a:r>
              <a:t/>
            </a:r>
            <a:endParaRPr sz="2200"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/>
              <a:t> specifické formy (výuková, firemní, týmová..)</a:t>
            </a:r>
            <a:endParaRPr sz="2200"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PROSTŘEDKY LIDSKÉ KOMUNIKACE</a:t>
            </a:r>
            <a:endParaRPr/>
          </a:p>
        </p:txBody>
      </p:sp>
      <p:sp>
        <p:nvSpPr>
          <p:cNvPr id="134" name="Google Shape;134;p6"/>
          <p:cNvSpPr txBox="1"/>
          <p:nvPr>
            <p:ph idx="1" type="body"/>
          </p:nvPr>
        </p:nvSpPr>
        <p:spPr>
          <a:xfrm>
            <a:off x="1084401" y="1880315"/>
            <a:ext cx="10058400" cy="43788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b="1" lang="cs-CZ" sz="1900"/>
              <a:t>kulturně závislé </a:t>
            </a:r>
            <a:r>
              <a:rPr lang="cs-CZ" sz="1900"/>
              <a:t>(naučené)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</a:t>
            </a:r>
            <a:r>
              <a:rPr b="1" lang="cs-CZ" sz="1900"/>
              <a:t>kulturně nezávislé</a:t>
            </a:r>
            <a:r>
              <a:rPr lang="cs-CZ" sz="1900"/>
              <a:t> (zděděné)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None/>
            </a:pPr>
            <a:r>
              <a:t/>
            </a:r>
            <a:endParaRPr sz="1900"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Noto Sans Symbols"/>
              <a:buChar char="❖"/>
            </a:pPr>
            <a:r>
              <a:rPr lang="cs-CZ" sz="1900"/>
              <a:t> </a:t>
            </a:r>
            <a:r>
              <a:rPr b="1" lang="cs-CZ" sz="1900"/>
              <a:t>verbální komunikace </a:t>
            </a:r>
            <a:r>
              <a:rPr lang="cs-CZ" sz="1900"/>
              <a:t>– řeč psaná a mluvená (hlasitost, zřetelnost, rychlost, kadence a melodie, </a:t>
            </a:r>
            <a:endParaRPr sz="1900"/>
          </a:p>
          <a:p>
            <a:pPr indent="0" lvl="0" marL="14630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cs-CZ" sz="1900"/>
              <a:t>rytmus, 	pauzy)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Noto Sans Symbols"/>
              <a:buChar char="❖"/>
            </a:pPr>
            <a:r>
              <a:rPr lang="cs-CZ" sz="1900"/>
              <a:t> </a:t>
            </a:r>
            <a:r>
              <a:rPr b="1" lang="cs-CZ" sz="1900"/>
              <a:t>neverbální komunikace </a:t>
            </a:r>
            <a:r>
              <a:rPr lang="cs-CZ" sz="1900"/>
              <a:t>	– řeč těla (držení těla, gestika, mimika, výměna pohledů)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None/>
            </a:pPr>
            <a:r>
              <a:rPr lang="cs-CZ" sz="1900"/>
              <a:t>			- řeč objektů (objekty blízké tělu-vlasy, oblečení..; objekty vzdálené tělu-zařízení bytu, </a:t>
            </a:r>
            <a:endParaRPr sz="1900"/>
          </a:p>
          <a:p>
            <a:pPr indent="457200" lvl="0" marL="9144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None/>
            </a:pPr>
            <a:r>
              <a:rPr lang="cs-CZ" sz="1900"/>
              <a:t>  automobil..)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None/>
            </a:pPr>
            <a:r>
              <a:rPr lang="cs-CZ" sz="1900"/>
              <a:t>			- řeč prostoru (zóny podle vzdálenosti-intimní zóna, osobní zóna, sociální zóna;</a:t>
            </a:r>
            <a:endParaRPr sz="1900"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None/>
            </a:pPr>
            <a:r>
              <a:rPr lang="cs-CZ" sz="1900"/>
              <a:t>			teritoria-vlastní tělo, obytný prostor..; rozdělení času- odpočinek,rituály,aktivita..)</a:t>
            </a:r>
            <a:endParaRPr sz="1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FAKTORY OVLIVŇUJÍCÍ KOMUNIKACI</a:t>
            </a:r>
            <a:br>
              <a:rPr lang="cs-CZ"/>
            </a:br>
            <a:r>
              <a:rPr lang="cs-CZ"/>
              <a:t>ZÁSADY EFEKTIVNÍ KOMUNIKACE</a:t>
            </a:r>
            <a:endParaRPr/>
          </a:p>
        </p:txBody>
      </p:sp>
      <p:sp>
        <p:nvSpPr>
          <p:cNvPr id="140" name="Google Shape;140;p7"/>
          <p:cNvSpPr txBox="1"/>
          <p:nvPr>
            <p:ph idx="1" type="body"/>
          </p:nvPr>
        </p:nvSpPr>
        <p:spPr>
          <a:xfrm>
            <a:off x="1084401" y="1938032"/>
            <a:ext cx="10058400" cy="4386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b="1" lang="cs-CZ" sz="1700"/>
              <a:t>FAKTORY KOMUNIKACE: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</a:t>
            </a:r>
            <a:r>
              <a:rPr b="1" lang="cs-CZ" sz="1700"/>
              <a:t>životní zkušenost zúčastněných</a:t>
            </a:r>
            <a:r>
              <a:rPr lang="cs-CZ" sz="1700"/>
              <a:t>, jejich znalosti, hodnoty, postoje, názory, aktuální rozpoložení nebo socioekonomický status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</a:t>
            </a:r>
            <a:r>
              <a:rPr b="1" lang="cs-CZ" sz="1700"/>
              <a:t>znalost dorozumívacího jazyka</a:t>
            </a:r>
            <a:r>
              <a:rPr lang="cs-CZ" sz="1700"/>
              <a:t>, znalost terminologie, znalost slovníku používaného v určitém oboru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</a:t>
            </a:r>
            <a:r>
              <a:rPr b="1" lang="cs-CZ" sz="1700"/>
              <a:t>kultura a zvyky</a:t>
            </a:r>
            <a:r>
              <a:rPr lang="cs-CZ" sz="1700"/>
              <a:t>, ve kterých účastníci komunikace vyrůstali, ve kterých pracují…</a:t>
            </a:r>
            <a:br>
              <a:rPr lang="cs-CZ" sz="1785"/>
            </a:br>
            <a:endParaRPr sz="1785"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None/>
            </a:pPr>
            <a:r>
              <a:rPr lang="cs-CZ" sz="1700"/>
              <a:t> </a:t>
            </a:r>
            <a:r>
              <a:rPr b="1" lang="cs-CZ" sz="1700"/>
              <a:t>ZÁSADY EFEKTIVNÍ KOMUNIKACE: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b="1" lang="cs-CZ" sz="1700"/>
              <a:t> </a:t>
            </a:r>
            <a:r>
              <a:rPr lang="cs-CZ" sz="1700"/>
              <a:t>komunikace je sdělení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každá komunikace má obsahový a vztahový aspekt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každá komunikace podléhá interpretaci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nemohu „nekomunikovat“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ke kódování sdělení je třeba použít symbolů srozumitelných pro obě strany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komunikaci je třeba důkladně připravit</a:t>
            </a:r>
            <a:endParaRPr sz="1700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KOMUNIKAČNÍ BARIÉRY</a:t>
            </a:r>
            <a:endParaRPr/>
          </a:p>
        </p:txBody>
      </p:sp>
      <p:sp>
        <p:nvSpPr>
          <p:cNvPr id="146" name="Google Shape;146;p8"/>
          <p:cNvSpPr txBox="1"/>
          <p:nvPr>
            <p:ph idx="1" type="body"/>
          </p:nvPr>
        </p:nvSpPr>
        <p:spPr>
          <a:xfrm>
            <a:off x="1058643" y="2090432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vznikají z různých důvodů (kulturní a rodinné prostředí, rozdílný kód řeči..)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b="1" lang="cs-CZ"/>
              <a:t>Překonávání bariér: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společné  jednání místo mluvení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aktivní naslouchání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vypracování co nejkonkrétnějších kroků řešení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krátké a jasné věty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důležité je vědomé používání neverbálních forem komunikace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přesvědčí „harmonická“ osobnost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KOMUNIKACE V TÝMU</a:t>
            </a:r>
            <a:endParaRPr/>
          </a:p>
        </p:txBody>
      </p:sp>
      <p:sp>
        <p:nvSpPr>
          <p:cNvPr id="152" name="Google Shape;152;p9"/>
          <p:cNvSpPr txBox="1"/>
          <p:nvPr>
            <p:ph idx="1" type="body"/>
          </p:nvPr>
        </p:nvSpPr>
        <p:spPr>
          <a:xfrm>
            <a:off x="1012279" y="1909234"/>
            <a:ext cx="10228401" cy="4491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98425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550"/>
              <a:buFont typeface="Courier New"/>
              <a:buChar char="o"/>
            </a:pPr>
            <a:r>
              <a:rPr lang="cs-CZ" sz="1550"/>
              <a:t> </a:t>
            </a:r>
            <a:r>
              <a:rPr lang="cs-CZ" sz="1782"/>
              <a:t>komunikace je nástroj, jehož pomocí tým dosahuje společného cíle </a:t>
            </a:r>
            <a:endParaRPr/>
          </a:p>
          <a:p>
            <a:pPr indent="-11315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82"/>
              <a:buFont typeface="Courier New"/>
              <a:buChar char="o"/>
            </a:pPr>
            <a:r>
              <a:rPr lang="cs-CZ" sz="1782"/>
              <a:t> komunikace je základem spolupráce uvnitř týmu</a:t>
            </a:r>
            <a:endParaRPr/>
          </a:p>
          <a:p>
            <a:pPr indent="-11315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82"/>
              <a:buFont typeface="Courier New"/>
              <a:buChar char="o"/>
            </a:pPr>
            <a:r>
              <a:rPr lang="cs-CZ" sz="1782"/>
              <a:t> spolupráce v týmu vyžaduje komunikaci, v rámci níž členové pochopí, jak uváženým a smysluplným způsobem řídit interpersonální vztahy se svými spolupracovníky</a:t>
            </a:r>
            <a:endParaRPr/>
          </a:p>
          <a:p>
            <a:pPr indent="-11315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82"/>
              <a:buFont typeface="Courier New"/>
              <a:buChar char="o"/>
            </a:pPr>
            <a:r>
              <a:rPr lang="cs-CZ" sz="1782"/>
              <a:t> to vyžaduje od členů týmu, aby byli schopni vyřešit spory vedené mezi sebou způsobem,</a:t>
            </a:r>
            <a:br>
              <a:rPr lang="cs-CZ" sz="1782"/>
            </a:br>
            <a:r>
              <a:rPr lang="cs-CZ" sz="1782"/>
              <a:t>který nebude kazit spolupráci, ale naopak ji podpoří</a:t>
            </a:r>
            <a:endParaRPr/>
          </a:p>
          <a:p>
            <a:pPr indent="-11315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82"/>
              <a:buFont typeface="Courier New"/>
              <a:buChar char="o"/>
            </a:pPr>
            <a:r>
              <a:rPr lang="cs-CZ" sz="1782"/>
              <a:t> prostřednictvím komunikace je uskutečňována motivace členů týmu (popis práce, jasné pokyny , vysvětlení významu „rutinní“ práce, označení pracovních pozic)</a:t>
            </a:r>
            <a:endParaRPr/>
          </a:p>
          <a:p>
            <a:pPr indent="-11315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82"/>
              <a:buFont typeface="Courier New"/>
              <a:buChar char="o"/>
            </a:pPr>
            <a:r>
              <a:rPr lang="cs-CZ" sz="1782"/>
              <a:t> komunikace v týmu má mnoho podob – z očí do očí, psané materiály, </a:t>
            </a:r>
            <a:r>
              <a:rPr b="1" lang="cs-CZ" sz="1782" u="sng"/>
              <a:t>porady</a:t>
            </a:r>
            <a:r>
              <a:rPr lang="cs-CZ" sz="1782"/>
              <a:t> (nejužitečnější), telefon, email, intranet…</a:t>
            </a:r>
            <a:endParaRPr/>
          </a:p>
          <a:p>
            <a:pPr indent="-113157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82"/>
              <a:buFont typeface="Courier New"/>
              <a:buChar char="o"/>
            </a:pPr>
            <a:r>
              <a:rPr lang="cs-CZ" sz="1782"/>
              <a:t> významné aspekty komunikace: </a:t>
            </a:r>
            <a:r>
              <a:rPr lang="cs-CZ" sz="1550"/>
              <a:t>	</a:t>
            </a:r>
            <a:r>
              <a:rPr lang="cs-CZ" sz="1395"/>
              <a:t>- výběr vhodných komunikačních metod (interní sdělení, email, 							porada..)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395"/>
              <a:buNone/>
            </a:pPr>
            <a:r>
              <a:rPr lang="cs-CZ" sz="1395"/>
              <a:t>				- srozumitelnost sdělení (dostatečné podklady)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395"/>
              <a:buNone/>
            </a:pPr>
            <a:r>
              <a:rPr lang="cs-CZ" sz="1395"/>
              <a:t>				- vhodné načasování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395"/>
              <a:buNone/>
            </a:pPr>
            <a:r>
              <a:rPr lang="cs-CZ" sz="1395"/>
              <a:t> 				- kdo je/není s kým ve styku?</a:t>
            </a:r>
            <a:endParaRPr sz="1395"/>
          </a:p>
          <a:p>
            <a:pPr indent="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550"/>
              <a:buNone/>
            </a:pPr>
            <a:r>
              <a:t/>
            </a:r>
            <a:endParaRPr sz="15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etrospektiva">
  <a:themeElements>
    <a:clrScheme name="Neonový poutač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2015-02-20T13:51:40Z</dcterms:created>
  <dc:creator>Dagmar Trávníková</dc:creator>
</cp:coreProperties>
</file>