
<file path=[Content_Types].xml><?xml version="1.0" encoding="utf-8"?>
<Types xmlns="http://schemas.openxmlformats.org/package/2006/content-types">
  <Default ContentType="image/jpeg" Extension="jpg"/>
  <Default ContentType="image/gif" Extension="gif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http://customooxmlschemas.google.com/">
      <go:slidesCustomData xmlns:go="http://customooxmlschemas.google.com/" r:id="rId24" roundtripDataSignature="AMtx7mj1BmpFXNqNhBvYrtDVceEHb5F5P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384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11" Type="http://schemas.openxmlformats.org/officeDocument/2006/relationships/slide" Target="slides/slide6.xml"/><Relationship Id="rId22" Type="http://schemas.openxmlformats.org/officeDocument/2006/relationships/slide" Target="slides/slide17.xml"/><Relationship Id="rId10" Type="http://schemas.openxmlformats.org/officeDocument/2006/relationships/slide" Target="slides/slide5.xml"/><Relationship Id="rId21" Type="http://schemas.openxmlformats.org/officeDocument/2006/relationships/slide" Target="slides/slide16.xml"/><Relationship Id="rId13" Type="http://schemas.openxmlformats.org/officeDocument/2006/relationships/slide" Target="slides/slide8.xml"/><Relationship Id="rId24" Type="http://customschemas.google.com/relationships/presentationmetadata" Target="metadata"/><Relationship Id="rId12" Type="http://schemas.openxmlformats.org/officeDocument/2006/relationships/slide" Target="slides/slide7.xml"/><Relationship Id="rId23" Type="http://schemas.openxmlformats.org/officeDocument/2006/relationships/slide" Target="slides/slide18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19" Type="http://schemas.openxmlformats.org/officeDocument/2006/relationships/slide" Target="slides/slide14.xml"/><Relationship Id="rId6" Type="http://schemas.openxmlformats.org/officeDocument/2006/relationships/slide" Target="slides/slide1.xml"/><Relationship Id="rId18" Type="http://schemas.openxmlformats.org/officeDocument/2006/relationships/slide" Target="slides/slide13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9" name="Google Shape;99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52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p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4" name="Google Shape;154;p10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0" name="Google Shape;160;p1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64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p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6" name="Google Shape;166;p1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7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p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3" name="Google Shape;173;p1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77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p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9" name="Google Shape;179;p1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83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p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5" name="Google Shape;185;p1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89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p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1" name="Google Shape;191;p1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95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Google Shape;196;p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7" name="Google Shape;197;p1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0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Google Shape;202;p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3" name="Google Shape;203;p18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6" name="Google Shape;106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2" name="Google Shape;112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8" name="Google Shape;118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4" name="Google Shape;124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0" name="Google Shape;130;p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6" name="Google Shape;136;p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2" name="Google Shape;142;p8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8" name="Google Shape;148;p9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g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Content" type="obj">
  <p:cSld name="OBJECT">
    <p:spTree>
      <p:nvGrpSpPr>
        <p:cNvPr id="14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20"/>
          <p:cNvSpPr txBox="1"/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48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20"/>
          <p:cNvSpPr txBox="1"/>
          <p:nvPr>
            <p:ph idx="1" type="body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00"/>
              <a:buChar char=" "/>
              <a:defRPr/>
            </a:lvl1pPr>
            <a:lvl2pPr indent="-342900" lvl="1" marL="9144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800"/>
              <a:buChar char="◦"/>
              <a:defRPr/>
            </a:lvl2pPr>
            <a:lvl3pPr indent="-3429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3pPr>
            <a:lvl4pPr indent="-3429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4pPr>
            <a:lvl5pPr indent="-3429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5pPr>
            <a:lvl6pPr indent="-3429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6pPr>
            <a:lvl7pPr indent="-3429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7pPr>
            <a:lvl8pPr indent="-3429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8pPr>
            <a:lvl9pPr indent="-342900" lvl="8" marL="41148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800"/>
              <a:buChar char="◦"/>
              <a:defRPr/>
            </a:lvl9pPr>
          </a:lstStyle>
          <a:p/>
        </p:txBody>
      </p:sp>
      <p:sp>
        <p:nvSpPr>
          <p:cNvPr id="17" name="Google Shape;17;p20"/>
          <p:cNvSpPr txBox="1"/>
          <p:nvPr>
            <p:ph idx="10" type="dt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" name="Google Shape;18;p20"/>
          <p:cNvSpPr txBox="1"/>
          <p:nvPr>
            <p:ph idx="11" type="ftr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20"/>
          <p:cNvSpPr txBox="1"/>
          <p:nvPr>
            <p:ph idx="12" type="sldNum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Nadpis a svislý text" type="vertTx">
  <p:cSld name="VERTICAL_TEXT"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29"/>
          <p:cNvSpPr txBox="1"/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5" name="Google Shape;85;p29"/>
          <p:cNvSpPr txBox="1"/>
          <p:nvPr>
            <p:ph idx="1" type="body"/>
          </p:nvPr>
        </p:nvSpPr>
        <p:spPr>
          <a:xfrm rot="5400000">
            <a:off x="4114800" y="-1171786"/>
            <a:ext cx="4023360" cy="10058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45700" spcFirstLastPara="1" rIns="45700" wrap="square" tIns="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00"/>
              <a:buChar char=" "/>
              <a:defRPr/>
            </a:lvl1pPr>
            <a:lvl2pPr indent="-342900" lvl="1" marL="9144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800"/>
              <a:buChar char="◦"/>
              <a:defRPr/>
            </a:lvl2pPr>
            <a:lvl3pPr indent="-3429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3pPr>
            <a:lvl4pPr indent="-3429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4pPr>
            <a:lvl5pPr indent="-3429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5pPr>
            <a:lvl6pPr indent="-3429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6pPr>
            <a:lvl7pPr indent="-3429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7pPr>
            <a:lvl8pPr indent="-3429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8pPr>
            <a:lvl9pPr indent="-342900" lvl="8" marL="41148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800"/>
              <a:buChar char="◦"/>
              <a:defRPr/>
            </a:lvl9pPr>
          </a:lstStyle>
          <a:p/>
        </p:txBody>
      </p:sp>
      <p:sp>
        <p:nvSpPr>
          <p:cNvPr id="86" name="Google Shape;86;p29"/>
          <p:cNvSpPr txBox="1"/>
          <p:nvPr>
            <p:ph idx="10" type="dt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7" name="Google Shape;87;p29"/>
          <p:cNvSpPr txBox="1"/>
          <p:nvPr>
            <p:ph idx="11" type="ftr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8" name="Google Shape;88;p29"/>
          <p:cNvSpPr txBox="1"/>
          <p:nvPr>
            <p:ph idx="12" type="sldNum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vislý nadpis a text" showMasterSp="0" type="vertTitleAndTx">
  <p:cSld name="VERTICAL_TITLE_AND_VERTICAL_TEXT"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30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1" name="Google Shape;91;p30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2" name="Google Shape;92;p30"/>
          <p:cNvSpPr txBox="1"/>
          <p:nvPr>
            <p:ph type="title"/>
          </p:nvPr>
        </p:nvSpPr>
        <p:spPr>
          <a:xfrm rot="5400000">
            <a:off x="7160640" y="1979039"/>
            <a:ext cx="5757421" cy="26289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3" name="Google Shape;93;p30"/>
          <p:cNvSpPr txBox="1"/>
          <p:nvPr>
            <p:ph idx="1" type="body"/>
          </p:nvPr>
        </p:nvSpPr>
        <p:spPr>
          <a:xfrm rot="5400000">
            <a:off x="1826639" y="-573661"/>
            <a:ext cx="5757422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45700" spcFirstLastPara="1" rIns="45700" wrap="square" tIns="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00"/>
              <a:buChar char=" "/>
              <a:defRPr/>
            </a:lvl1pPr>
            <a:lvl2pPr indent="-342900" lvl="1" marL="9144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800"/>
              <a:buChar char="◦"/>
              <a:defRPr/>
            </a:lvl2pPr>
            <a:lvl3pPr indent="-3429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3pPr>
            <a:lvl4pPr indent="-3429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4pPr>
            <a:lvl5pPr indent="-3429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5pPr>
            <a:lvl6pPr indent="-3429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6pPr>
            <a:lvl7pPr indent="-3429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7pPr>
            <a:lvl8pPr indent="-3429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8pPr>
            <a:lvl9pPr indent="-342900" lvl="8" marL="41148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800"/>
              <a:buChar char="◦"/>
              <a:defRPr/>
            </a:lvl9pPr>
          </a:lstStyle>
          <a:p/>
        </p:txBody>
      </p:sp>
      <p:sp>
        <p:nvSpPr>
          <p:cNvPr id="94" name="Google Shape;94;p30"/>
          <p:cNvSpPr txBox="1"/>
          <p:nvPr>
            <p:ph idx="10" type="dt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5" name="Google Shape;95;p30"/>
          <p:cNvSpPr txBox="1"/>
          <p:nvPr>
            <p:ph idx="11" type="ftr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6" name="Google Shape;96;p30"/>
          <p:cNvSpPr txBox="1"/>
          <p:nvPr>
            <p:ph idx="12" type="sldNum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Úvodní snímek" showMasterSp="0" type="title">
  <p:cSld name="TITLE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21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" name="Google Shape;22;p21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" name="Google Shape;23;p21"/>
          <p:cNvSpPr txBox="1"/>
          <p:nvPr>
            <p:ph type="ctrTitle"/>
          </p:nvPr>
        </p:nvSpPr>
        <p:spPr>
          <a:xfrm>
            <a:off x="1097280" y="758952"/>
            <a:ext cx="10058400" cy="356616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8000"/>
              <a:buFont typeface="Calibri"/>
              <a:buNone/>
              <a:defRPr sz="8000">
                <a:solidFill>
                  <a:srgbClr val="262626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" name="Google Shape;24;p21"/>
          <p:cNvSpPr txBox="1"/>
          <p:nvPr>
            <p:ph idx="1" type="subTitle"/>
          </p:nvPr>
        </p:nvSpPr>
        <p:spPr>
          <a:xfrm>
            <a:off x="1100051" y="4455620"/>
            <a:ext cx="10058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2400"/>
              <a:buNone/>
              <a:defRPr sz="2400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ctr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2000"/>
              <a:buNone/>
              <a:defRPr sz="2000"/>
            </a:lvl4pPr>
            <a:lvl5pPr lvl="4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2000"/>
              <a:buNone/>
              <a:defRPr sz="2000"/>
            </a:lvl5pPr>
            <a:lvl6pPr lvl="5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2000"/>
              <a:buNone/>
              <a:defRPr sz="2000"/>
            </a:lvl6pPr>
            <a:lvl7pPr lvl="6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2000"/>
              <a:buNone/>
              <a:defRPr sz="2000"/>
            </a:lvl7pPr>
            <a:lvl8pPr lvl="7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2000"/>
              <a:buNone/>
              <a:defRPr sz="2000"/>
            </a:lvl8pPr>
            <a:lvl9pPr lvl="8" algn="ctr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2000"/>
              <a:buNone/>
              <a:defRPr sz="2000"/>
            </a:lvl9pPr>
          </a:lstStyle>
          <a:p/>
        </p:txBody>
      </p:sp>
      <p:sp>
        <p:nvSpPr>
          <p:cNvPr id="25" name="Google Shape;25;p21"/>
          <p:cNvSpPr txBox="1"/>
          <p:nvPr>
            <p:ph idx="10" type="dt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21"/>
          <p:cNvSpPr txBox="1"/>
          <p:nvPr>
            <p:ph idx="11" type="ftr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21"/>
          <p:cNvSpPr txBox="1"/>
          <p:nvPr>
            <p:ph idx="12" type="sldNum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  <p:cxnSp>
        <p:nvCxnSpPr>
          <p:cNvPr id="28" name="Google Shape;28;p21"/>
          <p:cNvCxnSpPr/>
          <p:nvPr/>
        </p:nvCxnSpPr>
        <p:spPr>
          <a:xfrm>
            <a:off x="1207658" y="4343400"/>
            <a:ext cx="9875520" cy="0"/>
          </a:xfrm>
          <a:prstGeom prst="straightConnector1">
            <a:avLst/>
          </a:prstGeom>
          <a:noFill/>
          <a:ln cap="flat" cmpd="sng" w="9525">
            <a:solidFill>
              <a:srgbClr val="7F7F7F"/>
            </a:solidFill>
            <a:prstDash val="solid"/>
            <a:round/>
            <a:headEnd len="sm" w="sm" type="none"/>
            <a:tailEnd len="sm" w="sm" type="none"/>
          </a:ln>
        </p:spPr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Záhlaví části" showMasterSp="0" type="secHead">
  <p:cSld name="SECTION_HEADER">
    <p:bg>
      <p:bgPr>
        <a:solidFill>
          <a:schemeClr val="lt1"/>
        </a:solidFill>
      </p:bgPr>
    </p:bg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22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" name="Google Shape;31;p22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" name="Google Shape;32;p22"/>
          <p:cNvSpPr txBox="1"/>
          <p:nvPr>
            <p:ph type="title"/>
          </p:nvPr>
        </p:nvSpPr>
        <p:spPr>
          <a:xfrm>
            <a:off x="1097280" y="758952"/>
            <a:ext cx="10058400" cy="356616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8000"/>
              <a:buFont typeface="Calibri"/>
              <a:buNone/>
              <a:defRPr b="0" sz="8000">
                <a:solidFill>
                  <a:srgbClr val="262626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" name="Google Shape;33;p22"/>
          <p:cNvSpPr txBox="1"/>
          <p:nvPr>
            <p:ph idx="1" type="body"/>
          </p:nvPr>
        </p:nvSpPr>
        <p:spPr>
          <a:xfrm>
            <a:off x="1097280" y="4453128"/>
            <a:ext cx="10058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2400"/>
              <a:buNone/>
              <a:defRPr sz="2400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4" name="Google Shape;34;p22"/>
          <p:cNvSpPr txBox="1"/>
          <p:nvPr>
            <p:ph idx="10" type="dt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22"/>
          <p:cNvSpPr txBox="1"/>
          <p:nvPr>
            <p:ph idx="11" type="ftr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6" name="Google Shape;36;p22"/>
          <p:cNvSpPr txBox="1"/>
          <p:nvPr>
            <p:ph idx="12" type="sldNum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  <p:cxnSp>
        <p:nvCxnSpPr>
          <p:cNvPr id="37" name="Google Shape;37;p22"/>
          <p:cNvCxnSpPr/>
          <p:nvPr/>
        </p:nvCxnSpPr>
        <p:spPr>
          <a:xfrm>
            <a:off x="1207658" y="4343400"/>
            <a:ext cx="9875520" cy="0"/>
          </a:xfrm>
          <a:prstGeom prst="straightConnector1">
            <a:avLst/>
          </a:prstGeom>
          <a:noFill/>
          <a:ln cap="flat" cmpd="sng" w="9525">
            <a:solidFill>
              <a:srgbClr val="7F7F7F"/>
            </a:solidFill>
            <a:prstDash val="solid"/>
            <a:round/>
            <a:headEnd len="sm" w="sm" type="none"/>
            <a:tailEnd len="sm" w="sm" type="none"/>
          </a:ln>
        </p:spPr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Dva obsahy" type="twoObj">
  <p:cSld name="TWO_OBJECTS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23"/>
          <p:cNvSpPr txBox="1"/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0" name="Google Shape;40;p23"/>
          <p:cNvSpPr txBox="1"/>
          <p:nvPr>
            <p:ph idx="1" type="body"/>
          </p:nvPr>
        </p:nvSpPr>
        <p:spPr>
          <a:xfrm>
            <a:off x="1097279" y="1845734"/>
            <a:ext cx="4937760" cy="40233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00"/>
              <a:buChar char=" "/>
              <a:defRPr/>
            </a:lvl1pPr>
            <a:lvl2pPr indent="-342900" lvl="1" marL="9144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800"/>
              <a:buChar char="◦"/>
              <a:defRPr/>
            </a:lvl2pPr>
            <a:lvl3pPr indent="-3429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3pPr>
            <a:lvl4pPr indent="-3429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4pPr>
            <a:lvl5pPr indent="-3429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5pPr>
            <a:lvl6pPr indent="-3429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6pPr>
            <a:lvl7pPr indent="-3429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7pPr>
            <a:lvl8pPr indent="-3429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8pPr>
            <a:lvl9pPr indent="-342900" lvl="8" marL="41148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800"/>
              <a:buChar char="◦"/>
              <a:defRPr/>
            </a:lvl9pPr>
          </a:lstStyle>
          <a:p/>
        </p:txBody>
      </p:sp>
      <p:sp>
        <p:nvSpPr>
          <p:cNvPr id="41" name="Google Shape;41;p23"/>
          <p:cNvSpPr txBox="1"/>
          <p:nvPr>
            <p:ph idx="2" type="body"/>
          </p:nvPr>
        </p:nvSpPr>
        <p:spPr>
          <a:xfrm>
            <a:off x="6217920" y="1845735"/>
            <a:ext cx="4937760" cy="40233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00"/>
              <a:buChar char=" "/>
              <a:defRPr/>
            </a:lvl1pPr>
            <a:lvl2pPr indent="-342900" lvl="1" marL="9144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800"/>
              <a:buChar char="◦"/>
              <a:defRPr/>
            </a:lvl2pPr>
            <a:lvl3pPr indent="-3429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3pPr>
            <a:lvl4pPr indent="-3429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4pPr>
            <a:lvl5pPr indent="-3429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5pPr>
            <a:lvl6pPr indent="-3429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6pPr>
            <a:lvl7pPr indent="-3429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7pPr>
            <a:lvl8pPr indent="-3429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8pPr>
            <a:lvl9pPr indent="-342900" lvl="8" marL="41148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800"/>
              <a:buChar char="◦"/>
              <a:defRPr/>
            </a:lvl9pPr>
          </a:lstStyle>
          <a:p/>
        </p:txBody>
      </p:sp>
      <p:sp>
        <p:nvSpPr>
          <p:cNvPr id="42" name="Google Shape;42;p23"/>
          <p:cNvSpPr txBox="1"/>
          <p:nvPr>
            <p:ph idx="10" type="dt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23"/>
          <p:cNvSpPr txBox="1"/>
          <p:nvPr>
            <p:ph idx="11" type="ftr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23"/>
          <p:cNvSpPr txBox="1"/>
          <p:nvPr>
            <p:ph idx="12" type="sldNum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Porovnání" type="twoTxTwoObj">
  <p:cSld name="TWO_OBJECTS_WITH_TEXT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24"/>
          <p:cNvSpPr txBox="1"/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24"/>
          <p:cNvSpPr txBox="1"/>
          <p:nvPr>
            <p:ph idx="1" type="body"/>
          </p:nvPr>
        </p:nvSpPr>
        <p:spPr>
          <a:xfrm>
            <a:off x="1097280" y="1846052"/>
            <a:ext cx="4937760" cy="73628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2000"/>
              <a:buNone/>
              <a:defRPr b="0" sz="2000" cap="none">
                <a:solidFill>
                  <a:schemeClr val="dk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600"/>
              <a:buNone/>
              <a:defRPr b="1" sz="1600"/>
            </a:lvl9pPr>
          </a:lstStyle>
          <a:p/>
        </p:txBody>
      </p:sp>
      <p:sp>
        <p:nvSpPr>
          <p:cNvPr id="48" name="Google Shape;48;p24"/>
          <p:cNvSpPr txBox="1"/>
          <p:nvPr>
            <p:ph idx="2" type="body"/>
          </p:nvPr>
        </p:nvSpPr>
        <p:spPr>
          <a:xfrm>
            <a:off x="1097280" y="2582334"/>
            <a:ext cx="4937760" cy="3378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00"/>
              <a:buChar char=" "/>
              <a:defRPr/>
            </a:lvl1pPr>
            <a:lvl2pPr indent="-342900" lvl="1" marL="9144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800"/>
              <a:buChar char="◦"/>
              <a:defRPr/>
            </a:lvl2pPr>
            <a:lvl3pPr indent="-3429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3pPr>
            <a:lvl4pPr indent="-3429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4pPr>
            <a:lvl5pPr indent="-3429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5pPr>
            <a:lvl6pPr indent="-3429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6pPr>
            <a:lvl7pPr indent="-3429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7pPr>
            <a:lvl8pPr indent="-3429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8pPr>
            <a:lvl9pPr indent="-342900" lvl="8" marL="41148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800"/>
              <a:buChar char="◦"/>
              <a:defRPr/>
            </a:lvl9pPr>
          </a:lstStyle>
          <a:p/>
        </p:txBody>
      </p:sp>
      <p:sp>
        <p:nvSpPr>
          <p:cNvPr id="49" name="Google Shape;49;p24"/>
          <p:cNvSpPr txBox="1"/>
          <p:nvPr>
            <p:ph idx="3" type="body"/>
          </p:nvPr>
        </p:nvSpPr>
        <p:spPr>
          <a:xfrm>
            <a:off x="6217920" y="1846052"/>
            <a:ext cx="4937760" cy="73628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2000"/>
              <a:buNone/>
              <a:defRPr b="0" sz="2000" cap="none">
                <a:solidFill>
                  <a:schemeClr val="dk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600"/>
              <a:buNone/>
              <a:defRPr b="1" sz="1600"/>
            </a:lvl9pPr>
          </a:lstStyle>
          <a:p/>
        </p:txBody>
      </p:sp>
      <p:sp>
        <p:nvSpPr>
          <p:cNvPr id="50" name="Google Shape;50;p24"/>
          <p:cNvSpPr txBox="1"/>
          <p:nvPr>
            <p:ph idx="4" type="body"/>
          </p:nvPr>
        </p:nvSpPr>
        <p:spPr>
          <a:xfrm>
            <a:off x="6217920" y="2582334"/>
            <a:ext cx="4937760" cy="3378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00"/>
              <a:buChar char=" "/>
              <a:defRPr/>
            </a:lvl1pPr>
            <a:lvl2pPr indent="-342900" lvl="1" marL="9144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800"/>
              <a:buChar char="◦"/>
              <a:defRPr/>
            </a:lvl2pPr>
            <a:lvl3pPr indent="-3429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3pPr>
            <a:lvl4pPr indent="-3429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4pPr>
            <a:lvl5pPr indent="-3429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5pPr>
            <a:lvl6pPr indent="-3429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6pPr>
            <a:lvl7pPr indent="-3429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7pPr>
            <a:lvl8pPr indent="-3429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8pPr>
            <a:lvl9pPr indent="-342900" lvl="8" marL="41148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800"/>
              <a:buChar char="◦"/>
              <a:defRPr/>
            </a:lvl9pPr>
          </a:lstStyle>
          <a:p/>
        </p:txBody>
      </p:sp>
      <p:sp>
        <p:nvSpPr>
          <p:cNvPr id="51" name="Google Shape;51;p24"/>
          <p:cNvSpPr txBox="1"/>
          <p:nvPr>
            <p:ph idx="10" type="dt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24"/>
          <p:cNvSpPr txBox="1"/>
          <p:nvPr>
            <p:ph idx="11" type="ftr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24"/>
          <p:cNvSpPr txBox="1"/>
          <p:nvPr>
            <p:ph idx="12" type="sldNum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Pouze nadpis" type="titleOnly">
  <p:cSld name="TITLE_ONLY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25"/>
          <p:cNvSpPr txBox="1"/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25"/>
          <p:cNvSpPr txBox="1"/>
          <p:nvPr>
            <p:ph idx="10" type="dt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25"/>
          <p:cNvSpPr txBox="1"/>
          <p:nvPr>
            <p:ph idx="11" type="ftr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8" name="Google Shape;58;p25"/>
          <p:cNvSpPr txBox="1"/>
          <p:nvPr>
            <p:ph idx="12" type="sldNum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Prázdný" showMasterSp="0" type="blank">
  <p:cSld name="BLANK"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2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1" name="Google Shape;61;p26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2" name="Google Shape;62;p26"/>
          <p:cNvSpPr txBox="1"/>
          <p:nvPr>
            <p:ph idx="10" type="dt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26"/>
          <p:cNvSpPr txBox="1"/>
          <p:nvPr>
            <p:ph idx="11" type="ftr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FFFFFF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26"/>
          <p:cNvSpPr txBox="1"/>
          <p:nvPr>
            <p:ph idx="12" type="sldNum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bsah s titulkem" showMasterSp="0" type="objTx">
  <p:cSld name="OBJECT_WITH_CAPTION_TEXT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2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7" name="Google Shape;67;p27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8" name="Google Shape;68;p27"/>
          <p:cNvSpPr txBox="1"/>
          <p:nvPr>
            <p:ph type="title"/>
          </p:nvPr>
        </p:nvSpPr>
        <p:spPr>
          <a:xfrm>
            <a:off x="457200" y="594359"/>
            <a:ext cx="3200400" cy="2286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00"/>
              <a:buFont typeface="Calibri"/>
              <a:buNone/>
              <a:defRPr b="0" sz="3600">
                <a:solidFill>
                  <a:srgbClr val="FFFFFF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9" name="Google Shape;69;p27"/>
          <p:cNvSpPr txBox="1"/>
          <p:nvPr>
            <p:ph idx="1" type="body"/>
          </p:nvPr>
        </p:nvSpPr>
        <p:spPr>
          <a:xfrm>
            <a:off x="4800600" y="731520"/>
            <a:ext cx="6492240" cy="5257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00"/>
              <a:buChar char=" "/>
              <a:defRPr/>
            </a:lvl1pPr>
            <a:lvl2pPr indent="-342900" lvl="1" marL="9144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800"/>
              <a:buChar char="◦"/>
              <a:defRPr/>
            </a:lvl2pPr>
            <a:lvl3pPr indent="-3429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3pPr>
            <a:lvl4pPr indent="-3429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4pPr>
            <a:lvl5pPr indent="-3429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5pPr>
            <a:lvl6pPr indent="-3429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6pPr>
            <a:lvl7pPr indent="-3429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7pPr>
            <a:lvl8pPr indent="-3429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8pPr>
            <a:lvl9pPr indent="-342900" lvl="8" marL="41148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800"/>
              <a:buChar char="◦"/>
              <a:defRPr/>
            </a:lvl9pPr>
          </a:lstStyle>
          <a:p/>
        </p:txBody>
      </p:sp>
      <p:sp>
        <p:nvSpPr>
          <p:cNvPr id="70" name="Google Shape;70;p27"/>
          <p:cNvSpPr txBox="1"/>
          <p:nvPr>
            <p:ph idx="2" type="body"/>
          </p:nvPr>
        </p:nvSpPr>
        <p:spPr>
          <a:xfrm>
            <a:off x="457200" y="2926080"/>
            <a:ext cx="3200400" cy="33791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500"/>
              <a:buNone/>
              <a:defRPr sz="1500">
                <a:solidFill>
                  <a:srgbClr val="FFFFFF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200"/>
              <a:buNone/>
              <a:defRPr sz="12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000"/>
              <a:buNone/>
              <a:defRPr sz="10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900"/>
              <a:buNone/>
              <a:defRPr sz="9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900"/>
              <a:buNone/>
              <a:defRPr sz="900"/>
            </a:lvl5pPr>
            <a:lvl6pPr indent="-2286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900"/>
              <a:buNone/>
              <a:defRPr sz="900"/>
            </a:lvl6pPr>
            <a:lvl7pPr indent="-2286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900"/>
              <a:buNone/>
              <a:defRPr sz="900"/>
            </a:lvl7pPr>
            <a:lvl8pPr indent="-2286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900"/>
              <a:buNone/>
              <a:defRPr sz="900"/>
            </a:lvl8pPr>
            <a:lvl9pPr indent="-228600" lvl="8" marL="41148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900"/>
              <a:buNone/>
              <a:defRPr sz="900"/>
            </a:lvl9pPr>
          </a:lstStyle>
          <a:p/>
        </p:txBody>
      </p:sp>
      <p:sp>
        <p:nvSpPr>
          <p:cNvPr id="71" name="Google Shape;71;p27"/>
          <p:cNvSpPr txBox="1"/>
          <p:nvPr>
            <p:ph idx="10" type="dt"/>
          </p:nvPr>
        </p:nvSpPr>
        <p:spPr>
          <a:xfrm>
            <a:off x="465512" y="6459785"/>
            <a:ext cx="261851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27"/>
          <p:cNvSpPr txBox="1"/>
          <p:nvPr>
            <p:ph idx="11" type="ftr"/>
          </p:nvPr>
        </p:nvSpPr>
        <p:spPr>
          <a:xfrm>
            <a:off x="4800600" y="6459785"/>
            <a:ext cx="4648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dk2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27"/>
          <p:cNvSpPr txBox="1"/>
          <p:nvPr>
            <p:ph idx="12" type="sldNum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 b="0" i="0" sz="105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algn="r">
              <a:spcBef>
                <a:spcPts val="0"/>
              </a:spcBef>
              <a:buNone/>
              <a:defRPr b="0" i="0" sz="105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algn="r">
              <a:spcBef>
                <a:spcPts val="0"/>
              </a:spcBef>
              <a:buNone/>
              <a:defRPr b="0" i="0" sz="105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algn="r">
              <a:spcBef>
                <a:spcPts val="0"/>
              </a:spcBef>
              <a:buNone/>
              <a:defRPr b="0" i="0" sz="105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algn="r">
              <a:spcBef>
                <a:spcPts val="0"/>
              </a:spcBef>
              <a:buNone/>
              <a:defRPr b="0" i="0" sz="105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algn="r">
              <a:spcBef>
                <a:spcPts val="0"/>
              </a:spcBef>
              <a:buNone/>
              <a:defRPr b="0" i="0" sz="105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algn="r">
              <a:spcBef>
                <a:spcPts val="0"/>
              </a:spcBef>
              <a:buNone/>
              <a:defRPr b="0" i="0" sz="105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algn="r">
              <a:spcBef>
                <a:spcPts val="0"/>
              </a:spcBef>
              <a:buNone/>
              <a:defRPr b="0" i="0" sz="105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algn="r">
              <a:spcBef>
                <a:spcPts val="0"/>
              </a:spcBef>
              <a:buNone/>
              <a:defRPr b="0" i="0" sz="105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brázek s titulkem" showMasterSp="0" type="picTx">
  <p:cSld name="PICTURE_WITH_CAPTION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28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6" name="Google Shape;76;p2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7" name="Google Shape;77;p28"/>
          <p:cNvSpPr txBox="1"/>
          <p:nvPr>
            <p:ph type="title"/>
          </p:nvPr>
        </p:nvSpPr>
        <p:spPr>
          <a:xfrm>
            <a:off x="1097280" y="5074920"/>
            <a:ext cx="10113264" cy="82296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91425" spcFirstLastPara="1" rIns="91425" wrap="square" tIns="0">
            <a:noAutofit/>
          </a:bodyPr>
          <a:lstStyle>
            <a:lvl1pPr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00"/>
              <a:buFont typeface="Calibri"/>
              <a:buNone/>
              <a:defRPr b="0" sz="3600">
                <a:solidFill>
                  <a:srgbClr val="FFFFFF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28"/>
          <p:cNvSpPr/>
          <p:nvPr>
            <p:ph idx="2" type="pic"/>
          </p:nvPr>
        </p:nvSpPr>
        <p:spPr>
          <a:xfrm>
            <a:off x="15" y="0"/>
            <a:ext cx="12191985" cy="4915076"/>
          </a:xfrm>
          <a:prstGeom prst="rect">
            <a:avLst/>
          </a:prstGeom>
          <a:blipFill rotWithShape="1">
            <a:blip r:embed="rId2">
              <a:alphaModFix/>
            </a:blip>
            <a:stretch>
              <a:fillRect b="0" l="0" r="0" t="0"/>
            </a:stretch>
          </a:blipFill>
          <a:ln>
            <a:noFill/>
          </a:ln>
        </p:spPr>
        <p:txBody>
          <a:bodyPr anchorCtr="0" anchor="t" bIns="45700" lIns="457200" spcFirstLastPara="1" rIns="0" wrap="square" tIns="4572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ts val="3200"/>
              <a:buFont typeface="Calibri"/>
              <a:buNone/>
              <a:defRPr b="0" i="0" sz="3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Calibri"/>
              <a:buNone/>
              <a:defRPr b="0" i="0" sz="28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Calibri"/>
              <a:buNone/>
              <a:defRPr b="0" i="0" sz="24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Calibri"/>
              <a:buNone/>
              <a:defRPr b="0" i="0" sz="20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Calibri"/>
              <a:buNone/>
              <a:defRPr b="0" i="0" sz="20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Calibri"/>
              <a:buNone/>
              <a:defRPr b="0" i="0" sz="20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Calibri"/>
              <a:buNone/>
              <a:defRPr b="0" i="0" sz="20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Calibri"/>
              <a:buNone/>
              <a:defRPr b="0" i="0" sz="20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Clr>
                <a:schemeClr val="accent1"/>
              </a:buClr>
              <a:buSzPts val="2000"/>
              <a:buFont typeface="Calibri"/>
              <a:buNone/>
              <a:defRPr b="0" i="0" sz="20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9" name="Google Shape;79;p28"/>
          <p:cNvSpPr txBox="1"/>
          <p:nvPr>
            <p:ph idx="1" type="body"/>
          </p:nvPr>
        </p:nvSpPr>
        <p:spPr>
          <a:xfrm>
            <a:off x="1097280" y="5907023"/>
            <a:ext cx="10113264" cy="5943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91425" spcFirstLastPara="1" rIns="91425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 sz="1500">
                <a:solidFill>
                  <a:srgbClr val="FFFFFF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200"/>
              <a:buNone/>
              <a:defRPr sz="12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000"/>
              <a:buNone/>
              <a:defRPr sz="10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900"/>
              <a:buNone/>
              <a:defRPr sz="9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900"/>
              <a:buNone/>
              <a:defRPr sz="900"/>
            </a:lvl5pPr>
            <a:lvl6pPr indent="-2286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900"/>
              <a:buNone/>
              <a:defRPr sz="900"/>
            </a:lvl6pPr>
            <a:lvl7pPr indent="-2286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900"/>
              <a:buNone/>
              <a:defRPr sz="900"/>
            </a:lvl7pPr>
            <a:lvl8pPr indent="-2286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900"/>
              <a:buNone/>
              <a:defRPr sz="900"/>
            </a:lvl8pPr>
            <a:lvl9pPr indent="-228600" lvl="8" marL="41148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900"/>
              <a:buNone/>
              <a:defRPr sz="900"/>
            </a:lvl9pPr>
          </a:lstStyle>
          <a:p/>
        </p:txBody>
      </p:sp>
      <p:sp>
        <p:nvSpPr>
          <p:cNvPr id="80" name="Google Shape;80;p28"/>
          <p:cNvSpPr txBox="1"/>
          <p:nvPr>
            <p:ph idx="10" type="dt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1" name="Google Shape;81;p28"/>
          <p:cNvSpPr txBox="1"/>
          <p:nvPr>
            <p:ph idx="11" type="ftr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28"/>
          <p:cNvSpPr txBox="1"/>
          <p:nvPr>
            <p:ph idx="12" type="sldNum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9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" name="Google Shape;7;p19"/>
          <p:cNvSpPr/>
          <p:nvPr/>
        </p:nvSpPr>
        <p:spPr>
          <a:xfrm>
            <a:off x="0" y="6334316"/>
            <a:ext cx="12192000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" name="Google Shape;8;p19"/>
          <p:cNvSpPr txBox="1"/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marR="0" rt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4800"/>
              <a:buFont typeface="Calibri"/>
              <a:buNone/>
              <a:defRPr b="0" i="0" sz="48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9" name="Google Shape;9;p19"/>
          <p:cNvSpPr txBox="1"/>
          <p:nvPr>
            <p:ph idx="1" type="body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355600" lvl="0" marL="457200" marR="0" rtl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Calibri"/>
              <a:buChar char=" "/>
              <a:defRPr b="0" i="0" sz="20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42900" lvl="1" marL="914400" marR="0" rtl="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Calibri"/>
              <a:buChar char="◦"/>
              <a:defRPr b="0" i="0" sz="18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17500" lvl="2" marL="13716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Calibri"/>
              <a:buChar char="◦"/>
              <a:defRPr b="0" i="0" sz="14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17500" lvl="3" marL="18288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Calibri"/>
              <a:buChar char="◦"/>
              <a:defRPr b="0" i="0" sz="14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17500" lvl="4" marL="22860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Calibri"/>
              <a:buChar char="◦"/>
              <a:defRPr b="0" i="0" sz="14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17500" lvl="5" marL="27432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Calibri"/>
              <a:buChar char="◦"/>
              <a:defRPr b="0" i="0" sz="14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17500" lvl="6" marL="32004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Calibri"/>
              <a:buChar char="◦"/>
              <a:defRPr b="0" i="0" sz="14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17500" lvl="7" marL="36576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Calibri"/>
              <a:buChar char="◦"/>
              <a:defRPr b="0" i="0" sz="14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17500" lvl="8" marL="4114800" marR="0" rtl="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Clr>
                <a:schemeClr val="accent1"/>
              </a:buClr>
              <a:buSzPts val="1400"/>
              <a:buFont typeface="Calibri"/>
              <a:buChar char="◦"/>
              <a:defRPr b="0" i="0" sz="14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19"/>
          <p:cNvSpPr txBox="1"/>
          <p:nvPr>
            <p:ph idx="10" type="dt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9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1" name="Google Shape;11;p19"/>
          <p:cNvSpPr txBox="1"/>
          <p:nvPr>
            <p:ph idx="11" type="ftr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9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" name="Google Shape;12;p19"/>
          <p:cNvSpPr txBox="1"/>
          <p:nvPr>
            <p:ph idx="12" type="sldNum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05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05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05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05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05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05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05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05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05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  <p:cxnSp>
        <p:nvCxnSpPr>
          <p:cNvPr id="13" name="Google Shape;13;p19"/>
          <p:cNvCxnSpPr/>
          <p:nvPr/>
        </p:nvCxnSpPr>
        <p:spPr>
          <a:xfrm>
            <a:off x="1193532" y="1737845"/>
            <a:ext cx="9966960" cy="0"/>
          </a:xfrm>
          <a:prstGeom prst="straightConnector1">
            <a:avLst/>
          </a:prstGeom>
          <a:noFill/>
          <a:ln cap="flat" cmpd="sng" w="9525">
            <a:solidFill>
              <a:srgbClr val="7F7F7F"/>
            </a:solidFill>
            <a:prstDash val="solid"/>
            <a:round/>
            <a:headEnd len="sm" w="sm" type="none"/>
            <a:tailEnd len="sm" w="sm" type="none"/>
          </a:ln>
        </p:spPr>
      </p:cxn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gif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3.jp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8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1"/>
          <p:cNvSpPr txBox="1"/>
          <p:nvPr>
            <p:ph type="title"/>
          </p:nvPr>
        </p:nvSpPr>
        <p:spPr>
          <a:xfrm>
            <a:off x="1097280" y="523916"/>
            <a:ext cx="10058400" cy="441134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6030"/>
              <a:buFont typeface="Calibri"/>
              <a:buNone/>
            </a:pPr>
            <a:br>
              <a:rPr b="1" lang="cs-CZ" sz="6030"/>
            </a:br>
            <a:br>
              <a:rPr b="1" lang="cs-CZ" sz="6030"/>
            </a:br>
            <a:br>
              <a:rPr b="1" lang="cs-CZ" sz="6030"/>
            </a:br>
            <a:r>
              <a:rPr b="1" lang="cs-CZ" sz="6030"/>
              <a:t>TÝMOVÉ DOVEDNOSTI</a:t>
            </a:r>
            <a:br>
              <a:rPr b="1" lang="cs-CZ" sz="14850"/>
            </a:br>
            <a:r>
              <a:rPr b="1" lang="cs-CZ" sz="2520"/>
              <a:t>bp2088 / bk2088</a:t>
            </a:r>
            <a:br>
              <a:rPr b="1" lang="cs-CZ" sz="2520"/>
            </a:br>
            <a:r>
              <a:rPr b="1" lang="cs-CZ" sz="2520"/>
              <a:t>Jaro 2020</a:t>
            </a:r>
            <a:br>
              <a:rPr b="1" lang="cs-CZ" sz="14850"/>
            </a:br>
            <a:br>
              <a:rPr b="1" lang="cs-CZ" sz="14850"/>
            </a:br>
            <a:endParaRPr sz="4320"/>
          </a:p>
        </p:txBody>
      </p:sp>
      <p:sp>
        <p:nvSpPr>
          <p:cNvPr id="102" name="Google Shape;102;p1"/>
          <p:cNvSpPr txBox="1"/>
          <p:nvPr>
            <p:ph idx="1" type="body"/>
          </p:nvPr>
        </p:nvSpPr>
        <p:spPr>
          <a:xfrm>
            <a:off x="1097280" y="3141134"/>
            <a:ext cx="10058400" cy="262466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/>
          <a:p>
            <a:pPr indent="0" lvl="0" marL="9144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</a:pPr>
            <a:r>
              <a:t/>
            </a:r>
            <a:endParaRPr/>
          </a:p>
          <a:p>
            <a:pPr indent="0" lvl="0" marL="9144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ts val="2000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ts val="5200"/>
              <a:buNone/>
            </a:pPr>
            <a:r>
              <a:rPr lang="cs-CZ" sz="5200">
                <a:solidFill>
                  <a:srgbClr val="5667B1"/>
                </a:solidFill>
              </a:rPr>
              <a:t>KONFLIKT A KRIZE</a:t>
            </a:r>
            <a:br>
              <a:rPr lang="cs-CZ" sz="5200">
                <a:solidFill>
                  <a:srgbClr val="5667B1"/>
                </a:solidFill>
              </a:rPr>
            </a:br>
            <a:r>
              <a:rPr lang="cs-CZ" sz="5200">
                <a:solidFill>
                  <a:srgbClr val="5667B1"/>
                </a:solidFill>
              </a:rPr>
              <a:t>V TÝMU</a:t>
            </a:r>
            <a:endParaRPr sz="5200">
              <a:solidFill>
                <a:srgbClr val="5667B1"/>
              </a:solidFill>
            </a:endParaRPr>
          </a:p>
        </p:txBody>
      </p:sp>
      <p:pic>
        <p:nvPicPr>
          <p:cNvPr id="103" name="Google Shape;103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943850" y="2574081"/>
            <a:ext cx="3689350" cy="236118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55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10"/>
          <p:cNvSpPr txBox="1"/>
          <p:nvPr>
            <p:ph type="title"/>
          </p:nvPr>
        </p:nvSpPr>
        <p:spPr>
          <a:xfrm>
            <a:off x="1097280" y="830526"/>
            <a:ext cx="10058400" cy="145075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4320"/>
              <a:buFont typeface="Calibri"/>
              <a:buNone/>
            </a:pPr>
            <a:br>
              <a:rPr b="1" lang="cs-CZ" sz="4320"/>
            </a:br>
            <a:br>
              <a:rPr lang="cs-CZ" sz="4320">
                <a:solidFill>
                  <a:srgbClr val="5667B1"/>
                </a:solidFill>
              </a:rPr>
            </a:br>
            <a:r>
              <a:rPr lang="cs-CZ" sz="4770" cap="none">
                <a:solidFill>
                  <a:srgbClr val="5667B1"/>
                </a:solidFill>
              </a:rPr>
              <a:t>POZITIVNÍ FUNKCE KONFLIKTU</a:t>
            </a:r>
            <a:br>
              <a:rPr lang="cs-CZ" sz="4770" cap="none">
                <a:solidFill>
                  <a:srgbClr val="5667B1"/>
                </a:solidFill>
              </a:rPr>
            </a:br>
            <a:endParaRPr sz="4770" cap="none">
              <a:solidFill>
                <a:srgbClr val="5667B1"/>
              </a:solidFill>
            </a:endParaRPr>
          </a:p>
        </p:txBody>
      </p:sp>
      <p:sp>
        <p:nvSpPr>
          <p:cNvPr id="157" name="Google Shape;157;p10"/>
          <p:cNvSpPr txBox="1"/>
          <p:nvPr>
            <p:ph idx="1" type="body"/>
          </p:nvPr>
        </p:nvSpPr>
        <p:spPr>
          <a:xfrm>
            <a:off x="1097280" y="1744134"/>
            <a:ext cx="10058400" cy="466936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/>
          <a:p>
            <a:pPr indent="-98425" lvl="0" marL="91440" rtl="0" algn="just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SzPts val="1550"/>
              <a:buFont typeface="Courier New"/>
              <a:buChar char="o"/>
            </a:pPr>
            <a:r>
              <a:rPr lang="cs-CZ" sz="1550"/>
              <a:t> </a:t>
            </a:r>
            <a:r>
              <a:rPr lang="cs-CZ" sz="1937"/>
              <a:t>konflikt často slouží jako odrazový můstek </a:t>
            </a:r>
            <a:r>
              <a:rPr b="1" lang="cs-CZ" sz="1937"/>
              <a:t>skutečně tvořivého řešení</a:t>
            </a:r>
            <a:endParaRPr/>
          </a:p>
          <a:p>
            <a:pPr indent="-122999" lvl="0" marL="91440" rtl="0" algn="just">
              <a:lnSpc>
                <a:spcPct val="70000"/>
              </a:lnSpc>
              <a:spcBef>
                <a:spcPts val="1400"/>
              </a:spcBef>
              <a:spcAft>
                <a:spcPts val="0"/>
              </a:spcAft>
              <a:buSzPts val="1937"/>
              <a:buFont typeface="Courier New"/>
              <a:buChar char="o"/>
            </a:pPr>
            <a:r>
              <a:rPr lang="cs-CZ" sz="1937"/>
              <a:t> </a:t>
            </a:r>
            <a:r>
              <a:rPr b="1" lang="cs-CZ" sz="1937"/>
              <a:t>vyjasňuje postoje </a:t>
            </a:r>
            <a:r>
              <a:rPr lang="cs-CZ" sz="1937"/>
              <a:t>– tím, že se záležitost vyhrotí, může posloužit k tomu, že mnoho dosud zamlžených postojů a názorů se náhle ozřejmí</a:t>
            </a:r>
            <a:endParaRPr sz="1937"/>
          </a:p>
          <a:p>
            <a:pPr indent="-122999" lvl="0" marL="91440" rtl="0" algn="just">
              <a:lnSpc>
                <a:spcPct val="70000"/>
              </a:lnSpc>
              <a:spcBef>
                <a:spcPts val="1400"/>
              </a:spcBef>
              <a:spcAft>
                <a:spcPts val="0"/>
              </a:spcAft>
              <a:buSzPts val="1937"/>
              <a:buFont typeface="Courier New"/>
              <a:buChar char="o"/>
            </a:pPr>
            <a:r>
              <a:rPr lang="cs-CZ" sz="1937"/>
              <a:t> </a:t>
            </a:r>
            <a:r>
              <a:rPr b="1" lang="cs-CZ" sz="1937"/>
              <a:t>zvyšuje kvalitu rozhodování </a:t>
            </a:r>
            <a:r>
              <a:rPr lang="cs-CZ" sz="1937"/>
              <a:t>– může být konstruktivní, když zvýší kvalitu rozhodování, stimuluje tvořivost, povzbuzuje zájem členů týmu o dění, poskytuje možnost vyjadřovat svůj nesouhlas, podněcuje kritické zkoumání stanovisek a názorů vlastních i cizích</a:t>
            </a:r>
            <a:endParaRPr sz="1937"/>
          </a:p>
          <a:p>
            <a:pPr indent="-122999" lvl="0" marL="91440" rtl="0" algn="just">
              <a:lnSpc>
                <a:spcPct val="70000"/>
              </a:lnSpc>
              <a:spcBef>
                <a:spcPts val="1400"/>
              </a:spcBef>
              <a:spcAft>
                <a:spcPts val="0"/>
              </a:spcAft>
              <a:buSzPts val="1937"/>
              <a:buFont typeface="Courier New"/>
              <a:buChar char="o"/>
            </a:pPr>
            <a:r>
              <a:rPr lang="cs-CZ" sz="1937"/>
              <a:t> </a:t>
            </a:r>
            <a:r>
              <a:rPr b="1" lang="cs-CZ" sz="1937"/>
              <a:t>zvyšuje angažovanost </a:t>
            </a:r>
            <a:r>
              <a:rPr lang="cs-CZ" sz="1937"/>
              <a:t>– konflikt jen málokdy nechává dlouhodobě chladným, a proto pomáhá k tomu, že lidé se více angažují; jeho pozitivní vyřešení je velkou příležitostí k tomu, jak tuto angažovanost dále rozvíjet a prohlubovat</a:t>
            </a:r>
            <a:endParaRPr/>
          </a:p>
          <a:p>
            <a:pPr indent="-122999" lvl="0" marL="91440" rtl="0" algn="just">
              <a:lnSpc>
                <a:spcPct val="70000"/>
              </a:lnSpc>
              <a:spcBef>
                <a:spcPts val="1400"/>
              </a:spcBef>
              <a:spcAft>
                <a:spcPts val="0"/>
              </a:spcAft>
              <a:buSzPts val="1937"/>
              <a:buFont typeface="Courier New"/>
              <a:buChar char="o"/>
            </a:pPr>
            <a:r>
              <a:rPr lang="cs-CZ" sz="1937"/>
              <a:t> </a:t>
            </a:r>
            <a:r>
              <a:rPr b="1" lang="cs-CZ" sz="1937"/>
              <a:t>podporuje spontánnost a komunikaci </a:t>
            </a:r>
            <a:r>
              <a:rPr lang="cs-CZ" sz="1937"/>
              <a:t>– v konfliktních situacích se lidé často neohlížení na to, co a jak říkají a jak jednají; vyjasňují se tak nejenom názory a postoje, ale také se ukazuje, kdo je kdo</a:t>
            </a:r>
            <a:endParaRPr sz="1937"/>
          </a:p>
          <a:p>
            <a:pPr indent="-122999" lvl="0" marL="91440" rtl="0" algn="just">
              <a:lnSpc>
                <a:spcPct val="70000"/>
              </a:lnSpc>
              <a:spcBef>
                <a:spcPts val="1400"/>
              </a:spcBef>
              <a:spcAft>
                <a:spcPts val="0"/>
              </a:spcAft>
              <a:buSzPts val="1937"/>
              <a:buFont typeface="Courier New"/>
              <a:buChar char="o"/>
            </a:pPr>
            <a:r>
              <a:rPr lang="cs-CZ" sz="1937"/>
              <a:t> </a:t>
            </a:r>
            <a:r>
              <a:rPr b="1" lang="cs-CZ" sz="1937"/>
              <a:t>posiluje produktivitu </a:t>
            </a:r>
            <a:r>
              <a:rPr lang="cs-CZ" sz="1937"/>
              <a:t>– některé studie ukazují, že v pracovních i sportovních týmech jistá míra soupeření a konkurence (rozumná úroveň konfliktu) vede k vyššímu výkonu a následně i k vyšší spokojenosti (TENZE); zásadní je zde to, jak se na konflikt pohlíží, jak se interpretuje jeho význam a samozřejmě jak se také řeší</a:t>
            </a:r>
            <a:endParaRPr sz="1937"/>
          </a:p>
          <a:p>
            <a:pPr indent="-122999" lvl="0" marL="91440" rtl="0" algn="just">
              <a:lnSpc>
                <a:spcPct val="70000"/>
              </a:lnSpc>
              <a:spcBef>
                <a:spcPts val="1400"/>
              </a:spcBef>
              <a:spcAft>
                <a:spcPts val="0"/>
              </a:spcAft>
              <a:buSzPts val="1937"/>
              <a:buFont typeface="Courier New"/>
              <a:buChar char="o"/>
            </a:pPr>
            <a:r>
              <a:rPr lang="cs-CZ" sz="1937"/>
              <a:t> </a:t>
            </a:r>
            <a:r>
              <a:rPr b="1" lang="cs-CZ" sz="1937"/>
              <a:t>pomáhá zvyšovat tvořivost </a:t>
            </a:r>
            <a:r>
              <a:rPr lang="cs-CZ" sz="1937"/>
              <a:t>– čas od času může být pro manažera výhodné podnítit výměny názorů, mírné neshody, soutěživost, kritiku, oponenturu, zpochybnění názorů, či vzepření se tradici</a:t>
            </a:r>
            <a:endParaRPr sz="1937"/>
          </a:p>
          <a:p>
            <a:pPr indent="0" lvl="0" marL="91440" rtl="0" algn="just">
              <a:lnSpc>
                <a:spcPct val="70000"/>
              </a:lnSpc>
              <a:spcBef>
                <a:spcPts val="1400"/>
              </a:spcBef>
              <a:spcAft>
                <a:spcPts val="0"/>
              </a:spcAft>
              <a:buSzPts val="1937"/>
              <a:buFont typeface="Courier New"/>
              <a:buNone/>
            </a:pPr>
            <a:r>
              <a:t/>
            </a:r>
            <a:endParaRPr b="1" sz="1937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11"/>
          <p:cNvSpPr txBox="1"/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5667B1"/>
              </a:buClr>
              <a:buSzPts val="4800"/>
              <a:buFont typeface="Calibri"/>
              <a:buNone/>
            </a:pPr>
            <a:br>
              <a:rPr lang="cs-CZ">
                <a:solidFill>
                  <a:srgbClr val="5667B1"/>
                </a:solidFill>
              </a:rPr>
            </a:br>
            <a:r>
              <a:rPr lang="cs-CZ" cap="none">
                <a:solidFill>
                  <a:srgbClr val="5667B1"/>
                </a:solidFill>
              </a:rPr>
              <a:t>ZÁSADY PŘI ŘEŠENÍ KONFLIKTŮ</a:t>
            </a:r>
            <a:endParaRPr/>
          </a:p>
        </p:txBody>
      </p:sp>
      <p:sp>
        <p:nvSpPr>
          <p:cNvPr id="163" name="Google Shape;163;p11"/>
          <p:cNvSpPr txBox="1"/>
          <p:nvPr>
            <p:ph idx="1" type="body"/>
          </p:nvPr>
        </p:nvSpPr>
        <p:spPr>
          <a:xfrm>
            <a:off x="1097280" y="1972734"/>
            <a:ext cx="10058400" cy="442806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/>
          <a:p>
            <a:pPr indent="-127000" lvl="0" marL="9144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000"/>
              <a:buFont typeface="Courier New"/>
              <a:buChar char="o"/>
            </a:pPr>
            <a:r>
              <a:rPr lang="cs-CZ"/>
              <a:t> přizvat nezávislého člověka, který přinese jasná pravidla pro diskusi;  zeptat se odborníka</a:t>
            </a:r>
            <a:endParaRPr/>
          </a:p>
          <a:p>
            <a:pPr indent="-127000" lvl="0" marL="9144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ts val="2000"/>
              <a:buFont typeface="Courier New"/>
              <a:buChar char="o"/>
            </a:pPr>
            <a:r>
              <a:rPr lang="cs-CZ"/>
              <a:t> lépe poznat soupeře</a:t>
            </a:r>
            <a:endParaRPr/>
          </a:p>
          <a:p>
            <a:pPr indent="-127000" lvl="0" marL="9144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ts val="2000"/>
              <a:buFont typeface="Courier New"/>
              <a:buChar char="o"/>
            </a:pPr>
            <a:r>
              <a:rPr lang="cs-CZ"/>
              <a:t> být otevřený a nestranný</a:t>
            </a:r>
            <a:endParaRPr/>
          </a:p>
          <a:p>
            <a:pPr indent="-127000" lvl="0" marL="9144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ts val="2000"/>
              <a:buFont typeface="Courier New"/>
              <a:buChar char="o"/>
            </a:pPr>
            <a:r>
              <a:rPr lang="cs-CZ"/>
              <a:t> čím dříve se konflikt řeší, tím lépe; spolupráce chce čas, soupeřit se dá rychle</a:t>
            </a:r>
            <a:endParaRPr/>
          </a:p>
          <a:p>
            <a:pPr indent="-127000" lvl="0" marL="9144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ts val="2000"/>
              <a:buFont typeface="Courier New"/>
              <a:buChar char="o"/>
            </a:pPr>
            <a:r>
              <a:rPr lang="cs-CZ"/>
              <a:t> vyjasňování představ, zájmů, názorů</a:t>
            </a:r>
            <a:endParaRPr/>
          </a:p>
          <a:p>
            <a:pPr indent="-127000" lvl="0" marL="9144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ts val="2000"/>
              <a:buFont typeface="Courier New"/>
              <a:buChar char="o"/>
            </a:pPr>
            <a:r>
              <a:rPr lang="cs-CZ"/>
              <a:t> poskytovat dostatečnou zpětnou vazbu</a:t>
            </a:r>
            <a:endParaRPr/>
          </a:p>
          <a:p>
            <a:pPr indent="-127000" lvl="0" marL="9144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ts val="2000"/>
              <a:buFont typeface="Courier New"/>
              <a:buChar char="o"/>
            </a:pPr>
            <a:r>
              <a:rPr lang="cs-CZ"/>
              <a:t> zvyšovat způsobilost lidí pro řešení konfliktů</a:t>
            </a:r>
            <a:endParaRPr/>
          </a:p>
          <a:p>
            <a:pPr indent="-127000" lvl="0" marL="9144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ts val="2000"/>
              <a:buFont typeface="Courier New"/>
              <a:buChar char="o"/>
            </a:pPr>
            <a:r>
              <a:rPr lang="cs-CZ"/>
              <a:t> uvědomit si, že lidé mají různé představy</a:t>
            </a:r>
            <a:endParaRPr/>
          </a:p>
          <a:p>
            <a:pPr indent="-127000" lvl="0" marL="9144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ts val="2000"/>
              <a:buFont typeface="Courier New"/>
              <a:buChar char="o"/>
            </a:pPr>
            <a:r>
              <a:rPr lang="cs-CZ"/>
              <a:t> pracovat se silnými stránkami a zdroji účastníků</a:t>
            </a:r>
            <a:endParaRPr/>
          </a:p>
          <a:p>
            <a:pPr indent="0" lvl="0" marL="9144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ts val="2000"/>
              <a:buFont typeface="Courier New"/>
              <a:buNone/>
            </a:pPr>
            <a:r>
              <a:t/>
            </a:r>
            <a:endParaRPr/>
          </a:p>
          <a:p>
            <a:pPr indent="0" lvl="0" marL="9144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ts val="2000"/>
              <a:buFont typeface="Courier New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67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p12"/>
          <p:cNvSpPr txBox="1"/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5667B1"/>
              </a:buClr>
              <a:buSzPts val="4800"/>
              <a:buFont typeface="Calibri"/>
              <a:buNone/>
            </a:pPr>
            <a:r>
              <a:rPr lang="cs-CZ" cap="none">
                <a:solidFill>
                  <a:srgbClr val="5667B1"/>
                </a:solidFill>
              </a:rPr>
              <a:t>ZÁSADY PŘI ŘEŠENÍ KONFLIKTŮ</a:t>
            </a:r>
            <a:endParaRPr/>
          </a:p>
        </p:txBody>
      </p:sp>
      <p:sp>
        <p:nvSpPr>
          <p:cNvPr id="169" name="Google Shape;169;p12"/>
          <p:cNvSpPr txBox="1"/>
          <p:nvPr>
            <p:ph idx="1" type="body"/>
          </p:nvPr>
        </p:nvSpPr>
        <p:spPr>
          <a:xfrm>
            <a:off x="1097280" y="2023534"/>
            <a:ext cx="10058400" cy="40233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/>
          <a:p>
            <a:pPr indent="-127000" lvl="0" marL="9144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000"/>
              <a:buFont typeface="Courier New"/>
              <a:buChar char="o"/>
            </a:pPr>
            <a:r>
              <a:rPr lang="cs-CZ"/>
              <a:t> dávat najevo, že </a:t>
            </a:r>
            <a:r>
              <a:rPr b="1" lang="cs-CZ"/>
              <a:t>každý má právo na seberealizaci</a:t>
            </a:r>
            <a:r>
              <a:rPr lang="cs-CZ"/>
              <a:t>, samostatnost</a:t>
            </a:r>
            <a:endParaRPr/>
          </a:p>
          <a:p>
            <a:pPr indent="-127000" lvl="0" marL="9144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ts val="2000"/>
              <a:buFont typeface="Courier New"/>
              <a:buChar char="o"/>
            </a:pPr>
            <a:r>
              <a:rPr lang="cs-CZ"/>
              <a:t> </a:t>
            </a:r>
            <a:r>
              <a:rPr b="1" lang="cs-CZ"/>
              <a:t>všímat si pocitů, nedívat se nazpátek</a:t>
            </a:r>
            <a:endParaRPr/>
          </a:p>
          <a:p>
            <a:pPr indent="-127000" lvl="0" marL="9144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ts val="2000"/>
              <a:buFont typeface="Courier New"/>
              <a:buChar char="o"/>
            </a:pPr>
            <a:r>
              <a:rPr lang="cs-CZ"/>
              <a:t> snaha o </a:t>
            </a:r>
            <a:r>
              <a:rPr b="1" lang="cs-CZ"/>
              <a:t>konsensus</a:t>
            </a:r>
            <a:r>
              <a:rPr lang="cs-CZ"/>
              <a:t> (vzájemný souhlas, často</a:t>
            </a:r>
            <a:br>
              <a:rPr lang="cs-CZ"/>
            </a:br>
            <a:r>
              <a:rPr lang="cs-CZ"/>
              <a:t>spontánní vzájemná shoda) má přednost</a:t>
            </a:r>
            <a:br>
              <a:rPr lang="cs-CZ"/>
            </a:br>
            <a:r>
              <a:rPr b="1" lang="cs-CZ"/>
              <a:t>před kompromisem </a:t>
            </a:r>
            <a:r>
              <a:rPr lang="cs-CZ"/>
              <a:t>(malý zisk za cenu malé ztráty)</a:t>
            </a:r>
            <a:endParaRPr/>
          </a:p>
          <a:p>
            <a:pPr indent="0" lvl="0" marL="9144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ts val="2000"/>
              <a:buNone/>
            </a:pPr>
            <a:r>
              <a:t/>
            </a:r>
            <a:endParaRPr/>
          </a:p>
        </p:txBody>
      </p:sp>
      <p:pic>
        <p:nvPicPr>
          <p:cNvPr id="170" name="Google Shape;170;p1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188200" y="2770286"/>
            <a:ext cx="4392612" cy="310981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74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p13"/>
          <p:cNvSpPr txBox="1"/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07E71C"/>
              </a:buClr>
              <a:buSzPts val="4800"/>
              <a:buFont typeface="Calibri"/>
              <a:buNone/>
            </a:pPr>
            <a:r>
              <a:rPr lang="cs-CZ">
                <a:solidFill>
                  <a:srgbClr val="07E71C"/>
                </a:solidFill>
              </a:rPr>
              <a:t>EFEKTIVNÍ ŘEŠENÍ KONFLIKTŮ V TÝMU</a:t>
            </a:r>
            <a:endParaRPr>
              <a:solidFill>
                <a:srgbClr val="07E71C"/>
              </a:solidFill>
            </a:endParaRPr>
          </a:p>
        </p:txBody>
      </p:sp>
      <p:sp>
        <p:nvSpPr>
          <p:cNvPr id="176" name="Google Shape;176;p13"/>
          <p:cNvSpPr txBox="1"/>
          <p:nvPr>
            <p:ph idx="1" type="body"/>
          </p:nvPr>
        </p:nvSpPr>
        <p:spPr>
          <a:xfrm>
            <a:off x="1097280" y="2048934"/>
            <a:ext cx="10675620" cy="44650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/>
          <a:p>
            <a:pPr indent="-133350" lvl="0" marL="9144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100"/>
              <a:buFont typeface="Courier New"/>
              <a:buChar char="o"/>
            </a:pPr>
            <a:r>
              <a:rPr lang="cs-CZ" sz="2100"/>
              <a:t> konflikt je vnímán jako </a:t>
            </a:r>
            <a:r>
              <a:rPr b="1" lang="cs-CZ" sz="2100"/>
              <a:t>společný problém všech, ne jednotlivce </a:t>
            </a:r>
            <a:endParaRPr b="1" sz="2100"/>
          </a:p>
          <a:p>
            <a:pPr indent="-133350" lvl="0" marL="91440" rtl="0" algn="l">
              <a:lnSpc>
                <a:spcPct val="80000"/>
              </a:lnSpc>
              <a:spcBef>
                <a:spcPts val="1400"/>
              </a:spcBef>
              <a:spcAft>
                <a:spcPts val="0"/>
              </a:spcAft>
              <a:buSzPts val="2100"/>
              <a:buFont typeface="Courier New"/>
              <a:buChar char="o"/>
            </a:pPr>
            <a:r>
              <a:rPr b="1" lang="cs-CZ" sz="2100"/>
              <a:t> </a:t>
            </a:r>
            <a:r>
              <a:rPr lang="cs-CZ" sz="2100"/>
              <a:t>každý </a:t>
            </a:r>
            <a:r>
              <a:rPr b="1" lang="cs-CZ" sz="2100"/>
              <a:t>otevřeně vyjadřuje svá přání, cíle, zájmy, postoje, potřeby </a:t>
            </a:r>
            <a:endParaRPr b="1" sz="2100"/>
          </a:p>
          <a:p>
            <a:pPr indent="-133350" lvl="0" marL="91440" rtl="0" algn="l">
              <a:lnSpc>
                <a:spcPct val="80000"/>
              </a:lnSpc>
              <a:spcBef>
                <a:spcPts val="1400"/>
              </a:spcBef>
              <a:spcAft>
                <a:spcPts val="0"/>
              </a:spcAft>
              <a:buSzPts val="2100"/>
              <a:buFont typeface="Courier New"/>
              <a:buChar char="o"/>
            </a:pPr>
            <a:r>
              <a:rPr b="1" lang="cs-CZ" sz="2100"/>
              <a:t> hledáme řešení, které uspokojí všechny</a:t>
            </a:r>
            <a:r>
              <a:rPr lang="cs-CZ" sz="2100"/>
              <a:t>, přitom sledujeme společné, ne sobecké cíle</a:t>
            </a:r>
            <a:endParaRPr/>
          </a:p>
          <a:p>
            <a:pPr indent="-133350" lvl="0" marL="91440" rtl="0" algn="l">
              <a:lnSpc>
                <a:spcPct val="80000"/>
              </a:lnSpc>
              <a:spcBef>
                <a:spcPts val="1400"/>
              </a:spcBef>
              <a:spcAft>
                <a:spcPts val="0"/>
              </a:spcAft>
              <a:buSzPts val="2100"/>
              <a:buFont typeface="Courier New"/>
              <a:buChar char="o"/>
            </a:pPr>
            <a:r>
              <a:rPr lang="cs-CZ" sz="2100"/>
              <a:t> když druhý mluví, snaží se ostatní vžít do jeho pocitů – empatie </a:t>
            </a:r>
            <a:endParaRPr sz="2100"/>
          </a:p>
          <a:p>
            <a:pPr indent="-133350" lvl="0" marL="91440" rtl="0" algn="l">
              <a:lnSpc>
                <a:spcPct val="80000"/>
              </a:lnSpc>
              <a:spcBef>
                <a:spcPts val="1400"/>
              </a:spcBef>
              <a:spcAft>
                <a:spcPts val="0"/>
              </a:spcAft>
              <a:buSzPts val="2100"/>
              <a:buFont typeface="Courier New"/>
              <a:buChar char="o"/>
            </a:pPr>
            <a:r>
              <a:rPr lang="cs-CZ" sz="2100"/>
              <a:t> nepoužíváme ani sliby, ani </a:t>
            </a:r>
            <a:r>
              <a:rPr b="1" lang="cs-CZ" sz="2100"/>
              <a:t>nepoužíváme hrozby, nevyčítáme </a:t>
            </a:r>
            <a:endParaRPr b="1" sz="2100"/>
          </a:p>
          <a:p>
            <a:pPr indent="-133350" lvl="0" marL="91440" rtl="0" algn="l">
              <a:lnSpc>
                <a:spcPct val="80000"/>
              </a:lnSpc>
              <a:spcBef>
                <a:spcPts val="1400"/>
              </a:spcBef>
              <a:spcAft>
                <a:spcPts val="0"/>
              </a:spcAft>
              <a:buSzPts val="2100"/>
              <a:buFont typeface="Courier New"/>
              <a:buChar char="o"/>
            </a:pPr>
            <a:r>
              <a:rPr b="1" lang="cs-CZ" sz="2100"/>
              <a:t> </a:t>
            </a:r>
            <a:r>
              <a:rPr lang="cs-CZ" sz="2100"/>
              <a:t>své </a:t>
            </a:r>
            <a:r>
              <a:rPr b="1" lang="cs-CZ" sz="2100"/>
              <a:t>negativní pocity každý vyjádří tak, aby neublížil </a:t>
            </a:r>
            <a:r>
              <a:rPr lang="cs-CZ" sz="2100"/>
              <a:t>druhým </a:t>
            </a:r>
            <a:endParaRPr sz="2100"/>
          </a:p>
          <a:p>
            <a:pPr indent="-133350" lvl="0" marL="91440" rtl="0" algn="l">
              <a:lnSpc>
                <a:spcPct val="80000"/>
              </a:lnSpc>
              <a:spcBef>
                <a:spcPts val="1400"/>
              </a:spcBef>
              <a:spcAft>
                <a:spcPts val="0"/>
              </a:spcAft>
              <a:buSzPts val="2100"/>
              <a:buFont typeface="Courier New"/>
              <a:buChar char="o"/>
            </a:pPr>
            <a:r>
              <a:rPr lang="cs-CZ" sz="2100"/>
              <a:t> dáváme najevo, že </a:t>
            </a:r>
            <a:r>
              <a:rPr b="1" lang="cs-CZ" sz="2100"/>
              <a:t>naše postoje a názory jsou pružné </a:t>
            </a:r>
            <a:endParaRPr/>
          </a:p>
          <a:p>
            <a:pPr indent="-133350" lvl="0" marL="91440" rtl="0" algn="l">
              <a:lnSpc>
                <a:spcPct val="80000"/>
              </a:lnSpc>
              <a:spcBef>
                <a:spcPts val="1400"/>
              </a:spcBef>
              <a:spcAft>
                <a:spcPts val="0"/>
              </a:spcAft>
              <a:buSzPts val="2100"/>
              <a:buFont typeface="Courier New"/>
              <a:buChar char="o"/>
            </a:pPr>
            <a:r>
              <a:rPr lang="cs-CZ" sz="2100"/>
              <a:t> </a:t>
            </a:r>
            <a:r>
              <a:rPr b="1" lang="cs-CZ" sz="2100"/>
              <a:t>projevujeme se kooperativně</a:t>
            </a:r>
            <a:r>
              <a:rPr lang="cs-CZ" sz="2100"/>
              <a:t>, aby byl vytvořen a stabilizován kooperativní vztah </a:t>
            </a:r>
            <a:br>
              <a:rPr lang="cs-CZ"/>
            </a:br>
            <a:r>
              <a:rPr lang="cs-CZ"/>
              <a:t>												</a:t>
            </a:r>
            <a:br>
              <a:rPr lang="cs-CZ"/>
            </a:br>
            <a:r>
              <a:rPr lang="cs-CZ"/>
              <a:t>						</a:t>
            </a:r>
            <a:r>
              <a:rPr i="1" lang="cs-CZ" sz="1500"/>
              <a:t>(Dotlich,D.L.,Cairo, P.G., Proč ředitelé selhávají,2006)</a:t>
            </a:r>
            <a:endParaRPr sz="1500"/>
          </a:p>
          <a:p>
            <a:pPr indent="0" lvl="0" marL="91440" rtl="0" algn="l">
              <a:lnSpc>
                <a:spcPct val="80000"/>
              </a:lnSpc>
              <a:spcBef>
                <a:spcPts val="1400"/>
              </a:spcBef>
              <a:spcAft>
                <a:spcPts val="0"/>
              </a:spcAft>
              <a:buSzPts val="2000"/>
              <a:buNone/>
            </a:pPr>
            <a:r>
              <a:t/>
            </a:r>
            <a:endParaRPr/>
          </a:p>
          <a:p>
            <a:pPr indent="0" lvl="0" marL="91440" rtl="0" algn="l">
              <a:lnSpc>
                <a:spcPct val="80000"/>
              </a:lnSpc>
              <a:spcBef>
                <a:spcPts val="1400"/>
              </a:spcBef>
              <a:spcAft>
                <a:spcPts val="0"/>
              </a:spcAft>
              <a:buSzPts val="20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80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p14"/>
          <p:cNvSpPr txBox="1"/>
          <p:nvPr>
            <p:ph type="title"/>
          </p:nvPr>
        </p:nvSpPr>
        <p:spPr>
          <a:xfrm>
            <a:off x="1097280" y="938295"/>
            <a:ext cx="10058400" cy="145075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5667B1"/>
              </a:buClr>
              <a:buSzPts val="4320"/>
              <a:buFont typeface="Calibri"/>
              <a:buNone/>
            </a:pPr>
            <a:br>
              <a:rPr lang="cs-CZ" sz="4320">
                <a:solidFill>
                  <a:srgbClr val="5667B1"/>
                </a:solidFill>
              </a:rPr>
            </a:br>
            <a:r>
              <a:rPr lang="cs-CZ" sz="4500" cap="none">
                <a:solidFill>
                  <a:schemeClr val="accent6"/>
                </a:solidFill>
              </a:rPr>
              <a:t>NEDOPORUČENÁ STRATEGIE „BOJE“, SEBEPROSAZENÍ </a:t>
            </a:r>
            <a:br>
              <a:rPr lang="cs-CZ" sz="4500" u="sng" cap="none"/>
            </a:br>
            <a:endParaRPr sz="4500"/>
          </a:p>
        </p:txBody>
      </p:sp>
      <p:sp>
        <p:nvSpPr>
          <p:cNvPr id="182" name="Google Shape;182;p14"/>
          <p:cNvSpPr txBox="1"/>
          <p:nvPr>
            <p:ph idx="1" type="body"/>
          </p:nvPr>
        </p:nvSpPr>
        <p:spPr>
          <a:xfrm>
            <a:off x="1097280" y="2087034"/>
            <a:ext cx="10058400" cy="40233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/>
          <a:p>
            <a:pPr indent="-127000" lvl="0" marL="9144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000"/>
              <a:buFont typeface="Courier New"/>
              <a:buChar char="o"/>
            </a:pPr>
            <a:r>
              <a:rPr lang="cs-CZ"/>
              <a:t> </a:t>
            </a:r>
            <a:r>
              <a:rPr lang="cs-CZ" sz="2100"/>
              <a:t>jeden se v konfliktu musí prosadit, chci to být já</a:t>
            </a:r>
            <a:endParaRPr/>
          </a:p>
          <a:p>
            <a:pPr indent="-133350" lvl="0" marL="9144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ts val="2100"/>
              <a:buFont typeface="Courier New"/>
              <a:buChar char="o"/>
            </a:pPr>
            <a:r>
              <a:rPr lang="cs-CZ" sz="2100"/>
              <a:t> své skutečné zájmy, cíle nevyjádřím vůbec nebo útržkovitě</a:t>
            </a:r>
            <a:endParaRPr/>
          </a:p>
          <a:p>
            <a:pPr indent="-133350" lvl="0" marL="9144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ts val="2100"/>
              <a:buFont typeface="Courier New"/>
              <a:buChar char="o"/>
            </a:pPr>
            <a:r>
              <a:rPr lang="cs-CZ" sz="2100"/>
              <a:t> sleduji hlavně svůj cíl, nenechám druhého, aby se projevil</a:t>
            </a:r>
            <a:endParaRPr/>
          </a:p>
          <a:p>
            <a:pPr indent="-133350" lvl="0" marL="9144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ts val="2100"/>
              <a:buFont typeface="Courier New"/>
              <a:buChar char="o"/>
            </a:pPr>
            <a:r>
              <a:rPr lang="cs-CZ" sz="2100"/>
              <a:t> naznačím sliby, jsem připraven sliby nesplnit, když bude třeba, druhému otevřeně pohrozím </a:t>
            </a:r>
            <a:endParaRPr/>
          </a:p>
          <a:p>
            <a:pPr indent="-133350" lvl="0" marL="9144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ts val="2100"/>
              <a:buFont typeface="Courier New"/>
              <a:buChar char="o"/>
            </a:pPr>
            <a:r>
              <a:rPr lang="cs-CZ" sz="2100"/>
              <a:t> negativní pocity vyjádřím ostře, zraňuji druhé, urážím druhou osobu</a:t>
            </a:r>
            <a:endParaRPr/>
          </a:p>
          <a:p>
            <a:pPr indent="-133350" lvl="0" marL="9144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ts val="2100"/>
              <a:buFont typeface="Courier New"/>
              <a:buChar char="o"/>
            </a:pPr>
            <a:r>
              <a:rPr lang="cs-CZ" sz="2100"/>
              <a:t> dám najevo, že ze svých pozic nehodlám ustoupit</a:t>
            </a:r>
            <a:endParaRPr/>
          </a:p>
          <a:p>
            <a:pPr indent="-133350" lvl="0" marL="9144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ts val="2100"/>
              <a:buFont typeface="Courier New"/>
              <a:buChar char="o"/>
            </a:pPr>
            <a:r>
              <a:rPr lang="cs-CZ" sz="2100"/>
              <a:t> předstírám kooperaci, abych druhého použil pro své cíle</a:t>
            </a:r>
            <a:endParaRPr/>
          </a:p>
          <a:p>
            <a:pPr indent="-133350" lvl="0" marL="9144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ts val="2100"/>
              <a:buFont typeface="Courier New"/>
              <a:buChar char="o"/>
            </a:pPr>
            <a:r>
              <a:rPr lang="cs-CZ" sz="2100"/>
              <a:t> nesnažím se chápat druhého, musí si pomoci sám </a:t>
            </a:r>
            <a:endParaRPr sz="2100"/>
          </a:p>
          <a:p>
            <a:pPr indent="0" lvl="0" marL="9144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ts val="20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86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p15"/>
          <p:cNvSpPr txBox="1"/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4800"/>
              <a:buFont typeface="Calibri"/>
              <a:buNone/>
            </a:pPr>
            <a:br>
              <a:rPr b="1" lang="cs-CZ"/>
            </a:br>
            <a:r>
              <a:rPr lang="cs-CZ" cap="none">
                <a:solidFill>
                  <a:srgbClr val="5667B1"/>
                </a:solidFill>
              </a:rPr>
              <a:t>OSOBNOSTNÍ STYLY ŘEŠENÍ KONFLIKTU </a:t>
            </a:r>
            <a:endParaRPr/>
          </a:p>
        </p:txBody>
      </p:sp>
      <p:sp>
        <p:nvSpPr>
          <p:cNvPr id="188" name="Google Shape;188;p15"/>
          <p:cNvSpPr txBox="1"/>
          <p:nvPr>
            <p:ph idx="1" type="body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/>
          <a:p>
            <a:pPr indent="-127000" lvl="0" marL="9144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000"/>
              <a:buFont typeface="Courier New"/>
              <a:buChar char="o"/>
            </a:pPr>
            <a:r>
              <a:rPr lang="cs-CZ"/>
              <a:t> každý má svůj </a:t>
            </a:r>
            <a:r>
              <a:rPr b="1" lang="cs-CZ"/>
              <a:t>vlastní přístup k životu, k práci</a:t>
            </a:r>
            <a:endParaRPr/>
          </a:p>
          <a:p>
            <a:pPr indent="-127000" lvl="0" marL="9144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ts val="2000"/>
              <a:buFont typeface="Courier New"/>
              <a:buChar char="o"/>
            </a:pPr>
            <a:r>
              <a:rPr lang="cs-CZ"/>
              <a:t> každý má </a:t>
            </a:r>
            <a:r>
              <a:rPr b="1" lang="cs-CZ"/>
              <a:t>vlastní žebříček hodnot, určitý typ temperamentu, vlastní přístup nebo styl řešení konfliktů</a:t>
            </a:r>
            <a:endParaRPr/>
          </a:p>
          <a:p>
            <a:pPr indent="-127000" lvl="0" marL="9144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ts val="2000"/>
              <a:buFont typeface="Courier New"/>
              <a:buChar char="o"/>
            </a:pPr>
            <a:r>
              <a:rPr lang="cs-CZ"/>
              <a:t> někdo se při </a:t>
            </a:r>
            <a:r>
              <a:rPr b="1" lang="cs-CZ"/>
              <a:t>prvním náznaku konfliktu stáhne </a:t>
            </a:r>
            <a:r>
              <a:rPr lang="cs-CZ"/>
              <a:t>(</a:t>
            </a:r>
            <a:r>
              <a:rPr b="1" lang="cs-CZ"/>
              <a:t>útěk</a:t>
            </a:r>
            <a:r>
              <a:rPr lang="cs-CZ"/>
              <a:t>) X  jiný </a:t>
            </a:r>
            <a:r>
              <a:rPr b="1" lang="cs-CZ"/>
              <a:t>konfliktu čelí a hledá řešení</a:t>
            </a:r>
            <a:r>
              <a:rPr lang="cs-CZ"/>
              <a:t>, které bude přijatelné pro obě strany (</a:t>
            </a:r>
            <a:r>
              <a:rPr b="1" lang="cs-CZ"/>
              <a:t>konsensus</a:t>
            </a:r>
            <a:r>
              <a:rPr lang="cs-CZ"/>
              <a:t>)</a:t>
            </a:r>
            <a:endParaRPr/>
          </a:p>
          <a:p>
            <a:pPr indent="-127000" lvl="0" marL="9144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ts val="2000"/>
              <a:buFont typeface="Courier New"/>
              <a:buChar char="o"/>
            </a:pPr>
            <a:r>
              <a:rPr lang="cs-CZ"/>
              <a:t> někteří jedinci používají taktiku „poloplné sklenice“ – pokoušejí se </a:t>
            </a:r>
            <a:r>
              <a:rPr b="1" lang="cs-CZ"/>
              <a:t>dosáhnout co nejvíce ze svých cílů a přitom co nejméně poškodit vztahy k druhé straně </a:t>
            </a:r>
            <a:r>
              <a:rPr lang="cs-CZ"/>
              <a:t>(</a:t>
            </a:r>
            <a:r>
              <a:rPr b="1" lang="cs-CZ"/>
              <a:t>kompromis</a:t>
            </a:r>
            <a:r>
              <a:rPr lang="cs-CZ"/>
              <a:t>)</a:t>
            </a:r>
            <a:endParaRPr/>
          </a:p>
          <a:p>
            <a:pPr indent="-127000" lvl="0" marL="9144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ts val="2000"/>
              <a:buFont typeface="Courier New"/>
              <a:buChar char="o"/>
            </a:pPr>
            <a:r>
              <a:rPr lang="cs-CZ"/>
              <a:t> někteří jedinci jsou tak </a:t>
            </a:r>
            <a:r>
              <a:rPr b="1" lang="cs-CZ"/>
              <a:t>silně soustředění na dosažení svého cíle, že bez rozpaků poškodí nebo zničí své vztahy k druhým (boj)</a:t>
            </a:r>
            <a:endParaRPr/>
          </a:p>
          <a:p>
            <a:pPr indent="-127000" lvl="0" marL="9144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ts val="2000"/>
              <a:buFont typeface="Courier New"/>
              <a:buChar char="o"/>
            </a:pPr>
            <a:r>
              <a:rPr lang="cs-CZ"/>
              <a:t> </a:t>
            </a:r>
            <a:r>
              <a:rPr b="1" lang="cs-CZ"/>
              <a:t>osobní styl každého člověka je ovlivněn tím, do jaké míry je zaměřen na cíl, nebo vztah</a:t>
            </a:r>
            <a:endParaRPr b="1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92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Google Shape;193;p16"/>
          <p:cNvSpPr txBox="1"/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4320"/>
              <a:buFont typeface="Calibri"/>
              <a:buNone/>
            </a:pPr>
            <a:br>
              <a:rPr b="1" lang="cs-CZ" sz="4320"/>
            </a:br>
            <a:r>
              <a:rPr lang="cs-CZ" sz="4320" cap="none">
                <a:solidFill>
                  <a:srgbClr val="5667B1"/>
                </a:solidFill>
              </a:rPr>
              <a:t>OSOBNOSTNÍ STYLY ŘEŠENÍ KONFLIKTU </a:t>
            </a:r>
            <a:br>
              <a:rPr lang="cs-CZ" sz="4320" cap="none">
                <a:solidFill>
                  <a:srgbClr val="5667B1"/>
                </a:solidFill>
              </a:rPr>
            </a:br>
            <a:r>
              <a:rPr lang="cs-CZ" sz="4320" cap="none">
                <a:solidFill>
                  <a:srgbClr val="5667B1"/>
                </a:solidFill>
              </a:rPr>
              <a:t>„VYJEDNÁVACÍ METODY“</a:t>
            </a:r>
            <a:endParaRPr sz="4320"/>
          </a:p>
        </p:txBody>
      </p:sp>
      <p:sp>
        <p:nvSpPr>
          <p:cNvPr id="194" name="Google Shape;194;p16"/>
          <p:cNvSpPr txBox="1"/>
          <p:nvPr>
            <p:ph idx="1" type="body"/>
          </p:nvPr>
        </p:nvSpPr>
        <p:spPr>
          <a:xfrm>
            <a:off x="713740" y="1833034"/>
            <a:ext cx="10640060" cy="488526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/>
          <a:p>
            <a:pPr indent="-457200" lvl="0" marL="45720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757"/>
              <a:buFont typeface="Calibri"/>
              <a:buAutoNum type="arabicPeriod"/>
            </a:pPr>
            <a:r>
              <a:rPr b="1" lang="cs-CZ" sz="1757" cap="none"/>
              <a:t>SPOLUPRACUJÍCÍ (WIN-WIN)</a:t>
            </a:r>
            <a:r>
              <a:rPr b="1" lang="cs-CZ" sz="1757"/>
              <a:t> </a:t>
            </a:r>
            <a:r>
              <a:rPr lang="cs-CZ" sz="1757"/>
              <a:t>- snaží se o zachování vzájemných vztahů a zároveň o prosazení svých cílů; má na mysli zájem nejen svůj, ale i svého protivníka; uvědomí-li si, že vznikl konflikt, použije vhodné metody jeho zvládnutí; jde o </a:t>
            </a:r>
            <a:r>
              <a:rPr b="1" lang="cs-CZ" sz="1757"/>
              <a:t>strategii výhra/výhra</a:t>
            </a:r>
            <a:endParaRPr/>
          </a:p>
          <a:p>
            <a:pPr indent="-457200" lvl="0" marL="457200" rtl="0" algn="l">
              <a:lnSpc>
                <a:spcPct val="80000"/>
              </a:lnSpc>
              <a:spcBef>
                <a:spcPts val="1400"/>
              </a:spcBef>
              <a:spcAft>
                <a:spcPts val="0"/>
              </a:spcAft>
              <a:buSzPts val="1757"/>
              <a:buFont typeface="Calibri"/>
              <a:buAutoNum type="arabicPeriod"/>
            </a:pPr>
            <a:r>
              <a:rPr b="1" lang="cs-CZ" sz="1757" cap="none"/>
              <a:t>KOMPROMISNÍ</a:t>
            </a:r>
            <a:r>
              <a:rPr b="1" lang="cs-CZ" sz="1757"/>
              <a:t> </a:t>
            </a:r>
            <a:r>
              <a:rPr lang="cs-CZ" sz="1757"/>
              <a:t>- předpokládá, že řešení výhra-výhra není možné, a jeho vyjednávací strategie se snaží o malý zisk za cenu malé ztráty vzhledem k osobním vztahům i cílům zúčastněných stran; přitom používá hlavně přesvědčování a manipulace; jde o </a:t>
            </a:r>
            <a:r>
              <a:rPr b="1" lang="cs-CZ" sz="1757"/>
              <a:t>strategii minivýhra/miniztráta</a:t>
            </a:r>
            <a:endParaRPr b="1" sz="1757"/>
          </a:p>
          <a:p>
            <a:pPr indent="-457200" lvl="0" marL="457200" rtl="0" algn="l">
              <a:lnSpc>
                <a:spcPct val="80000"/>
              </a:lnSpc>
              <a:spcBef>
                <a:spcPts val="1400"/>
              </a:spcBef>
              <a:spcAft>
                <a:spcPts val="0"/>
              </a:spcAft>
              <a:buSzPts val="1757"/>
              <a:buFont typeface="Calibri"/>
              <a:buAutoNum type="arabicPeriod"/>
            </a:pPr>
            <a:r>
              <a:rPr b="1" lang="cs-CZ" sz="1757" cap="none"/>
              <a:t>USTUPUJÍCÍ </a:t>
            </a:r>
            <a:r>
              <a:rPr lang="cs-CZ" sz="1757"/>
              <a:t>- snaží se za každou cenu udržet vztahy s minimálním ohledem na zájmy zúčastněných stran; chrání vztahy tím, že se vzdává, ustupuje a vyhýbá se konfliktu; jde o </a:t>
            </a:r>
            <a:r>
              <a:rPr b="1" lang="cs-CZ" sz="1757"/>
              <a:t>strategii ústup-ztráta/výhra</a:t>
            </a:r>
            <a:endParaRPr/>
          </a:p>
          <a:p>
            <a:pPr indent="-457200" lvl="0" marL="457200" rtl="0" algn="l">
              <a:lnSpc>
                <a:spcPct val="80000"/>
              </a:lnSpc>
              <a:spcBef>
                <a:spcPts val="1400"/>
              </a:spcBef>
              <a:spcAft>
                <a:spcPts val="0"/>
              </a:spcAft>
              <a:buSzPts val="1757"/>
              <a:buFont typeface="Calibri"/>
              <a:buAutoNum type="arabicPeriod"/>
            </a:pPr>
            <a:r>
              <a:rPr b="1" lang="cs-CZ" sz="1757" cap="none"/>
              <a:t>AUTORITÁŘSKÝ (WIN-LOSE)</a:t>
            </a:r>
            <a:r>
              <a:rPr b="1" lang="cs-CZ" sz="1757"/>
              <a:t> </a:t>
            </a:r>
            <a:r>
              <a:rPr lang="cs-CZ" sz="1757"/>
              <a:t>- charakteristické je uspokojení jeho osobního cíle bez ohledu na vzájemné vztahy; </a:t>
            </a:r>
            <a:br>
              <a:rPr lang="cs-CZ" sz="1757"/>
            </a:br>
            <a:r>
              <a:rPr lang="cs-CZ" sz="1757"/>
              <a:t>v konfliktu lze podle něj buď vyhrát, nebo prohrát, přičemž výhra je spojena s prestiží a postavením; jde o </a:t>
            </a:r>
            <a:r>
              <a:rPr b="1" lang="cs-CZ" sz="1757"/>
              <a:t>způsob orientovaný na sílu k prosazení svého stanoviska a dosažení vítězství</a:t>
            </a:r>
            <a:endParaRPr/>
          </a:p>
          <a:p>
            <a:pPr indent="-457200" lvl="0" marL="457200" rtl="0" algn="l">
              <a:lnSpc>
                <a:spcPct val="80000"/>
              </a:lnSpc>
              <a:spcBef>
                <a:spcPts val="1400"/>
              </a:spcBef>
              <a:spcAft>
                <a:spcPts val="0"/>
              </a:spcAft>
              <a:buSzPts val="1757"/>
              <a:buFont typeface="Calibri"/>
              <a:buAutoNum type="arabicPeriod"/>
            </a:pPr>
            <a:r>
              <a:rPr b="1" lang="cs-CZ" sz="1757" cap="none"/>
              <a:t>UHÝBAJÍCÍ (DELEGUJE) </a:t>
            </a:r>
            <a:r>
              <a:rPr lang="cs-CZ" sz="1757"/>
              <a:t>- dívá se na konflikt jako na něco, čemu je třeba se za každou cenu vyhnout; hlavními rysy tohoto stylu je snaha nemuset řešit konflikty a tím pádem „přehodit“ je na někoho jiného a zbavit se zodpovědnosti za řešení; to vyvolává beznaděj, která ústí do výrazné frustrace všech zúčastněných stran; obvykle nedojde ani k dosažení cílů, ani k zachování vztahů a uhýbající za cenu úniku dovolí druhému zvítězit; jde o </a:t>
            </a:r>
            <a:r>
              <a:rPr b="1" lang="cs-CZ" sz="1757"/>
              <a:t>strategii únik-ztráta/výhra</a:t>
            </a:r>
            <a:endParaRPr b="1" sz="1757"/>
          </a:p>
          <a:p>
            <a:pPr indent="-345630" lvl="0" marL="457200" rtl="0" algn="l">
              <a:lnSpc>
                <a:spcPct val="80000"/>
              </a:lnSpc>
              <a:spcBef>
                <a:spcPts val="1400"/>
              </a:spcBef>
              <a:spcAft>
                <a:spcPts val="0"/>
              </a:spcAft>
              <a:buSzPts val="1757"/>
              <a:buFont typeface="Calibri"/>
              <a:buNone/>
            </a:pPr>
            <a:r>
              <a:t/>
            </a:r>
            <a:endParaRPr b="1" sz="1757"/>
          </a:p>
          <a:p>
            <a:pPr indent="-345630" lvl="0" marL="457200" rtl="0" algn="l">
              <a:lnSpc>
                <a:spcPct val="80000"/>
              </a:lnSpc>
              <a:spcBef>
                <a:spcPts val="1400"/>
              </a:spcBef>
              <a:spcAft>
                <a:spcPts val="0"/>
              </a:spcAft>
              <a:buSzPts val="1757"/>
              <a:buFont typeface="Calibri"/>
              <a:buNone/>
            </a:pPr>
            <a:r>
              <a:t/>
            </a:r>
            <a:endParaRPr b="1" sz="1757"/>
          </a:p>
          <a:p>
            <a:pPr indent="-339725" lvl="0" marL="457200" rtl="0" algn="l">
              <a:lnSpc>
                <a:spcPct val="80000"/>
              </a:lnSpc>
              <a:spcBef>
                <a:spcPts val="1400"/>
              </a:spcBef>
              <a:spcAft>
                <a:spcPts val="0"/>
              </a:spcAft>
              <a:buSzPts val="1850"/>
              <a:buFont typeface="Calibri"/>
              <a:buNone/>
            </a:pPr>
            <a:r>
              <a:t/>
            </a:r>
            <a:endParaRPr b="1" sz="1850"/>
          </a:p>
          <a:p>
            <a:pPr indent="-339725" lvl="0" marL="457200" rtl="0" algn="l">
              <a:lnSpc>
                <a:spcPct val="80000"/>
              </a:lnSpc>
              <a:spcBef>
                <a:spcPts val="1400"/>
              </a:spcBef>
              <a:spcAft>
                <a:spcPts val="0"/>
              </a:spcAft>
              <a:buSzPts val="1850"/>
              <a:buFont typeface="Calibri"/>
              <a:buNone/>
            </a:pPr>
            <a:r>
              <a:t/>
            </a:r>
            <a:endParaRPr b="1" sz="1850"/>
          </a:p>
          <a:p>
            <a:pPr indent="-339725" lvl="0" marL="457200" rtl="0" algn="l">
              <a:lnSpc>
                <a:spcPct val="80000"/>
              </a:lnSpc>
              <a:spcBef>
                <a:spcPts val="1400"/>
              </a:spcBef>
              <a:spcAft>
                <a:spcPts val="0"/>
              </a:spcAft>
              <a:buSzPts val="1850"/>
              <a:buFont typeface="Calibri"/>
              <a:buNone/>
            </a:pPr>
            <a:r>
              <a:t/>
            </a:r>
            <a:endParaRPr b="1" sz="1850"/>
          </a:p>
          <a:p>
            <a:pPr indent="-339725" lvl="0" marL="457200" rtl="0" algn="l">
              <a:lnSpc>
                <a:spcPct val="80000"/>
              </a:lnSpc>
              <a:spcBef>
                <a:spcPts val="1400"/>
              </a:spcBef>
              <a:spcAft>
                <a:spcPts val="0"/>
              </a:spcAft>
              <a:buSzPts val="1850"/>
              <a:buFont typeface="Calibri"/>
              <a:buNone/>
            </a:pPr>
            <a:r>
              <a:t/>
            </a:r>
            <a:endParaRPr sz="185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98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p17"/>
          <p:cNvSpPr txBox="1"/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4800"/>
              <a:buFont typeface="Calibri"/>
              <a:buNone/>
            </a:pPr>
            <a:br>
              <a:rPr b="1" lang="cs-CZ"/>
            </a:br>
            <a:r>
              <a:rPr lang="cs-CZ" cap="none">
                <a:solidFill>
                  <a:srgbClr val="5667B1"/>
                </a:solidFill>
              </a:rPr>
              <a:t>OSOBNOSTNÍ STYLY ŘEŠENÍ KONFLIKTU </a:t>
            </a:r>
            <a:endParaRPr/>
          </a:p>
        </p:txBody>
      </p:sp>
      <p:sp>
        <p:nvSpPr>
          <p:cNvPr id="200" name="Google Shape;200;p17"/>
          <p:cNvSpPr txBox="1"/>
          <p:nvPr>
            <p:ph idx="1" type="body"/>
          </p:nvPr>
        </p:nvSpPr>
        <p:spPr>
          <a:xfrm>
            <a:off x="1097280" y="1845734"/>
            <a:ext cx="10548620" cy="445346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/>
          <a:p>
            <a:pPr indent="-117475" lvl="0" marL="91440" rtl="0" algn="l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SzPts val="1850"/>
              <a:buFont typeface="Courier New"/>
              <a:buChar char="o"/>
            </a:pPr>
            <a:r>
              <a:rPr lang="cs-CZ" sz="1850"/>
              <a:t> žádný styl nebo přístup není lepší než ostatní, vždy záleží na konkrétní situaci</a:t>
            </a:r>
            <a:endParaRPr/>
          </a:p>
          <a:p>
            <a:pPr indent="-117475" lvl="0" marL="91440" rtl="0" algn="l">
              <a:lnSpc>
                <a:spcPct val="70000"/>
              </a:lnSpc>
              <a:spcBef>
                <a:spcPts val="1400"/>
              </a:spcBef>
              <a:spcAft>
                <a:spcPts val="0"/>
              </a:spcAft>
              <a:buSzPts val="1850"/>
              <a:buFont typeface="Courier New"/>
              <a:buChar char="o"/>
            </a:pPr>
            <a:r>
              <a:rPr lang="cs-CZ" sz="1850"/>
              <a:t> k příznivému výsledku mohou vést všechny styly</a:t>
            </a:r>
            <a:endParaRPr/>
          </a:p>
          <a:p>
            <a:pPr indent="-117475" lvl="0" marL="91440" rtl="0" algn="l">
              <a:lnSpc>
                <a:spcPct val="70000"/>
              </a:lnSpc>
              <a:spcBef>
                <a:spcPts val="1400"/>
              </a:spcBef>
              <a:spcAft>
                <a:spcPts val="0"/>
              </a:spcAft>
              <a:buSzPts val="1850"/>
              <a:buFont typeface="Courier New"/>
              <a:buChar char="o"/>
            </a:pPr>
            <a:r>
              <a:rPr lang="cs-CZ" sz="1850"/>
              <a:t> styly a přístupy lidí se mění, přizpůsobují se požadavkům nově vznikající situace</a:t>
            </a:r>
            <a:endParaRPr/>
          </a:p>
          <a:p>
            <a:pPr indent="0" lvl="0" marL="91440" rtl="0" algn="l">
              <a:lnSpc>
                <a:spcPct val="70000"/>
              </a:lnSpc>
              <a:spcBef>
                <a:spcPts val="1400"/>
              </a:spcBef>
              <a:spcAft>
                <a:spcPts val="0"/>
              </a:spcAft>
              <a:buSzPts val="1850"/>
              <a:buFont typeface="Courier New"/>
              <a:buNone/>
            </a:pPr>
            <a:r>
              <a:t/>
            </a:r>
            <a:endParaRPr sz="1850"/>
          </a:p>
          <a:p>
            <a:pPr indent="0" lvl="0" marL="0" rtl="0" algn="l">
              <a:lnSpc>
                <a:spcPct val="70000"/>
              </a:lnSpc>
              <a:spcBef>
                <a:spcPts val="1400"/>
              </a:spcBef>
              <a:spcAft>
                <a:spcPts val="0"/>
              </a:spcAft>
              <a:buSzPts val="1942"/>
              <a:buNone/>
            </a:pPr>
            <a:r>
              <a:rPr b="1" lang="cs-CZ" sz="1942" u="sng" cap="none"/>
              <a:t>ZVLÁDÁNÍ KONFLIKTU 		PŘIMĚŘENÉ SITUACE </a:t>
            </a:r>
            <a:r>
              <a:rPr lang="cs-CZ" sz="1942" u="sng" cap="none"/>
              <a:t>	</a:t>
            </a:r>
            <a:endParaRPr sz="1942" u="sng" cap="none"/>
          </a:p>
          <a:p>
            <a:pPr indent="0" lvl="0" marL="0" rtl="0" algn="l">
              <a:lnSpc>
                <a:spcPct val="70000"/>
              </a:lnSpc>
              <a:spcBef>
                <a:spcPts val="1400"/>
              </a:spcBef>
              <a:spcAft>
                <a:spcPts val="0"/>
              </a:spcAft>
              <a:buNone/>
            </a:pPr>
            <a:r>
              <a:rPr b="1" lang="cs-CZ" sz="1942">
                <a:solidFill>
                  <a:srgbClr val="7030A0"/>
                </a:solidFill>
              </a:rPr>
              <a:t>Autoritářský </a:t>
            </a:r>
            <a:r>
              <a:rPr lang="cs-CZ" sz="1942"/>
              <a:t>	</a:t>
            </a:r>
            <a:endParaRPr sz="1942"/>
          </a:p>
          <a:p>
            <a:pPr indent="0" lvl="0" marL="0" rtl="0" algn="l">
              <a:lnSpc>
                <a:spcPct val="70000"/>
              </a:lnSpc>
              <a:spcBef>
                <a:spcPts val="1400"/>
              </a:spcBef>
              <a:spcAft>
                <a:spcPts val="0"/>
              </a:spcAft>
              <a:buNone/>
            </a:pPr>
            <a:r>
              <a:rPr lang="cs-CZ" sz="1942"/>
              <a:t>				- když je nutná rychlá akce, prosazení opatření		</a:t>
            </a:r>
            <a:endParaRPr sz="1942"/>
          </a:p>
          <a:p>
            <a:pPr indent="0" lvl="0" marL="0" rtl="0" algn="l">
              <a:lnSpc>
                <a:spcPct val="70000"/>
              </a:lnSpc>
              <a:spcBef>
                <a:spcPts val="1400"/>
              </a:spcBef>
              <a:spcAft>
                <a:spcPts val="0"/>
              </a:spcAft>
              <a:buNone/>
            </a:pPr>
            <a:r>
              <a:rPr lang="cs-CZ" sz="1942"/>
              <a:t>				- v záležitosti obecného zájmu, pokud jsme si jistí, že naše řešení je naprosto správné</a:t>
            </a:r>
            <a:endParaRPr sz="1942"/>
          </a:p>
          <a:p>
            <a:pPr indent="0" lvl="0" marL="0" rtl="0" algn="l">
              <a:lnSpc>
                <a:spcPct val="70000"/>
              </a:lnSpc>
              <a:spcBef>
                <a:spcPts val="1400"/>
              </a:spcBef>
              <a:spcAft>
                <a:spcPts val="0"/>
              </a:spcAft>
              <a:buNone/>
            </a:pPr>
            <a:r>
              <a:rPr b="1" lang="cs-CZ" sz="1942">
                <a:solidFill>
                  <a:srgbClr val="7030A0"/>
                </a:solidFill>
              </a:rPr>
              <a:t>Spolupracující </a:t>
            </a:r>
            <a:r>
              <a:rPr lang="cs-CZ" sz="1942"/>
              <a:t>	 </a:t>
            </a:r>
            <a:endParaRPr sz="1942"/>
          </a:p>
          <a:p>
            <a:pPr indent="0" lvl="0" marL="1957199" rtl="0" algn="l">
              <a:lnSpc>
                <a:spcPct val="70000"/>
              </a:lnSpc>
              <a:spcBef>
                <a:spcPts val="1400"/>
              </a:spcBef>
              <a:spcAft>
                <a:spcPts val="0"/>
              </a:spcAft>
              <a:buNone/>
            </a:pPr>
            <a:r>
              <a:rPr lang="cs-CZ" sz="1942"/>
              <a:t>- nalezení společného řešení tam, kde zájmy obou stran jsou příliš důležité a citlivé na to, aby z nich bylo možno	slevovat kompromisy</a:t>
            </a:r>
            <a:br>
              <a:rPr lang="cs-CZ" sz="1942"/>
            </a:br>
            <a:r>
              <a:rPr lang="cs-CZ" sz="1942"/>
              <a:t>- když naším cílem je něco se naučit, dozvědět.. </a:t>
            </a:r>
            <a:br>
              <a:rPr lang="cs-CZ" sz="1942"/>
            </a:br>
            <a:r>
              <a:rPr lang="cs-CZ" sz="1942"/>
              <a:t>- k získání a podpoře výsledného řešení tím, že se na jeho tvorbě všichni zúčastní</a:t>
            </a:r>
            <a:endParaRPr sz="1942"/>
          </a:p>
          <a:p>
            <a:pPr indent="-123317" lvl="0" marL="91440" rtl="0" algn="l">
              <a:lnSpc>
                <a:spcPct val="70000"/>
              </a:lnSpc>
              <a:spcBef>
                <a:spcPts val="1400"/>
              </a:spcBef>
              <a:spcAft>
                <a:spcPts val="0"/>
              </a:spcAft>
              <a:buSzPts val="1942"/>
              <a:buChar char=" "/>
            </a:pPr>
            <a:r>
              <a:rPr lang="cs-CZ" sz="1942"/>
              <a:t>	</a:t>
            </a:r>
            <a:endParaRPr/>
          </a:p>
          <a:p>
            <a:pPr indent="0" lvl="0" marL="0" rtl="0" algn="l">
              <a:lnSpc>
                <a:spcPct val="70000"/>
              </a:lnSpc>
              <a:spcBef>
                <a:spcPts val="1400"/>
              </a:spcBef>
              <a:spcAft>
                <a:spcPts val="0"/>
              </a:spcAft>
              <a:buSzPts val="1850"/>
              <a:buNone/>
            </a:pPr>
            <a:r>
              <a:t/>
            </a:r>
            <a:endParaRPr sz="1850" cap="none"/>
          </a:p>
          <a:p>
            <a:pPr indent="0" lvl="0" marL="0" rtl="0" algn="l">
              <a:lnSpc>
                <a:spcPct val="70000"/>
              </a:lnSpc>
              <a:spcBef>
                <a:spcPts val="1400"/>
              </a:spcBef>
              <a:spcAft>
                <a:spcPts val="0"/>
              </a:spcAft>
              <a:buSzPts val="1850"/>
              <a:buNone/>
            </a:pPr>
            <a:r>
              <a:t/>
            </a:r>
            <a:endParaRPr sz="185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04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Google Shape;205;p18"/>
          <p:cNvSpPr txBox="1"/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5667B1"/>
              </a:buClr>
              <a:buSzPts val="4800"/>
              <a:buFont typeface="Calibri"/>
              <a:buNone/>
            </a:pPr>
            <a:r>
              <a:rPr lang="cs-CZ">
                <a:solidFill>
                  <a:srgbClr val="5667B1"/>
                </a:solidFill>
              </a:rPr>
              <a:t>KONFLIKT A KRIZE V TÝMU</a:t>
            </a:r>
            <a:br>
              <a:rPr b="1" lang="cs-CZ"/>
            </a:br>
            <a:r>
              <a:rPr lang="cs-CZ" cap="none">
                <a:solidFill>
                  <a:srgbClr val="5667B1"/>
                </a:solidFill>
              </a:rPr>
              <a:t>OSOBNOSTNÍ STYLY ŘEŠENÍ KONFLIKTU </a:t>
            </a:r>
            <a:endParaRPr/>
          </a:p>
        </p:txBody>
      </p:sp>
      <p:sp>
        <p:nvSpPr>
          <p:cNvPr id="206" name="Google Shape;206;p18"/>
          <p:cNvSpPr txBox="1"/>
          <p:nvPr>
            <p:ph idx="1" type="body"/>
          </p:nvPr>
        </p:nvSpPr>
        <p:spPr>
          <a:xfrm>
            <a:off x="1097275" y="1845725"/>
            <a:ext cx="10649100" cy="4351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/>
          <a:p>
            <a:pPr indent="-133350" lvl="0" marL="91440" rtl="0" algn="l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SzPts val="2100"/>
              <a:buChar char=" "/>
            </a:pPr>
            <a:r>
              <a:rPr b="1" lang="cs-CZ" sz="2100" u="sng" cap="none"/>
              <a:t>ZVLÁDÁNÍ KONFLIKTU 		PŘIMĚŘENÉ SITUACE </a:t>
            </a:r>
            <a:r>
              <a:rPr lang="cs-CZ" sz="2100" u="sng" cap="none"/>
              <a:t>	</a:t>
            </a:r>
            <a:br>
              <a:rPr lang="cs-CZ" sz="2100" u="sng" cap="none"/>
            </a:br>
            <a:br>
              <a:rPr lang="cs-CZ" sz="2100" u="sng" cap="none"/>
            </a:br>
            <a:r>
              <a:rPr b="1" lang="cs-CZ" sz="2100">
                <a:solidFill>
                  <a:srgbClr val="7030A0"/>
                </a:solidFill>
              </a:rPr>
              <a:t>Ustupující </a:t>
            </a:r>
            <a:r>
              <a:rPr lang="cs-CZ" sz="2100"/>
              <a:t>		- když zjevně nemáme pravdu nebo nejsme v právu</a:t>
            </a:r>
            <a:br>
              <a:rPr lang="cs-CZ" sz="2100"/>
            </a:br>
            <a:r>
              <a:rPr lang="cs-CZ" sz="2100"/>
              <a:t>				- pokud máme zájem slyšet názor jiných, poučit se</a:t>
            </a:r>
            <a:br>
              <a:rPr lang="cs-CZ" sz="2100"/>
            </a:br>
            <a:r>
              <a:rPr lang="cs-CZ" sz="2100"/>
              <a:t>				- minimalizování ztrát, jsou-li naše šance v nerovnováze a prohráváme</a:t>
            </a:r>
            <a:br>
              <a:rPr lang="cs-CZ" sz="2100"/>
            </a:br>
            <a:r>
              <a:rPr lang="cs-CZ" sz="2100"/>
              <a:t>				- když je důležitější harmonie a stabilita</a:t>
            </a:r>
            <a:br>
              <a:rPr lang="cs-CZ" sz="2100"/>
            </a:br>
            <a:r>
              <a:rPr lang="cs-CZ" sz="2100"/>
              <a:t>				- když chceme, aby se podřízení poučili sami z chyb</a:t>
            </a:r>
            <a:endParaRPr sz="2100"/>
          </a:p>
          <a:p>
            <a:pPr indent="-133350" lvl="0" marL="91440" rtl="0" algn="l">
              <a:lnSpc>
                <a:spcPct val="70000"/>
              </a:lnSpc>
              <a:spcBef>
                <a:spcPts val="1400"/>
              </a:spcBef>
              <a:spcAft>
                <a:spcPts val="0"/>
              </a:spcAft>
              <a:buSzPts val="2100"/>
              <a:buChar char=" "/>
            </a:pPr>
            <a:r>
              <a:rPr lang="cs-CZ" sz="2100"/>
              <a:t>	</a:t>
            </a:r>
            <a:endParaRPr sz="2100"/>
          </a:p>
          <a:p>
            <a:pPr indent="0" lvl="0" marL="0" rtl="0" algn="l">
              <a:lnSpc>
                <a:spcPct val="70000"/>
              </a:lnSpc>
              <a:spcBef>
                <a:spcPts val="1400"/>
              </a:spcBef>
              <a:spcAft>
                <a:spcPts val="0"/>
              </a:spcAft>
              <a:buNone/>
            </a:pPr>
            <a:r>
              <a:rPr b="1" lang="cs-CZ" sz="2100">
                <a:solidFill>
                  <a:srgbClr val="7030A0"/>
                </a:solidFill>
              </a:rPr>
              <a:t>Kompromisní </a:t>
            </a:r>
            <a:r>
              <a:rPr lang="cs-CZ" sz="2100"/>
              <a:t>	- když cíle a zájmy jsou sice důležité, avšak nikoliv tak, aby stály</a:t>
            </a:r>
            <a:br>
              <a:rPr lang="cs-CZ" sz="2100"/>
            </a:br>
            <a:r>
              <a:rPr lang="cs-CZ" sz="2100"/>
              <a:t>				za námahu nebo narušení vztahů při použití více asertivních metod</a:t>
            </a:r>
            <a:br>
              <a:rPr lang="cs-CZ" sz="2100"/>
            </a:br>
            <a:r>
              <a:rPr lang="cs-CZ" sz="2100"/>
              <a:t>				- dosažení dočasných urovnání ve složitých záležitostech</a:t>
            </a:r>
            <a:br>
              <a:rPr lang="cs-CZ" sz="2100"/>
            </a:br>
            <a:r>
              <a:rPr lang="cs-CZ" sz="2100"/>
              <a:t>				- dosažení přijatelných a vyhovujících řešení pod časovým tlakem; jako ústupový</a:t>
            </a:r>
            <a:endParaRPr sz="2100"/>
          </a:p>
          <a:p>
            <a:pPr indent="457200" lvl="0" marL="1371600" rtl="0" algn="l">
              <a:lnSpc>
                <a:spcPct val="70000"/>
              </a:lnSpc>
              <a:spcBef>
                <a:spcPts val="1400"/>
              </a:spcBef>
              <a:spcAft>
                <a:spcPts val="0"/>
              </a:spcAft>
              <a:buNone/>
            </a:pPr>
            <a:r>
              <a:rPr lang="cs-CZ" sz="2100"/>
              <a:t> prostředek, když ani konfrontace a ani spolupráce nefungují</a:t>
            </a:r>
            <a:endParaRPr sz="21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2"/>
          <p:cNvSpPr txBox="1"/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5667B1"/>
              </a:buClr>
              <a:buSzPts val="4800"/>
              <a:buFont typeface="Calibri"/>
              <a:buNone/>
            </a:pPr>
            <a:r>
              <a:rPr lang="cs-CZ">
                <a:solidFill>
                  <a:srgbClr val="5667B1"/>
                </a:solidFill>
              </a:rPr>
              <a:t>KONFLIKT A KRIZE V TÝMU</a:t>
            </a:r>
            <a:endParaRPr/>
          </a:p>
        </p:txBody>
      </p:sp>
      <p:sp>
        <p:nvSpPr>
          <p:cNvPr id="109" name="Google Shape;109;p2"/>
          <p:cNvSpPr txBox="1"/>
          <p:nvPr>
            <p:ph idx="1" type="body"/>
          </p:nvPr>
        </p:nvSpPr>
        <p:spPr>
          <a:xfrm>
            <a:off x="1097280" y="1845734"/>
            <a:ext cx="10058400" cy="449156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/>
          <a:p>
            <a:pPr indent="-127000" lvl="0" marL="9144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000"/>
              <a:buFont typeface="Courier New"/>
              <a:buChar char="o"/>
            </a:pPr>
            <a:r>
              <a:rPr lang="cs-CZ"/>
              <a:t> </a:t>
            </a:r>
            <a:r>
              <a:rPr b="1" lang="cs-CZ"/>
              <a:t>krize a konflikt vzniká v průběhu komunikace </a:t>
            </a:r>
            <a:r>
              <a:rPr lang="cs-CZ"/>
              <a:t>– ať již na začátku procesu, v průběhu, či na samotném konci, kde konflikt může vzniknout např. nesprávným rozhodnutím</a:t>
            </a:r>
            <a:endParaRPr/>
          </a:p>
          <a:p>
            <a:pPr indent="-127000" lvl="0" marL="9144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ts val="2000"/>
              <a:buFont typeface="Courier New"/>
              <a:buChar char="o"/>
            </a:pPr>
            <a:r>
              <a:rPr lang="cs-CZ"/>
              <a:t> jedním z hlavních prostředníků konfliktů jsou „</a:t>
            </a:r>
            <a:r>
              <a:rPr b="1" lang="cs-CZ"/>
              <a:t>šumy“ v komunikaci</a:t>
            </a:r>
            <a:br>
              <a:rPr b="1" lang="cs-CZ" u="sng"/>
            </a:br>
            <a:endParaRPr u="sng"/>
          </a:p>
          <a:p>
            <a:pPr indent="0" lvl="0" marL="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ts val="2000"/>
              <a:buNone/>
            </a:pPr>
            <a:r>
              <a:rPr lang="cs-CZ" u="sng"/>
              <a:t>Jak mohou šumy v komunikaci vznikat? </a:t>
            </a:r>
            <a:endParaRPr u="sng"/>
          </a:p>
          <a:p>
            <a:pPr indent="-182880" lvl="1" marL="384048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900"/>
              <a:buChar char="◦"/>
            </a:pPr>
            <a:r>
              <a:rPr b="1" lang="cs-CZ" sz="1900"/>
              <a:t>špatným „zakódováním“ - špatným výběrem slov a symbolů</a:t>
            </a:r>
            <a:r>
              <a:rPr lang="cs-CZ" sz="1900"/>
              <a:t>, kterými chceme informaci předat</a:t>
            </a:r>
            <a:endParaRPr sz="1900"/>
          </a:p>
          <a:p>
            <a:pPr indent="-182880" lvl="1" marL="384048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900"/>
              <a:buChar char="◦"/>
            </a:pPr>
            <a:r>
              <a:rPr b="1" lang="cs-CZ" sz="1900"/>
              <a:t>nevhodným výběrem komunikačních kanálů</a:t>
            </a:r>
            <a:r>
              <a:rPr lang="cs-CZ" sz="1900"/>
              <a:t>: tváří v tvář, telefon, dopis, e-mail…</a:t>
            </a:r>
            <a:endParaRPr/>
          </a:p>
          <a:p>
            <a:pPr indent="-182880" lvl="1" marL="384048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900"/>
              <a:buChar char="◦"/>
            </a:pPr>
            <a:r>
              <a:rPr b="1" lang="cs-CZ" sz="1900"/>
              <a:t>špatnou pozorností </a:t>
            </a:r>
            <a:r>
              <a:rPr lang="cs-CZ" sz="1900"/>
              <a:t>příjemce </a:t>
            </a:r>
            <a:endParaRPr sz="1900"/>
          </a:p>
          <a:p>
            <a:pPr indent="-182880" lvl="1" marL="384048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900"/>
              <a:buChar char="◦"/>
            </a:pPr>
            <a:r>
              <a:rPr b="1" lang="cs-CZ" sz="1900"/>
              <a:t>předsudky, znalosti, dovednosti </a:t>
            </a:r>
            <a:r>
              <a:rPr lang="cs-CZ" sz="1900"/>
              <a:t>příjemce i vysílajícího </a:t>
            </a:r>
            <a:endParaRPr sz="1900"/>
          </a:p>
          <a:p>
            <a:pPr indent="-182880" lvl="1" marL="384048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900"/>
              <a:buChar char="◦"/>
            </a:pPr>
            <a:r>
              <a:rPr b="1" lang="cs-CZ" sz="1900"/>
              <a:t>absence zpětné vazby </a:t>
            </a:r>
            <a:r>
              <a:rPr lang="cs-CZ" sz="1900"/>
              <a:t>– zda bylo pochopeno sdělení</a:t>
            </a:r>
            <a:endParaRPr/>
          </a:p>
          <a:p>
            <a:pPr indent="-182880" lvl="1" marL="384048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900"/>
              <a:buChar char="◦"/>
            </a:pPr>
            <a:r>
              <a:rPr lang="cs-CZ" sz="1900"/>
              <a:t>šumy jsou podporovány našimi osobními zkušenostmi; každý z těchto šumů je potenciálním zdrojem konfliktů!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SzPts val="2000"/>
              <a:buNone/>
            </a:pPr>
            <a:r>
              <a:t/>
            </a:r>
            <a:endParaRPr b="1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3"/>
          <p:cNvSpPr txBox="1"/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5667B1"/>
              </a:buClr>
              <a:buSzPts val="4800"/>
              <a:buFont typeface="Calibri"/>
              <a:buNone/>
            </a:pPr>
            <a:r>
              <a:rPr lang="cs-CZ">
                <a:solidFill>
                  <a:srgbClr val="5667B1"/>
                </a:solidFill>
              </a:rPr>
              <a:t>KONFLIKT A KRIZE V TÝMU</a:t>
            </a:r>
            <a:endParaRPr/>
          </a:p>
        </p:txBody>
      </p:sp>
      <p:sp>
        <p:nvSpPr>
          <p:cNvPr id="115" name="Google Shape;115;p3"/>
          <p:cNvSpPr txBox="1"/>
          <p:nvPr>
            <p:ph idx="1" type="body"/>
          </p:nvPr>
        </p:nvSpPr>
        <p:spPr>
          <a:xfrm>
            <a:off x="1097280" y="1845734"/>
            <a:ext cx="10058400" cy="442806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/>
          <a:p>
            <a:pPr indent="-127000" lvl="0" marL="9144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000"/>
              <a:buFont typeface="Courier New"/>
              <a:buChar char="o"/>
            </a:pPr>
            <a:r>
              <a:rPr lang="cs-CZ"/>
              <a:t> lat. „</a:t>
            </a:r>
            <a:r>
              <a:rPr i="1" lang="cs-CZ"/>
              <a:t>conflictus“</a:t>
            </a:r>
            <a:r>
              <a:rPr lang="cs-CZ"/>
              <a:t> = srážka</a:t>
            </a:r>
            <a:endParaRPr/>
          </a:p>
          <a:p>
            <a:pPr indent="-127000" lvl="0" marL="91440" rtl="0" algn="just">
              <a:lnSpc>
                <a:spcPct val="80000"/>
              </a:lnSpc>
              <a:spcBef>
                <a:spcPts val="1400"/>
              </a:spcBef>
              <a:spcAft>
                <a:spcPts val="0"/>
              </a:spcAft>
              <a:buSzPts val="2000"/>
              <a:buFont typeface="Courier New"/>
              <a:buChar char="o"/>
            </a:pPr>
            <a:r>
              <a:rPr lang="cs-CZ"/>
              <a:t> konflikt je </a:t>
            </a:r>
            <a:r>
              <a:rPr b="1" lang="cs-CZ"/>
              <a:t>střetnutí vzájemně si odporujících, nebo se vylučujících potřeb (záměrů) stanovení cílů osob (skupin, organizací…), které jsou ve vzájemném vztahu závislosti</a:t>
            </a:r>
            <a:endParaRPr/>
          </a:p>
          <a:p>
            <a:pPr indent="-127000" lvl="0" marL="91440" rtl="0" algn="just">
              <a:lnSpc>
                <a:spcPct val="80000"/>
              </a:lnSpc>
              <a:spcBef>
                <a:spcPts val="1400"/>
              </a:spcBef>
              <a:spcAft>
                <a:spcPts val="0"/>
              </a:spcAft>
              <a:buSzPts val="2000"/>
              <a:buFont typeface="Courier New"/>
              <a:buChar char="o"/>
            </a:pPr>
            <a:r>
              <a:rPr lang="cs-CZ"/>
              <a:t> konflikt je proces, v němž </a:t>
            </a:r>
            <a:r>
              <a:rPr b="1" lang="cs-CZ"/>
              <a:t>jedna strana vynakládá vědomé úsilí ve formě blokačních aktivit na zmaření snahy jiné strany</a:t>
            </a:r>
            <a:r>
              <a:rPr lang="cs-CZ"/>
              <a:t>, </a:t>
            </a:r>
            <a:r>
              <a:rPr b="1" lang="cs-CZ"/>
              <a:t>s cílem znemožnit dosažení jejich záměrů </a:t>
            </a:r>
            <a:r>
              <a:rPr lang="cs-CZ"/>
              <a:t>nebo sledování jiných zájmů</a:t>
            </a:r>
            <a:endParaRPr/>
          </a:p>
          <a:p>
            <a:pPr indent="-127000" lvl="0" marL="91440" rtl="0" algn="just">
              <a:lnSpc>
                <a:spcPct val="80000"/>
              </a:lnSpc>
              <a:spcBef>
                <a:spcPts val="1400"/>
              </a:spcBef>
              <a:spcAft>
                <a:spcPts val="0"/>
              </a:spcAft>
              <a:buSzPts val="2000"/>
              <a:buFont typeface="Courier New"/>
              <a:buChar char="o"/>
            </a:pPr>
            <a:r>
              <a:rPr lang="cs-CZ"/>
              <a:t> </a:t>
            </a:r>
            <a:r>
              <a:rPr b="1" lang="cs-CZ"/>
              <a:t>konflikty jsou naprosto běžnou součástí lidského soužití</a:t>
            </a:r>
            <a:r>
              <a:rPr lang="cs-CZ"/>
              <a:t> X tradiční pohled na konflikt vycházel</a:t>
            </a:r>
            <a:br>
              <a:rPr lang="cs-CZ"/>
            </a:br>
            <a:r>
              <a:rPr lang="cs-CZ"/>
              <a:t>z přesvědčení, že konflikt je zcela škodlivý; byl spojován s negativními pojmy jako násilí, destrukce, iracionalita atd.</a:t>
            </a:r>
            <a:endParaRPr/>
          </a:p>
          <a:p>
            <a:pPr indent="-127000" lvl="0" marL="91440" rtl="0" algn="just">
              <a:lnSpc>
                <a:spcPct val="80000"/>
              </a:lnSpc>
              <a:spcBef>
                <a:spcPts val="1400"/>
              </a:spcBef>
              <a:spcAft>
                <a:spcPts val="0"/>
              </a:spcAft>
              <a:buSzPts val="2000"/>
              <a:buFont typeface="Courier New"/>
              <a:buChar char="o"/>
            </a:pPr>
            <a:r>
              <a:rPr lang="cs-CZ"/>
              <a:t> </a:t>
            </a:r>
            <a:r>
              <a:rPr b="1" lang="cs-CZ"/>
              <a:t>neexistují dlouhodobě nebo trvale bezkonfliktní vztahy</a:t>
            </a:r>
            <a:r>
              <a:rPr lang="cs-CZ"/>
              <a:t>; všude, kde se setkávají nebo spolupracují lidé, dochází průběžně ke střetu různých názorů, potřeb a zájmů; ať již mezi jednotlivci či menšími či většími skupinami </a:t>
            </a:r>
            <a:endParaRPr/>
          </a:p>
          <a:p>
            <a:pPr indent="-127000" lvl="0" marL="91440" rtl="0" algn="just">
              <a:lnSpc>
                <a:spcPct val="80000"/>
              </a:lnSpc>
              <a:spcBef>
                <a:spcPts val="1400"/>
              </a:spcBef>
              <a:spcAft>
                <a:spcPts val="0"/>
              </a:spcAft>
              <a:buSzPts val="2000"/>
              <a:buFont typeface="Courier New"/>
              <a:buChar char="o"/>
            </a:pPr>
            <a:r>
              <a:rPr lang="cs-CZ"/>
              <a:t> konflikty mohou být z určitého pohledu velmi </a:t>
            </a:r>
            <a:r>
              <a:rPr b="1" lang="cs-CZ"/>
              <a:t>užitečné</a:t>
            </a:r>
            <a:r>
              <a:rPr lang="cs-CZ"/>
              <a:t>! 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4"/>
          <p:cNvSpPr txBox="1"/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5667B1"/>
              </a:buClr>
              <a:buSzPts val="4800"/>
              <a:buFont typeface="Calibri"/>
              <a:buNone/>
            </a:pPr>
            <a:br>
              <a:rPr lang="cs-CZ">
                <a:solidFill>
                  <a:srgbClr val="5667B1"/>
                </a:solidFill>
              </a:rPr>
            </a:br>
            <a:r>
              <a:rPr lang="cs-CZ" cap="none">
                <a:solidFill>
                  <a:srgbClr val="5667B1"/>
                </a:solidFill>
              </a:rPr>
              <a:t>PROBLÉM X KONFLIKT</a:t>
            </a:r>
            <a:endParaRPr cap="none"/>
          </a:p>
        </p:txBody>
      </p:sp>
      <p:sp>
        <p:nvSpPr>
          <p:cNvPr id="121" name="Google Shape;121;p4"/>
          <p:cNvSpPr txBox="1"/>
          <p:nvPr>
            <p:ph idx="1" type="body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/>
          <a:p>
            <a:pPr indent="-127000" lvl="0" marL="9144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000"/>
              <a:buChar char=" "/>
            </a:pPr>
            <a:r>
              <a:rPr b="1" lang="cs-CZ" cap="none"/>
              <a:t>PROBLÉM </a:t>
            </a:r>
            <a:endParaRPr b="1" cap="none"/>
          </a:p>
          <a:p>
            <a:pPr indent="-182880" lvl="1" marL="384048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2000"/>
              <a:buChar char="◦"/>
            </a:pPr>
            <a:r>
              <a:rPr b="1" lang="cs-CZ" sz="2000"/>
              <a:t>úkol, který čeká na řešení</a:t>
            </a:r>
            <a:r>
              <a:rPr lang="cs-CZ" sz="2000"/>
              <a:t>; shromažďujeme informace a  následně jednáme</a:t>
            </a:r>
            <a:endParaRPr/>
          </a:p>
          <a:p>
            <a:pPr indent="-182880" lvl="1" marL="384048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2000"/>
              <a:buChar char="◦"/>
            </a:pPr>
            <a:r>
              <a:rPr b="1" lang="cs-CZ" sz="2000"/>
              <a:t>v případě problémů převažuje společný zájem nalézt řešení </a:t>
            </a:r>
            <a:r>
              <a:rPr lang="cs-CZ" sz="2000"/>
              <a:t>nad tendencí účastníků předem preferovat nějaký konkrétní výsledek</a:t>
            </a:r>
            <a:endParaRPr/>
          </a:p>
          <a:p>
            <a:pPr indent="-182880" lvl="1" marL="384048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2000"/>
              <a:buChar char="◦"/>
            </a:pPr>
            <a:r>
              <a:rPr lang="cs-CZ" sz="2000"/>
              <a:t>problém lze označit za „odosobněný spor“</a:t>
            </a:r>
            <a:endParaRPr/>
          </a:p>
          <a:p>
            <a:pPr indent="-182880" lvl="1" marL="384048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2000"/>
              <a:buChar char="◦"/>
            </a:pPr>
            <a:r>
              <a:rPr lang="cs-CZ" sz="2000"/>
              <a:t>problém ještě neznamená konflikt! </a:t>
            </a:r>
            <a:endParaRPr/>
          </a:p>
          <a:p>
            <a:pPr indent="-127000" lvl="0" marL="91440" rtl="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SzPts val="2000"/>
              <a:buChar char=" "/>
            </a:pPr>
            <a:r>
              <a:rPr b="1" lang="cs-CZ" cap="none"/>
              <a:t>KONFLIKT </a:t>
            </a:r>
            <a:endParaRPr cap="none"/>
          </a:p>
          <a:p>
            <a:pPr indent="-182880" lvl="1" marL="384048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2000"/>
              <a:buChar char="◦"/>
            </a:pPr>
            <a:r>
              <a:rPr b="1" lang="cs-CZ" sz="2000"/>
              <a:t>nastane většinou při řešení problémů, pokud jsou v rozporu postoje, hodnoty a zájmy lidí a do hry vstupují emoce</a:t>
            </a:r>
            <a:endParaRPr b="1" sz="2000"/>
          </a:p>
          <a:p>
            <a:pPr indent="-182880" lvl="1" marL="384048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2000"/>
              <a:buChar char="◦"/>
            </a:pPr>
            <a:r>
              <a:rPr lang="cs-CZ" sz="2000"/>
              <a:t>zasahuje do zajetých kolejí, je nestabilizující prvek, který zapříčiňuje narušení rovnováhy v pracovním i osobním životě člověka</a:t>
            </a:r>
            <a:endParaRPr sz="2000"/>
          </a:p>
          <a:p>
            <a:pPr indent="0" lvl="0" marL="91440" rtl="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SzPts val="20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5"/>
          <p:cNvSpPr txBox="1"/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5667B1"/>
              </a:buClr>
              <a:buSzPts val="4800"/>
              <a:buFont typeface="Calibri"/>
              <a:buNone/>
            </a:pPr>
            <a:r>
              <a:rPr lang="cs-CZ">
                <a:solidFill>
                  <a:srgbClr val="5667B1"/>
                </a:solidFill>
              </a:rPr>
              <a:t>KONFLIKT A KRIZE V TÝMU</a:t>
            </a:r>
            <a:endParaRPr/>
          </a:p>
        </p:txBody>
      </p:sp>
      <p:sp>
        <p:nvSpPr>
          <p:cNvPr id="127" name="Google Shape;127;p5"/>
          <p:cNvSpPr txBox="1"/>
          <p:nvPr>
            <p:ph idx="1" type="body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/>
          <a:p>
            <a:pPr indent="-127000" lvl="0" marL="9144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000"/>
              <a:buChar char=" "/>
            </a:pPr>
            <a:r>
              <a:rPr b="1" lang="cs-CZ"/>
              <a:t>Symptomy, které signalizují konflikty:</a:t>
            </a:r>
            <a:br>
              <a:rPr b="1" lang="cs-CZ"/>
            </a:br>
            <a:endParaRPr b="1"/>
          </a:p>
          <a:p>
            <a:pPr indent="-182880" lvl="1" marL="384048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2000"/>
              <a:buChar char="◦"/>
            </a:pPr>
            <a:r>
              <a:rPr lang="cs-CZ" sz="2000"/>
              <a:t>zhoršuje se komunikace mezi účastníky</a:t>
            </a:r>
            <a:endParaRPr/>
          </a:p>
          <a:p>
            <a:pPr indent="-182880" lvl="1" marL="384048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2000"/>
              <a:buChar char="◦"/>
            </a:pPr>
            <a:r>
              <a:rPr lang="cs-CZ" sz="2000"/>
              <a:t>přibývá řevnivosti</a:t>
            </a:r>
            <a:endParaRPr/>
          </a:p>
          <a:p>
            <a:pPr indent="-182880" lvl="1" marL="384048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2000"/>
              <a:buChar char="◦"/>
            </a:pPr>
            <a:r>
              <a:rPr lang="cs-CZ" sz="2000"/>
              <a:t>objevují se rozdílné názory na vyskytující se problémy</a:t>
            </a:r>
            <a:endParaRPr sz="2000"/>
          </a:p>
          <a:p>
            <a:pPr indent="-182880" lvl="1" marL="384048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2000"/>
              <a:buChar char="◦"/>
            </a:pPr>
            <a:r>
              <a:rPr lang="cs-CZ" sz="2000"/>
              <a:t>častěji dochází k hádkám kvůli maličkostem</a:t>
            </a:r>
            <a:endParaRPr/>
          </a:p>
          <a:p>
            <a:pPr indent="-182880" lvl="1" marL="384048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2000"/>
              <a:buChar char="◦"/>
            </a:pPr>
            <a:r>
              <a:rPr lang="cs-CZ" sz="2000"/>
              <a:t>místo řešení problémů hledáme viníky</a:t>
            </a:r>
            <a:endParaRPr sz="2000"/>
          </a:p>
          <a:p>
            <a:pPr indent="-182880" lvl="1" marL="384048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2000"/>
              <a:buChar char="◦"/>
            </a:pPr>
            <a:r>
              <a:rPr lang="cs-CZ" sz="2000"/>
              <a:t>odvoláváme se stále více na pravidla a nařízení</a:t>
            </a:r>
            <a:endParaRPr sz="2000"/>
          </a:p>
          <a:p>
            <a:pPr indent="-182880" lvl="1" marL="384048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2000"/>
              <a:buChar char="◦"/>
            </a:pPr>
            <a:r>
              <a:rPr lang="cs-CZ" sz="2000"/>
              <a:t>od věcného řešení problému přecházíme do emocí a vztahů</a:t>
            </a:r>
            <a:endParaRPr sz="2000"/>
          </a:p>
          <a:p>
            <a:pPr indent="-182880" lvl="1" marL="384048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2000"/>
              <a:buChar char="◦"/>
            </a:pPr>
            <a:r>
              <a:rPr lang="cs-CZ" sz="2000"/>
              <a:t>snižuje se efektivita práce a výkon</a:t>
            </a:r>
            <a:endParaRPr sz="2000"/>
          </a:p>
          <a:p>
            <a:pPr indent="-182880" lvl="1" marL="384048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2000"/>
              <a:buChar char="◦"/>
            </a:pPr>
            <a:r>
              <a:rPr lang="cs-CZ" sz="2000"/>
              <a:t>oddalují se rozhodnutí</a:t>
            </a:r>
            <a:endParaRPr sz="2000"/>
          </a:p>
          <a:p>
            <a:pPr indent="0" lvl="0" marL="91440" rtl="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SzPts val="20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6"/>
          <p:cNvSpPr txBox="1"/>
          <p:nvPr>
            <p:ph type="title"/>
          </p:nvPr>
        </p:nvSpPr>
        <p:spPr>
          <a:xfrm>
            <a:off x="1097280" y="870803"/>
            <a:ext cx="10058400" cy="145075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5667B1"/>
              </a:buClr>
              <a:buSzPts val="4320"/>
              <a:buFont typeface="Calibri"/>
              <a:buNone/>
            </a:pPr>
            <a:r>
              <a:rPr lang="cs-CZ" sz="4320">
                <a:solidFill>
                  <a:srgbClr val="5667B1"/>
                </a:solidFill>
              </a:rPr>
              <a:t>KONFLIKT A KRIZE V TÝMU</a:t>
            </a:r>
            <a:br>
              <a:rPr lang="cs-CZ" sz="4320">
                <a:solidFill>
                  <a:srgbClr val="5667B1"/>
                </a:solidFill>
              </a:rPr>
            </a:br>
            <a:r>
              <a:rPr lang="cs-CZ" sz="4320" cap="none">
                <a:solidFill>
                  <a:srgbClr val="5667B1"/>
                </a:solidFill>
              </a:rPr>
              <a:t>PŘEDPOKLADY VZNIKU KONFLIKTU </a:t>
            </a:r>
            <a:br>
              <a:rPr lang="cs-CZ" sz="4320"/>
            </a:br>
            <a:endParaRPr sz="4320"/>
          </a:p>
        </p:txBody>
      </p:sp>
      <p:sp>
        <p:nvSpPr>
          <p:cNvPr id="133" name="Google Shape;133;p6"/>
          <p:cNvSpPr txBox="1"/>
          <p:nvPr>
            <p:ph idx="1" type="body"/>
          </p:nvPr>
        </p:nvSpPr>
        <p:spPr>
          <a:xfrm>
            <a:off x="1097280" y="1574800"/>
            <a:ext cx="10058400" cy="4762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/>
          <a:p>
            <a:pPr indent="0" lvl="0" marL="9144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850"/>
              <a:buNone/>
            </a:pPr>
            <a:r>
              <a:t/>
            </a:r>
            <a:endParaRPr sz="1850"/>
          </a:p>
          <a:p>
            <a:pPr indent="-117475" lvl="0" marL="91440" rtl="0" algn="l">
              <a:lnSpc>
                <a:spcPct val="80000"/>
              </a:lnSpc>
              <a:spcBef>
                <a:spcPts val="1400"/>
              </a:spcBef>
              <a:spcAft>
                <a:spcPts val="0"/>
              </a:spcAft>
              <a:buSzPts val="1850"/>
              <a:buChar char=" "/>
            </a:pPr>
            <a:r>
              <a:rPr b="1" lang="cs-CZ" sz="1850"/>
              <a:t>-z hlediska </a:t>
            </a:r>
            <a:r>
              <a:rPr b="1" lang="cs-CZ" sz="1850" cap="none"/>
              <a:t>STRUKTURY (ORGANIZAČNÍ, HIERARCHIE) </a:t>
            </a:r>
            <a:endParaRPr/>
          </a:p>
          <a:p>
            <a:pPr indent="-182880" lvl="1" marL="384048" rtl="0" algn="l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SzPts val="1757"/>
              <a:buChar char="◦"/>
            </a:pPr>
            <a:r>
              <a:rPr lang="cs-CZ" sz="1757"/>
              <a:t>pracovníci musí jednat s lidmi, jejichž práce je zásadně odlišná</a:t>
            </a:r>
            <a:endParaRPr/>
          </a:p>
          <a:p>
            <a:pPr indent="-182880" lvl="1" marL="384048" rtl="0" algn="l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SzPts val="1757"/>
              <a:buChar char="◦"/>
            </a:pPr>
            <a:r>
              <a:rPr lang="cs-CZ" sz="1757"/>
              <a:t>pracovníci se musí dělit o omezené zdroje</a:t>
            </a:r>
            <a:endParaRPr sz="1757"/>
          </a:p>
          <a:p>
            <a:pPr indent="-182880" lvl="1" marL="384048" rtl="0" algn="l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SzPts val="1757"/>
              <a:buChar char="◦"/>
            </a:pPr>
            <a:r>
              <a:rPr lang="cs-CZ" sz="1757"/>
              <a:t>lidé musí spolupracovat komplikovanými způsoby</a:t>
            </a:r>
            <a:endParaRPr sz="1757"/>
          </a:p>
          <a:p>
            <a:pPr indent="-117475" lvl="0" marL="91440" rtl="0" algn="l">
              <a:lnSpc>
                <a:spcPct val="80000"/>
              </a:lnSpc>
              <a:spcBef>
                <a:spcPts val="1600"/>
              </a:spcBef>
              <a:spcAft>
                <a:spcPts val="0"/>
              </a:spcAft>
              <a:buSzPts val="1850"/>
              <a:buChar char=" "/>
            </a:pPr>
            <a:r>
              <a:rPr b="1" lang="cs-CZ" sz="1850"/>
              <a:t>-z hlediska </a:t>
            </a:r>
            <a:r>
              <a:rPr b="1" lang="cs-CZ" sz="1850" cap="none"/>
              <a:t>KOMUNIKACE </a:t>
            </a:r>
            <a:endParaRPr b="1" sz="1850" cap="none"/>
          </a:p>
          <a:p>
            <a:pPr indent="-182880" lvl="1" marL="384048" rtl="0" algn="l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SzPts val="1757"/>
              <a:buChar char="◦"/>
            </a:pPr>
            <a:r>
              <a:rPr lang="cs-CZ" sz="1757"/>
              <a:t>pramení z různých nedorozumění či šumů v komunikaci</a:t>
            </a:r>
            <a:endParaRPr sz="1757"/>
          </a:p>
          <a:p>
            <a:pPr indent="-182880" lvl="1" marL="384048" rtl="0" algn="l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SzPts val="1757"/>
              <a:buChar char="◦"/>
            </a:pPr>
            <a:r>
              <a:rPr lang="cs-CZ" sz="1757"/>
              <a:t>pracovníci nemají dostatek informací nebo jich mají až příliš</a:t>
            </a:r>
            <a:endParaRPr sz="1757"/>
          </a:p>
          <a:p>
            <a:pPr indent="-140970" lvl="0" marL="91440" rtl="0" algn="l">
              <a:lnSpc>
                <a:spcPct val="80000"/>
              </a:lnSpc>
              <a:spcBef>
                <a:spcPts val="1600"/>
              </a:spcBef>
              <a:spcAft>
                <a:spcPts val="0"/>
              </a:spcAft>
              <a:buSzPts val="2220"/>
              <a:buChar char=" "/>
            </a:pPr>
            <a:r>
              <a:rPr b="1" lang="cs-CZ" sz="1850"/>
              <a:t>-z hlediska OSOBNOSTI </a:t>
            </a:r>
            <a:endParaRPr b="1" sz="1942" cap="none"/>
          </a:p>
          <a:p>
            <a:pPr indent="-182880" lvl="1" marL="384048" rtl="0" algn="l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SzPts val="1757"/>
              <a:buChar char="◦"/>
            </a:pPr>
            <a:r>
              <a:rPr lang="cs-CZ" sz="1757"/>
              <a:t>nejdůležitější osobou v konfliktech jsme my sami</a:t>
            </a:r>
            <a:endParaRPr sz="1757"/>
          </a:p>
          <a:p>
            <a:pPr indent="-182880" lvl="1" marL="384048" rtl="0" algn="l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SzPts val="1757"/>
              <a:buChar char="◦"/>
            </a:pPr>
            <a:r>
              <a:rPr lang="cs-CZ" sz="1757"/>
              <a:t>konflikty, v nichž se ocitáme, v mnoha případech odrážejí naše vnitřní rozpory, problémy, napětí a strach</a:t>
            </a:r>
            <a:endParaRPr sz="1757"/>
          </a:p>
          <a:p>
            <a:pPr indent="-140970" lvl="0" marL="91440" rtl="0" algn="l">
              <a:lnSpc>
                <a:spcPct val="80000"/>
              </a:lnSpc>
              <a:spcBef>
                <a:spcPts val="1600"/>
              </a:spcBef>
              <a:spcAft>
                <a:spcPts val="0"/>
              </a:spcAft>
              <a:buSzPts val="2220"/>
              <a:buChar char=" "/>
            </a:pPr>
            <a:r>
              <a:rPr b="1" lang="cs-CZ" sz="1850"/>
              <a:t>-z hlediska OKOLÍ </a:t>
            </a:r>
            <a:endParaRPr b="1" sz="1942" cap="none"/>
          </a:p>
          <a:p>
            <a:pPr indent="-182879" lvl="1" marL="384048" rtl="0" algn="l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SzPts val="1665"/>
              <a:buChar char="◦"/>
            </a:pPr>
            <a:r>
              <a:rPr lang="cs-CZ" sz="1665"/>
              <a:t> </a:t>
            </a:r>
            <a:r>
              <a:rPr lang="cs-CZ" sz="1757"/>
              <a:t>na vznik konfliktů má vliv i prostředí</a:t>
            </a:r>
            <a:endParaRPr sz="1757"/>
          </a:p>
          <a:p>
            <a:pPr indent="-182880" lvl="1" marL="384048" rtl="0" algn="l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SzPts val="1757"/>
              <a:buChar char="◦"/>
            </a:pPr>
            <a:r>
              <a:rPr lang="cs-CZ" sz="1757"/>
              <a:t> vysoce nejisté nebo dynamické okolí vede k velkému tlaku na lidi a může podpořit vznik konfliktu </a:t>
            </a:r>
            <a:endParaRPr/>
          </a:p>
          <a:p>
            <a:pPr indent="0" lvl="0" marL="91440" rtl="0" algn="l">
              <a:lnSpc>
                <a:spcPct val="80000"/>
              </a:lnSpc>
              <a:spcBef>
                <a:spcPts val="1600"/>
              </a:spcBef>
              <a:spcAft>
                <a:spcPts val="0"/>
              </a:spcAft>
              <a:buSzPts val="1850"/>
              <a:buNone/>
            </a:pPr>
            <a:r>
              <a:t/>
            </a:r>
            <a:endParaRPr sz="185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7"/>
          <p:cNvSpPr txBox="1"/>
          <p:nvPr>
            <p:ph type="title"/>
          </p:nvPr>
        </p:nvSpPr>
        <p:spPr>
          <a:xfrm>
            <a:off x="1097280" y="883503"/>
            <a:ext cx="10058400" cy="145075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4320"/>
              <a:buFont typeface="Calibri"/>
              <a:buNone/>
            </a:pPr>
            <a:br>
              <a:rPr lang="cs-CZ" sz="4320"/>
            </a:br>
            <a:r>
              <a:rPr lang="cs-CZ" sz="4320" cap="none">
                <a:solidFill>
                  <a:srgbClr val="5667B1"/>
                </a:solidFill>
              </a:rPr>
              <a:t>VĚCNÝ PROBLÉM X EMOCE</a:t>
            </a:r>
            <a:br>
              <a:rPr lang="cs-CZ" sz="4320"/>
            </a:br>
            <a:endParaRPr sz="4320"/>
          </a:p>
        </p:txBody>
      </p:sp>
      <p:sp>
        <p:nvSpPr>
          <p:cNvPr id="139" name="Google Shape;139;p7"/>
          <p:cNvSpPr txBox="1"/>
          <p:nvPr>
            <p:ph idx="1" type="body"/>
          </p:nvPr>
        </p:nvSpPr>
        <p:spPr>
          <a:xfrm>
            <a:off x="1097280" y="2074334"/>
            <a:ext cx="10058400" cy="40233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/>
          <a:p>
            <a:pPr indent="-127000" lvl="0" marL="9144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000"/>
              <a:buFont typeface="Courier New"/>
              <a:buChar char="o"/>
            </a:pPr>
            <a:r>
              <a:rPr lang="cs-CZ"/>
              <a:t> u většiny konfliktů je jádrem sporu nějaký </a:t>
            </a:r>
            <a:r>
              <a:rPr b="1" lang="cs-CZ"/>
              <a:t>konkrétní problém, věcná otázka</a:t>
            </a:r>
            <a:endParaRPr b="1"/>
          </a:p>
          <a:p>
            <a:pPr indent="-127000" lvl="0" marL="9144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ts val="2000"/>
              <a:buFont typeface="Courier New"/>
              <a:buChar char="o"/>
            </a:pPr>
            <a:r>
              <a:rPr lang="cs-CZ"/>
              <a:t> prvotním podnětem je </a:t>
            </a:r>
            <a:r>
              <a:rPr b="1" lang="cs-CZ"/>
              <a:t>odlišný názor nebo zájem</a:t>
            </a:r>
            <a:endParaRPr b="1"/>
          </a:p>
          <a:p>
            <a:pPr indent="-127000" lvl="0" marL="9144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ts val="2000"/>
              <a:buFont typeface="Courier New"/>
              <a:buChar char="o"/>
            </a:pPr>
            <a:r>
              <a:rPr lang="cs-CZ"/>
              <a:t> předmět sporu má zcela běžnou povahu a v této fázi není ještě důvodem pro vyhrocení konfliktu</a:t>
            </a:r>
            <a:endParaRPr/>
          </a:p>
          <a:p>
            <a:pPr indent="-127000" lvl="0" marL="9144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ts val="2000"/>
              <a:buFont typeface="Courier New"/>
              <a:buChar char="o"/>
            </a:pPr>
            <a:r>
              <a:rPr lang="cs-CZ"/>
              <a:t> věcnou stránku </a:t>
            </a:r>
            <a:r>
              <a:rPr b="1" lang="cs-CZ"/>
              <a:t>začínají překrývat emoce!</a:t>
            </a:r>
            <a:endParaRPr b="1"/>
          </a:p>
          <a:p>
            <a:pPr indent="-127000" lvl="0" marL="9144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ts val="2000"/>
              <a:buFont typeface="Courier New"/>
              <a:buChar char="o"/>
            </a:pPr>
            <a:r>
              <a:rPr lang="cs-CZ"/>
              <a:t> </a:t>
            </a:r>
            <a:r>
              <a:rPr b="1" lang="cs-CZ"/>
              <a:t>konflikt odráží naše vnitřní rozpory a problémy</a:t>
            </a:r>
            <a:r>
              <a:rPr lang="cs-CZ"/>
              <a:t>, napětí a strach, které jsme nevyřešili nebo jsme si je nepřipustili </a:t>
            </a:r>
            <a:endParaRPr/>
          </a:p>
          <a:p>
            <a:pPr indent="-127000" lvl="0" marL="9144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ts val="2000"/>
              <a:buFont typeface="Courier New"/>
              <a:buChar char="o"/>
            </a:pPr>
            <a:r>
              <a:rPr lang="cs-CZ"/>
              <a:t> do hry se přidává podezíravost, a tak se spor dostává do morální roviny </a:t>
            </a:r>
            <a:endParaRPr/>
          </a:p>
          <a:p>
            <a:pPr indent="-127000" lvl="0" marL="9144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ts val="2000"/>
              <a:buFont typeface="Courier New"/>
              <a:buChar char="o"/>
            </a:pPr>
            <a:r>
              <a:rPr lang="cs-CZ"/>
              <a:t> </a:t>
            </a:r>
            <a:r>
              <a:rPr b="1" lang="cs-CZ"/>
              <a:t>věcná otázka je překryta hodnotovými, vztahovými a osobními otázkami </a:t>
            </a:r>
            <a:endParaRPr/>
          </a:p>
          <a:p>
            <a:pPr indent="0" lvl="0" marL="9144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ts val="2000"/>
              <a:buFont typeface="Courier New"/>
              <a:buNone/>
            </a:pPr>
            <a:r>
              <a:t/>
            </a:r>
            <a:endParaRPr/>
          </a:p>
          <a:p>
            <a:pPr indent="0" lvl="0" marL="9144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ts val="2000"/>
              <a:buFont typeface="Courier New"/>
              <a:buNone/>
            </a:pPr>
            <a:r>
              <a:t/>
            </a:r>
            <a:endParaRPr/>
          </a:p>
          <a:p>
            <a:pPr indent="0" lvl="0" marL="9144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ts val="2000"/>
              <a:buFont typeface="Courier New"/>
              <a:buNone/>
            </a:pPr>
            <a:r>
              <a:t/>
            </a:r>
            <a:endParaRPr/>
          </a:p>
          <a:p>
            <a:pPr indent="0" lvl="0" marL="9144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ts val="20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8"/>
          <p:cNvSpPr txBox="1"/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5667B1"/>
              </a:buClr>
              <a:buSzPts val="4800"/>
              <a:buFont typeface="Calibri"/>
              <a:buNone/>
            </a:pPr>
            <a:br>
              <a:rPr lang="cs-CZ">
                <a:solidFill>
                  <a:srgbClr val="5667B1"/>
                </a:solidFill>
              </a:rPr>
            </a:br>
            <a:r>
              <a:rPr lang="cs-CZ">
                <a:solidFill>
                  <a:srgbClr val="5667B1"/>
                </a:solidFill>
              </a:rPr>
              <a:t>VIDITELNÉ X SKRYTÉ KONFLIKTY</a:t>
            </a:r>
            <a:endParaRPr/>
          </a:p>
        </p:txBody>
      </p:sp>
      <p:sp>
        <p:nvSpPr>
          <p:cNvPr id="145" name="Google Shape;145;p8"/>
          <p:cNvSpPr txBox="1"/>
          <p:nvPr>
            <p:ph idx="1" type="body"/>
          </p:nvPr>
        </p:nvSpPr>
        <p:spPr>
          <a:xfrm>
            <a:off x="1097280" y="1858434"/>
            <a:ext cx="10058400" cy="464396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/>
          <a:p>
            <a:pPr indent="-129222" lvl="0" marL="9144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035"/>
              <a:buChar char=" "/>
            </a:pPr>
            <a:r>
              <a:rPr b="1" lang="cs-CZ" sz="2035"/>
              <a:t>Viditelné konflikty (horké) </a:t>
            </a:r>
            <a:endParaRPr b="1" sz="2035"/>
          </a:p>
          <a:p>
            <a:pPr indent="-182880" lvl="1" marL="384048" rtl="0" algn="l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SzPts val="1757"/>
              <a:buChar char="◦"/>
            </a:pPr>
            <a:r>
              <a:rPr b="1" lang="cs-CZ" sz="1757"/>
              <a:t> </a:t>
            </a:r>
            <a:r>
              <a:rPr lang="cs-CZ" sz="1757"/>
              <a:t>projeví se výrazně navenek</a:t>
            </a:r>
            <a:endParaRPr sz="1757"/>
          </a:p>
          <a:p>
            <a:pPr indent="-182880" lvl="1" marL="384048" rtl="0" algn="l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SzPts val="1757"/>
              <a:buChar char="◦"/>
            </a:pPr>
            <a:r>
              <a:rPr lang="cs-CZ" sz="1757"/>
              <a:t> emoce dodávají zúčastněným mnoho energie</a:t>
            </a:r>
            <a:endParaRPr sz="1757"/>
          </a:p>
          <a:p>
            <a:pPr indent="-182880" lvl="1" marL="384048" rtl="0" algn="l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SzPts val="1757"/>
              <a:buChar char="◦"/>
            </a:pPr>
            <a:r>
              <a:rPr lang="cs-CZ" sz="1757"/>
              <a:t> průběh se vymyká racionální kontrole, dochází k selektivnímu vnímání a registrujeme pouze předsudek    o partnerovi</a:t>
            </a:r>
            <a:endParaRPr sz="1757"/>
          </a:p>
          <a:p>
            <a:pPr indent="-182880" lvl="1" marL="384048" rtl="0" algn="l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SzPts val="1757"/>
              <a:buChar char="◦"/>
            </a:pPr>
            <a:r>
              <a:rPr lang="cs-CZ" sz="1757"/>
              <a:t> teď se stává konflikt otevřeným</a:t>
            </a:r>
            <a:endParaRPr sz="1757"/>
          </a:p>
          <a:p>
            <a:pPr indent="-182880" lvl="1" marL="384048" rtl="0" algn="l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SzPts val="1757"/>
              <a:buChar char="◦"/>
            </a:pPr>
            <a:r>
              <a:rPr lang="cs-CZ" sz="1757"/>
              <a:t> máme pocit, že je zraňována naše důstojnost, reagujeme velmi vzrušeně a přecházíme do protiútoku</a:t>
            </a:r>
            <a:endParaRPr/>
          </a:p>
          <a:p>
            <a:pPr indent="-182880" lvl="1" marL="384048" rtl="0" algn="l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SzPts val="1757"/>
              <a:buChar char="◦"/>
            </a:pPr>
            <a:r>
              <a:rPr lang="cs-CZ" sz="1757"/>
              <a:t> v této fázi boj živí sám sebe, vytváříme si zásobu skutečných i domnělých problémů s druhou stranou</a:t>
            </a:r>
            <a:endParaRPr sz="1757"/>
          </a:p>
          <a:p>
            <a:pPr indent="-182880" lvl="1" marL="384048" rtl="0" algn="l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SzPts val="1757"/>
              <a:buChar char="◦"/>
            </a:pPr>
            <a:r>
              <a:rPr lang="cs-CZ" sz="1757"/>
              <a:t> nastává „horká fáze konfliktu“</a:t>
            </a:r>
            <a:endParaRPr/>
          </a:p>
          <a:p>
            <a:pPr indent="0" lvl="0" marL="0" rtl="0" algn="l">
              <a:lnSpc>
                <a:spcPct val="80000"/>
              </a:lnSpc>
              <a:spcBef>
                <a:spcPts val="1600"/>
              </a:spcBef>
              <a:spcAft>
                <a:spcPts val="0"/>
              </a:spcAft>
              <a:buSzPts val="2035"/>
              <a:buNone/>
            </a:pPr>
            <a:r>
              <a:rPr b="1" lang="cs-CZ" sz="2035"/>
              <a:t>Skryté konflikty (studené) </a:t>
            </a:r>
            <a:endParaRPr/>
          </a:p>
          <a:p>
            <a:pPr indent="-182880" lvl="1" marL="384048" rtl="0" algn="l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SzPts val="1757"/>
              <a:buChar char="◦"/>
            </a:pPr>
            <a:r>
              <a:rPr lang="cs-CZ" sz="1757"/>
              <a:t> neprojevují se navenek, ale prožíváme je uvnitř</a:t>
            </a:r>
            <a:endParaRPr sz="1757"/>
          </a:p>
          <a:p>
            <a:pPr indent="-182880" lvl="1" marL="384048" rtl="0" algn="l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SzPts val="1757"/>
              <a:buChar char="◦"/>
            </a:pPr>
            <a:r>
              <a:rPr lang="cs-CZ" sz="1757"/>
              <a:t> mohou se vyskytovat stejně tak dobře v rodinném i pracovním kruhu, stejně tak i na mezinárodní úrovni</a:t>
            </a:r>
            <a:endParaRPr sz="1757"/>
          </a:p>
          <a:p>
            <a:pPr indent="-182880" lvl="1" marL="384048" rtl="0" algn="l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SzPts val="1757"/>
              <a:buChar char="◦"/>
            </a:pPr>
            <a:r>
              <a:rPr lang="cs-CZ" sz="1757"/>
              <a:t> jsou intenzivnější a mají těžší dopady než otevřené konflikty</a:t>
            </a:r>
            <a:endParaRPr sz="1757"/>
          </a:p>
          <a:p>
            <a:pPr indent="-182880" lvl="1" marL="384048" rtl="0" algn="l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SzPts val="1757"/>
              <a:buChar char="◦"/>
            </a:pPr>
            <a:r>
              <a:rPr lang="cs-CZ" sz="1757"/>
              <a:t> vázne komunikace, stává se cynickou a sarkastickou, až je úplně ochromena</a:t>
            </a:r>
            <a:endParaRPr sz="1757"/>
          </a:p>
          <a:p>
            <a:pPr indent="-182880" lvl="1" marL="384048" rtl="0" algn="l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SzPts val="1757"/>
              <a:buChar char="◦"/>
            </a:pPr>
            <a:r>
              <a:rPr lang="cs-CZ" sz="1757"/>
              <a:t> chybí nadšení a aktivita, objevuje se zklamání, deziluze a frustrace</a:t>
            </a:r>
            <a:endParaRPr sz="1757"/>
          </a:p>
          <a:p>
            <a:pPr indent="0" lvl="1" marL="201168" rtl="0" algn="l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SzPts val="1665"/>
              <a:buNone/>
            </a:pPr>
            <a:r>
              <a:t/>
            </a:r>
            <a:endParaRPr sz="1665"/>
          </a:p>
          <a:p>
            <a:pPr indent="0" lvl="0" marL="91440" rtl="0" algn="l">
              <a:lnSpc>
                <a:spcPct val="80000"/>
              </a:lnSpc>
              <a:spcBef>
                <a:spcPts val="1600"/>
              </a:spcBef>
              <a:spcAft>
                <a:spcPts val="0"/>
              </a:spcAft>
              <a:buSzPts val="1850"/>
              <a:buNone/>
            </a:pPr>
            <a:r>
              <a:t/>
            </a:r>
            <a:endParaRPr sz="185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9"/>
          <p:cNvSpPr txBox="1"/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5667B1"/>
              </a:buClr>
              <a:buSzPts val="4800"/>
              <a:buFont typeface="Calibri"/>
              <a:buNone/>
            </a:pPr>
            <a:r>
              <a:rPr lang="cs-CZ">
                <a:solidFill>
                  <a:srgbClr val="5667B1"/>
                </a:solidFill>
              </a:rPr>
              <a:t>TYPY KONFLIKTŮ</a:t>
            </a:r>
            <a:endParaRPr/>
          </a:p>
        </p:txBody>
      </p:sp>
      <p:sp>
        <p:nvSpPr>
          <p:cNvPr id="151" name="Google Shape;151;p9"/>
          <p:cNvSpPr txBox="1"/>
          <p:nvPr>
            <p:ph idx="1" type="body"/>
          </p:nvPr>
        </p:nvSpPr>
        <p:spPr>
          <a:xfrm>
            <a:off x="1097280" y="1845734"/>
            <a:ext cx="10058400" cy="449156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/>
          <a:p>
            <a:pPr indent="-117475" lvl="0" marL="91440" rtl="0" algn="l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SzPts val="1850"/>
              <a:buFont typeface="Courier New"/>
              <a:buChar char="o"/>
            </a:pPr>
            <a:r>
              <a:rPr b="1" lang="cs-CZ" sz="1850"/>
              <a:t> podle roviny komunikace </a:t>
            </a:r>
            <a:endParaRPr b="1" sz="1850"/>
          </a:p>
          <a:p>
            <a:pPr indent="-182880" lvl="1" marL="384048" rtl="0" algn="l">
              <a:lnSpc>
                <a:spcPct val="70000"/>
              </a:lnSpc>
              <a:spcBef>
                <a:spcPts val="400"/>
              </a:spcBef>
              <a:spcAft>
                <a:spcPts val="0"/>
              </a:spcAft>
              <a:buSzPts val="1757"/>
              <a:buFont typeface="Arial"/>
              <a:buChar char="•"/>
            </a:pPr>
            <a:r>
              <a:rPr lang="cs-CZ" sz="1757"/>
              <a:t>konflikt v obsahu – názory na věc, mohou vyústit ve vztahové konflikty</a:t>
            </a:r>
            <a:endParaRPr/>
          </a:p>
          <a:p>
            <a:pPr indent="-182880" lvl="1" marL="384048" rtl="0" algn="l">
              <a:lnSpc>
                <a:spcPct val="70000"/>
              </a:lnSpc>
              <a:spcBef>
                <a:spcPts val="600"/>
              </a:spcBef>
              <a:spcAft>
                <a:spcPts val="0"/>
              </a:spcAft>
              <a:buSzPts val="1757"/>
              <a:buFont typeface="Arial"/>
              <a:buChar char="•"/>
            </a:pPr>
            <a:r>
              <a:rPr lang="cs-CZ" sz="1757"/>
              <a:t>konflikt ve vztahu – pocity, emoce </a:t>
            </a:r>
            <a:endParaRPr/>
          </a:p>
          <a:p>
            <a:pPr indent="-117475" lvl="0" marL="91440" rtl="0" algn="l">
              <a:lnSpc>
                <a:spcPct val="70000"/>
              </a:lnSpc>
              <a:spcBef>
                <a:spcPts val="1600"/>
              </a:spcBef>
              <a:spcAft>
                <a:spcPts val="0"/>
              </a:spcAft>
              <a:buSzPts val="1850"/>
              <a:buFont typeface="Courier New"/>
              <a:buChar char="o"/>
            </a:pPr>
            <a:r>
              <a:rPr lang="cs-CZ" sz="1850"/>
              <a:t> </a:t>
            </a:r>
            <a:r>
              <a:rPr b="1" lang="cs-CZ" sz="1850"/>
              <a:t>podle počtu lidí </a:t>
            </a:r>
            <a:endParaRPr/>
          </a:p>
          <a:p>
            <a:pPr indent="-182880" lvl="1" marL="384048" rtl="0" algn="l">
              <a:lnSpc>
                <a:spcPct val="70000"/>
              </a:lnSpc>
              <a:spcBef>
                <a:spcPts val="400"/>
              </a:spcBef>
              <a:spcAft>
                <a:spcPts val="0"/>
              </a:spcAft>
              <a:buSzPts val="1757"/>
              <a:buFont typeface="Arial"/>
              <a:buChar char="•"/>
            </a:pPr>
            <a:r>
              <a:rPr lang="cs-CZ" sz="1757"/>
              <a:t>intrapersonální – vnitřně osobní konflikt jedince, při němž se střetává více hodnot, cílů, potřeb…</a:t>
            </a:r>
            <a:endParaRPr sz="1757"/>
          </a:p>
          <a:p>
            <a:pPr indent="-182880" lvl="1" marL="384048" rtl="0" algn="l">
              <a:lnSpc>
                <a:spcPct val="70000"/>
              </a:lnSpc>
              <a:spcBef>
                <a:spcPts val="600"/>
              </a:spcBef>
              <a:spcAft>
                <a:spcPts val="0"/>
              </a:spcAft>
              <a:buSzPts val="1757"/>
              <a:buFont typeface="Arial"/>
              <a:buChar char="•"/>
            </a:pPr>
            <a:r>
              <a:rPr lang="cs-CZ" sz="1757"/>
              <a:t>interpersonální </a:t>
            </a:r>
            <a:endParaRPr/>
          </a:p>
          <a:p>
            <a:pPr indent="-182880" lvl="1" marL="384048" rtl="0" algn="l">
              <a:lnSpc>
                <a:spcPct val="70000"/>
              </a:lnSpc>
              <a:spcBef>
                <a:spcPts val="600"/>
              </a:spcBef>
              <a:spcAft>
                <a:spcPts val="0"/>
              </a:spcAft>
              <a:buSzPts val="1757"/>
              <a:buFont typeface="Arial"/>
              <a:buChar char="•"/>
            </a:pPr>
            <a:r>
              <a:rPr lang="cs-CZ" sz="1757"/>
              <a:t>intraskupinové – odehrávají se uvnitř skupiny </a:t>
            </a:r>
            <a:endParaRPr sz="1757"/>
          </a:p>
          <a:p>
            <a:pPr indent="-182880" lvl="1" marL="384048" rtl="0" algn="l">
              <a:lnSpc>
                <a:spcPct val="70000"/>
              </a:lnSpc>
              <a:spcBef>
                <a:spcPts val="600"/>
              </a:spcBef>
              <a:spcAft>
                <a:spcPts val="0"/>
              </a:spcAft>
              <a:buSzPts val="1757"/>
              <a:buFont typeface="Arial"/>
              <a:buChar char="•"/>
            </a:pPr>
            <a:r>
              <a:rPr lang="cs-CZ" sz="1757"/>
              <a:t>interskupinové – odehrávají se mezi dvěma a více skupinami </a:t>
            </a:r>
            <a:endParaRPr/>
          </a:p>
          <a:p>
            <a:pPr indent="-117475" lvl="0" marL="91440" rtl="0" algn="l">
              <a:lnSpc>
                <a:spcPct val="70000"/>
              </a:lnSpc>
              <a:spcBef>
                <a:spcPts val="1600"/>
              </a:spcBef>
              <a:spcAft>
                <a:spcPts val="0"/>
              </a:spcAft>
              <a:buSzPts val="1850"/>
              <a:buFont typeface="Courier New"/>
              <a:buChar char="o"/>
            </a:pPr>
            <a:r>
              <a:rPr lang="cs-CZ" sz="1850"/>
              <a:t> </a:t>
            </a:r>
            <a:r>
              <a:rPr b="1" lang="cs-CZ" sz="1850"/>
              <a:t>podle viditelnosti </a:t>
            </a:r>
            <a:endParaRPr b="1" sz="1850"/>
          </a:p>
          <a:p>
            <a:pPr indent="-182880" lvl="1" marL="384048" rtl="0" algn="l">
              <a:lnSpc>
                <a:spcPct val="70000"/>
              </a:lnSpc>
              <a:spcBef>
                <a:spcPts val="400"/>
              </a:spcBef>
              <a:spcAft>
                <a:spcPts val="0"/>
              </a:spcAft>
              <a:buSzPts val="1757"/>
              <a:buFont typeface="Arial"/>
              <a:buChar char="•"/>
            </a:pPr>
            <a:r>
              <a:rPr lang="cs-CZ" sz="1757"/>
              <a:t>viditelné (horké, otevřené) – často doprovázeny emocemi </a:t>
            </a:r>
            <a:endParaRPr sz="1757"/>
          </a:p>
          <a:p>
            <a:pPr indent="-182880" lvl="1" marL="384048" rtl="0" algn="l">
              <a:lnSpc>
                <a:spcPct val="70000"/>
              </a:lnSpc>
              <a:spcBef>
                <a:spcPts val="600"/>
              </a:spcBef>
              <a:spcAft>
                <a:spcPts val="0"/>
              </a:spcAft>
              <a:buSzPts val="1757"/>
              <a:buFont typeface="Arial"/>
              <a:buChar char="•"/>
            </a:pPr>
            <a:r>
              <a:rPr lang="cs-CZ" sz="1757"/>
              <a:t>neviditelné (studené, skryté) – zůstávají neřešeny, jako „sopka“</a:t>
            </a:r>
            <a:endParaRPr sz="1757"/>
          </a:p>
          <a:p>
            <a:pPr indent="-117475" lvl="0" marL="91440" rtl="0" algn="l">
              <a:lnSpc>
                <a:spcPct val="70000"/>
              </a:lnSpc>
              <a:spcBef>
                <a:spcPts val="1600"/>
              </a:spcBef>
              <a:spcAft>
                <a:spcPts val="0"/>
              </a:spcAft>
              <a:buSzPts val="1850"/>
              <a:buFont typeface="Courier New"/>
              <a:buChar char="o"/>
            </a:pPr>
            <a:r>
              <a:rPr lang="cs-CZ" sz="1850"/>
              <a:t> </a:t>
            </a:r>
            <a:r>
              <a:rPr b="1" lang="cs-CZ" sz="1850"/>
              <a:t>podle zdroje vzniku </a:t>
            </a:r>
            <a:endParaRPr b="1" sz="1850"/>
          </a:p>
          <a:p>
            <a:pPr indent="-182880" lvl="1" marL="384048" rtl="0" algn="l">
              <a:lnSpc>
                <a:spcPct val="70000"/>
              </a:lnSpc>
              <a:spcBef>
                <a:spcPts val="400"/>
              </a:spcBef>
              <a:spcAft>
                <a:spcPts val="0"/>
              </a:spcAft>
              <a:buSzPts val="1757"/>
              <a:buFont typeface="Arial"/>
              <a:buChar char="•"/>
            </a:pPr>
            <a:r>
              <a:rPr lang="cs-CZ" sz="1757"/>
              <a:t>v obsahu – vznikly z různého názoru na věc </a:t>
            </a:r>
            <a:endParaRPr sz="1757"/>
          </a:p>
          <a:p>
            <a:pPr indent="-182880" lvl="1" marL="384048" rtl="0" algn="l">
              <a:lnSpc>
                <a:spcPct val="70000"/>
              </a:lnSpc>
              <a:spcBef>
                <a:spcPts val="600"/>
              </a:spcBef>
              <a:spcAft>
                <a:spcPts val="0"/>
              </a:spcAft>
              <a:buSzPts val="1757"/>
              <a:buFont typeface="Arial"/>
              <a:buChar char="•"/>
            </a:pPr>
            <a:r>
              <a:rPr lang="cs-CZ" sz="1757"/>
              <a:t>v procesu – vznikly z různého názoru na postup </a:t>
            </a:r>
            <a:endParaRPr sz="1757"/>
          </a:p>
          <a:p>
            <a:pPr indent="-182880" lvl="1" marL="384048" rtl="0" algn="l">
              <a:lnSpc>
                <a:spcPct val="70000"/>
              </a:lnSpc>
              <a:spcBef>
                <a:spcPts val="600"/>
              </a:spcBef>
              <a:spcAft>
                <a:spcPts val="0"/>
              </a:spcAft>
              <a:buSzPts val="1757"/>
              <a:buFont typeface="Arial"/>
              <a:buChar char="•"/>
            </a:pPr>
            <a:r>
              <a:rPr lang="cs-CZ" sz="1757"/>
              <a:t>v osobách – vznikly z různého názoru na osobní cíle, zájmy, potřeby </a:t>
            </a:r>
            <a:endParaRPr/>
          </a:p>
          <a:p>
            <a:pPr indent="0" lvl="0" marL="91440" rtl="0" algn="l">
              <a:lnSpc>
                <a:spcPct val="70000"/>
              </a:lnSpc>
              <a:spcBef>
                <a:spcPts val="1600"/>
              </a:spcBef>
              <a:spcAft>
                <a:spcPts val="0"/>
              </a:spcAft>
              <a:buSzPts val="1757"/>
              <a:buFont typeface="Courier New"/>
              <a:buNone/>
            </a:pPr>
            <a:r>
              <a:t/>
            </a:r>
            <a:endParaRPr b="1" sz="1757"/>
          </a:p>
          <a:p>
            <a:pPr indent="0" lvl="0" marL="91440" rtl="0" algn="l">
              <a:lnSpc>
                <a:spcPct val="70000"/>
              </a:lnSpc>
              <a:spcBef>
                <a:spcPts val="1400"/>
              </a:spcBef>
              <a:spcAft>
                <a:spcPts val="0"/>
              </a:spcAft>
              <a:buSzPts val="1850"/>
              <a:buNone/>
            </a:pPr>
            <a:r>
              <a:t/>
            </a:r>
            <a:endParaRPr sz="1850"/>
          </a:p>
          <a:p>
            <a:pPr indent="0" lvl="0" marL="91440" rtl="0" algn="l">
              <a:lnSpc>
                <a:spcPct val="70000"/>
              </a:lnSpc>
              <a:spcBef>
                <a:spcPts val="1400"/>
              </a:spcBef>
              <a:spcAft>
                <a:spcPts val="0"/>
              </a:spcAft>
              <a:buSzPts val="1850"/>
              <a:buNone/>
            </a:pPr>
            <a:r>
              <a:t/>
            </a:r>
            <a:endParaRPr sz="1850"/>
          </a:p>
          <a:p>
            <a:pPr indent="0" lvl="0" marL="91440" rtl="0" algn="l">
              <a:lnSpc>
                <a:spcPct val="70000"/>
              </a:lnSpc>
              <a:spcBef>
                <a:spcPts val="1400"/>
              </a:spcBef>
              <a:spcAft>
                <a:spcPts val="0"/>
              </a:spcAft>
              <a:buSzPts val="1850"/>
              <a:buNone/>
            </a:pPr>
            <a:r>
              <a:t/>
            </a:r>
            <a:endParaRPr sz="185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Retrospektiva">
  <a:themeElements>
    <a:clrScheme name="Aerodynamika">
      <a:dk1>
        <a:srgbClr val="000000"/>
      </a:dk1>
      <a:lt1>
        <a:srgbClr val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2015-02-20T12:36:02Z</dcterms:created>
  <dc:creator>Dagmar Trávníková</dc:creator>
</cp:coreProperties>
</file>