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iAlcY/8srpEIfKpejdHFeZ6Lx+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2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3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8" name="Google Shape;28;p1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14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1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6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6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9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9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0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0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20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1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1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title"/>
          </p:nvPr>
        </p:nvSpPr>
        <p:spPr>
          <a:xfrm>
            <a:off x="1097280" y="2377655"/>
            <a:ext cx="10058400" cy="19403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Calibri"/>
              <a:buNone/>
            </a:pP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br>
              <a:rPr b="1" lang="cs-CZ" sz="4000"/>
            </a:br>
            <a:r>
              <a:rPr b="1" lang="cs-CZ" sz="6000"/>
              <a:t>TÝMOVÉ DOVEDNOSTI</a:t>
            </a:r>
            <a:br>
              <a:rPr b="1" lang="cs-CZ" sz="4000"/>
            </a:br>
            <a:r>
              <a:rPr b="1" lang="cs-CZ" sz="2500"/>
              <a:t>bp2088 / bk2088</a:t>
            </a:r>
            <a:br>
              <a:rPr b="1" lang="cs-CZ" sz="2500"/>
            </a:br>
            <a:r>
              <a:rPr b="1" lang="cs-CZ" sz="2500"/>
              <a:t>Jaro 2020</a:t>
            </a:r>
            <a:br>
              <a:rPr lang="cs-CZ" sz="2500"/>
            </a:br>
            <a:br>
              <a:rPr lang="cs-CZ" sz="2500"/>
            </a:br>
            <a:br>
              <a:rPr b="1" lang="cs-CZ" sz="3000"/>
            </a:br>
            <a:br>
              <a:rPr b="1" lang="cs-CZ" sz="7200"/>
            </a:br>
            <a:endParaRPr b="1" sz="6700">
              <a:solidFill>
                <a:srgbClr val="262626"/>
              </a:solidFill>
            </a:endParaRPr>
          </a:p>
        </p:txBody>
      </p:sp>
      <p:sp>
        <p:nvSpPr>
          <p:cNvPr id="102" name="Google Shape;102;p1"/>
          <p:cNvSpPr txBox="1"/>
          <p:nvPr>
            <p:ph idx="1" type="body"/>
          </p:nvPr>
        </p:nvSpPr>
        <p:spPr>
          <a:xfrm>
            <a:off x="1097280" y="300318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b="1" sz="4800"/>
          </a:p>
          <a:p>
            <a:pPr indent="-3048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800"/>
              <a:buChar char=" "/>
            </a:pPr>
            <a:r>
              <a:rPr b="1" lang="cs-CZ" sz="4800">
                <a:solidFill>
                  <a:srgbClr val="9E3611"/>
                </a:solidFill>
              </a:rPr>
              <a:t>SOCIÁLNÍ PERCEPCE</a:t>
            </a:r>
            <a:br>
              <a:rPr b="1" lang="cs-CZ" sz="4800">
                <a:solidFill>
                  <a:srgbClr val="9E3611"/>
                </a:solidFill>
              </a:rPr>
            </a:br>
            <a:r>
              <a:rPr b="1" lang="cs-CZ" sz="4800">
                <a:solidFill>
                  <a:srgbClr val="9E3611"/>
                </a:solidFill>
              </a:rPr>
              <a:t>PRVNÍ DOJEM</a:t>
            </a:r>
            <a:br>
              <a:rPr b="1" lang="cs-CZ" sz="4800">
                <a:solidFill>
                  <a:srgbClr val="9E3611"/>
                </a:solidFill>
              </a:rPr>
            </a:br>
            <a:r>
              <a:rPr b="1" lang="cs-CZ" sz="4800">
                <a:solidFill>
                  <a:srgbClr val="9E3611"/>
                </a:solidFill>
              </a:rPr>
              <a:t>PSYCHOSOCIÁLNÍ UČENÍ</a:t>
            </a:r>
            <a:br>
              <a:rPr b="1" lang="cs-CZ" sz="4800"/>
            </a:br>
            <a:endParaRPr b="1" sz="4800"/>
          </a:p>
        </p:txBody>
      </p:sp>
      <p:pic>
        <p:nvPicPr>
          <p:cNvPr descr="http://www.freewebs.com/southprim7/illusion.jpeg"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05350" y="1801700"/>
            <a:ext cx="3686650" cy="453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 – </a:t>
            </a:r>
            <a:r>
              <a:rPr lang="cs-CZ">
                <a:solidFill>
                  <a:srgbClr val="9E3611"/>
                </a:solidFill>
              </a:rPr>
              <a:t>jak předcházet stereotypům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66" name="Google Shape;166;p10"/>
          <p:cNvSpPr txBox="1"/>
          <p:nvPr>
            <p:ph idx="1" type="body"/>
          </p:nvPr>
        </p:nvSpPr>
        <p:spPr>
          <a:xfrm>
            <a:off x="1097280" y="2463667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shromažďovat více informací </a:t>
            </a:r>
            <a:r>
              <a:rPr lang="cs-CZ"/>
              <a:t>o chování lidí a podporovat tak vlastní,</a:t>
            </a:r>
            <a:br>
              <a:rPr lang="cs-CZ"/>
            </a:br>
            <a:r>
              <a:rPr lang="cs-CZ"/>
              <a:t> fakty podložené vnímání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umět </a:t>
            </a:r>
            <a:r>
              <a:rPr b="1" lang="cs-CZ"/>
              <a:t>rozlišovat mezi fakty a domněnkami </a:t>
            </a:r>
            <a:r>
              <a:rPr lang="cs-CZ"/>
              <a:t>při vnímání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prověřovat své závěry, svá vyhodnocení, opírat se o fakta</a:t>
            </a:r>
            <a:br>
              <a:rPr b="1" lang="cs-CZ"/>
            </a:br>
            <a:r>
              <a:rPr b="1" lang="cs-CZ"/>
              <a:t>  </a:t>
            </a:r>
            <a:r>
              <a:rPr lang="cs-CZ"/>
              <a:t>a doklady, důkazy, logiku a racionalitu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nepodléhat tlaku skupinového myšlení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67" name="Google Shape;16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018" y="3169920"/>
            <a:ext cx="4045557" cy="2801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97280" y="19981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sociální vnímání člověka člověkem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vnímání lidí a mezilidských vztahů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nejen </a:t>
            </a:r>
            <a:r>
              <a:rPr b="1" lang="cs-CZ"/>
              <a:t>vnímání sociálního dění </a:t>
            </a:r>
            <a:r>
              <a:rPr lang="cs-CZ"/>
              <a:t>(co vidím - vzhled, fyzické akty chování), ale také </a:t>
            </a:r>
            <a:r>
              <a:rPr b="1" lang="cs-CZ"/>
              <a:t>interpretace vnímané skutečnosti </a:t>
            </a:r>
            <a:r>
              <a:rPr lang="cs-CZ"/>
              <a:t>(co si o tom myslím)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závisí na: životní zkušenosti, současné míře informovanosti, aktuální motivaci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zahrnuje způsoby, </a:t>
            </a:r>
            <a:r>
              <a:rPr b="1" lang="cs-CZ"/>
              <a:t>jak lidé vnímají sami sebe a druhé lidi v sociálních situacích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jaké si utváří úsudky a dojmy o charakteristikách a rysech jiných lidí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percepční zpracování je ovlivněno „</a:t>
            </a:r>
            <a:r>
              <a:rPr b="1" lang="cs-CZ"/>
              <a:t>subjektivním filtrem</a:t>
            </a:r>
            <a:r>
              <a:rPr lang="cs-CZ"/>
              <a:t>“ předchozích zkušeností, motivací, postojem, aktuálním stavem</a:t>
            </a:r>
            <a:endParaRPr/>
          </a:p>
          <a:p>
            <a:pPr indent="-1270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percepce je individuální a subjektivní</a:t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sociální vnímání je </a:t>
            </a:r>
            <a:r>
              <a:rPr b="1" lang="cs-CZ"/>
              <a:t>proces proměnlivý </a:t>
            </a:r>
            <a:r>
              <a:rPr lang="cs-CZ"/>
              <a:t>- je závislý na životní zkušenosti, současné míře informovanosti a aktuální motivaci (hladový člověk má blíže k zaznamenání různých informací o jídle než sytý, jsme vždy vnímavější k podnětům, které jsou spjaty s našimi současnými potřebami)</a:t>
            </a:r>
            <a:endParaRPr/>
          </a:p>
          <a:p>
            <a:pPr indent="-1270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významnou roli zde hraje naše očekávání </a:t>
            </a:r>
            <a:r>
              <a:rPr lang="cs-CZ"/>
              <a:t>- jsme ovlivněni tím, jak by měly informace vypadat</a:t>
            </a:r>
            <a:endParaRPr/>
          </a:p>
          <a:p>
            <a:pPr indent="-1270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často zažíváme obdobné situace, které </a:t>
            </a:r>
            <a:r>
              <a:rPr b="1" lang="cs-CZ"/>
              <a:t>zpracováváme v podobě schematizovaných systémů- </a:t>
            </a:r>
            <a:r>
              <a:rPr lang="cs-CZ"/>
              <a:t>tato schémata nám umožňují uspořádat a zpracovávat s velkou účinností velké množství informací</a:t>
            </a:r>
            <a:endParaRPr/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45880" y="4406537"/>
            <a:ext cx="3140891" cy="23556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</a:t>
            </a:r>
            <a:br>
              <a:rPr lang="cs-CZ" cap="none">
                <a:solidFill>
                  <a:srgbClr val="9E3611"/>
                </a:solidFill>
              </a:rPr>
            </a:br>
            <a:r>
              <a:rPr lang="cs-CZ" cap="none">
                <a:solidFill>
                  <a:srgbClr val="9E3611"/>
                </a:solidFill>
              </a:rPr>
              <a:t>- SELEKTIVNOST VJEMŮ</a:t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1097280" y="1845733"/>
            <a:ext cx="10058400" cy="4293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9842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550"/>
              <a:buFont typeface="Courier New"/>
              <a:buChar char="o"/>
            </a:pPr>
            <a:r>
              <a:rPr lang="cs-CZ" sz="1550"/>
              <a:t> vjemy i míra pozornosti při vnímání určitých informací závisí na hodnocení vnímajícího -  čím kladnější je přístup k informaci, tím lépe je vnímána a také déle uchovávána v paměti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None/>
            </a:pPr>
            <a:r>
              <a:rPr lang="cs-CZ" sz="1550" u="sng"/>
              <a:t>Proces vnímání a zapamatování má 3 fáze</a:t>
            </a:r>
            <a:r>
              <a:rPr lang="cs-CZ" sz="1550"/>
              <a:t>:</a:t>
            </a:r>
            <a:endParaRPr/>
          </a:p>
          <a:p>
            <a:pPr indent="-457200" lvl="0" marL="457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AutoNum type="arabicPeriod"/>
            </a:pPr>
            <a:r>
              <a:rPr b="1" lang="cs-CZ" sz="1550"/>
              <a:t>Očekávání, vytváření hypotéz </a:t>
            </a:r>
            <a:r>
              <a:rPr lang="cs-CZ" sz="1550"/>
              <a:t>- smyslové orgány i celá psychika se určitým způsobem připravují.</a:t>
            </a:r>
            <a:br>
              <a:rPr lang="cs-CZ" sz="1550"/>
            </a:br>
            <a:r>
              <a:rPr lang="cs-CZ" sz="1550"/>
              <a:t>Síla a směr očekávání jsou určovány:</a:t>
            </a:r>
            <a:br>
              <a:rPr lang="cs-CZ" sz="1550"/>
            </a:br>
            <a:r>
              <a:rPr lang="cs-CZ" sz="1550"/>
              <a:t>- dosavadními zkušenostmi, tím, jak často se očekávání naplnilo za stejných podmínek</a:t>
            </a:r>
            <a:br>
              <a:rPr lang="cs-CZ" sz="1550"/>
            </a:br>
            <a:r>
              <a:rPr lang="cs-CZ" sz="1550"/>
              <a:t>- počtem alternativ (čím méně je alternativ, tím větší míra pravděpodobnosti připadá na každou alternativu a tím silnější očekávání je)</a:t>
            </a:r>
            <a:br>
              <a:rPr lang="cs-CZ" sz="1550"/>
            </a:br>
            <a:r>
              <a:rPr lang="cs-CZ" sz="1550"/>
              <a:t>- poznaným kategorizováním, zařazením (např.výkřik v kině je něco jiného než výkřik na ulici)</a:t>
            </a:r>
            <a:br>
              <a:rPr lang="cs-CZ" sz="1550"/>
            </a:br>
            <a:r>
              <a:rPr lang="cs-CZ" sz="1550"/>
              <a:t>- motivačním zařazením (např.očekávání dcery, která se večer nevrací, vyvolává obavy, očekávání manžela, který se večer nevrací, vyvolává vztek)</a:t>
            </a:r>
            <a:br>
              <a:rPr lang="cs-CZ" sz="1550"/>
            </a:br>
            <a:r>
              <a:rPr lang="cs-CZ" sz="1550"/>
              <a:t>- sociálním zařazením (pozice ve společnosti určuje, jakým způsobem se člověk chová, jak mluví, ale také jak vnímá)</a:t>
            </a:r>
            <a:endParaRPr/>
          </a:p>
          <a:p>
            <a:pPr indent="-457200" lvl="0" marL="457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AutoNum type="arabicPeriod"/>
            </a:pPr>
            <a:r>
              <a:rPr b="1" lang="cs-CZ" sz="1550"/>
              <a:t>Bezprostřední kontakt s informacemi, s událostmi</a:t>
            </a:r>
            <a:endParaRPr/>
          </a:p>
          <a:p>
            <a:pPr indent="-457200" lvl="0" marL="457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AutoNum type="arabicPeriod"/>
            </a:pPr>
            <a:r>
              <a:rPr b="1" lang="cs-CZ" sz="1550"/>
              <a:t>Porovnávání očekávání se skutečným průběhem</a:t>
            </a:r>
            <a:r>
              <a:rPr lang="cs-CZ" sz="1550"/>
              <a:t> - pokud nesouhlasí očekávání se skutečnými událostmi, dochází k přehodnocení, k re-interpretaci</a:t>
            </a:r>
            <a:endParaRPr/>
          </a:p>
          <a:p>
            <a:pPr indent="-9842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Font typeface="Courier New"/>
              <a:buChar char="o"/>
            </a:pPr>
            <a:r>
              <a:rPr lang="cs-CZ" sz="1550"/>
              <a:t> u neočekávaných událostí trvá déle jejich poznávání a interpretování než u událostí očekávaných -hraje tady významnou roli </a:t>
            </a:r>
            <a:r>
              <a:rPr b="1" lang="cs-CZ" sz="1550"/>
              <a:t>moment překvapení a nepřipravenost subjektu</a:t>
            </a:r>
            <a:r>
              <a:rPr lang="cs-CZ" sz="1550"/>
              <a:t>, který se snaží udržet své vnitřní konstrukty a nové informace nějakým způsobem utřídit</a:t>
            </a:r>
            <a:endParaRPr sz="1550"/>
          </a:p>
        </p:txBody>
      </p:sp>
      <p:sp>
        <p:nvSpPr>
          <p:cNvPr id="123" name="Google Shape;123;p4"/>
          <p:cNvSpPr txBox="1"/>
          <p:nvPr/>
        </p:nvSpPr>
        <p:spPr>
          <a:xfrm>
            <a:off x="9892937" y="6470468"/>
            <a:ext cx="237744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(Věra Strnadová, 2006)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29" name="Google Shape;129;p5"/>
          <p:cNvSpPr txBox="1"/>
          <p:nvPr>
            <p:ph idx="1" type="body"/>
          </p:nvPr>
        </p:nvSpPr>
        <p:spPr>
          <a:xfrm>
            <a:off x="1097280" y="1845734"/>
            <a:ext cx="10058400" cy="437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539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None/>
            </a:pPr>
            <a:r>
              <a:t/>
            </a:r>
            <a:endParaRPr b="1" sz="1400"/>
          </a:p>
          <a:p>
            <a:pPr indent="-9144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400"/>
              <a:buFont typeface="Courier New"/>
              <a:buChar char="o"/>
            </a:pPr>
            <a:r>
              <a:rPr b="1" lang="cs-CZ" sz="1400"/>
              <a:t> </a:t>
            </a:r>
            <a:r>
              <a:rPr b="1" lang="cs-CZ" sz="2029"/>
              <a:t>sociální percepce → sociální komunikace → sociální interakce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80"/>
              <a:buFont typeface="Courier New"/>
              <a:buNone/>
            </a:pPr>
            <a:r>
              <a:t/>
            </a:r>
            <a:endParaRPr sz="1679"/>
          </a:p>
          <a:p>
            <a:pPr indent="-106616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79"/>
              <a:buFont typeface="Courier New"/>
              <a:buChar char="o"/>
            </a:pPr>
            <a:r>
              <a:rPr lang="cs-CZ" sz="1679"/>
              <a:t> v průběhu sociální interakce dochází k vytváření mezilidských vztahů a ke vzájemnému působení a ovlivňování jedinců prostřednictvím jejich aktivit, činností a chování</a:t>
            </a:r>
            <a:endParaRPr/>
          </a:p>
          <a:p>
            <a:pPr indent="-106616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79"/>
              <a:buFont typeface="Courier New"/>
              <a:buChar char="o"/>
            </a:pPr>
            <a:r>
              <a:rPr lang="cs-CZ" sz="1679"/>
              <a:t> proces vnímání osob probíhá v určité schematizované formě - každý má svou úroveň </a:t>
            </a:r>
            <a:r>
              <a:rPr i="1" lang="cs-CZ" sz="1679"/>
              <a:t>hodnotící stupnice</a:t>
            </a:r>
            <a:endParaRPr sz="1679"/>
          </a:p>
          <a:p>
            <a:pPr indent="-106616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79"/>
              <a:buFont typeface="Courier New"/>
              <a:buChar char="o"/>
            </a:pPr>
            <a:r>
              <a:rPr lang="cs-CZ" sz="1679"/>
              <a:t> naše představa o druhých lidech vytvořená na základě: 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679"/>
              <a:buFont typeface="Noto Sans Symbols"/>
              <a:buChar char="❖"/>
            </a:pPr>
            <a:r>
              <a:rPr b="1" lang="cs-CZ" sz="1679"/>
              <a:t>vnímání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79"/>
              <a:buFont typeface="Noto Sans Symbols"/>
              <a:buChar char="❖"/>
            </a:pPr>
            <a:r>
              <a:rPr b="1" lang="cs-CZ" sz="1679"/>
              <a:t>pozorování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79"/>
              <a:buFont typeface="Noto Sans Symbols"/>
              <a:buChar char="❖"/>
            </a:pPr>
            <a:r>
              <a:rPr b="1" lang="cs-CZ" sz="1679"/>
              <a:t>uvažování 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79"/>
              <a:buFont typeface="Noto Sans Symbols"/>
              <a:buChar char="❖"/>
            </a:pPr>
            <a:r>
              <a:rPr b="1" lang="cs-CZ" sz="1679"/>
              <a:t>fantazie</a:t>
            </a:r>
            <a:endParaRPr/>
          </a:p>
          <a:p>
            <a:pPr indent="0" lvl="2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 b="1" sz="1679"/>
          </a:p>
          <a:p>
            <a:pPr indent="0" lvl="0" marL="11430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679"/>
              <a:buNone/>
            </a:pPr>
            <a:r>
              <a:rPr lang="cs-CZ" sz="1679"/>
              <a:t>→ jednoznačně určuje naše chování ve vztahu k nim</a:t>
            </a:r>
            <a:endParaRPr/>
          </a:p>
          <a:p>
            <a:pPr indent="-253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</p:txBody>
      </p:sp>
      <p:pic>
        <p:nvPicPr>
          <p:cNvPr descr="http://i.huffpost.com/gen/1821978/thumbs/o-PERCEPTION-facebook.jpg" id="130" name="Google Shape;1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59727" y="596901"/>
            <a:ext cx="3809998" cy="1904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5"/>
          <p:cNvSpPr/>
          <p:nvPr/>
        </p:nvSpPr>
        <p:spPr>
          <a:xfrm>
            <a:off x="8318500" y="2501900"/>
            <a:ext cx="77470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http://www.huffingtonpost.com/2014/05/31/brain-illusions_n_5405537.html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 </a:t>
            </a:r>
            <a:r>
              <a:rPr lang="cs-CZ" sz="4200" cap="none">
                <a:solidFill>
                  <a:srgbClr val="9E3611"/>
                </a:solidFill>
              </a:rPr>
              <a:t>- </a:t>
            </a:r>
            <a:r>
              <a:rPr lang="cs-CZ" sz="4200">
                <a:solidFill>
                  <a:srgbClr val="9E3611"/>
                </a:solidFill>
              </a:rPr>
              <a:t>faktory ovlivňující vnímání lidí a sociálních situací</a:t>
            </a:r>
            <a:endParaRPr sz="4200">
              <a:solidFill>
                <a:srgbClr val="9E3611"/>
              </a:solidFill>
            </a:endParaRPr>
          </a:p>
        </p:txBody>
      </p:sp>
      <p:sp>
        <p:nvSpPr>
          <p:cNvPr id="137" name="Google Shape;137;p6"/>
          <p:cNvSpPr txBox="1"/>
          <p:nvPr>
            <p:ph idx="1" type="body"/>
          </p:nvPr>
        </p:nvSpPr>
        <p:spPr>
          <a:xfrm>
            <a:off x="1097280" y="19854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vztah</a:t>
            </a:r>
            <a:r>
              <a:rPr lang="cs-CZ"/>
              <a:t> mezi vnímajícím a vnímaným (to, jak danou osobu vnímáme, je ovlivněno naším vztahem k ní)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optimista vnímá především kladné vlastnosti, pesimista si všímá hlavně záporných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často připisujeme vnímaným osobám své vlastní vlastnosti – </a:t>
            </a:r>
            <a:r>
              <a:rPr b="1" lang="cs-CZ"/>
              <a:t>projekce</a:t>
            </a:r>
            <a:r>
              <a:rPr lang="cs-CZ"/>
              <a:t>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snažíme se jedinci připsat ty vlastnosti, které jsou typické pro skupinu, ke které patříme, jsme ovlivněni </a:t>
            </a:r>
            <a:r>
              <a:rPr b="1" lang="cs-CZ"/>
              <a:t>předsudky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čím </a:t>
            </a:r>
            <a:r>
              <a:rPr b="1" lang="cs-CZ"/>
              <a:t>více informací</a:t>
            </a:r>
            <a:r>
              <a:rPr lang="cs-CZ"/>
              <a:t>, tím více je naše představa o druhém člověku </a:t>
            </a:r>
            <a:r>
              <a:rPr b="1" lang="cs-CZ"/>
              <a:t>přesnější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naše vnímání může zkreslit přetvářka vnímaného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vnímání ovlivňuje také popularita osoby, kterou vnímáme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 - </a:t>
            </a:r>
            <a:r>
              <a:rPr lang="cs-CZ">
                <a:solidFill>
                  <a:srgbClr val="9E3611"/>
                </a:solidFill>
              </a:rPr>
              <a:t>faktory ovlivňující vnímání lidí a sociálních situací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43" name="Google Shape;143;p7"/>
          <p:cNvSpPr txBox="1"/>
          <p:nvPr>
            <p:ph idx="1" type="body"/>
          </p:nvPr>
        </p:nvSpPr>
        <p:spPr>
          <a:xfrm>
            <a:off x="1097280" y="2173441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Na straně posuzované osoby hrají roli následující determinanty</a:t>
            </a:r>
            <a:r>
              <a:rPr lang="cs-CZ"/>
              <a:t>: </a:t>
            </a:r>
            <a:endParaRPr/>
          </a:p>
          <a:p>
            <a:pPr indent="-91440" lvl="2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00"/>
              <a:buFont typeface="Courier New"/>
              <a:buChar char="o"/>
            </a:pPr>
            <a:r>
              <a:rPr b="1" lang="cs-CZ"/>
              <a:t> </a:t>
            </a:r>
            <a:r>
              <a:rPr b="1" lang="cs-CZ" sz="2000"/>
              <a:t>efekt primárnosti </a:t>
            </a:r>
            <a:r>
              <a:rPr lang="cs-CZ" sz="2000"/>
              <a:t>- rysy zaznamenávané jako první mají větší vliv</a:t>
            </a:r>
            <a:br>
              <a:rPr lang="cs-CZ" sz="2000"/>
            </a:br>
            <a:r>
              <a:rPr lang="cs-CZ" sz="2000"/>
              <a:t> na formování dojmu; první dojem se utvoří se za prvních 30 sekund až</a:t>
            </a:r>
            <a:br>
              <a:rPr lang="cs-CZ" sz="2000"/>
            </a:br>
            <a:r>
              <a:rPr lang="cs-CZ" sz="2000"/>
              <a:t> 4 minuty a je zpravidla silnější než dojem poslední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efekt novosti </a:t>
            </a:r>
            <a:r>
              <a:rPr lang="cs-CZ"/>
              <a:t>- na formování dojmu mají větší vliv později získané informace (méně časté, opak efektu primárnosti)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efekt rozptýlení </a:t>
            </a:r>
            <a:r>
              <a:rPr lang="cs-CZ"/>
              <a:t>- vliv určitého chování je slabší v případě, že je informace podávána v kontextu dalších s ní nesouvisejících informací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nápadnost chování a fyzická nápadnost </a:t>
            </a:r>
            <a:r>
              <a:rPr lang="cs-CZ"/>
              <a:t>- extrémní chování upoutává větší pozornost a má silnější vliv na proces formování dojmu (problém zdánlivé korelace - tlustý velký muž, s hlubokým hlasem je automaticky hodnocen jako dominantní)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http://www.mociarane.com/images/maori-tribal-tattoo-face.jpg" id="144" name="Google Shape;14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95623" y="1334824"/>
            <a:ext cx="2681661" cy="1802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vesperblack.com/site/wp-content/uploads/2011/10/slim-fitting-grey-suit-802x1024.jpg" id="149" name="Google Shape;1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76020" y="4056248"/>
            <a:ext cx="2066443" cy="26394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i00.i.aliimg.com/wsphoto/v0/1734523064_1/New-2014-spring-autumn-girl-dress-sweet-cute-princess-long-sleeve-big-kids-baby-child-children.jpg" id="150" name="Google Shape;15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57779" y="4047914"/>
            <a:ext cx="2647824" cy="264782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 - </a:t>
            </a:r>
            <a:r>
              <a:rPr lang="cs-CZ">
                <a:solidFill>
                  <a:srgbClr val="9E3611"/>
                </a:solidFill>
              </a:rPr>
              <a:t>faktory ovlivňující vnímání lidí a sociálních situací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52" name="Google Shape;152;p8"/>
          <p:cNvSpPr txBox="1"/>
          <p:nvPr>
            <p:ph idx="1" type="body"/>
          </p:nvPr>
        </p:nvSpPr>
        <p:spPr>
          <a:xfrm>
            <a:off x="1097280" y="20362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</a:t>
            </a:r>
            <a:r>
              <a:rPr b="1" lang="cs-CZ" sz="2200"/>
              <a:t>haló efekt </a:t>
            </a:r>
            <a:endParaRPr sz="2200"/>
          </a:p>
          <a:p>
            <a:pPr indent="-285750" lvl="2" marL="76123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cs-CZ" sz="1600"/>
              <a:t>efekt prvního dojmu, dle kterého posuzujeme další projevy</a:t>
            </a:r>
            <a:endParaRPr/>
          </a:p>
          <a:p>
            <a:pPr indent="-285750" lvl="2" marL="7612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cs-CZ" sz="1600"/>
              <a:t>pojem odvozen z angl. „halo“ (svatozář)</a:t>
            </a:r>
            <a:endParaRPr/>
          </a:p>
          <a:p>
            <a:pPr indent="-285750" lvl="2" marL="7612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cs-CZ" sz="1600"/>
              <a:t> </a:t>
            </a:r>
            <a:r>
              <a:rPr lang="cs-CZ" sz="1600">
                <a:solidFill>
                  <a:srgbClr val="0070C0"/>
                </a:solidFill>
              </a:rPr>
              <a:t>rysy, které nás nejvíce ovlivňují v posuzování: </a:t>
            </a:r>
            <a:r>
              <a:rPr b="1" lang="cs-CZ" sz="1600">
                <a:solidFill>
                  <a:srgbClr val="0070C0"/>
                </a:solidFill>
              </a:rPr>
              <a:t>vzhled (55%), hlas (38%), obsah řečeného (7%)</a:t>
            </a:r>
            <a:endParaRPr/>
          </a:p>
          <a:p>
            <a:pPr indent="-285750" lvl="2" marL="7612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b="1" lang="cs-CZ" sz="1600"/>
              <a:t> </a:t>
            </a:r>
            <a:r>
              <a:rPr lang="cs-CZ" sz="1600"/>
              <a:t>dobře vypadající osoby jsou považovány za inteligentní, společenské nebo dominantní</a:t>
            </a:r>
            <a:endParaRPr/>
          </a:p>
          <a:p>
            <a:pPr indent="-285750" lvl="2" marL="7612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cs-CZ" sz="1600"/>
              <a:t> osobě s nepříjemným hlasem máme tendenci přisuzovat záporné povahové vlastnosti</a:t>
            </a:r>
            <a:endParaRPr/>
          </a:p>
          <a:p>
            <a:pPr indent="0" lvl="2" marL="47548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descr="http://www.metro.us/news/alexis-shapiro-hundreds-donate-for-morbidly-obese-girl-s-surgery/tmWmlD---d3zYy4P1wIVQ/Alexis_Shapiro.jpg" id="153" name="Google Shape;15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5383" y="4047914"/>
            <a:ext cx="1684411" cy="26394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wellcultured.com/wp-content/gallery/20_horrible_styles/uglysuit.jpg" id="154" name="Google Shape;15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182977" y="4056248"/>
            <a:ext cx="1773737" cy="263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9E3611"/>
                </a:solidFill>
              </a:rPr>
              <a:t>SOCIÁLNÍ PERCEPCE - </a:t>
            </a:r>
            <a:r>
              <a:rPr lang="cs-CZ">
                <a:solidFill>
                  <a:srgbClr val="9E3611"/>
                </a:solidFill>
              </a:rPr>
              <a:t>faktory ovlivňující vnímání lidí a sociálních situací</a:t>
            </a:r>
            <a:endParaRPr>
              <a:solidFill>
                <a:srgbClr val="9E3611"/>
              </a:solidFill>
            </a:endParaRPr>
          </a:p>
        </p:txBody>
      </p:sp>
      <p:sp>
        <p:nvSpPr>
          <p:cNvPr id="160" name="Google Shape;160;p9"/>
          <p:cNvSpPr txBox="1"/>
          <p:nvPr>
            <p:ph idx="1" type="body"/>
          </p:nvPr>
        </p:nvSpPr>
        <p:spPr>
          <a:xfrm>
            <a:off x="1008380" y="21505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logická chyba </a:t>
            </a:r>
            <a:r>
              <a:rPr lang="cs-CZ" sz="1850"/>
              <a:t>- na základě zkušeností se domníváme, že některé vlastnosti spolu „logicky“ souvisejí </a:t>
            </a:r>
            <a:endParaRPr/>
          </a:p>
          <a:p>
            <a:pPr indent="-117475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efekt mírnosti </a:t>
            </a:r>
            <a:r>
              <a:rPr lang="cs-CZ" sz="1850"/>
              <a:t>- posuzujeme někoho v jeho projevech mírněji jen proto, že je nám sympatický a milý</a:t>
            </a:r>
            <a:endParaRPr/>
          </a:p>
          <a:p>
            <a:pPr indent="-117475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chyba centrální tendence </a:t>
            </a:r>
            <a:r>
              <a:rPr lang="cs-CZ" sz="1850"/>
              <a:t>– vyhýbáme se hodnocení extrémů</a:t>
            </a:r>
            <a:endParaRPr/>
          </a:p>
          <a:p>
            <a:pPr indent="-117475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efekt sociálního postavení </a:t>
            </a:r>
            <a:r>
              <a:rPr lang="cs-CZ" sz="1850"/>
              <a:t>–známe-li sociální postavení osoby (učitel, lékař..) zjišťujeme u něj neprávem ty vlastnosti, které jsou obvykle přisuzovány dané profesi </a:t>
            </a:r>
            <a:endParaRPr/>
          </a:p>
          <a:p>
            <a:pPr indent="-117475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projekce</a:t>
            </a:r>
            <a:r>
              <a:rPr lang="cs-CZ" sz="1850"/>
              <a:t> - máme tendenci očekávat, že druhý člověk má podobné motivy, zájmy, postoje a názory jako my, promítáme je do druhého </a:t>
            </a:r>
            <a:endParaRPr/>
          </a:p>
          <a:p>
            <a:pPr indent="-117475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předsudky a stereotypy  </a:t>
            </a:r>
            <a:r>
              <a:rPr lang="cs-CZ" sz="1850"/>
              <a:t>- stereotypní hodnocení představuje zpravidla zjednodušení, zkreslení, bez ohledu na individualitu jsme příslušníkovi jedné skupiny přisoudili její časté rysy (např. „Němci jsou pořádní. Hans je Němec a proto je pořádný.“), předsudek je intenzivním stereotypem v sociální interakci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ktiva">
  <a:themeElements>
    <a:clrScheme name="Retrospektiva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2015-02-20T10:40:14Z</dcterms:created>
  <dc:creator>Dagmar Trávníková</dc:creator>
</cp:coreProperties>
</file>