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71" r:id="rId5"/>
    <p:sldId id="275" r:id="rId6"/>
    <p:sldId id="276" r:id="rId7"/>
    <p:sldId id="277" r:id="rId8"/>
    <p:sldId id="272" r:id="rId9"/>
    <p:sldId id="273" r:id="rId10"/>
    <p:sldId id="274" r:id="rId11"/>
    <p:sldId id="280" r:id="rId12"/>
    <p:sldId id="281" r:id="rId13"/>
    <p:sldId id="284" r:id="rId14"/>
    <p:sldId id="283" r:id="rId15"/>
    <p:sldId id="285" r:id="rId16"/>
    <p:sldId id="286" r:id="rId17"/>
    <p:sldId id="287" r:id="rId18"/>
    <p:sldId id="289" r:id="rId19"/>
    <p:sldId id="258" r:id="rId20"/>
    <p:sldId id="259" r:id="rId21"/>
    <p:sldId id="290" r:id="rId22"/>
    <p:sldId id="291" r:id="rId23"/>
    <p:sldId id="292" r:id="rId24"/>
    <p:sldId id="293" r:id="rId25"/>
    <p:sldId id="266" r:id="rId26"/>
    <p:sldId id="268" r:id="rId27"/>
    <p:sldId id="269" r:id="rId28"/>
    <p:sldId id="279" r:id="rId2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2" d="100"/>
          <a:sy n="132" d="100"/>
        </p:scale>
        <p:origin x="-82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7C35C62-F0D0-48E3-8B78-9CA86A062EB8}" type="datetimeFigureOut">
              <a:rPr lang="cs-CZ" smtClean="0"/>
              <a:t>10.4.2020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BC99CE8-23E3-421E-8771-EA47641050E1}" type="slidenum">
              <a:rPr lang="cs-CZ" smtClean="0"/>
              <a:t>‹#›</a:t>
            </a:fld>
            <a:endParaRPr lang="cs-CZ"/>
          </a:p>
        </p:txBody>
      </p:sp>
    </p:spTree>
    <p:extLst>
      <p:ext uri="{BB962C8B-B14F-4D97-AF65-F5344CB8AC3E}">
        <p14:creationId xmlns:p14="http://schemas.microsoft.com/office/powerpoint/2010/main" val="1487252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7C35C62-F0D0-48E3-8B78-9CA86A062EB8}" type="datetimeFigureOut">
              <a:rPr lang="cs-CZ" smtClean="0"/>
              <a:t>10.4.2020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BC99CE8-23E3-421E-8771-EA47641050E1}" type="slidenum">
              <a:rPr lang="cs-CZ" smtClean="0"/>
              <a:t>‹#›</a:t>
            </a:fld>
            <a:endParaRPr lang="cs-CZ"/>
          </a:p>
        </p:txBody>
      </p:sp>
    </p:spTree>
    <p:extLst>
      <p:ext uri="{BB962C8B-B14F-4D97-AF65-F5344CB8AC3E}">
        <p14:creationId xmlns:p14="http://schemas.microsoft.com/office/powerpoint/2010/main" val="1262206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7C35C62-F0D0-48E3-8B78-9CA86A062EB8}" type="datetimeFigureOut">
              <a:rPr lang="cs-CZ" smtClean="0"/>
              <a:t>10.4.2020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BC99CE8-23E3-421E-8771-EA47641050E1}" type="slidenum">
              <a:rPr lang="cs-CZ" smtClean="0"/>
              <a:t>‹#›</a:t>
            </a:fld>
            <a:endParaRPr lang="cs-CZ"/>
          </a:p>
        </p:txBody>
      </p:sp>
    </p:spTree>
    <p:extLst>
      <p:ext uri="{BB962C8B-B14F-4D97-AF65-F5344CB8AC3E}">
        <p14:creationId xmlns:p14="http://schemas.microsoft.com/office/powerpoint/2010/main" val="2652409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7C35C62-F0D0-48E3-8B78-9CA86A062EB8}" type="datetimeFigureOut">
              <a:rPr lang="cs-CZ" smtClean="0"/>
              <a:t>10.4.2020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BC99CE8-23E3-421E-8771-EA47641050E1}" type="slidenum">
              <a:rPr lang="cs-CZ" smtClean="0"/>
              <a:t>‹#›</a:t>
            </a:fld>
            <a:endParaRPr lang="cs-CZ"/>
          </a:p>
        </p:txBody>
      </p:sp>
    </p:spTree>
    <p:extLst>
      <p:ext uri="{BB962C8B-B14F-4D97-AF65-F5344CB8AC3E}">
        <p14:creationId xmlns:p14="http://schemas.microsoft.com/office/powerpoint/2010/main" val="3011439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7C35C62-F0D0-48E3-8B78-9CA86A062EB8}" type="datetimeFigureOut">
              <a:rPr lang="cs-CZ" smtClean="0"/>
              <a:t>10.4.2020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BC99CE8-23E3-421E-8771-EA47641050E1}" type="slidenum">
              <a:rPr lang="cs-CZ" smtClean="0"/>
              <a:t>‹#›</a:t>
            </a:fld>
            <a:endParaRPr lang="cs-CZ"/>
          </a:p>
        </p:txBody>
      </p:sp>
    </p:spTree>
    <p:extLst>
      <p:ext uri="{BB962C8B-B14F-4D97-AF65-F5344CB8AC3E}">
        <p14:creationId xmlns:p14="http://schemas.microsoft.com/office/powerpoint/2010/main" val="2923311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7C35C62-F0D0-48E3-8B78-9CA86A062EB8}" type="datetimeFigureOut">
              <a:rPr lang="cs-CZ" smtClean="0"/>
              <a:t>10.4.2020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BC99CE8-23E3-421E-8771-EA47641050E1}" type="slidenum">
              <a:rPr lang="cs-CZ" smtClean="0"/>
              <a:t>‹#›</a:t>
            </a:fld>
            <a:endParaRPr lang="cs-CZ"/>
          </a:p>
        </p:txBody>
      </p:sp>
    </p:spTree>
    <p:extLst>
      <p:ext uri="{BB962C8B-B14F-4D97-AF65-F5344CB8AC3E}">
        <p14:creationId xmlns:p14="http://schemas.microsoft.com/office/powerpoint/2010/main" val="3927958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7C35C62-F0D0-48E3-8B78-9CA86A062EB8}" type="datetimeFigureOut">
              <a:rPr lang="cs-CZ" smtClean="0"/>
              <a:t>10.4.2020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BC99CE8-23E3-421E-8771-EA47641050E1}" type="slidenum">
              <a:rPr lang="cs-CZ" smtClean="0"/>
              <a:t>‹#›</a:t>
            </a:fld>
            <a:endParaRPr lang="cs-CZ"/>
          </a:p>
        </p:txBody>
      </p:sp>
    </p:spTree>
    <p:extLst>
      <p:ext uri="{BB962C8B-B14F-4D97-AF65-F5344CB8AC3E}">
        <p14:creationId xmlns:p14="http://schemas.microsoft.com/office/powerpoint/2010/main" val="299170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7C35C62-F0D0-48E3-8B78-9CA86A062EB8}" type="datetimeFigureOut">
              <a:rPr lang="cs-CZ" smtClean="0"/>
              <a:t>10.4.2020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BC99CE8-23E3-421E-8771-EA47641050E1}" type="slidenum">
              <a:rPr lang="cs-CZ" smtClean="0"/>
              <a:t>‹#›</a:t>
            </a:fld>
            <a:endParaRPr lang="cs-CZ"/>
          </a:p>
        </p:txBody>
      </p:sp>
    </p:spTree>
    <p:extLst>
      <p:ext uri="{BB962C8B-B14F-4D97-AF65-F5344CB8AC3E}">
        <p14:creationId xmlns:p14="http://schemas.microsoft.com/office/powerpoint/2010/main" val="1774650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7C35C62-F0D0-48E3-8B78-9CA86A062EB8}" type="datetimeFigureOut">
              <a:rPr lang="cs-CZ" smtClean="0"/>
              <a:t>10.4.2020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BC99CE8-23E3-421E-8771-EA47641050E1}" type="slidenum">
              <a:rPr lang="cs-CZ" smtClean="0"/>
              <a:t>‹#›</a:t>
            </a:fld>
            <a:endParaRPr lang="cs-CZ"/>
          </a:p>
        </p:txBody>
      </p:sp>
    </p:spTree>
    <p:extLst>
      <p:ext uri="{BB962C8B-B14F-4D97-AF65-F5344CB8AC3E}">
        <p14:creationId xmlns:p14="http://schemas.microsoft.com/office/powerpoint/2010/main" val="3141974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7C35C62-F0D0-48E3-8B78-9CA86A062EB8}" type="datetimeFigureOut">
              <a:rPr lang="cs-CZ" smtClean="0"/>
              <a:t>10.4.2020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BC99CE8-23E3-421E-8771-EA47641050E1}" type="slidenum">
              <a:rPr lang="cs-CZ" smtClean="0"/>
              <a:t>‹#›</a:t>
            </a:fld>
            <a:endParaRPr lang="cs-CZ"/>
          </a:p>
        </p:txBody>
      </p:sp>
    </p:spTree>
    <p:extLst>
      <p:ext uri="{BB962C8B-B14F-4D97-AF65-F5344CB8AC3E}">
        <p14:creationId xmlns:p14="http://schemas.microsoft.com/office/powerpoint/2010/main" val="460964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7C35C62-F0D0-48E3-8B78-9CA86A062EB8}" type="datetimeFigureOut">
              <a:rPr lang="cs-CZ" smtClean="0"/>
              <a:t>10.4.2020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BC99CE8-23E3-421E-8771-EA47641050E1}" type="slidenum">
              <a:rPr lang="cs-CZ" smtClean="0"/>
              <a:t>‹#›</a:t>
            </a:fld>
            <a:endParaRPr lang="cs-CZ"/>
          </a:p>
        </p:txBody>
      </p:sp>
    </p:spTree>
    <p:extLst>
      <p:ext uri="{BB962C8B-B14F-4D97-AF65-F5344CB8AC3E}">
        <p14:creationId xmlns:p14="http://schemas.microsoft.com/office/powerpoint/2010/main" val="757335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C35C62-F0D0-48E3-8B78-9CA86A062EB8}" type="datetimeFigureOut">
              <a:rPr lang="cs-CZ" smtClean="0"/>
              <a:t>10.4.2020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C99CE8-23E3-421E-8771-EA47641050E1}" type="slidenum">
              <a:rPr lang="cs-CZ" smtClean="0"/>
              <a:t>‹#›</a:t>
            </a:fld>
            <a:endParaRPr lang="cs-CZ"/>
          </a:p>
        </p:txBody>
      </p:sp>
    </p:spTree>
    <p:extLst>
      <p:ext uri="{BB962C8B-B14F-4D97-AF65-F5344CB8AC3E}">
        <p14:creationId xmlns:p14="http://schemas.microsoft.com/office/powerpoint/2010/main" val="2454348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szu.cz/tema/bezpecnost-potravi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Rizikové látky v potravinách</a:t>
            </a:r>
            <a:endParaRPr lang="cs-CZ" dirty="0"/>
          </a:p>
        </p:txBody>
      </p:sp>
      <p:sp>
        <p:nvSpPr>
          <p:cNvPr id="3" name="Podnadpis 2"/>
          <p:cNvSpPr>
            <a:spLocks noGrp="1"/>
          </p:cNvSpPr>
          <p:nvPr>
            <p:ph type="subTitle" idx="1"/>
          </p:nvPr>
        </p:nvSpPr>
        <p:spPr/>
        <p:txBody>
          <a:bodyPr/>
          <a:lstStyle/>
          <a:p>
            <a:r>
              <a:rPr lang="cs-CZ" dirty="0" smtClean="0"/>
              <a:t>Nutriční toxikologie</a:t>
            </a:r>
            <a:endParaRPr lang="cs-CZ" dirty="0"/>
          </a:p>
        </p:txBody>
      </p:sp>
    </p:spTree>
    <p:extLst>
      <p:ext uri="{BB962C8B-B14F-4D97-AF65-F5344CB8AC3E}">
        <p14:creationId xmlns:p14="http://schemas.microsoft.com/office/powerpoint/2010/main" val="3936828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Různé druhy</a:t>
            </a:r>
            <a:endParaRPr lang="cs-CZ" dirty="0"/>
          </a:p>
        </p:txBody>
      </p:sp>
      <p:sp>
        <p:nvSpPr>
          <p:cNvPr id="3" name="Zástupný symbol pro obsah 2"/>
          <p:cNvSpPr>
            <a:spLocks noGrp="1"/>
          </p:cNvSpPr>
          <p:nvPr>
            <p:ph idx="1"/>
          </p:nvPr>
        </p:nvSpPr>
        <p:spPr/>
        <p:txBody>
          <a:bodyPr>
            <a:normAutofit fontScale="55000" lnSpcReduction="20000"/>
          </a:bodyPr>
          <a:lstStyle/>
          <a:p>
            <a:r>
              <a:rPr lang="cs-CZ" b="1" dirty="0"/>
              <a:t>Salmonely</a:t>
            </a:r>
          </a:p>
          <a:p>
            <a:endParaRPr lang="cs-CZ" dirty="0"/>
          </a:p>
          <a:p>
            <a:r>
              <a:rPr lang="cs-CZ" dirty="0"/>
              <a:t>    citlivé na vyšší teploty, zahřátí na 60 °C 15–20 min stačí ke zničení</a:t>
            </a:r>
          </a:p>
          <a:p>
            <a:r>
              <a:rPr lang="cs-CZ" dirty="0"/>
              <a:t>    infekční dávka 106–1010 buněk/g potraviny, inkubační doba 8–36 hod., nejčastěji 8–10 hod.</a:t>
            </a:r>
          </a:p>
          <a:p>
            <a:r>
              <a:rPr lang="cs-CZ" dirty="0"/>
              <a:t>    projevy – zvracení, bolesti břicha, průjem, horečka, silná dehydratace organismu; úmrtnost pod 1 % (malé děti, oslabení jedinci)</a:t>
            </a:r>
          </a:p>
          <a:p>
            <a:endParaRPr lang="cs-CZ" dirty="0"/>
          </a:p>
          <a:p>
            <a:pPr marL="0" indent="0">
              <a:buNone/>
            </a:pPr>
            <a:endParaRPr lang="cs-CZ" dirty="0"/>
          </a:p>
          <a:p>
            <a:r>
              <a:rPr lang="cs-CZ" b="1" dirty="0"/>
              <a:t>Clostridium </a:t>
            </a:r>
            <a:r>
              <a:rPr lang="cs-CZ" b="1" dirty="0" err="1"/>
              <a:t>perfringens</a:t>
            </a:r>
            <a:endParaRPr lang="cs-CZ" b="1" dirty="0"/>
          </a:p>
          <a:p>
            <a:endParaRPr lang="cs-CZ" dirty="0"/>
          </a:p>
          <a:p>
            <a:r>
              <a:rPr lang="cs-CZ" dirty="0"/>
              <a:t>    spory, velmi odolné vůči vyšším teplotám</a:t>
            </a:r>
          </a:p>
          <a:p>
            <a:r>
              <a:rPr lang="cs-CZ" dirty="0"/>
              <a:t>    5 typů clostridií podle produkovaného toxinu A-E, intoxikace A-C</a:t>
            </a:r>
          </a:p>
          <a:p>
            <a:r>
              <a:rPr lang="cs-CZ" dirty="0"/>
              <a:t>    typ A běžný – projev – průjmové onemocnění; typ C vzácný – akutní nekróza </a:t>
            </a:r>
            <a:r>
              <a:rPr lang="cs-CZ" dirty="0" smtClean="0"/>
              <a:t>	končící </a:t>
            </a:r>
            <a:r>
              <a:rPr lang="cs-CZ" dirty="0"/>
              <a:t>perforací </a:t>
            </a:r>
            <a:r>
              <a:rPr lang="cs-CZ" dirty="0" smtClean="0"/>
              <a:t>	střev</a:t>
            </a:r>
            <a:r>
              <a:rPr lang="cs-CZ" dirty="0"/>
              <a:t>, úmrtnost kolem 50 </a:t>
            </a:r>
            <a:r>
              <a:rPr lang="cs-CZ" dirty="0" smtClean="0"/>
              <a:t>%inkubační </a:t>
            </a:r>
            <a:r>
              <a:rPr lang="cs-CZ" dirty="0"/>
              <a:t>doba 6–22 hod</a:t>
            </a:r>
          </a:p>
          <a:p>
            <a:r>
              <a:rPr lang="cs-CZ" dirty="0"/>
              <a:t>    patří mezi nejrozšířenější patogenní bakterie (voda, půda)</a:t>
            </a:r>
          </a:p>
        </p:txBody>
      </p:sp>
    </p:spTree>
    <p:extLst>
      <p:ext uri="{BB962C8B-B14F-4D97-AF65-F5344CB8AC3E}">
        <p14:creationId xmlns:p14="http://schemas.microsoft.com/office/powerpoint/2010/main" val="970181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Autofit/>
          </a:bodyPr>
          <a:lstStyle/>
          <a:p>
            <a:r>
              <a:rPr lang="cs-CZ" sz="1800" b="1" dirty="0" err="1"/>
              <a:t>Staphylococcus</a:t>
            </a:r>
            <a:r>
              <a:rPr lang="cs-CZ" sz="1800" b="1" dirty="0"/>
              <a:t> aureus</a:t>
            </a:r>
          </a:p>
          <a:p>
            <a:r>
              <a:rPr lang="cs-CZ" sz="1800" dirty="0" smtClean="0"/>
              <a:t>    </a:t>
            </a:r>
            <a:r>
              <a:rPr lang="cs-CZ" sz="1800" dirty="0"/>
              <a:t>produkuje 6 typů toxinů A-F, polypeptidové povahy, nejrozšířenější typ A, může být v kombinaci s D</a:t>
            </a:r>
          </a:p>
          <a:p>
            <a:r>
              <a:rPr lang="cs-CZ" sz="1800" dirty="0"/>
              <a:t>    vysoká tepelná stabilita, vydrží var 30 min</a:t>
            </a:r>
          </a:p>
          <a:p>
            <a:r>
              <a:rPr lang="cs-CZ" sz="1800" dirty="0"/>
              <a:t>    infekční dávka &gt;106, inkubační doba 1–6 hod</a:t>
            </a:r>
          </a:p>
          <a:p>
            <a:r>
              <a:rPr lang="cs-CZ" sz="1800" dirty="0"/>
              <a:t>    projevy: nauzea, zvracení, křeče v břiše, průjem, úmrtnost velmi nízká</a:t>
            </a:r>
          </a:p>
          <a:p>
            <a:pPr marL="0" indent="0">
              <a:buNone/>
            </a:pPr>
            <a:endParaRPr lang="cs-CZ" sz="1800" dirty="0"/>
          </a:p>
          <a:p>
            <a:pPr marL="0" indent="0">
              <a:buNone/>
            </a:pPr>
            <a:r>
              <a:rPr lang="cs-CZ" sz="1800" dirty="0"/>
              <a:t>    </a:t>
            </a:r>
          </a:p>
          <a:p>
            <a:r>
              <a:rPr lang="cs-CZ" sz="1800" b="1" dirty="0" err="1"/>
              <a:t>Listeria</a:t>
            </a:r>
            <a:r>
              <a:rPr lang="cs-CZ" sz="1800" b="1" dirty="0"/>
              <a:t> </a:t>
            </a:r>
            <a:r>
              <a:rPr lang="cs-CZ" sz="1800" b="1" dirty="0" err="1" smtClean="0"/>
              <a:t>monocytogenes</a:t>
            </a:r>
            <a:endParaRPr lang="cs-CZ" sz="1800" dirty="0"/>
          </a:p>
          <a:p>
            <a:r>
              <a:rPr lang="cs-CZ" sz="1800" dirty="0"/>
              <a:t>    roste v širokém rozmezí teplot 1–45 °C, nebezpečí pro chlazené potraviny</a:t>
            </a:r>
          </a:p>
          <a:p>
            <a:r>
              <a:rPr lang="cs-CZ" sz="1800" dirty="0"/>
              <a:t>    nebezpečná pouze pro oslabené jedince, možnost onemocnění meningitidou a septikemií – nebezpečí smrti; mortalita 30 – 50 %!</a:t>
            </a:r>
          </a:p>
          <a:p>
            <a:r>
              <a:rPr lang="cs-CZ" sz="1800" dirty="0"/>
              <a:t>    inkubace kolem 14 dní, rozmezí 4–21 dní</a:t>
            </a:r>
          </a:p>
        </p:txBody>
      </p:sp>
    </p:spTree>
    <p:extLst>
      <p:ext uri="{BB962C8B-B14F-4D97-AF65-F5344CB8AC3E}">
        <p14:creationId xmlns:p14="http://schemas.microsoft.com/office/powerpoint/2010/main" val="280835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Autofit/>
          </a:bodyPr>
          <a:lstStyle/>
          <a:p>
            <a:r>
              <a:rPr lang="cs-CZ" sz="1600" b="1" dirty="0" err="1"/>
              <a:t>Bacillus</a:t>
            </a:r>
            <a:r>
              <a:rPr lang="cs-CZ" sz="1600" b="1" dirty="0"/>
              <a:t> </a:t>
            </a:r>
            <a:r>
              <a:rPr lang="cs-CZ" sz="1600" b="1" dirty="0" err="1" smtClean="0"/>
              <a:t>cereus</a:t>
            </a:r>
            <a:endParaRPr lang="cs-CZ" sz="1600" dirty="0"/>
          </a:p>
          <a:p>
            <a:r>
              <a:rPr lang="cs-CZ" sz="1600" dirty="0"/>
              <a:t>    produkuje 2 různé toxiny, jeden termolabilní (rozkládá se během 30ti min. při 56 °C), příznaky za 10–13 hod., průběh jako C. </a:t>
            </a:r>
            <a:r>
              <a:rPr lang="cs-CZ" sz="1600" dirty="0" err="1"/>
              <a:t>perfringens</a:t>
            </a:r>
            <a:endParaRPr lang="cs-CZ" sz="1600" dirty="0"/>
          </a:p>
          <a:p>
            <a:r>
              <a:rPr lang="cs-CZ" sz="1600" dirty="0"/>
              <a:t>    druhý rezistentní (vydrží 126 °C po 90 min.), příznaky za 1–5 hod., průběh jako po S. </a:t>
            </a:r>
            <a:r>
              <a:rPr lang="cs-CZ" sz="1600" dirty="0" smtClean="0"/>
              <a:t>aureus</a:t>
            </a:r>
            <a:endParaRPr lang="cs-CZ" sz="1600" dirty="0"/>
          </a:p>
          <a:p>
            <a:r>
              <a:rPr lang="cs-CZ" sz="1600" b="1" dirty="0"/>
              <a:t>Clostridium </a:t>
            </a:r>
            <a:r>
              <a:rPr lang="cs-CZ" sz="1600" b="1" dirty="0" err="1" smtClean="0"/>
              <a:t>botulinum</a:t>
            </a:r>
            <a:endParaRPr lang="cs-CZ" sz="1600" dirty="0"/>
          </a:p>
          <a:p>
            <a:r>
              <a:rPr lang="cs-CZ" sz="1600" dirty="0"/>
              <a:t>    8 různých typů, tvoří spory, typ A, B, E toxický pro člověka, extrémně </a:t>
            </a:r>
            <a:r>
              <a:rPr lang="cs-CZ" sz="1600" dirty="0" err="1"/>
              <a:t>termorezistentní</a:t>
            </a:r>
            <a:r>
              <a:rPr lang="cs-CZ" sz="1600" dirty="0"/>
              <a:t>; typ C, D toxický pro zvířata včetně ptáků, nižší tepelná rezistence</a:t>
            </a:r>
          </a:p>
          <a:p>
            <a:r>
              <a:rPr lang="cs-CZ" sz="1600" dirty="0"/>
              <a:t>    botulotoxiny – bílkovinný charakter, patří mezi nejúčinnější toxiny</a:t>
            </a:r>
          </a:p>
          <a:p>
            <a:r>
              <a:rPr lang="cs-CZ" sz="1600" dirty="0"/>
              <a:t>    příznaky za 6–36 hod., bolesti břicha, zvracení, nejasné (dvojité) vidění, potíže při polykání, slabost svalů končetin, ochrnutí dýchacích svalů a srdce; není-li včas podáno antisérum – </a:t>
            </a:r>
            <a:r>
              <a:rPr lang="cs-CZ" sz="1600" dirty="0" smtClean="0"/>
              <a:t>smrt</a:t>
            </a:r>
            <a:endParaRPr lang="cs-CZ" sz="1600" dirty="0"/>
          </a:p>
          <a:p>
            <a:r>
              <a:rPr lang="cs-CZ" sz="1600" b="1" dirty="0" err="1"/>
              <a:t>Escherichia</a:t>
            </a:r>
            <a:r>
              <a:rPr lang="cs-CZ" sz="1600" b="1" dirty="0"/>
              <a:t> </a:t>
            </a:r>
            <a:r>
              <a:rPr lang="cs-CZ" sz="1600" b="1" dirty="0" smtClean="0"/>
              <a:t>coli</a:t>
            </a:r>
            <a:endParaRPr lang="cs-CZ" sz="1600" dirty="0"/>
          </a:p>
          <a:p>
            <a:r>
              <a:rPr lang="cs-CZ" sz="1600" dirty="0" err="1" smtClean="0"/>
              <a:t>enteropathogenní</a:t>
            </a:r>
            <a:r>
              <a:rPr lang="cs-CZ" sz="1600" dirty="0" smtClean="0"/>
              <a:t> </a:t>
            </a:r>
            <a:r>
              <a:rPr lang="cs-CZ" sz="1600" dirty="0"/>
              <a:t>– průjmy u dětí</a:t>
            </a:r>
          </a:p>
          <a:p>
            <a:r>
              <a:rPr lang="cs-CZ" sz="1600" dirty="0"/>
              <a:t>    </a:t>
            </a:r>
            <a:r>
              <a:rPr lang="cs-CZ" sz="1600" dirty="0" err="1"/>
              <a:t>enterotoxigenní</a:t>
            </a:r>
            <a:r>
              <a:rPr lang="cs-CZ" sz="1600" dirty="0"/>
              <a:t> – průjmy dětí i dospělých; příčina „cestovních průjmů“</a:t>
            </a:r>
          </a:p>
          <a:p>
            <a:r>
              <a:rPr lang="cs-CZ" sz="1600" dirty="0"/>
              <a:t>    </a:t>
            </a:r>
            <a:r>
              <a:rPr lang="cs-CZ" sz="1600" dirty="0" err="1"/>
              <a:t>enteroinvazivní</a:t>
            </a:r>
            <a:r>
              <a:rPr lang="cs-CZ" sz="1600" dirty="0"/>
              <a:t> – působí řadu dalších onemocnění – zánět tlustého střeva </a:t>
            </a:r>
            <a:r>
              <a:rPr lang="cs-CZ" sz="1600" dirty="0" err="1"/>
              <a:t>dysenterie</a:t>
            </a:r>
            <a:r>
              <a:rPr lang="cs-CZ" sz="1600" dirty="0"/>
              <a:t> s krvavou stolicí a horečkami</a:t>
            </a:r>
          </a:p>
          <a:p>
            <a:r>
              <a:rPr lang="cs-CZ" sz="1600" dirty="0"/>
              <a:t>    </a:t>
            </a:r>
            <a:r>
              <a:rPr lang="cs-CZ" sz="1600" dirty="0" err="1"/>
              <a:t>enterohemorhagické</a:t>
            </a:r>
            <a:r>
              <a:rPr lang="cs-CZ" sz="1600" dirty="0"/>
              <a:t> – způsobují </a:t>
            </a:r>
            <a:r>
              <a:rPr lang="cs-CZ" sz="1600" dirty="0" err="1"/>
              <a:t>hemorhagický</a:t>
            </a:r>
            <a:r>
              <a:rPr lang="cs-CZ" sz="1600" dirty="0"/>
              <a:t> zánět slepého střeva, hemolyticko-uremický syndrom končící smrtí u mladých a starých </a:t>
            </a:r>
            <a:r>
              <a:rPr lang="cs-CZ" sz="1600" dirty="0" smtClean="0"/>
              <a:t>pacientů</a:t>
            </a:r>
            <a:endParaRPr lang="cs-CZ" sz="1600" dirty="0"/>
          </a:p>
          <a:p>
            <a:r>
              <a:rPr lang="cs-CZ" sz="1600" b="1" dirty="0" err="1" smtClean="0"/>
              <a:t>Shigella</a:t>
            </a:r>
            <a:endParaRPr lang="cs-CZ" sz="1600" dirty="0"/>
          </a:p>
          <a:p>
            <a:r>
              <a:rPr lang="cs-CZ" sz="1600" dirty="0"/>
              <a:t>    nejnebezpečnější S. </a:t>
            </a:r>
            <a:r>
              <a:rPr lang="cs-CZ" sz="1600" dirty="0" err="1"/>
              <a:t>dysenteriae</a:t>
            </a:r>
            <a:r>
              <a:rPr lang="cs-CZ" sz="1600" dirty="0"/>
              <a:t>, působí úplavici; ostatní druhy průjmová onemocnění</a:t>
            </a:r>
          </a:p>
          <a:p>
            <a:r>
              <a:rPr lang="cs-CZ" sz="1600" dirty="0"/>
              <a:t>    vysoce </a:t>
            </a:r>
            <a:r>
              <a:rPr lang="cs-CZ" sz="1600" dirty="0" err="1"/>
              <a:t>pathogenní</a:t>
            </a:r>
            <a:r>
              <a:rPr lang="cs-CZ" sz="1600" dirty="0"/>
              <a:t>, stačí 10 buněk k vyvolání nemoci</a:t>
            </a:r>
          </a:p>
        </p:txBody>
      </p:sp>
    </p:spTree>
    <p:extLst>
      <p:ext uri="{BB962C8B-B14F-4D97-AF65-F5344CB8AC3E}">
        <p14:creationId xmlns:p14="http://schemas.microsoft.com/office/powerpoint/2010/main" val="2514283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M</a:t>
            </a:r>
            <a:r>
              <a:rPr lang="cs-CZ" b="1" dirty="0" smtClean="0"/>
              <a:t>ykotoxiny</a:t>
            </a:r>
            <a:endParaRPr lang="cs-CZ" b="1" dirty="0"/>
          </a:p>
        </p:txBody>
      </p:sp>
      <p:sp>
        <p:nvSpPr>
          <p:cNvPr id="3" name="Zástupný symbol pro obsah 2"/>
          <p:cNvSpPr>
            <a:spLocks noGrp="1"/>
          </p:cNvSpPr>
          <p:nvPr>
            <p:ph idx="1"/>
          </p:nvPr>
        </p:nvSpPr>
        <p:spPr/>
        <p:txBody>
          <a:bodyPr>
            <a:normAutofit fontScale="70000" lnSpcReduction="20000"/>
          </a:bodyPr>
          <a:lstStyle/>
          <a:p>
            <a:r>
              <a:rPr lang="cs-CZ" dirty="0" smtClean="0"/>
              <a:t>Metabolické produkty plísní</a:t>
            </a:r>
          </a:p>
          <a:p>
            <a:r>
              <a:rPr lang="cs-CZ" dirty="0" smtClean="0"/>
              <a:t>Jed</a:t>
            </a:r>
          </a:p>
          <a:p>
            <a:r>
              <a:rPr lang="cs-CZ" dirty="0" smtClean="0"/>
              <a:t>Jsou termostabilní</a:t>
            </a:r>
          </a:p>
          <a:p>
            <a:r>
              <a:rPr lang="cs-CZ" dirty="0" smtClean="0"/>
              <a:t>Mají většinou toxické účinky – působení akutní  - nejčastěji postižení jater a ledvin, také imunosupresivní účinek, nebo hemoragické projevy.</a:t>
            </a:r>
          </a:p>
          <a:p>
            <a:r>
              <a:rPr lang="cs-CZ" dirty="0" smtClean="0"/>
              <a:t>Mykotoxiny s </a:t>
            </a:r>
            <a:r>
              <a:rPr lang="cs-CZ" dirty="0" err="1" smtClean="0"/>
              <a:t>hepatotoxickými</a:t>
            </a:r>
            <a:r>
              <a:rPr lang="cs-CZ" dirty="0" smtClean="0"/>
              <a:t> účinky: aflatoxiny, </a:t>
            </a:r>
            <a:r>
              <a:rPr lang="cs-CZ" dirty="0" err="1" smtClean="0"/>
              <a:t>nivalenol</a:t>
            </a:r>
            <a:r>
              <a:rPr lang="cs-CZ" dirty="0" smtClean="0"/>
              <a:t>, </a:t>
            </a:r>
            <a:r>
              <a:rPr lang="cs-CZ" dirty="0" err="1" smtClean="0"/>
              <a:t>deoxyvalenol</a:t>
            </a:r>
            <a:r>
              <a:rPr lang="cs-CZ" dirty="0" smtClean="0"/>
              <a:t>, </a:t>
            </a:r>
            <a:r>
              <a:rPr lang="cs-CZ" dirty="0" err="1" smtClean="0"/>
              <a:t>ochratoxin</a:t>
            </a:r>
            <a:r>
              <a:rPr lang="cs-CZ" dirty="0" smtClean="0"/>
              <a:t> A</a:t>
            </a:r>
            <a:endParaRPr lang="cs-CZ" dirty="0" smtClean="0"/>
          </a:p>
          <a:p>
            <a:r>
              <a:rPr lang="cs-CZ" dirty="0" smtClean="0"/>
              <a:t>Mykotoxiny s nefrotickými účinky: </a:t>
            </a:r>
            <a:r>
              <a:rPr lang="cs-CZ" dirty="0" err="1" smtClean="0"/>
              <a:t>ochratoxin</a:t>
            </a:r>
            <a:r>
              <a:rPr lang="cs-CZ" dirty="0" smtClean="0"/>
              <a:t> A, </a:t>
            </a:r>
            <a:r>
              <a:rPr lang="cs-CZ" dirty="0" err="1" smtClean="0"/>
              <a:t>citurlin</a:t>
            </a:r>
            <a:endParaRPr lang="cs-CZ" dirty="0" smtClean="0"/>
          </a:p>
          <a:p>
            <a:r>
              <a:rPr lang="cs-CZ" dirty="0" smtClean="0"/>
              <a:t>Mykotoxiny s imunosupresivními účinky: mají výrazné karcinogenní riziko</a:t>
            </a:r>
          </a:p>
          <a:p>
            <a:r>
              <a:rPr lang="cs-CZ" dirty="0" smtClean="0"/>
              <a:t>Dále mykotoxiny s </a:t>
            </a:r>
            <a:r>
              <a:rPr lang="cs-CZ" dirty="0" err="1" smtClean="0"/>
              <a:t>aterogenními</a:t>
            </a:r>
            <a:r>
              <a:rPr lang="cs-CZ" dirty="0" smtClean="0"/>
              <a:t> účinky, </a:t>
            </a:r>
            <a:r>
              <a:rPr lang="cs-CZ" dirty="0" err="1" smtClean="0"/>
              <a:t>kardiotoxické</a:t>
            </a:r>
            <a:r>
              <a:rPr lang="cs-CZ" dirty="0" smtClean="0"/>
              <a:t> účinky, neurotoxické účinky</a:t>
            </a:r>
          </a:p>
          <a:p>
            <a:endParaRPr lang="cs-CZ" dirty="0" smtClean="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00192" y="836712"/>
            <a:ext cx="2143125" cy="2143125"/>
          </a:xfrm>
          <a:prstGeom prst="rect">
            <a:avLst/>
          </a:prstGeom>
        </p:spPr>
      </p:pic>
    </p:spTree>
    <p:extLst>
      <p:ext uri="{BB962C8B-B14F-4D97-AF65-F5344CB8AC3E}">
        <p14:creationId xmlns:p14="http://schemas.microsoft.com/office/powerpoint/2010/main" val="3392689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Mykotoxiny</a:t>
            </a:r>
            <a:endParaRPr lang="cs-CZ" b="1" dirty="0"/>
          </a:p>
        </p:txBody>
      </p:sp>
      <p:sp>
        <p:nvSpPr>
          <p:cNvPr id="3" name="Zástupný symbol pro obsah 2"/>
          <p:cNvSpPr>
            <a:spLocks noGrp="1"/>
          </p:cNvSpPr>
          <p:nvPr>
            <p:ph idx="1"/>
          </p:nvPr>
        </p:nvSpPr>
        <p:spPr/>
        <p:txBody>
          <a:bodyPr>
            <a:normAutofit fontScale="92500" lnSpcReduction="20000"/>
          </a:bodyPr>
          <a:lstStyle/>
          <a:p>
            <a:r>
              <a:rPr lang="cs-CZ" b="1" dirty="0" smtClean="0"/>
              <a:t>Aflatoxiny</a:t>
            </a:r>
          </a:p>
          <a:p>
            <a:pPr lvl="1"/>
            <a:r>
              <a:rPr lang="cs-CZ" dirty="0" smtClean="0"/>
              <a:t>Nejznámější – </a:t>
            </a:r>
            <a:r>
              <a:rPr lang="cs-CZ" dirty="0" err="1" smtClean="0"/>
              <a:t>Aspergillus</a:t>
            </a:r>
            <a:r>
              <a:rPr lang="cs-CZ" dirty="0" smtClean="0"/>
              <a:t> </a:t>
            </a:r>
            <a:r>
              <a:rPr lang="cs-CZ" dirty="0" err="1" smtClean="0"/>
              <a:t>flavus</a:t>
            </a:r>
            <a:r>
              <a:rPr lang="cs-CZ" dirty="0"/>
              <a:t> </a:t>
            </a:r>
            <a:r>
              <a:rPr lang="cs-CZ" dirty="0" smtClean="0"/>
              <a:t>– aflatoxin A, B1, B2…aflatoxin M – v mléce – nebezpečné konzumace mléčných výrobků – je vázán především na </a:t>
            </a:r>
            <a:r>
              <a:rPr lang="cs-CZ" dirty="0" smtClean="0"/>
              <a:t>kasein</a:t>
            </a:r>
          </a:p>
          <a:p>
            <a:pPr lvl="1"/>
            <a:r>
              <a:rPr lang="cs-CZ" dirty="0" smtClean="0"/>
              <a:t>Vyskytuje se často v podzemnici olejné, také arašídy, kukuřice, </a:t>
            </a:r>
            <a:r>
              <a:rPr lang="cs-CZ" dirty="0"/>
              <a:t>o</a:t>
            </a:r>
            <a:r>
              <a:rPr lang="cs-CZ" dirty="0" smtClean="0"/>
              <a:t>řechy, koření, obiloviny, rýže, slad, sušené mléko, sýry, topinambury</a:t>
            </a:r>
            <a:endParaRPr lang="cs-CZ" dirty="0" smtClean="0"/>
          </a:p>
          <a:p>
            <a:pPr marL="457200" lvl="1" indent="0">
              <a:buNone/>
            </a:pPr>
            <a:endParaRPr lang="cs-CZ" dirty="0" smtClean="0"/>
          </a:p>
          <a:p>
            <a:pPr marL="457200" lvl="1" indent="0">
              <a:buNone/>
            </a:pPr>
            <a:r>
              <a:rPr lang="cs-CZ" b="1" dirty="0" err="1" smtClean="0"/>
              <a:t>Ochratoxiny</a:t>
            </a:r>
            <a:endParaRPr lang="cs-CZ" b="1" dirty="0" smtClean="0"/>
          </a:p>
          <a:p>
            <a:pPr lvl="1">
              <a:buFontTx/>
              <a:buChar char="-"/>
            </a:pPr>
            <a:r>
              <a:rPr lang="cs-CZ" dirty="0" smtClean="0"/>
              <a:t>Při </a:t>
            </a:r>
            <a:r>
              <a:rPr lang="cs-CZ" dirty="0" smtClean="0"/>
              <a:t>nedostatečném </a:t>
            </a:r>
            <a:r>
              <a:rPr lang="cs-CZ" dirty="0" smtClean="0"/>
              <a:t>usušení v obilí</a:t>
            </a:r>
          </a:p>
          <a:p>
            <a:pPr lvl="1">
              <a:buFontTx/>
              <a:buChar char="-"/>
            </a:pPr>
            <a:r>
              <a:rPr lang="cs-CZ" dirty="0" smtClean="0"/>
              <a:t>Kontaminace krmiva, ostatní </a:t>
            </a:r>
            <a:r>
              <a:rPr lang="cs-CZ" dirty="0" smtClean="0"/>
              <a:t>potraviny</a:t>
            </a:r>
          </a:p>
          <a:p>
            <a:pPr lvl="1">
              <a:buFontTx/>
              <a:buChar char="-"/>
            </a:pPr>
            <a:r>
              <a:rPr lang="cs-CZ" dirty="0" smtClean="0"/>
              <a:t>Vyskytuje se také v kávě</a:t>
            </a:r>
            <a:endParaRPr lang="cs-CZ" dirty="0" smtClean="0"/>
          </a:p>
          <a:p>
            <a:pPr lvl="1"/>
            <a:endParaRPr lang="cs-CZ" dirty="0"/>
          </a:p>
        </p:txBody>
      </p:sp>
    </p:spTree>
    <p:extLst>
      <p:ext uri="{BB962C8B-B14F-4D97-AF65-F5344CB8AC3E}">
        <p14:creationId xmlns:p14="http://schemas.microsoft.com/office/powerpoint/2010/main" val="17032085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Mykotoxiny</a:t>
            </a:r>
            <a:endParaRPr lang="cs-CZ" dirty="0"/>
          </a:p>
        </p:txBody>
      </p:sp>
      <p:sp>
        <p:nvSpPr>
          <p:cNvPr id="3" name="Zástupný symbol pro obsah 2"/>
          <p:cNvSpPr>
            <a:spLocks noGrp="1"/>
          </p:cNvSpPr>
          <p:nvPr>
            <p:ph idx="1"/>
          </p:nvPr>
        </p:nvSpPr>
        <p:spPr/>
        <p:txBody>
          <a:bodyPr>
            <a:normAutofit fontScale="92500" lnSpcReduction="10000"/>
          </a:bodyPr>
          <a:lstStyle/>
          <a:p>
            <a:r>
              <a:rPr lang="cs-CZ" b="1" dirty="0" err="1" smtClean="0"/>
              <a:t>Zearalenon</a:t>
            </a:r>
            <a:r>
              <a:rPr lang="cs-CZ" dirty="0" smtClean="0"/>
              <a:t> – estrogenní </a:t>
            </a:r>
            <a:r>
              <a:rPr lang="cs-CZ" dirty="0" smtClean="0"/>
              <a:t>účinky – v kukuřici</a:t>
            </a:r>
            <a:endParaRPr lang="cs-CZ" dirty="0" smtClean="0"/>
          </a:p>
          <a:p>
            <a:r>
              <a:rPr lang="cs-CZ" b="1" dirty="0" err="1" smtClean="0"/>
              <a:t>Patulin</a:t>
            </a:r>
            <a:r>
              <a:rPr lang="cs-CZ" dirty="0" smtClean="0"/>
              <a:t> – shnilé rostlinné </a:t>
            </a:r>
            <a:r>
              <a:rPr lang="cs-CZ" dirty="0" smtClean="0"/>
              <a:t>potraviny – ovoce, jablka</a:t>
            </a:r>
          </a:p>
          <a:p>
            <a:r>
              <a:rPr lang="cs-CZ" b="1" dirty="0" err="1" smtClean="0"/>
              <a:t>Citrinin</a:t>
            </a:r>
            <a:r>
              <a:rPr lang="cs-CZ" dirty="0" smtClean="0"/>
              <a:t> – žlutá rýže, kokos</a:t>
            </a:r>
          </a:p>
          <a:p>
            <a:r>
              <a:rPr lang="cs-CZ" b="1" dirty="0" smtClean="0"/>
              <a:t>Kyselina </a:t>
            </a:r>
            <a:r>
              <a:rPr lang="cs-CZ" b="1" dirty="0" err="1" smtClean="0"/>
              <a:t>cyklopiazonová</a:t>
            </a:r>
            <a:r>
              <a:rPr lang="cs-CZ" b="1" dirty="0" smtClean="0"/>
              <a:t> </a:t>
            </a:r>
            <a:r>
              <a:rPr lang="cs-CZ" dirty="0" smtClean="0"/>
              <a:t>– sýry, kukuřice, obiloviny</a:t>
            </a:r>
            <a:endParaRPr lang="cs-CZ" dirty="0" smtClean="0"/>
          </a:p>
          <a:p>
            <a:r>
              <a:rPr lang="cs-CZ" b="1" dirty="0" err="1" smtClean="0"/>
              <a:t>Fusarium</a:t>
            </a:r>
            <a:endParaRPr lang="cs-CZ" b="1" dirty="0" smtClean="0"/>
          </a:p>
          <a:p>
            <a:r>
              <a:rPr lang="cs-CZ" b="1" dirty="0" smtClean="0"/>
              <a:t>Zabránění výskytu</a:t>
            </a:r>
            <a:r>
              <a:rPr lang="cs-CZ" dirty="0" smtClean="0"/>
              <a:t>: snížení vlhkosti substrátu, </a:t>
            </a:r>
            <a:r>
              <a:rPr lang="cs-CZ" dirty="0" err="1" smtClean="0"/>
              <a:t>slunení</a:t>
            </a:r>
            <a:r>
              <a:rPr lang="cs-CZ" dirty="0" smtClean="0"/>
              <a:t> UV záření, třídění potravin</a:t>
            </a: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20272" y="2924944"/>
            <a:ext cx="2619375" cy="1743075"/>
          </a:xfrm>
          <a:prstGeom prst="rect">
            <a:avLst/>
          </a:prstGeom>
        </p:spPr>
      </p:pic>
    </p:spTree>
    <p:extLst>
      <p:ext uri="{BB962C8B-B14F-4D97-AF65-F5344CB8AC3E}">
        <p14:creationId xmlns:p14="http://schemas.microsoft.com/office/powerpoint/2010/main" val="4218034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Toxické látky v potravinách</a:t>
            </a:r>
            <a:endParaRPr lang="cs-CZ" b="1" dirty="0"/>
          </a:p>
        </p:txBody>
      </p:sp>
      <p:sp>
        <p:nvSpPr>
          <p:cNvPr id="3" name="Zástupný symbol pro obsah 2"/>
          <p:cNvSpPr>
            <a:spLocks noGrp="1"/>
          </p:cNvSpPr>
          <p:nvPr>
            <p:ph idx="1"/>
          </p:nvPr>
        </p:nvSpPr>
        <p:spPr/>
        <p:txBody>
          <a:bodyPr/>
          <a:lstStyle/>
          <a:p>
            <a:r>
              <a:rPr lang="cs-CZ" dirty="0"/>
              <a:t>Toxické látky rostlinného i živočišného původu představují reálná rizika:</a:t>
            </a:r>
          </a:p>
          <a:p>
            <a:endParaRPr lang="cs-CZ" dirty="0"/>
          </a:p>
          <a:p>
            <a:r>
              <a:rPr lang="cs-CZ" dirty="0"/>
              <a:t>   </a:t>
            </a:r>
            <a:r>
              <a:rPr lang="cs-CZ" dirty="0" smtClean="0"/>
              <a:t>	 </a:t>
            </a:r>
            <a:r>
              <a:rPr lang="cs-CZ" dirty="0"/>
              <a:t>vyvolávající potravní nesnášenlivost </a:t>
            </a:r>
            <a:r>
              <a:rPr lang="cs-CZ" dirty="0" smtClean="0"/>
              <a:t>	(</a:t>
            </a:r>
            <a:r>
              <a:rPr lang="cs-CZ" dirty="0"/>
              <a:t>intoleranci), toxické pro určité jedince,</a:t>
            </a:r>
          </a:p>
          <a:p>
            <a:r>
              <a:rPr lang="cs-CZ" dirty="0"/>
              <a:t>    </a:t>
            </a:r>
            <a:r>
              <a:rPr lang="cs-CZ" dirty="0" smtClean="0"/>
              <a:t>	vyvolávající </a:t>
            </a:r>
            <a:r>
              <a:rPr lang="cs-CZ" dirty="0"/>
              <a:t>intoxikace, toxické pro všechny </a:t>
            </a:r>
            <a:r>
              <a:rPr lang="cs-CZ" dirty="0" smtClean="0"/>
              <a:t>	jedince</a:t>
            </a:r>
            <a:r>
              <a:rPr lang="cs-CZ" dirty="0"/>
              <a:t>.</a:t>
            </a:r>
          </a:p>
        </p:txBody>
      </p:sp>
    </p:spTree>
    <p:extLst>
      <p:ext uri="{BB962C8B-B14F-4D97-AF65-F5344CB8AC3E}">
        <p14:creationId xmlns:p14="http://schemas.microsoft.com/office/powerpoint/2010/main" val="11157643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Klasifikace</a:t>
            </a:r>
            <a:endParaRPr lang="cs-CZ" b="1" dirty="0"/>
          </a:p>
        </p:txBody>
      </p:sp>
      <p:sp>
        <p:nvSpPr>
          <p:cNvPr id="3" name="Zástupný symbol pro obsah 2"/>
          <p:cNvSpPr>
            <a:spLocks noGrp="1"/>
          </p:cNvSpPr>
          <p:nvPr>
            <p:ph idx="1"/>
          </p:nvPr>
        </p:nvSpPr>
        <p:spPr/>
        <p:txBody>
          <a:bodyPr>
            <a:normAutofit fontScale="77500" lnSpcReduction="20000"/>
          </a:bodyPr>
          <a:lstStyle/>
          <a:p>
            <a:r>
              <a:rPr lang="pl-PL" b="1" dirty="0" smtClean="0"/>
              <a:t>Klasifikace:</a:t>
            </a:r>
            <a:r>
              <a:rPr lang="pl-PL" dirty="0" smtClean="0"/>
              <a:t> podle struktury,podle původu,podle účinků:</a:t>
            </a:r>
          </a:p>
          <a:p>
            <a:pPr marL="0" indent="0">
              <a:buNone/>
            </a:pPr>
            <a:endParaRPr lang="pl-PL" dirty="0" smtClean="0"/>
          </a:p>
          <a:p>
            <a:r>
              <a:rPr lang="cs-CZ" b="1" dirty="0"/>
              <a:t>alkaloidy,</a:t>
            </a:r>
          </a:p>
          <a:p>
            <a:r>
              <a:rPr lang="cs-CZ" b="1" dirty="0"/>
              <a:t>saponiny,</a:t>
            </a:r>
          </a:p>
          <a:p>
            <a:r>
              <a:rPr lang="cs-CZ" b="1" dirty="0" err="1"/>
              <a:t>kyanogeny</a:t>
            </a:r>
            <a:r>
              <a:rPr lang="cs-CZ" b="1" dirty="0"/>
              <a:t>,</a:t>
            </a:r>
          </a:p>
          <a:p>
            <a:r>
              <a:rPr lang="cs-CZ" b="1" dirty="0" err="1"/>
              <a:t>glukosinoláty</a:t>
            </a:r>
            <a:r>
              <a:rPr lang="cs-CZ" b="1" dirty="0"/>
              <a:t>,</a:t>
            </a:r>
          </a:p>
          <a:p>
            <a:r>
              <a:rPr lang="cs-CZ" b="1" dirty="0" err="1"/>
              <a:t>lektiny</a:t>
            </a:r>
            <a:r>
              <a:rPr lang="cs-CZ" b="1" dirty="0"/>
              <a:t>,</a:t>
            </a:r>
          </a:p>
          <a:p>
            <a:r>
              <a:rPr lang="cs-CZ" b="1" dirty="0"/>
              <a:t>estrogenní látky,</a:t>
            </a:r>
          </a:p>
          <a:p>
            <a:r>
              <a:rPr lang="cs-CZ" b="1" dirty="0" err="1"/>
              <a:t>fototoxické</a:t>
            </a:r>
            <a:r>
              <a:rPr lang="cs-CZ" b="1" dirty="0"/>
              <a:t> látky,</a:t>
            </a:r>
          </a:p>
          <a:p>
            <a:r>
              <a:rPr lang="cs-CZ" b="1" dirty="0"/>
              <a:t>aminokyseliny,</a:t>
            </a:r>
          </a:p>
          <a:p>
            <a:r>
              <a:rPr lang="cs-CZ" b="1" dirty="0"/>
              <a:t>biogenní </a:t>
            </a:r>
            <a:r>
              <a:rPr lang="cs-CZ" b="1" dirty="0" smtClean="0"/>
              <a:t>aminy</a:t>
            </a:r>
            <a:endParaRPr lang="cs-CZ" b="1" dirty="0"/>
          </a:p>
        </p:txBody>
      </p:sp>
    </p:spTree>
    <p:extLst>
      <p:ext uri="{BB962C8B-B14F-4D97-AF65-F5344CB8AC3E}">
        <p14:creationId xmlns:p14="http://schemas.microsoft.com/office/powerpoint/2010/main" val="1458910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Alkaloidy</a:t>
            </a:r>
            <a:endParaRPr lang="cs-CZ" b="1" dirty="0"/>
          </a:p>
        </p:txBody>
      </p:sp>
      <p:sp>
        <p:nvSpPr>
          <p:cNvPr id="3" name="Zástupný symbol pro obsah 2"/>
          <p:cNvSpPr>
            <a:spLocks noGrp="1"/>
          </p:cNvSpPr>
          <p:nvPr>
            <p:ph idx="1"/>
          </p:nvPr>
        </p:nvSpPr>
        <p:spPr/>
        <p:txBody>
          <a:bodyPr>
            <a:normAutofit lnSpcReduction="10000"/>
          </a:bodyPr>
          <a:lstStyle/>
          <a:p>
            <a:r>
              <a:rPr lang="cs-CZ" dirty="0" smtClean="0"/>
              <a:t>Příklady známých:</a:t>
            </a:r>
          </a:p>
          <a:p>
            <a:r>
              <a:rPr lang="cs-CZ" dirty="0" smtClean="0"/>
              <a:t>Solanin</a:t>
            </a:r>
          </a:p>
          <a:p>
            <a:r>
              <a:rPr lang="cs-CZ" dirty="0" smtClean="0"/>
              <a:t>Nikotin</a:t>
            </a:r>
          </a:p>
          <a:p>
            <a:r>
              <a:rPr lang="cs-CZ" dirty="0" smtClean="0"/>
              <a:t>Kumarin</a:t>
            </a:r>
          </a:p>
          <a:p>
            <a:r>
              <a:rPr lang="cs-CZ" dirty="0" err="1" smtClean="0"/>
              <a:t>Tomatin</a:t>
            </a:r>
            <a:endParaRPr lang="cs-CZ" dirty="0" smtClean="0"/>
          </a:p>
          <a:p>
            <a:r>
              <a:rPr lang="cs-CZ" dirty="0" smtClean="0"/>
              <a:t>Chinin – aditivní látka – k </a:t>
            </a:r>
            <a:r>
              <a:rPr lang="cs-CZ" dirty="0" err="1" smtClean="0"/>
              <a:t>tonicu</a:t>
            </a:r>
            <a:endParaRPr lang="cs-CZ" dirty="0" smtClean="0"/>
          </a:p>
          <a:p>
            <a:r>
              <a:rPr lang="cs-CZ" dirty="0" smtClean="0"/>
              <a:t>Kofein</a:t>
            </a:r>
          </a:p>
          <a:p>
            <a:r>
              <a:rPr lang="cs-CZ" dirty="0" smtClean="0"/>
              <a:t>Saponiny </a:t>
            </a:r>
            <a:endParaRPr lang="cs-CZ" dirty="0"/>
          </a:p>
        </p:txBody>
      </p:sp>
    </p:spTree>
    <p:extLst>
      <p:ext uri="{BB962C8B-B14F-4D97-AF65-F5344CB8AC3E}">
        <p14:creationId xmlns:p14="http://schemas.microsoft.com/office/powerpoint/2010/main" val="10012300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Solanin</a:t>
            </a:r>
            <a:endParaRPr lang="cs-CZ" b="1" dirty="0"/>
          </a:p>
        </p:txBody>
      </p:sp>
      <p:sp>
        <p:nvSpPr>
          <p:cNvPr id="3" name="Zástupný symbol pro obsah 2"/>
          <p:cNvSpPr>
            <a:spLocks noGrp="1"/>
          </p:cNvSpPr>
          <p:nvPr>
            <p:ph idx="1"/>
          </p:nvPr>
        </p:nvSpPr>
        <p:spPr/>
        <p:txBody>
          <a:bodyPr>
            <a:normAutofit fontScale="70000" lnSpcReduction="20000"/>
          </a:bodyPr>
          <a:lstStyle/>
          <a:p>
            <a:r>
              <a:rPr lang="cs-CZ" dirty="0" smtClean="0"/>
              <a:t>Vyskytuje </a:t>
            </a:r>
            <a:r>
              <a:rPr lang="cs-CZ" dirty="0"/>
              <a:t>se v některých lilkovitých rostlinách například v bramborách či rajčatech. Solanin nacházíme ve všech částech rostliny, v listech, plodech, kořenech i hlízách. Solanin se vyvinul jako přirozená ochrana rostlin před škůdci, má fungicidní a insekticidní účinky. Bramborové hlízy vystavené světlu zelenají (zvyšuje se koncentrace neškodného chlorofylu), ale zároveň se v zelených částech zvyšuje i koncentrace solaninu jako přirozená ochrana před okusováním hlíz, které se dostaly na povrch půdy. Zelené části brambor by tak měly být před konzumací odstraněny. Neexistuje však jednoznačná spojitost mezi stupněm zelenání hlíz a obsahem solaninu v nich obsaženém.</a:t>
            </a:r>
            <a:endParaRPr lang="cs-CZ" dirty="0" smtClean="0"/>
          </a:p>
          <a:p>
            <a:r>
              <a:rPr lang="cs-CZ" dirty="0" smtClean="0"/>
              <a:t>Způsobuje: Škrábání </a:t>
            </a:r>
            <a:r>
              <a:rPr lang="cs-CZ" dirty="0" smtClean="0"/>
              <a:t>v krku, bolest hlavy, únava, zvracení, průjem. Těžké případy – edém mozku, křeče, </a:t>
            </a:r>
            <a:r>
              <a:rPr lang="cs-CZ" dirty="0" err="1" smtClean="0"/>
              <a:t>koma</a:t>
            </a:r>
            <a:r>
              <a:rPr lang="cs-CZ" dirty="0" smtClean="0"/>
              <a:t>, </a:t>
            </a:r>
            <a:r>
              <a:rPr lang="cs-CZ" dirty="0" smtClean="0"/>
              <a:t>smrt.</a:t>
            </a:r>
          </a:p>
          <a:p>
            <a:r>
              <a:rPr lang="cs-CZ" dirty="0" smtClean="0"/>
              <a:t>Malé </a:t>
            </a:r>
            <a:r>
              <a:rPr lang="cs-CZ" dirty="0" smtClean="0"/>
              <a:t>děti ohroženy.</a:t>
            </a:r>
          </a:p>
          <a:p>
            <a:pPr marL="0" indent="0">
              <a:buNone/>
            </a:pP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8224" y="5157192"/>
            <a:ext cx="2186540" cy="1455043"/>
          </a:xfrm>
          <a:prstGeom prst="rect">
            <a:avLst/>
          </a:prstGeom>
        </p:spPr>
      </p:pic>
    </p:spTree>
    <p:extLst>
      <p:ext uri="{BB962C8B-B14F-4D97-AF65-F5344CB8AC3E}">
        <p14:creationId xmlns:p14="http://schemas.microsoft.com/office/powerpoint/2010/main" val="3418620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Rizikové látky </a:t>
            </a:r>
            <a:endParaRPr lang="cs-CZ" dirty="0"/>
          </a:p>
        </p:txBody>
      </p:sp>
      <p:sp>
        <p:nvSpPr>
          <p:cNvPr id="3" name="Zástupný symbol pro obsah 2"/>
          <p:cNvSpPr>
            <a:spLocks noGrp="1"/>
          </p:cNvSpPr>
          <p:nvPr>
            <p:ph idx="1"/>
          </p:nvPr>
        </p:nvSpPr>
        <p:spPr/>
        <p:txBody>
          <a:bodyPr>
            <a:normAutofit fontScale="92500" lnSpcReduction="20000"/>
          </a:bodyPr>
          <a:lstStyle/>
          <a:p>
            <a:r>
              <a:rPr lang="cs-CZ" b="1" dirty="0"/>
              <a:t>Základní požadavky na jakost a zdravotní nezávadnost potravin</a:t>
            </a:r>
            <a:r>
              <a:rPr lang="cs-CZ" dirty="0" smtClean="0"/>
              <a:t>:</a:t>
            </a:r>
            <a:endParaRPr lang="cs-CZ" dirty="0"/>
          </a:p>
          <a:p>
            <a:r>
              <a:rPr lang="cs-CZ" dirty="0" smtClean="0"/>
              <a:t>zákon </a:t>
            </a:r>
            <a:r>
              <a:rPr lang="cs-CZ" dirty="0"/>
              <a:t>č. 110/1997 Sb. o potravinách a tabákových výrobcích</a:t>
            </a:r>
          </a:p>
          <a:p>
            <a:r>
              <a:rPr lang="cs-CZ" dirty="0"/>
              <a:t> </a:t>
            </a:r>
            <a:r>
              <a:rPr lang="cs-CZ" dirty="0" smtClean="0"/>
              <a:t>prováděcí </a:t>
            </a:r>
            <a:r>
              <a:rPr lang="cs-CZ" dirty="0"/>
              <a:t>vyhlášky ministerstva zemědělství a zdravotnictví</a:t>
            </a:r>
            <a:r>
              <a:rPr lang="cs-CZ" dirty="0" smtClean="0"/>
              <a:t>.</a:t>
            </a:r>
            <a:endParaRPr lang="cs-CZ" dirty="0"/>
          </a:p>
          <a:p>
            <a:r>
              <a:rPr lang="cs-CZ" dirty="0"/>
              <a:t>Veřejnoprávní ochrana (zákon č. 59/1998 Sb.) – zahrnuje i sankce za porušení stanovených povinností – pokuty. </a:t>
            </a:r>
            <a:endParaRPr lang="cs-CZ" dirty="0" smtClean="0"/>
          </a:p>
          <a:p>
            <a:r>
              <a:rPr lang="cs-CZ" dirty="0" smtClean="0"/>
              <a:t>Kontrola </a:t>
            </a:r>
            <a:r>
              <a:rPr lang="cs-CZ" dirty="0"/>
              <a:t>orgány státního dozoru. </a:t>
            </a:r>
            <a:endParaRPr lang="cs-CZ" dirty="0" smtClean="0"/>
          </a:p>
          <a:p>
            <a:endParaRPr lang="cs-CZ" dirty="0" smtClean="0"/>
          </a:p>
          <a:p>
            <a:endParaRPr lang="cs-CZ" dirty="0"/>
          </a:p>
        </p:txBody>
      </p:sp>
    </p:spTree>
    <p:extLst>
      <p:ext uri="{BB962C8B-B14F-4D97-AF65-F5344CB8AC3E}">
        <p14:creationId xmlns:p14="http://schemas.microsoft.com/office/powerpoint/2010/main" val="35546693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Glykosidy obsahující kyanovodík</a:t>
            </a:r>
            <a:endParaRPr lang="cs-CZ" b="1" dirty="0"/>
          </a:p>
        </p:txBody>
      </p:sp>
      <p:sp>
        <p:nvSpPr>
          <p:cNvPr id="3" name="Zástupný symbol pro obsah 2"/>
          <p:cNvSpPr>
            <a:spLocks noGrp="1"/>
          </p:cNvSpPr>
          <p:nvPr>
            <p:ph idx="1"/>
          </p:nvPr>
        </p:nvSpPr>
        <p:spPr/>
        <p:txBody>
          <a:bodyPr/>
          <a:lstStyle/>
          <a:p>
            <a:r>
              <a:rPr lang="cs-CZ" dirty="0" smtClean="0"/>
              <a:t>V hořkých mandlích, jádra peckovin, lněné </a:t>
            </a:r>
            <a:r>
              <a:rPr lang="cs-CZ" dirty="0" smtClean="0"/>
              <a:t>semínko - </a:t>
            </a:r>
            <a:r>
              <a:rPr lang="cs-CZ" b="1" dirty="0" smtClean="0"/>
              <a:t>amygdalin</a:t>
            </a:r>
            <a:endParaRPr lang="cs-CZ" b="1" dirty="0" smtClean="0"/>
          </a:p>
          <a:p>
            <a:r>
              <a:rPr lang="cs-CZ" dirty="0" smtClean="0"/>
              <a:t>Nejsou jedovaté v rostlině, ale v GIT – enzymová destrukce – uvolňuje se kyanovodík</a:t>
            </a:r>
          </a:p>
          <a:p>
            <a:r>
              <a:rPr lang="cs-CZ" dirty="0" smtClean="0"/>
              <a:t>Semínka meruněk</a:t>
            </a:r>
          </a:p>
          <a:p>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6056" y="4077072"/>
            <a:ext cx="2943225" cy="1800225"/>
          </a:xfrm>
          <a:prstGeom prst="rect">
            <a:avLst/>
          </a:prstGeom>
        </p:spPr>
      </p:pic>
    </p:spTree>
    <p:extLst>
      <p:ext uri="{BB962C8B-B14F-4D97-AF65-F5344CB8AC3E}">
        <p14:creationId xmlns:p14="http://schemas.microsoft.com/office/powerpoint/2010/main" val="34020711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Rostlinné fenoly</a:t>
            </a:r>
            <a:endParaRPr lang="cs-CZ" dirty="0"/>
          </a:p>
        </p:txBody>
      </p:sp>
      <p:sp>
        <p:nvSpPr>
          <p:cNvPr id="3" name="Zástupný symbol pro obsah 2"/>
          <p:cNvSpPr>
            <a:spLocks noGrp="1"/>
          </p:cNvSpPr>
          <p:nvPr>
            <p:ph idx="1"/>
          </p:nvPr>
        </p:nvSpPr>
        <p:spPr/>
        <p:txBody>
          <a:bodyPr>
            <a:normAutofit fontScale="47500" lnSpcReduction="20000"/>
          </a:bodyPr>
          <a:lstStyle/>
          <a:p>
            <a:r>
              <a:rPr lang="cs-CZ" u="sng" dirty="0" smtClean="0"/>
              <a:t>Estrogenní látky v potravinách </a:t>
            </a:r>
            <a:r>
              <a:rPr lang="cs-CZ" dirty="0" smtClean="0"/>
              <a:t>– </a:t>
            </a:r>
            <a:r>
              <a:rPr lang="cs-CZ" b="1" dirty="0" smtClean="0"/>
              <a:t>estrogeny</a:t>
            </a:r>
            <a:r>
              <a:rPr lang="cs-CZ" dirty="0" smtClean="0"/>
              <a:t> – </a:t>
            </a:r>
            <a:r>
              <a:rPr lang="cs-CZ" b="1" dirty="0" err="1"/>
              <a:t>I</a:t>
            </a:r>
            <a:r>
              <a:rPr lang="cs-CZ" b="1" dirty="0" err="1" smtClean="0"/>
              <a:t>soflavony</a:t>
            </a:r>
            <a:r>
              <a:rPr lang="cs-CZ" dirty="0" smtClean="0"/>
              <a:t> – sója</a:t>
            </a:r>
          </a:p>
          <a:p>
            <a:r>
              <a:rPr lang="cs-CZ" b="1" dirty="0" err="1" smtClean="0"/>
              <a:t>Genistein</a:t>
            </a:r>
            <a:endParaRPr lang="cs-CZ" b="1" dirty="0" smtClean="0"/>
          </a:p>
          <a:p>
            <a:r>
              <a:rPr lang="cs-CZ" b="1" dirty="0" err="1" smtClean="0"/>
              <a:t>Lignany</a:t>
            </a:r>
            <a:endParaRPr lang="cs-CZ" b="1" dirty="0" smtClean="0"/>
          </a:p>
          <a:p>
            <a:endParaRPr lang="cs-CZ" b="1" dirty="0"/>
          </a:p>
          <a:p>
            <a:r>
              <a:rPr lang="cs-CZ" b="1" u="sng" dirty="0" err="1" smtClean="0"/>
              <a:t>Fototoxické</a:t>
            </a:r>
            <a:r>
              <a:rPr lang="cs-CZ" b="1" u="sng" dirty="0" smtClean="0"/>
              <a:t> látky</a:t>
            </a:r>
          </a:p>
          <a:p>
            <a:r>
              <a:rPr lang="cs-CZ" dirty="0" err="1"/>
              <a:t>fototoxicita</a:t>
            </a:r>
            <a:r>
              <a:rPr lang="cs-CZ" dirty="0"/>
              <a:t> (citlivost nepigmentované kůže, souvislost s rakovinou kůže, akutní dermatitidy),</a:t>
            </a:r>
          </a:p>
          <a:p>
            <a:r>
              <a:rPr lang="cs-CZ" dirty="0" err="1"/>
              <a:t>fytoalexiny</a:t>
            </a:r>
            <a:r>
              <a:rPr lang="cs-CZ" dirty="0"/>
              <a:t> (</a:t>
            </a:r>
            <a:r>
              <a:rPr lang="cs-CZ" dirty="0" err="1"/>
              <a:t>fytoncidy</a:t>
            </a:r>
            <a:r>
              <a:rPr lang="cs-CZ" dirty="0"/>
              <a:t>, rostlinná antibiotika, pesticidy), </a:t>
            </a:r>
            <a:r>
              <a:rPr lang="cs-CZ" dirty="0" err="1"/>
              <a:t>blastokoliny</a:t>
            </a:r>
            <a:r>
              <a:rPr lang="cs-CZ" dirty="0"/>
              <a:t> (brzdí klíčení semen),</a:t>
            </a:r>
          </a:p>
          <a:p>
            <a:r>
              <a:rPr lang="cs-CZ" dirty="0"/>
              <a:t>antimikrobní a jiné </a:t>
            </a:r>
            <a:r>
              <a:rPr lang="cs-CZ" dirty="0" smtClean="0"/>
              <a:t>účinky</a:t>
            </a:r>
          </a:p>
          <a:p>
            <a:r>
              <a:rPr lang="cs-CZ" b="1" dirty="0" smtClean="0"/>
              <a:t>Kumariny</a:t>
            </a:r>
          </a:p>
          <a:p>
            <a:r>
              <a:rPr lang="cs-CZ" b="1" u="sng" dirty="0" err="1" smtClean="0"/>
              <a:t>Fototoxické</a:t>
            </a:r>
            <a:r>
              <a:rPr lang="cs-CZ" b="1" u="sng" dirty="0" smtClean="0"/>
              <a:t> pigmenty</a:t>
            </a:r>
          </a:p>
          <a:p>
            <a:r>
              <a:rPr lang="cs-CZ" b="1" dirty="0" err="1"/>
              <a:t>hypericin</a:t>
            </a:r>
            <a:r>
              <a:rPr lang="cs-CZ" b="1" dirty="0"/>
              <a:t> (třezalka), </a:t>
            </a:r>
            <a:r>
              <a:rPr lang="cs-CZ" b="1" dirty="0" err="1"/>
              <a:t>fagopyrin</a:t>
            </a:r>
            <a:r>
              <a:rPr lang="cs-CZ" b="1" dirty="0"/>
              <a:t> (pohanka</a:t>
            </a:r>
            <a:r>
              <a:rPr lang="cs-CZ" b="1" dirty="0" smtClean="0"/>
              <a:t>)</a:t>
            </a:r>
          </a:p>
          <a:p>
            <a:r>
              <a:rPr lang="cs-CZ" b="1" u="sng" dirty="0" err="1" smtClean="0"/>
              <a:t>Lektiny</a:t>
            </a:r>
            <a:endParaRPr lang="cs-CZ" b="1" u="sng" dirty="0" smtClean="0"/>
          </a:p>
          <a:p>
            <a:r>
              <a:rPr lang="cs-CZ" b="1" dirty="0"/>
              <a:t> </a:t>
            </a:r>
            <a:r>
              <a:rPr lang="cs-CZ" dirty="0"/>
              <a:t>srážení </a:t>
            </a:r>
            <a:r>
              <a:rPr lang="cs-CZ" dirty="0" err="1"/>
              <a:t>erythrocytů</a:t>
            </a:r>
            <a:r>
              <a:rPr lang="cs-CZ" dirty="0"/>
              <a:t>, interakce s cukry v glykoproteinech a glykolipidech membrán (mechanismus  </a:t>
            </a:r>
            <a:r>
              <a:rPr lang="cs-CZ" dirty="0" smtClean="0"/>
              <a:t>   ochrany </a:t>
            </a:r>
            <a:r>
              <a:rPr lang="cs-CZ" dirty="0"/>
              <a:t>rostlin před predátory, parazity),</a:t>
            </a:r>
          </a:p>
          <a:p>
            <a:r>
              <a:rPr lang="cs-CZ" dirty="0"/>
              <a:t> </a:t>
            </a:r>
            <a:r>
              <a:rPr lang="cs-CZ" dirty="0" smtClean="0"/>
              <a:t>toxické </a:t>
            </a:r>
            <a:r>
              <a:rPr lang="cs-CZ" dirty="0"/>
              <a:t>intravenosně, některé orálně, některé vůbec, některé </a:t>
            </a:r>
            <a:r>
              <a:rPr lang="cs-CZ" dirty="0" err="1"/>
              <a:t>probiotika</a:t>
            </a:r>
            <a:r>
              <a:rPr lang="cs-CZ" dirty="0"/>
              <a:t> (česnek</a:t>
            </a:r>
            <a:r>
              <a:rPr lang="cs-CZ" dirty="0" smtClean="0"/>
              <a:t>)</a:t>
            </a:r>
          </a:p>
          <a:p>
            <a:endParaRPr lang="cs-CZ" i="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2204864"/>
            <a:ext cx="2133600" cy="1428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67025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Vznik rizikových látek tepelnou úpravou</a:t>
            </a:r>
            <a:endParaRPr lang="cs-CZ" dirty="0"/>
          </a:p>
        </p:txBody>
      </p:sp>
      <p:sp>
        <p:nvSpPr>
          <p:cNvPr id="3" name="Zástupný symbol pro obsah 2"/>
          <p:cNvSpPr>
            <a:spLocks noGrp="1"/>
          </p:cNvSpPr>
          <p:nvPr>
            <p:ph idx="1"/>
          </p:nvPr>
        </p:nvSpPr>
        <p:spPr/>
        <p:txBody>
          <a:bodyPr/>
          <a:lstStyle/>
          <a:p>
            <a:r>
              <a:rPr lang="cs-CZ" dirty="0" smtClean="0"/>
              <a:t>Pokud jsou potraviny vystaveny teplotám vyšším než 170 stupňů Celsia – smažení, pečení, grilování, uzení – vznikají </a:t>
            </a:r>
            <a:r>
              <a:rPr lang="cs-CZ" b="1" dirty="0" smtClean="0"/>
              <a:t>produkty konečné </a:t>
            </a:r>
            <a:r>
              <a:rPr lang="cs-CZ" b="1" dirty="0" err="1" smtClean="0"/>
              <a:t>glykace</a:t>
            </a:r>
            <a:r>
              <a:rPr lang="cs-CZ" b="1" dirty="0" smtClean="0"/>
              <a:t> – AGE</a:t>
            </a:r>
            <a:r>
              <a:rPr lang="cs-CZ" dirty="0" smtClean="0"/>
              <a:t>, </a:t>
            </a:r>
            <a:r>
              <a:rPr lang="cs-CZ" b="1" dirty="0" smtClean="0"/>
              <a:t>produkty konečné </a:t>
            </a:r>
            <a:r>
              <a:rPr lang="cs-CZ" b="1" dirty="0" err="1" smtClean="0"/>
              <a:t>lipooxidace</a:t>
            </a:r>
            <a:r>
              <a:rPr lang="cs-CZ" b="1" dirty="0" smtClean="0"/>
              <a:t> ALE</a:t>
            </a:r>
            <a:r>
              <a:rPr lang="cs-CZ" dirty="0" smtClean="0"/>
              <a:t>,   </a:t>
            </a:r>
            <a:r>
              <a:rPr lang="cs-CZ" b="1" dirty="0" smtClean="0"/>
              <a:t> </a:t>
            </a:r>
            <a:r>
              <a:rPr lang="cs-CZ" dirty="0" smtClean="0"/>
              <a:t>a</a:t>
            </a:r>
            <a:r>
              <a:rPr lang="cs-CZ" b="1" dirty="0" smtClean="0"/>
              <a:t> oxidace proteinů AOPP</a:t>
            </a:r>
          </a:p>
          <a:p>
            <a:endParaRPr lang="cs-CZ" b="1" dirty="0"/>
          </a:p>
        </p:txBody>
      </p:sp>
    </p:spTree>
    <p:extLst>
      <p:ext uri="{BB962C8B-B14F-4D97-AF65-F5344CB8AC3E}">
        <p14:creationId xmlns:p14="http://schemas.microsoft.com/office/powerpoint/2010/main" val="40081721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Polycyklické aromatické uhlovodíky PAU</a:t>
            </a:r>
            <a:endParaRPr lang="cs-CZ" b="1" dirty="0"/>
          </a:p>
        </p:txBody>
      </p:sp>
      <p:sp>
        <p:nvSpPr>
          <p:cNvPr id="3" name="Zástupný symbol pro obsah 2"/>
          <p:cNvSpPr>
            <a:spLocks noGrp="1"/>
          </p:cNvSpPr>
          <p:nvPr>
            <p:ph idx="1"/>
          </p:nvPr>
        </p:nvSpPr>
        <p:spPr/>
        <p:txBody>
          <a:bodyPr>
            <a:normAutofit lnSpcReduction="10000"/>
          </a:bodyPr>
          <a:lstStyle/>
          <a:p>
            <a:r>
              <a:rPr lang="cs-CZ" dirty="0" smtClean="0"/>
              <a:t>Z potravin i prostředí – spaliny, plyny, kontaminace obilovin, olejnin</a:t>
            </a:r>
          </a:p>
          <a:p>
            <a:r>
              <a:rPr lang="cs-CZ" dirty="0" smtClean="0"/>
              <a:t>Prekurzory </a:t>
            </a:r>
            <a:r>
              <a:rPr lang="cs-CZ" b="1" dirty="0" smtClean="0"/>
              <a:t>PAU</a:t>
            </a:r>
            <a:r>
              <a:rPr lang="cs-CZ" dirty="0" smtClean="0"/>
              <a:t> jsou peptidy, lipidy i sacharidy – teploty, které jsou vyšší než 200 stupňů Celsia, kontakt s ohněm –například při grilování, v případě, že tuk kape do ohně, spaliny zpětně kontaminují potraviny. Při vertikálním grilování je riziko menší.</a:t>
            </a:r>
          </a:p>
          <a:p>
            <a:r>
              <a:rPr lang="cs-CZ" dirty="0" smtClean="0"/>
              <a:t>Vznikají </a:t>
            </a:r>
            <a:r>
              <a:rPr lang="cs-CZ" b="1" dirty="0" err="1" smtClean="0"/>
              <a:t>Benz</a:t>
            </a:r>
            <a:r>
              <a:rPr lang="cs-CZ" b="1" dirty="0" smtClean="0"/>
              <a:t>(o)pyreny</a:t>
            </a:r>
          </a:p>
          <a:p>
            <a:endParaRPr lang="cs-CZ" dirty="0" smtClean="0"/>
          </a:p>
          <a:p>
            <a:endParaRPr lang="cs-CZ" dirty="0"/>
          </a:p>
        </p:txBody>
      </p:sp>
    </p:spTree>
    <p:extLst>
      <p:ext uri="{BB962C8B-B14F-4D97-AF65-F5344CB8AC3E}">
        <p14:creationId xmlns:p14="http://schemas.microsoft.com/office/powerpoint/2010/main" val="4010017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Heterocyklické aminy (HA)</a:t>
            </a:r>
            <a:endParaRPr lang="cs-CZ" b="1" dirty="0"/>
          </a:p>
        </p:txBody>
      </p:sp>
      <p:sp>
        <p:nvSpPr>
          <p:cNvPr id="3" name="Zástupný symbol pro obsah 2"/>
          <p:cNvSpPr>
            <a:spLocks noGrp="1"/>
          </p:cNvSpPr>
          <p:nvPr>
            <p:ph idx="1"/>
          </p:nvPr>
        </p:nvSpPr>
        <p:spPr/>
        <p:txBody>
          <a:bodyPr>
            <a:normAutofit lnSpcReduction="10000"/>
          </a:bodyPr>
          <a:lstStyle/>
          <a:p>
            <a:r>
              <a:rPr lang="cs-CZ" dirty="0" smtClean="0"/>
              <a:t>Vznikají také vlivem vysokých teplot při pečení, smažení, </a:t>
            </a:r>
            <a:r>
              <a:rPr lang="cs-CZ" dirty="0" err="1" smtClean="0"/>
              <a:t>grilovní</a:t>
            </a:r>
            <a:r>
              <a:rPr lang="cs-CZ" dirty="0" smtClean="0"/>
              <a:t> – AGE, A“E, AOPP</a:t>
            </a:r>
          </a:p>
          <a:p>
            <a:r>
              <a:rPr lang="cs-CZ" dirty="0" smtClean="0"/>
              <a:t>Dochází k přeměně aminokyselin na HA, deriváty indolu, pyridoxiny. </a:t>
            </a:r>
          </a:p>
          <a:p>
            <a:r>
              <a:rPr lang="cs-CZ" dirty="0" smtClean="0"/>
              <a:t>Většina látek vykazuje mutagenní účinky.</a:t>
            </a:r>
          </a:p>
          <a:p>
            <a:r>
              <a:rPr lang="cs-CZ" dirty="0" smtClean="0"/>
              <a:t>Nejvíce – z grilovaných kuřat, pečené maso, grilované ryby.</a:t>
            </a:r>
          </a:p>
          <a:p>
            <a:r>
              <a:rPr lang="cs-CZ" dirty="0" smtClean="0"/>
              <a:t>Přídavek antioxidantů snižuje vznik HA – princip přídavku čerstvých bylin při grilování.</a:t>
            </a:r>
            <a:endParaRPr lang="cs-CZ" dirty="0"/>
          </a:p>
        </p:txBody>
      </p:sp>
    </p:spTree>
    <p:extLst>
      <p:ext uri="{BB962C8B-B14F-4D97-AF65-F5344CB8AC3E}">
        <p14:creationId xmlns:p14="http://schemas.microsoft.com/office/powerpoint/2010/main" val="26938234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Dioxiny</a:t>
            </a:r>
            <a:endParaRPr lang="cs-CZ" b="1" dirty="0"/>
          </a:p>
        </p:txBody>
      </p:sp>
      <p:sp>
        <p:nvSpPr>
          <p:cNvPr id="3" name="Zástupný symbol pro obsah 2"/>
          <p:cNvSpPr>
            <a:spLocks noGrp="1"/>
          </p:cNvSpPr>
          <p:nvPr>
            <p:ph idx="1"/>
          </p:nvPr>
        </p:nvSpPr>
        <p:spPr/>
        <p:txBody>
          <a:bodyPr/>
          <a:lstStyle/>
          <a:p>
            <a:r>
              <a:rPr lang="cs-CZ" dirty="0" smtClean="0"/>
              <a:t>Vznikají při spalování za rozsahů teploty mezi 300 a 600 stupňů Celsia – nebezpečné, když je obsažen i chlor</a:t>
            </a:r>
          </a:p>
          <a:p>
            <a:r>
              <a:rPr lang="cs-CZ" dirty="0" smtClean="0"/>
              <a:t>Zejména škodlivé – kouření cigaret</a:t>
            </a:r>
          </a:p>
          <a:p>
            <a:r>
              <a:rPr lang="cs-CZ" dirty="0" smtClean="0"/>
              <a:t>V potravinách – mléko, mléčné výrobky, maso, vejce - nejvíce</a:t>
            </a:r>
          </a:p>
          <a:p>
            <a:endParaRPr lang="cs-CZ" dirty="0"/>
          </a:p>
        </p:txBody>
      </p:sp>
    </p:spTree>
    <p:extLst>
      <p:ext uri="{BB962C8B-B14F-4D97-AF65-F5344CB8AC3E}">
        <p14:creationId xmlns:p14="http://schemas.microsoft.com/office/powerpoint/2010/main" val="37411132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Nitráty</a:t>
            </a:r>
            <a:endParaRPr lang="cs-CZ" b="1" dirty="0"/>
          </a:p>
        </p:txBody>
      </p:sp>
      <p:sp>
        <p:nvSpPr>
          <p:cNvPr id="3" name="Zástupný symbol pro obsah 2"/>
          <p:cNvSpPr>
            <a:spLocks noGrp="1"/>
          </p:cNvSpPr>
          <p:nvPr>
            <p:ph idx="1"/>
          </p:nvPr>
        </p:nvSpPr>
        <p:spPr/>
        <p:txBody>
          <a:bodyPr>
            <a:normAutofit fontScale="62500" lnSpcReduction="20000"/>
          </a:bodyPr>
          <a:lstStyle/>
          <a:p>
            <a:r>
              <a:rPr lang="cs-CZ" dirty="0" smtClean="0"/>
              <a:t>Působením bakterií se mohou redukovat na nitrity – tvorba </a:t>
            </a:r>
            <a:r>
              <a:rPr lang="cs-CZ" dirty="0" err="1" smtClean="0"/>
              <a:t>nitrosaminů</a:t>
            </a:r>
            <a:r>
              <a:rPr lang="cs-CZ" dirty="0" smtClean="0"/>
              <a:t> v žaludku – karcinogeny, nebo reakce s hemoglobinem – </a:t>
            </a:r>
            <a:r>
              <a:rPr lang="cs-CZ" dirty="0" err="1" smtClean="0"/>
              <a:t>methemoglobin</a:t>
            </a:r>
            <a:r>
              <a:rPr lang="cs-CZ" dirty="0" smtClean="0"/>
              <a:t> – neschopný transportovat kyslík</a:t>
            </a:r>
          </a:p>
          <a:p>
            <a:r>
              <a:rPr lang="cs-CZ" dirty="0" smtClean="0"/>
              <a:t>Perorálně přijaté nitráty se z 80% vyloučí ledvinami</a:t>
            </a:r>
          </a:p>
          <a:p>
            <a:r>
              <a:rPr lang="cs-CZ" dirty="0" smtClean="0"/>
              <a:t>Ale nějaké </a:t>
            </a:r>
            <a:r>
              <a:rPr lang="cs-CZ" dirty="0" smtClean="0"/>
              <a:t>množství </a:t>
            </a:r>
            <a:r>
              <a:rPr lang="cs-CZ" dirty="0" smtClean="0"/>
              <a:t>se resorbuje zpět slinami – může se redukovat – </a:t>
            </a:r>
            <a:r>
              <a:rPr lang="cs-CZ" dirty="0" err="1" smtClean="0"/>
              <a:t>nitritiy</a:t>
            </a:r>
            <a:endParaRPr lang="cs-CZ" dirty="0" smtClean="0"/>
          </a:p>
          <a:p>
            <a:r>
              <a:rPr lang="cs-CZ" dirty="0" smtClean="0"/>
              <a:t>Nebezpečí – žaludek kojence – není dostatek </a:t>
            </a:r>
            <a:r>
              <a:rPr lang="cs-CZ" dirty="0" err="1" smtClean="0"/>
              <a:t>ky</a:t>
            </a:r>
            <a:r>
              <a:rPr lang="cs-CZ" dirty="0" smtClean="0"/>
              <a:t>. </a:t>
            </a:r>
            <a:r>
              <a:rPr lang="cs-CZ" dirty="0" smtClean="0"/>
              <a:t>chlorovodíkové </a:t>
            </a:r>
            <a:r>
              <a:rPr lang="cs-CZ" dirty="0" smtClean="0"/>
              <a:t>, nebo po resekci žaludku, nebo chronická atrofická gastritida</a:t>
            </a:r>
          </a:p>
          <a:p>
            <a:r>
              <a:rPr lang="cs-CZ" dirty="0" smtClean="0"/>
              <a:t>U kojence – hromadí se </a:t>
            </a:r>
            <a:r>
              <a:rPr lang="cs-CZ" dirty="0" err="1" smtClean="0"/>
              <a:t>methemoglobin</a:t>
            </a:r>
            <a:r>
              <a:rPr lang="cs-CZ" dirty="0" smtClean="0"/>
              <a:t> – </a:t>
            </a:r>
            <a:r>
              <a:rPr lang="cs-CZ" dirty="0" err="1" smtClean="0"/>
              <a:t>cyanoza</a:t>
            </a:r>
            <a:r>
              <a:rPr lang="cs-CZ" dirty="0" smtClean="0"/>
              <a:t> – ohrožuje na životě</a:t>
            </a:r>
          </a:p>
          <a:p>
            <a:endParaRPr lang="cs-CZ" dirty="0"/>
          </a:p>
          <a:p>
            <a:r>
              <a:rPr lang="cs-CZ" dirty="0" smtClean="0"/>
              <a:t>Nitráty v pitné vodě – nesmí překročit 50 mg/l</a:t>
            </a:r>
          </a:p>
          <a:p>
            <a:r>
              <a:rPr lang="cs-CZ" dirty="0" smtClean="0"/>
              <a:t>Vznikají  i uzením</a:t>
            </a:r>
          </a:p>
          <a:p>
            <a:r>
              <a:rPr lang="cs-CZ" b="1" dirty="0" err="1" smtClean="0"/>
              <a:t>Nitrosaminy</a:t>
            </a:r>
            <a:r>
              <a:rPr lang="cs-CZ" b="1" dirty="0" smtClean="0"/>
              <a:t> </a:t>
            </a:r>
            <a:r>
              <a:rPr lang="cs-CZ" dirty="0" smtClean="0"/>
              <a:t>– ve fermentovaných výrobcích – silné ohřátí sýra nebo masa – šunka, sýr – například </a:t>
            </a:r>
            <a:r>
              <a:rPr lang="cs-CZ" dirty="0" smtClean="0"/>
              <a:t>pizza</a:t>
            </a:r>
          </a:p>
          <a:p>
            <a:r>
              <a:rPr lang="cs-CZ" dirty="0" smtClean="0"/>
              <a:t>Vykazují mutagenní a karcinogenní účinky</a:t>
            </a:r>
            <a:endParaRPr lang="cs-CZ" dirty="0"/>
          </a:p>
        </p:txBody>
      </p:sp>
    </p:spTree>
    <p:extLst>
      <p:ext uri="{BB962C8B-B14F-4D97-AF65-F5344CB8AC3E}">
        <p14:creationId xmlns:p14="http://schemas.microsoft.com/office/powerpoint/2010/main" val="21745520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Akrylamidy</a:t>
            </a:r>
            <a:endParaRPr lang="cs-CZ" b="1" dirty="0"/>
          </a:p>
        </p:txBody>
      </p:sp>
      <p:sp>
        <p:nvSpPr>
          <p:cNvPr id="3" name="Zástupný symbol pro obsah 2"/>
          <p:cNvSpPr>
            <a:spLocks noGrp="1"/>
          </p:cNvSpPr>
          <p:nvPr>
            <p:ph idx="1"/>
          </p:nvPr>
        </p:nvSpPr>
        <p:spPr/>
        <p:txBody>
          <a:bodyPr>
            <a:normAutofit fontScale="85000" lnSpcReduction="20000"/>
          </a:bodyPr>
          <a:lstStyle/>
          <a:p>
            <a:r>
              <a:rPr lang="cs-CZ" dirty="0" smtClean="0"/>
              <a:t>Umělá hmota, při výrobě obalů a </a:t>
            </a:r>
            <a:r>
              <a:rPr lang="cs-CZ" dirty="0" smtClean="0"/>
              <a:t>papíru</a:t>
            </a:r>
          </a:p>
          <a:p>
            <a:r>
              <a:rPr lang="cs-CZ" dirty="0" smtClean="0"/>
              <a:t>Vznikají v potravinách se škrobem při zahřívání na 170 – 180 stupňů Celsia – reakce kyseliny </a:t>
            </a:r>
            <a:r>
              <a:rPr lang="cs-CZ" dirty="0" err="1" smtClean="0"/>
              <a:t>asparagové</a:t>
            </a:r>
            <a:r>
              <a:rPr lang="cs-CZ" dirty="0" smtClean="0"/>
              <a:t> s redukujícími cukry v průběhu </a:t>
            </a:r>
            <a:r>
              <a:rPr lang="cs-CZ" dirty="0" err="1" smtClean="0"/>
              <a:t>Maillardovy</a:t>
            </a:r>
            <a:r>
              <a:rPr lang="cs-CZ" dirty="0" smtClean="0"/>
              <a:t> reakce. Reaguje také beta alanin, </a:t>
            </a:r>
            <a:r>
              <a:rPr lang="cs-CZ" dirty="0" err="1" smtClean="0"/>
              <a:t>glutamin</a:t>
            </a:r>
            <a:r>
              <a:rPr lang="cs-CZ" dirty="0" smtClean="0"/>
              <a:t> – vedou k tvorbě k. akrylové.</a:t>
            </a:r>
            <a:endParaRPr lang="cs-CZ" dirty="0" smtClean="0"/>
          </a:p>
          <a:p>
            <a:r>
              <a:rPr lang="cs-CZ" dirty="0" smtClean="0"/>
              <a:t>Tuk štěpí na glycerol – vzniká akrolein – prekurzor akrylamidu, nebo zahřátí </a:t>
            </a:r>
            <a:r>
              <a:rPr lang="cs-CZ" dirty="0" smtClean="0"/>
              <a:t>sacharidů.</a:t>
            </a:r>
          </a:p>
          <a:p>
            <a:r>
              <a:rPr lang="cs-CZ" dirty="0" smtClean="0"/>
              <a:t>Jsou to podezřelé karcinogeny zařazeny do skupiny 2A – dle IARCC</a:t>
            </a:r>
            <a:endParaRPr lang="cs-CZ" dirty="0" smtClean="0"/>
          </a:p>
          <a:p>
            <a:r>
              <a:rPr lang="cs-CZ" dirty="0" smtClean="0"/>
              <a:t>Bramborové </a:t>
            </a:r>
            <a:r>
              <a:rPr lang="cs-CZ" dirty="0" err="1" smtClean="0"/>
              <a:t>chipsy</a:t>
            </a:r>
            <a:r>
              <a:rPr lang="cs-CZ" dirty="0" smtClean="0"/>
              <a:t>, hranolky, krekry, pizza, neměly by teploty být vyšší než 190 </a:t>
            </a:r>
            <a:r>
              <a:rPr lang="cs-CZ" dirty="0" err="1" smtClean="0"/>
              <a:t>stupnů</a:t>
            </a:r>
            <a:endParaRPr lang="cs-CZ" dirty="0" smtClean="0"/>
          </a:p>
          <a:p>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17629" y="-99392"/>
            <a:ext cx="2505075" cy="1828800"/>
          </a:xfrm>
          <a:prstGeom prst="rect">
            <a:avLst/>
          </a:prstGeom>
        </p:spPr>
      </p:pic>
      <p:pic>
        <p:nvPicPr>
          <p:cNvPr id="5" name="Obrázek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28812" y="5877272"/>
            <a:ext cx="5286375" cy="866775"/>
          </a:xfrm>
          <a:prstGeom prst="rect">
            <a:avLst/>
          </a:prstGeom>
        </p:spPr>
      </p:pic>
    </p:spTree>
    <p:extLst>
      <p:ext uri="{BB962C8B-B14F-4D97-AF65-F5344CB8AC3E}">
        <p14:creationId xmlns:p14="http://schemas.microsoft.com/office/powerpoint/2010/main" val="40051545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1. Nastudujte problematiku na stránkách SZU</a:t>
            </a:r>
          </a:p>
          <a:p>
            <a:r>
              <a:rPr lang="cs-CZ" dirty="0">
                <a:hlinkClick r:id="rId2"/>
              </a:rPr>
              <a:t>http://</a:t>
            </a:r>
            <a:r>
              <a:rPr lang="cs-CZ" dirty="0" smtClean="0">
                <a:hlinkClick r:id="rId2"/>
              </a:rPr>
              <a:t>www.szu.cz/tema/bezpecnost-potravin</a:t>
            </a:r>
            <a:endParaRPr lang="cs-CZ" dirty="0" smtClean="0"/>
          </a:p>
          <a:p>
            <a:endParaRPr lang="cs-CZ" dirty="0"/>
          </a:p>
          <a:p>
            <a:r>
              <a:rPr lang="cs-CZ" dirty="0" smtClean="0"/>
              <a:t>2. Zpracujte prosím téma: akrylamidy a vznik v potravinách</a:t>
            </a:r>
          </a:p>
          <a:p>
            <a:r>
              <a:rPr lang="cs-CZ" dirty="0" smtClean="0"/>
              <a:t>3. vyhledejte problematiku obsahu estrogenů v potravinách a jejich využití</a:t>
            </a:r>
          </a:p>
          <a:p>
            <a:r>
              <a:rPr lang="cs-CZ" dirty="0" smtClean="0"/>
              <a:t>4. vyhledejte a zpracujte problematiku možnosti snižování HA při přípravě potravin</a:t>
            </a:r>
          </a:p>
          <a:p>
            <a:r>
              <a:rPr lang="cs-CZ" dirty="0" smtClean="0"/>
              <a:t>Prosím – zpracujte ke každému bodu cca 1x A4, nezapomeňte na odkazy literatury</a:t>
            </a:r>
          </a:p>
          <a:p>
            <a:r>
              <a:rPr lang="cs-CZ" dirty="0" err="1" smtClean="0"/>
              <a:t>Deadline</a:t>
            </a:r>
            <a:r>
              <a:rPr lang="cs-CZ" dirty="0" smtClean="0"/>
              <a:t> 19.4.2020 v </a:t>
            </a:r>
            <a:r>
              <a:rPr lang="cs-CZ" dirty="0" err="1" smtClean="0"/>
              <a:t>odevzdávárně</a:t>
            </a:r>
            <a:r>
              <a:rPr lang="cs-CZ" dirty="0" smtClean="0"/>
              <a:t> – název – rizikové látky </a:t>
            </a:r>
            <a:r>
              <a:rPr lang="cs-CZ" smtClean="0"/>
              <a:t>v potravinách</a:t>
            </a:r>
            <a:endParaRPr lang="cs-CZ" dirty="0"/>
          </a:p>
        </p:txBody>
      </p:sp>
    </p:spTree>
    <p:extLst>
      <p:ext uri="{BB962C8B-B14F-4D97-AF65-F5344CB8AC3E}">
        <p14:creationId xmlns:p14="http://schemas.microsoft.com/office/powerpoint/2010/main" val="449645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Rizikové látky v potravinách </a:t>
            </a:r>
            <a:endParaRPr lang="cs-CZ" dirty="0"/>
          </a:p>
        </p:txBody>
      </p:sp>
      <p:sp>
        <p:nvSpPr>
          <p:cNvPr id="3" name="Zástupný symbol pro obsah 2"/>
          <p:cNvSpPr>
            <a:spLocks noGrp="1"/>
          </p:cNvSpPr>
          <p:nvPr>
            <p:ph idx="1"/>
          </p:nvPr>
        </p:nvSpPr>
        <p:spPr/>
        <p:txBody>
          <a:bodyPr/>
          <a:lstStyle/>
          <a:p>
            <a:r>
              <a:rPr lang="cs-CZ" dirty="0" smtClean="0"/>
              <a:t>Zdravotní riziko z potravin je neomezené.</a:t>
            </a:r>
          </a:p>
          <a:p>
            <a:r>
              <a:rPr lang="cs-CZ" dirty="0"/>
              <a:t> </a:t>
            </a:r>
            <a:r>
              <a:rPr lang="cs-CZ" dirty="0" smtClean="0"/>
              <a:t>Lze docílit snížení:</a:t>
            </a:r>
          </a:p>
          <a:p>
            <a:pPr>
              <a:buFont typeface="Courier New" panose="02070309020205020404" pitchFamily="49" charset="0"/>
              <a:buChar char="o"/>
            </a:pPr>
            <a:r>
              <a:rPr lang="cs-CZ" dirty="0"/>
              <a:t>	</a:t>
            </a:r>
            <a:r>
              <a:rPr lang="cs-CZ" dirty="0" smtClean="0"/>
              <a:t>dodržováním technologických postupů při 	výrobě a přípravě pokrmů. </a:t>
            </a:r>
          </a:p>
          <a:p>
            <a:pPr>
              <a:buFont typeface="Courier New" panose="02070309020205020404" pitchFamily="49" charset="0"/>
              <a:buChar char="o"/>
            </a:pPr>
            <a:r>
              <a:rPr lang="cs-CZ" dirty="0" smtClean="0"/>
              <a:t>       odstraněním všech možných rizikových   		faktorů </a:t>
            </a:r>
          </a:p>
          <a:p>
            <a:pPr marL="0" indent="0">
              <a:buNone/>
            </a:pPr>
            <a:endParaRPr lang="cs-CZ" dirty="0" smtClean="0"/>
          </a:p>
          <a:p>
            <a:pPr marL="0" indent="0">
              <a:buNone/>
            </a:pPr>
            <a:r>
              <a:rPr lang="cs-CZ" dirty="0"/>
              <a:t>	</a:t>
            </a:r>
            <a:endParaRPr lang="cs-CZ" dirty="0" smtClean="0"/>
          </a:p>
          <a:p>
            <a:endParaRPr lang="cs-CZ" dirty="0"/>
          </a:p>
        </p:txBody>
      </p:sp>
    </p:spTree>
    <p:extLst>
      <p:ext uri="{BB962C8B-B14F-4D97-AF65-F5344CB8AC3E}">
        <p14:creationId xmlns:p14="http://schemas.microsoft.com/office/powerpoint/2010/main" val="2856014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Faktory</a:t>
            </a:r>
            <a:endParaRPr lang="cs-CZ" dirty="0"/>
          </a:p>
        </p:txBody>
      </p:sp>
      <p:sp>
        <p:nvSpPr>
          <p:cNvPr id="3" name="Zástupný symbol pro obsah 2"/>
          <p:cNvSpPr>
            <a:spLocks noGrp="1"/>
          </p:cNvSpPr>
          <p:nvPr>
            <p:ph idx="1"/>
          </p:nvPr>
        </p:nvSpPr>
        <p:spPr/>
        <p:txBody>
          <a:bodyPr/>
          <a:lstStyle/>
          <a:p>
            <a:r>
              <a:rPr lang="cs-CZ" dirty="0" smtClean="0"/>
              <a:t>Biologické</a:t>
            </a:r>
          </a:p>
          <a:p>
            <a:r>
              <a:rPr lang="cs-CZ" dirty="0" smtClean="0"/>
              <a:t>Fyzikální </a:t>
            </a:r>
          </a:p>
          <a:p>
            <a:r>
              <a:rPr lang="cs-CZ" dirty="0"/>
              <a:t>C</a:t>
            </a:r>
            <a:r>
              <a:rPr lang="cs-CZ" dirty="0" smtClean="0"/>
              <a:t>hemické</a:t>
            </a:r>
          </a:p>
          <a:p>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20072" y="1412776"/>
            <a:ext cx="3078486" cy="2307341"/>
          </a:xfrm>
          <a:prstGeom prst="rect">
            <a:avLst/>
          </a:prstGeom>
        </p:spPr>
      </p:pic>
      <p:pic>
        <p:nvPicPr>
          <p:cNvPr id="5" name="Obrázek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20072" y="3848584"/>
            <a:ext cx="2619375" cy="1743075"/>
          </a:xfrm>
          <a:prstGeom prst="rect">
            <a:avLst/>
          </a:prstGeom>
        </p:spPr>
      </p:pic>
      <p:pic>
        <p:nvPicPr>
          <p:cNvPr id="6" name="Obráze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3861048"/>
            <a:ext cx="2571750" cy="1781175"/>
          </a:xfrm>
          <a:prstGeom prst="rect">
            <a:avLst/>
          </a:prstGeom>
        </p:spPr>
      </p:pic>
    </p:spTree>
    <p:extLst>
      <p:ext uri="{BB962C8B-B14F-4D97-AF65-F5344CB8AC3E}">
        <p14:creationId xmlns:p14="http://schemas.microsoft.com/office/powerpoint/2010/main" val="1997163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Biologická nebezpečí</a:t>
            </a:r>
            <a:endParaRPr lang="cs-CZ" dirty="0"/>
          </a:p>
        </p:txBody>
      </p:sp>
      <p:sp>
        <p:nvSpPr>
          <p:cNvPr id="3" name="Zástupný symbol pro obsah 2"/>
          <p:cNvSpPr>
            <a:spLocks noGrp="1"/>
          </p:cNvSpPr>
          <p:nvPr>
            <p:ph idx="1"/>
          </p:nvPr>
        </p:nvSpPr>
        <p:spPr/>
        <p:txBody>
          <a:bodyPr>
            <a:normAutofit fontScale="47500" lnSpcReduction="20000"/>
          </a:bodyPr>
          <a:lstStyle/>
          <a:p>
            <a:r>
              <a:rPr lang="cs-CZ" dirty="0"/>
              <a:t>Biologická nebezpečí jsou zdravotní nebezpečí způsobená živými organismy, přenášenými pokrmy nebo potravinami tj. mikroorganismy a parazity, kteří se do organizmu člověka dostávají potravou a vyvolávají onemocnění jako jsou např. salmonelóza, úplavice, trichinelóza (onemocnění vyvolané svalovcem). Mikroorganismy mohou člověka ohrozit i nepřímo tak, že v potravině (surovině, polotovaru) vytvoří jedy, které po konzumaci pokrmu nebo potraviny vyvolají onemocnění (botulotoxin, toxin „zlatého stafylokoka“, toxiny plísní). Biologické nebezpečí je obecně spotřebiteli velmi podceňováno, ale vzhledem k následkům a počtu postižených bývají biologická nebezpečí nejvýznamnější.</a:t>
            </a:r>
          </a:p>
          <a:p>
            <a:r>
              <a:rPr lang="cs-CZ" dirty="0"/>
              <a:t>Obecné příčiny vzniku mikrobiologických nebezpečí jsou:</a:t>
            </a:r>
          </a:p>
          <a:p>
            <a:r>
              <a:rPr lang="cs-CZ" dirty="0"/>
              <a:t>a) Primární kontaminace –mikroorganismy případně mikrobiální toxiny v surovinách</a:t>
            </a:r>
          </a:p>
          <a:p>
            <a:r>
              <a:rPr lang="cs-CZ" dirty="0"/>
              <a:t>b) Nárůst nebezpečí během zpracování - pomnožení mikroorganizmů a tvorba toxinů při nedodržení technologických postupů</a:t>
            </a:r>
          </a:p>
          <a:p>
            <a:r>
              <a:rPr lang="cs-CZ" dirty="0"/>
              <a:t>c) Použití neúčinných technologických postupů - a nedosažení tak jejich hlavního cíle - odstranění nebo usmrcení přítomných mikroorganismů nejsou účinné (nedostatečné praní, nedostatečné tepelné opracování…)</a:t>
            </a:r>
          </a:p>
          <a:p>
            <a:r>
              <a:rPr lang="cs-CZ" dirty="0"/>
              <a:t>d) Sekundární kontaminace - zdravotně nezávadná surovina, polotovar, rozpracovaný nebo hotový pokrm je kontaminován mikroorganismy (např. křížová kontaminace z prostředí nástroji, zařízením, rukama pracovníků atd.)</a:t>
            </a:r>
          </a:p>
          <a:p>
            <a:r>
              <a:rPr lang="cs-CZ" dirty="0"/>
              <a:t>e) Citlivost skupiny populace konzumentů - onemocnění může být vyvoláno pouze tzv. infekční dávkou mikroorganismu nebo toxinu, samotná přítomnost patogenní bakterie nebo toxinu v potravině nebo pokrmu nemusí vést k onemocnění. </a:t>
            </a:r>
            <a:endParaRPr lang="cs-CZ" dirty="0" smtClean="0"/>
          </a:p>
          <a:p>
            <a:r>
              <a:rPr lang="cs-CZ" dirty="0" smtClean="0"/>
              <a:t>(Zdroj: Bezpečnost potravin.cz)</a:t>
            </a:r>
            <a:endParaRPr lang="cs-CZ" dirty="0"/>
          </a:p>
        </p:txBody>
      </p:sp>
    </p:spTree>
    <p:extLst>
      <p:ext uri="{BB962C8B-B14F-4D97-AF65-F5344CB8AC3E}">
        <p14:creationId xmlns:p14="http://schemas.microsoft.com/office/powerpoint/2010/main" val="2498085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Chemická nebezpečí</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a:t>Chemická nebezpečí představují chemické látky v potravině či v (a následně) pokrmu, které mohou vyvolat poškození zdraví konzumenta, tj. jakoukoliv akutní nebo chronickou intoxikaci nebo individuální nežádoucí reakci organismu.</a:t>
            </a:r>
          </a:p>
          <a:p>
            <a:r>
              <a:rPr lang="cs-CZ" dirty="0"/>
              <a:t>Mezi chemická nebezpečí patří:</a:t>
            </a:r>
          </a:p>
          <a:p>
            <a:r>
              <a:rPr lang="cs-CZ" dirty="0"/>
              <a:t>Přirozené toxické látky v potravinách např. solanin v bramborách, </a:t>
            </a:r>
            <a:r>
              <a:rPr lang="cs-CZ" dirty="0" err="1"/>
              <a:t>allylisothiokyanát</a:t>
            </a:r>
            <a:r>
              <a:rPr lang="cs-CZ" dirty="0"/>
              <a:t>, kyanovodík z </a:t>
            </a:r>
            <a:r>
              <a:rPr lang="cs-CZ" dirty="0" err="1"/>
              <a:t>kyanogenních</a:t>
            </a:r>
            <a:r>
              <a:rPr lang="cs-CZ" dirty="0"/>
              <a:t> glykosidů, jedy hub, toxiny mořských živočichů, mykotoxiny z prvovýroby</a:t>
            </a:r>
          </a:p>
          <a:p>
            <a:r>
              <a:rPr lang="cs-CZ" dirty="0"/>
              <a:t>Kontaminanty z obalových materiálů – monomery, změkčovadla, stabilizátory, antioxidanty, tiskařská barviva, toxické prvky, u balených potravin a vod musí obalové materiály odpovídat požadavkům stanoveným ve vyhlášce .č. 37/2001 (vody) a 38/2001 Sb. (potraviny). Toto by měl dovozce nebo výrobce doložit prohlášením.</a:t>
            </a:r>
          </a:p>
          <a:p>
            <a:r>
              <a:rPr lang="cs-CZ" dirty="0"/>
              <a:t>Kontaminanty z výroby – oleje, mazadla, rezidua čistících a dezinfekčních prostředků, těžké kovy apod. </a:t>
            </a:r>
            <a:endParaRPr lang="cs-CZ" dirty="0" smtClean="0"/>
          </a:p>
          <a:p>
            <a:r>
              <a:rPr lang="cs-CZ" dirty="0"/>
              <a:t>(Zdroj: Bezpečnost </a:t>
            </a:r>
            <a:r>
              <a:rPr lang="cs-CZ" dirty="0" smtClean="0"/>
              <a:t>potravin.cz)</a:t>
            </a:r>
            <a:endParaRPr lang="cs-CZ" dirty="0"/>
          </a:p>
        </p:txBody>
      </p:sp>
    </p:spTree>
    <p:extLst>
      <p:ext uri="{BB962C8B-B14F-4D97-AF65-F5344CB8AC3E}">
        <p14:creationId xmlns:p14="http://schemas.microsoft.com/office/powerpoint/2010/main" val="133999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Fyzikální nebezpečí</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Fyzikální </a:t>
            </a:r>
            <a:r>
              <a:rPr lang="cs-CZ" dirty="0"/>
              <a:t>nebezpečí jsou cizí předměty nebo mechanické nečistoty tj. ostré a tvrdé předměty, které mohou poškodit zdraví konzumenta, pocházející z prostředí nebo z provozoven:</a:t>
            </a:r>
          </a:p>
          <a:p>
            <a:r>
              <a:rPr lang="cs-CZ" dirty="0"/>
              <a:t>Endogenní zdroje – nečistoty a předměty pocházející ze surovin, např. kameny, skořápky, kosti, chlupy, chrupavky, písek, hlína</a:t>
            </a:r>
          </a:p>
          <a:p>
            <a:r>
              <a:rPr lang="cs-CZ" dirty="0"/>
              <a:t>Exogenní zdroje)</a:t>
            </a:r>
          </a:p>
          <a:p>
            <a:r>
              <a:rPr lang="cs-CZ" dirty="0"/>
              <a:t>osobní předměty pracovníků v potravinářství nebo stravovacích službách (sponky, nedopalky z cigaret, knoflíky, mince </a:t>
            </a:r>
            <a:r>
              <a:rPr lang="cs-CZ" dirty="0" err="1"/>
              <a:t>apod</a:t>
            </a:r>
            <a:r>
              <a:rPr lang="cs-CZ" dirty="0"/>
              <a:t>)</a:t>
            </a:r>
          </a:p>
          <a:p>
            <a:r>
              <a:rPr lang="cs-CZ" dirty="0"/>
              <a:t>kontaminace z technologie a pracovního prostředí (střepy skla, šroubky, části zařízení, omítka apod.) </a:t>
            </a:r>
            <a:endParaRPr lang="cs-CZ" dirty="0" smtClean="0"/>
          </a:p>
          <a:p>
            <a:r>
              <a:rPr lang="cs-CZ" dirty="0"/>
              <a:t>(Zdroj: Bezpečnost potravin.cz</a:t>
            </a:r>
          </a:p>
        </p:txBody>
      </p:sp>
    </p:spTree>
    <p:extLst>
      <p:ext uri="{BB962C8B-B14F-4D97-AF65-F5344CB8AC3E}">
        <p14:creationId xmlns:p14="http://schemas.microsoft.com/office/powerpoint/2010/main" val="1448344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Biologická nebezpečí</a:t>
            </a:r>
            <a:br>
              <a:rPr lang="cs-CZ" dirty="0"/>
            </a:br>
            <a:endParaRPr lang="cs-CZ" dirty="0"/>
          </a:p>
        </p:txBody>
      </p:sp>
      <p:sp>
        <p:nvSpPr>
          <p:cNvPr id="3" name="Zástupný symbol pro obsah 2"/>
          <p:cNvSpPr>
            <a:spLocks noGrp="1"/>
          </p:cNvSpPr>
          <p:nvPr>
            <p:ph idx="1"/>
          </p:nvPr>
        </p:nvSpPr>
        <p:spPr/>
        <p:txBody>
          <a:bodyPr>
            <a:normAutofit/>
          </a:bodyPr>
          <a:lstStyle/>
          <a:p>
            <a:r>
              <a:rPr lang="cs-CZ" dirty="0" smtClean="0"/>
              <a:t>Hlavním </a:t>
            </a:r>
            <a:r>
              <a:rPr lang="cs-CZ" dirty="0"/>
              <a:t>a nejrozšířenějším zdrojem nákaz potravin jsou mikroorganismy</a:t>
            </a:r>
            <a:r>
              <a:rPr lang="cs-CZ" dirty="0" smtClean="0"/>
              <a:t>:</a:t>
            </a:r>
            <a:endParaRPr lang="cs-CZ" dirty="0"/>
          </a:p>
          <a:p>
            <a:pPr>
              <a:buFont typeface="Courier New" panose="02070309020205020404" pitchFamily="49" charset="0"/>
              <a:buChar char="o"/>
            </a:pPr>
            <a:r>
              <a:rPr lang="cs-CZ" dirty="0"/>
              <a:t>    </a:t>
            </a:r>
            <a:r>
              <a:rPr lang="cs-CZ" dirty="0" smtClean="0"/>
              <a:t>	patogenní </a:t>
            </a:r>
            <a:r>
              <a:rPr lang="cs-CZ" dirty="0"/>
              <a:t>bakterie,</a:t>
            </a:r>
          </a:p>
          <a:p>
            <a:pPr>
              <a:buFont typeface="Courier New" panose="02070309020205020404" pitchFamily="49" charset="0"/>
              <a:buChar char="o"/>
            </a:pPr>
            <a:r>
              <a:rPr lang="cs-CZ" dirty="0"/>
              <a:t>   </a:t>
            </a:r>
            <a:r>
              <a:rPr lang="cs-CZ" dirty="0" smtClean="0"/>
              <a:t>	</a:t>
            </a:r>
            <a:r>
              <a:rPr lang="cs-CZ" dirty="0" err="1" smtClean="0"/>
              <a:t>toxinogenní</a:t>
            </a:r>
            <a:r>
              <a:rPr lang="cs-CZ" dirty="0" smtClean="0"/>
              <a:t> </a:t>
            </a:r>
            <a:r>
              <a:rPr lang="cs-CZ" dirty="0"/>
              <a:t>bakterie a plísně,</a:t>
            </a:r>
          </a:p>
          <a:p>
            <a:pPr>
              <a:buFont typeface="Courier New" panose="02070309020205020404" pitchFamily="49" charset="0"/>
              <a:buChar char="o"/>
            </a:pPr>
            <a:r>
              <a:rPr lang="cs-CZ" dirty="0"/>
              <a:t>    </a:t>
            </a:r>
            <a:r>
              <a:rPr lang="cs-CZ" dirty="0" smtClean="0"/>
              <a:t>	viry</a:t>
            </a:r>
            <a:endParaRPr lang="cs-CZ" dirty="0"/>
          </a:p>
        </p:txBody>
      </p:sp>
    </p:spTree>
    <p:extLst>
      <p:ext uri="{BB962C8B-B14F-4D97-AF65-F5344CB8AC3E}">
        <p14:creationId xmlns:p14="http://schemas.microsoft.com/office/powerpoint/2010/main" val="1163646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Bakterie</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 </a:t>
            </a:r>
            <a:r>
              <a:rPr lang="cs-CZ" dirty="0" smtClean="0"/>
              <a:t>Otrava </a:t>
            </a:r>
            <a:r>
              <a:rPr lang="cs-CZ" dirty="0"/>
              <a:t>z potravin působená bakteriemi – bakterie se pomnoží v potravě a silný nárůst způsobí onemocnění po požití potravy</a:t>
            </a:r>
          </a:p>
          <a:p>
            <a:endParaRPr lang="cs-CZ" dirty="0"/>
          </a:p>
          <a:p>
            <a:pPr marL="0" indent="0">
              <a:buNone/>
            </a:pPr>
            <a:r>
              <a:rPr lang="cs-CZ" dirty="0" smtClean="0"/>
              <a:t>	- </a:t>
            </a:r>
            <a:r>
              <a:rPr lang="cs-CZ" b="1" dirty="0"/>
              <a:t>infekční typ</a:t>
            </a:r>
            <a:r>
              <a:rPr lang="cs-CZ" dirty="0"/>
              <a:t> – bakterie pokračují v těle hostitele v růstu; po rozpadu buněk se uvolní endotoxin; projevy otravy – akutní gastroenteritida (salmonely)</a:t>
            </a:r>
          </a:p>
          <a:p>
            <a:pPr marL="0" indent="0">
              <a:buNone/>
            </a:pPr>
            <a:r>
              <a:rPr lang="cs-CZ" dirty="0" smtClean="0"/>
              <a:t>	 </a:t>
            </a:r>
            <a:r>
              <a:rPr lang="cs-CZ" dirty="0"/>
              <a:t>- </a:t>
            </a:r>
            <a:r>
              <a:rPr lang="cs-CZ" b="1" dirty="0"/>
              <a:t>toxický typ </a:t>
            </a:r>
            <a:r>
              <a:rPr lang="cs-CZ" dirty="0"/>
              <a:t>– působí “pravou“ otravu; toxická látka se uvolňuje do potraviny při růstu bakterií, ještě před jejím požitím; projev otravy – akutní gastroenteritida, ale požití bakterií není nutnou podmínkou (Clostridium </a:t>
            </a:r>
            <a:r>
              <a:rPr lang="cs-CZ" dirty="0" err="1"/>
              <a:t>perfringens</a:t>
            </a:r>
            <a:r>
              <a:rPr lang="cs-CZ" dirty="0"/>
              <a:t>, </a:t>
            </a:r>
            <a:r>
              <a:rPr lang="cs-CZ" dirty="0" err="1"/>
              <a:t>Staphylococcus</a:t>
            </a:r>
            <a:r>
              <a:rPr lang="cs-CZ" dirty="0"/>
              <a:t> aureus)</a:t>
            </a:r>
          </a:p>
        </p:txBody>
      </p:sp>
    </p:spTree>
    <p:extLst>
      <p:ext uri="{BB962C8B-B14F-4D97-AF65-F5344CB8AC3E}">
        <p14:creationId xmlns:p14="http://schemas.microsoft.com/office/powerpoint/2010/main" val="746633844"/>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3190</TotalTime>
  <Words>2026</Words>
  <Application>Microsoft Office PowerPoint</Application>
  <PresentationFormat>Předvádění na obrazovce (4:3)</PresentationFormat>
  <Paragraphs>208</Paragraphs>
  <Slides>28</Slides>
  <Notes>0</Notes>
  <HiddenSlides>0</HiddenSlides>
  <MMClips>0</MMClips>
  <ScaleCrop>false</ScaleCrop>
  <HeadingPairs>
    <vt:vector size="4" baseType="variant">
      <vt:variant>
        <vt:lpstr>Motiv</vt:lpstr>
      </vt:variant>
      <vt:variant>
        <vt:i4>1</vt:i4>
      </vt:variant>
      <vt:variant>
        <vt:lpstr>Nadpisy snímků</vt:lpstr>
      </vt:variant>
      <vt:variant>
        <vt:i4>28</vt:i4>
      </vt:variant>
    </vt:vector>
  </HeadingPairs>
  <TitlesOfParts>
    <vt:vector size="29" baseType="lpstr">
      <vt:lpstr>Motiv systému Office</vt:lpstr>
      <vt:lpstr>Rizikové látky v potravinách</vt:lpstr>
      <vt:lpstr>Rizikové látky </vt:lpstr>
      <vt:lpstr>Rizikové látky v potravinách </vt:lpstr>
      <vt:lpstr>Faktory</vt:lpstr>
      <vt:lpstr>Biologická nebezpečí</vt:lpstr>
      <vt:lpstr>Chemická nebezpečí</vt:lpstr>
      <vt:lpstr>Fyzikální nebezpečí</vt:lpstr>
      <vt:lpstr>Biologická nebezpečí </vt:lpstr>
      <vt:lpstr>Bakterie</vt:lpstr>
      <vt:lpstr>Různé druhy</vt:lpstr>
      <vt:lpstr>Prezentace aplikace PowerPoint</vt:lpstr>
      <vt:lpstr>Prezentace aplikace PowerPoint</vt:lpstr>
      <vt:lpstr>Mykotoxiny</vt:lpstr>
      <vt:lpstr>Mykotoxiny</vt:lpstr>
      <vt:lpstr>Mykotoxiny</vt:lpstr>
      <vt:lpstr>Toxické látky v potravinách</vt:lpstr>
      <vt:lpstr>Klasifikace</vt:lpstr>
      <vt:lpstr>Alkaloidy</vt:lpstr>
      <vt:lpstr>Solanin</vt:lpstr>
      <vt:lpstr>Glykosidy obsahující kyanovodík</vt:lpstr>
      <vt:lpstr>Rostlinné fenoly</vt:lpstr>
      <vt:lpstr>Vznik rizikových látek tepelnou úpravou</vt:lpstr>
      <vt:lpstr>Polycyklické aromatické uhlovodíky PAU</vt:lpstr>
      <vt:lpstr>Heterocyklické aminy (HA)</vt:lpstr>
      <vt:lpstr>Dioxiny</vt:lpstr>
      <vt:lpstr>Nitráty</vt:lpstr>
      <vt:lpstr>Akrylamidy</vt:lpstr>
      <vt:lpstr>Úkol: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Škodliviny v potravinách</dc:title>
  <dc:creator>User</dc:creator>
  <cp:lastModifiedBy>User</cp:lastModifiedBy>
  <cp:revision>19</cp:revision>
  <dcterms:created xsi:type="dcterms:W3CDTF">2016-05-16T07:05:56Z</dcterms:created>
  <dcterms:modified xsi:type="dcterms:W3CDTF">2020-04-12T13:14:05Z</dcterms:modified>
</cp:coreProperties>
</file>