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97" r:id="rId2"/>
    <p:sldId id="298" r:id="rId3"/>
    <p:sldId id="299" r:id="rId4"/>
    <p:sldId id="300" r:id="rId5"/>
    <p:sldId id="301" r:id="rId6"/>
    <p:sldId id="303" r:id="rId7"/>
    <p:sldId id="302" r:id="rId8"/>
  </p:sldIdLst>
  <p:sldSz cx="9144000" cy="6858000" type="screen4x3"/>
  <p:notesSz cx="6858000" cy="9144000"/>
  <p:custDataLst>
    <p:tags r:id="rId10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1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C4706-6DBD-4467-92A6-7B253F9F23F2}" type="datetimeFigureOut">
              <a:rPr lang="cs-CZ" smtClean="0"/>
              <a:t>17.03.2020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391144-10F5-4BC7-9C58-EF3EC40420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5560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2D296-2620-4902-BA83-46A0030754BC}" type="datetime1">
              <a:rPr lang="cs-CZ" smtClean="0"/>
              <a:t>17.03.2020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Aplikované psychosociální vědy III / 2 – aktualizováno 17.3.2020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8DD3-5842-4CBE-959D-F6D83DEA57F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DF714-3A83-4E30-B59D-7CFA5DFF6D5F}" type="datetime1">
              <a:rPr lang="cs-CZ" smtClean="0"/>
              <a:t>17.03.2020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Aplikované psychosociální vědy III / 2 – aktualizováno 17.3.2020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8DD3-5842-4CBE-959D-F6D83DEA57F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69AC9-48D3-418B-A78C-30EFF6ED9600}" type="datetime1">
              <a:rPr lang="cs-CZ" smtClean="0"/>
              <a:t>17.03.2020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Aplikované psychosociální vědy III / 2 – aktualizováno 17.3.2020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8DD3-5842-4CBE-959D-F6D83DEA57F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7092-6EE4-4955-A0D2-EFD5C5ADEBD0}" type="datetime1">
              <a:rPr lang="cs-CZ" smtClean="0"/>
              <a:t>17.03.2020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Aplikované psychosociální vědy III / 2 – aktualizováno 17.3.2020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8DD3-5842-4CBE-959D-F6D83DEA57F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A1C72-98DB-49EB-A512-3627AE645E4A}" type="datetime1">
              <a:rPr lang="cs-CZ" smtClean="0"/>
              <a:t>17.03.2020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Aplikované psychosociální vědy III / 2 – aktualizováno 17.3.2020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8DD3-5842-4CBE-959D-F6D83DEA57F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08BA6-DD6F-4281-BF02-B1D2CA17F7E0}" type="datetime1">
              <a:rPr lang="cs-CZ" smtClean="0"/>
              <a:t>17.03.2020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Aplikované psychosociální vědy III / 2 – aktualizováno 17.3.2020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8DD3-5842-4CBE-959D-F6D83DEA57F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57077-2470-4C2E-A656-0C63C0102223}" type="datetime1">
              <a:rPr lang="cs-CZ" smtClean="0"/>
              <a:t>17.03.2020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Aplikované psychosociální vědy III / 2 – aktualizováno 17.3.2020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8DD3-5842-4CBE-959D-F6D83DEA57F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A75F5-4D14-412C-AE8C-ABD7ABC8122E}" type="datetime1">
              <a:rPr lang="cs-CZ" smtClean="0"/>
              <a:t>17.03.2020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Aplikované psychosociální vědy III / 2 – aktualizováno 17.3.2020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8DD3-5842-4CBE-959D-F6D83DEA57F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D8BA-F1DD-4EF8-A0EB-E34DE5A3CFCE}" type="datetime1">
              <a:rPr lang="cs-CZ" smtClean="0"/>
              <a:t>17.03.2020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Aplikované psychosociální vědy III / 2 – aktualizováno 17.3.2020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8DD3-5842-4CBE-959D-F6D83DEA57F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38E3-00EA-47EC-BB07-887222D5542B}" type="datetime1">
              <a:rPr lang="cs-CZ" smtClean="0"/>
              <a:t>17.03.2020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Aplikované psychosociální vědy III / 2 – aktualizováno 17.3.2020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8DD3-5842-4CBE-959D-F6D83DEA57F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14969-C702-4C6A-B7E8-C5A0D830EEF3}" type="datetime1">
              <a:rPr lang="cs-CZ" smtClean="0"/>
              <a:t>17.03.2020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Aplikované psychosociální vědy III / 2 – aktualizováno 17.3.2020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8DD3-5842-4CBE-959D-F6D83DEA57F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9490F-99B2-4014-A533-A9BF098544E1}" type="datetime1">
              <a:rPr lang="cs-CZ" smtClean="0"/>
              <a:t>17.03.2020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Aplikované psychosociální vědy III / 2 – aktualizováno 17.3.2020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68DD3-5842-4CBE-959D-F6D83DEA57F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2121694"/>
            <a:ext cx="7166610" cy="2678906"/>
          </a:xfrm>
        </p:spPr>
        <p:txBody>
          <a:bodyPr anchor="ctr">
            <a:normAutofit/>
          </a:bodyPr>
          <a:lstStyle/>
          <a:p>
            <a:r>
              <a:rPr lang="cs-CZ" b="1" dirty="0"/>
              <a:t>Aplikované psychosociální vědy III</a:t>
            </a:r>
            <a:br>
              <a:rPr lang="cs-CZ" b="1" dirty="0"/>
            </a:br>
            <a:r>
              <a:rPr lang="cs-CZ" b="1" dirty="0"/>
              <a:t>2</a:t>
            </a:r>
          </a:p>
        </p:txBody>
      </p:sp>
      <p:sp>
        <p:nvSpPr>
          <p:cNvPr id="5" name="Zástupný symbol pro zápatí 1">
            <a:extLst>
              <a:ext uri="{FF2B5EF4-FFF2-40B4-BE49-F238E27FC236}">
                <a16:creationId xmlns:a16="http://schemas.microsoft.com/office/drawing/2014/main" id="{71CE0722-BBD8-4FA2-8957-938BE1844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751263" cy="365125"/>
          </a:xfrm>
        </p:spPr>
        <p:txBody>
          <a:bodyPr/>
          <a:lstStyle/>
          <a:p>
            <a:pPr>
              <a:defRPr/>
            </a:pPr>
            <a:r>
              <a:rPr lang="cs-CZ" dirty="0"/>
              <a:t>Aplikované psychosociální vědy III / 2 – aktualizováno 17.3.2020</a:t>
            </a:r>
          </a:p>
        </p:txBody>
      </p:sp>
    </p:spTree>
    <p:extLst>
      <p:ext uri="{BB962C8B-B14F-4D97-AF65-F5344CB8AC3E}">
        <p14:creationId xmlns:p14="http://schemas.microsoft.com/office/powerpoint/2010/main" val="4196254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Vzdělání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1600" y="1600200"/>
            <a:ext cx="7715200" cy="4525963"/>
          </a:xfrm>
        </p:spPr>
        <p:txBody>
          <a:bodyPr/>
          <a:lstStyle/>
          <a:p>
            <a:r>
              <a:rPr lang="cs-CZ" sz="2400" dirty="0">
                <a:solidFill>
                  <a:srgbClr val="FF0000"/>
                </a:solidFill>
              </a:rPr>
              <a:t>růst významu vzdělání</a:t>
            </a:r>
          </a:p>
          <a:p>
            <a:pPr lvl="1"/>
            <a:r>
              <a:rPr lang="cs-CZ" sz="2000" dirty="0">
                <a:solidFill>
                  <a:srgbClr val="FF0000"/>
                </a:solidFill>
              </a:rPr>
              <a:t>struktura a charakter vzdělanosti (</a:t>
            </a:r>
            <a:r>
              <a:rPr lang="cs-CZ" sz="2000" dirty="0" err="1">
                <a:solidFill>
                  <a:srgbClr val="FF0000"/>
                </a:solidFill>
              </a:rPr>
              <a:t>Adorno</a:t>
            </a:r>
            <a:r>
              <a:rPr lang="cs-CZ" sz="2000" dirty="0">
                <a:solidFill>
                  <a:srgbClr val="FF0000"/>
                </a:solidFill>
              </a:rPr>
              <a:t>, </a:t>
            </a:r>
            <a:r>
              <a:rPr lang="cs-CZ" sz="2000" dirty="0" err="1">
                <a:solidFill>
                  <a:srgbClr val="FF0000"/>
                </a:solidFill>
              </a:rPr>
              <a:t>Liessmann</a:t>
            </a:r>
            <a:r>
              <a:rPr lang="cs-CZ" sz="2000" dirty="0">
                <a:solidFill>
                  <a:srgbClr val="FF0000"/>
                </a:solidFill>
              </a:rPr>
              <a:t>)</a:t>
            </a:r>
          </a:p>
          <a:p>
            <a:pPr marL="457200" lvl="1" indent="0">
              <a:buNone/>
            </a:pPr>
            <a:endParaRPr lang="cs-CZ" sz="2000" dirty="0">
              <a:solidFill>
                <a:srgbClr val="FF0000"/>
              </a:solidFill>
            </a:endParaRPr>
          </a:p>
          <a:p>
            <a:r>
              <a:rPr lang="cs-CZ" dirty="0"/>
              <a:t>informační revoluce </a:t>
            </a:r>
          </a:p>
          <a:p>
            <a:r>
              <a:rPr lang="cs-CZ" dirty="0"/>
              <a:t>expanze globální mobility</a:t>
            </a:r>
          </a:p>
          <a:p>
            <a:r>
              <a:rPr lang="cs-CZ" dirty="0"/>
              <a:t>nutnost rekvalifikací</a:t>
            </a:r>
          </a:p>
          <a:p>
            <a:r>
              <a:rPr lang="cs-CZ" dirty="0"/>
              <a:t>náročnost  profesní adaptace</a:t>
            </a:r>
          </a:p>
          <a:p>
            <a:r>
              <a:rPr lang="cs-CZ" dirty="0">
                <a:solidFill>
                  <a:srgbClr val="00B0F0"/>
                </a:solidFill>
              </a:rPr>
              <a:t>+ umělá inteligence?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Aplikované psychosociální vědy III / 2 – aktualizováno 17.3.2020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202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Aplikované psychosociální vědy III / 2 – aktualizováno 17.3.2020</a:t>
            </a:r>
          </a:p>
        </p:txBody>
      </p:sp>
      <p:graphicFrame>
        <p:nvGraphicFramePr>
          <p:cNvPr id="5" name="Zástupný symbol pro obsah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4140567"/>
              </p:ext>
            </p:extLst>
          </p:nvPr>
        </p:nvGraphicFramePr>
        <p:xfrm>
          <a:off x="879475" y="1600200"/>
          <a:ext cx="7385050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Acrobat Document" r:id="rId3" imgW="7848423" imgH="4810061" progId="AcroExch.Document.DC">
                  <p:embed/>
                </p:oleObj>
              </mc:Choice>
              <mc:Fallback>
                <p:oleObj name="Acrobat Document" r:id="rId3" imgW="7848423" imgH="4810061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79475" y="1600200"/>
                        <a:ext cx="7385050" cy="4525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9607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06090"/>
          </a:xfrm>
        </p:spPr>
        <p:txBody>
          <a:bodyPr>
            <a:noAutofit/>
          </a:bodyPr>
          <a:lstStyle/>
          <a:p>
            <a:r>
              <a:rPr lang="cs-CZ" sz="1600" dirty="0"/>
              <a:t>Hurych, E. (2019). Duchovní rozměr pohybu v sekularizující se společnosti, s. 17</a:t>
            </a:r>
            <a:br>
              <a:rPr lang="cs-CZ" sz="1600" dirty="0"/>
            </a:br>
            <a:endParaRPr lang="cs-CZ" sz="1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3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cs-CZ" b="1" dirty="0"/>
              <a:t>Platón o vzdělání</a:t>
            </a:r>
          </a:p>
          <a:p>
            <a:pPr marL="0" indent="0" algn="ctr">
              <a:buNone/>
            </a:pPr>
            <a:endParaRPr lang="cs-CZ" b="1" dirty="0"/>
          </a:p>
          <a:p>
            <a:r>
              <a:rPr lang="cs-CZ" dirty="0"/>
              <a:t>„Z našeho pohledu je důležité zmínit, že v Platónově díle můžeme zaznamenat varování před povrchností lidských soudů a falešnosti plynoucí z na první pohled zasvěcených názorů. </a:t>
            </a:r>
          </a:p>
          <a:p>
            <a:r>
              <a:rPr lang="cs-CZ" dirty="0"/>
              <a:t>V sedmé knize dialogu </a:t>
            </a:r>
            <a:r>
              <a:rPr lang="cs-CZ" i="1" dirty="0"/>
              <a:t>Ústava</a:t>
            </a:r>
            <a:r>
              <a:rPr lang="cs-CZ" dirty="0"/>
              <a:t> přináší Platón často citované podobenství o jeskyni, v němž se také dotýká otázky vzdělanosti. Nastoluje modelovou situaci, v níž náš běžný život je životem v jeskyni a ve tmě. </a:t>
            </a:r>
          </a:p>
          <a:p>
            <a:r>
              <a:rPr lang="cs-CZ" dirty="0"/>
              <a:t>Platón zde vytváří kontrast mezi tímto životem a životem ve světle (světlo zde má symbolickou funkci, může být v jistém smyslu chápáno jako poznání, jako protiklad vůči žití v iluzi a přeludech). Vyskytuje se tu ve filosofii poměrně častá paralela mezi viděním a myšlením.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2100" i="1" dirty="0"/>
              <a:t>Pozn. </a:t>
            </a:r>
            <a:r>
              <a:rPr lang="cs-CZ" sz="2200" i="1" dirty="0"/>
              <a:t>Například Ludwig </a:t>
            </a:r>
            <a:r>
              <a:rPr lang="cs-CZ" sz="2200" i="1" dirty="0" err="1"/>
              <a:t>Wittgenstein</a:t>
            </a:r>
            <a:r>
              <a:rPr lang="cs-CZ" sz="2200" i="1" dirty="0"/>
              <a:t> je znám svou metaforou o zorném poli, která se týká fenomenologického termínu </a:t>
            </a:r>
            <a:r>
              <a:rPr lang="cs-CZ" sz="2200" i="1" dirty="0" err="1"/>
              <a:t>epoché</a:t>
            </a:r>
            <a:r>
              <a:rPr lang="cs-CZ" sz="2200" i="1" dirty="0"/>
              <a:t> (zavedeného a užívaného Edmundem </a:t>
            </a:r>
            <a:r>
              <a:rPr lang="cs-CZ" sz="2200" i="1" dirty="0" err="1"/>
              <a:t>Husserlem</a:t>
            </a:r>
            <a:r>
              <a:rPr lang="cs-CZ" sz="2200" i="1" dirty="0"/>
              <a:t>). Její pointou je tvrzení, že v zorném poli oka můžeme nalézt mnoho věcí (například vzrostlý strom), nenajdeme tam však naše zorné pole (</a:t>
            </a:r>
            <a:r>
              <a:rPr lang="cs-CZ" sz="2200" i="1" dirty="0" err="1"/>
              <a:t>Sluga</a:t>
            </a:r>
            <a:r>
              <a:rPr lang="cs-CZ" sz="2200" i="1" dirty="0"/>
              <a:t> &amp; Stern, 1975). Jedná se zřejmě o jedno z nejsrozumitelnějších vysvětlení rozdílu mezi imanentním a transcendentním.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Aplikované psychosociální vědy III / 2 – aktualizováno 17.3.2020</a:t>
            </a:r>
          </a:p>
        </p:txBody>
      </p:sp>
    </p:spTree>
    <p:extLst>
      <p:ext uri="{BB962C8B-B14F-4D97-AF65-F5344CB8AC3E}">
        <p14:creationId xmlns:p14="http://schemas.microsoft.com/office/powerpoint/2010/main" val="3547543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Platón tyto kontrasty spojuje s výchovným procesem: „…rozumný člověk by pamatoval, že jsou dva druhy poruchy zraku, vznikající ze dvojí příčiny, když totiž přecházíme ze světla do tmy a ze tmy do světla“ (Platón, 2003, 249). </a:t>
            </a:r>
          </a:p>
          <a:p>
            <a:endParaRPr lang="cs-CZ" dirty="0"/>
          </a:p>
          <a:p>
            <a:r>
              <a:rPr lang="cs-CZ" dirty="0"/>
              <a:t>Podle Platóna není smyslem vzdělání vkládání vědění do duše, které by se podobalo vkládání zraku do slepých očí.  </a:t>
            </a:r>
          </a:p>
          <a:p>
            <a:endParaRPr lang="cs-CZ" dirty="0"/>
          </a:p>
          <a:p>
            <a:r>
              <a:rPr lang="cs-CZ" dirty="0"/>
              <a:t>Upozorňuje na jedince, které označuje jako </a:t>
            </a:r>
            <a:r>
              <a:rPr lang="cs-CZ" i="1" dirty="0"/>
              <a:t>špatné, ale chytré</a:t>
            </a:r>
            <a:r>
              <a:rPr lang="cs-CZ" dirty="0"/>
              <a:t>, jejichž zrak je velmi pronikavý, ale takový jedinec „slouží špatnosti, takže čím bystřeji hledí, tím více zla </a:t>
            </a:r>
            <a:r>
              <a:rPr lang="cs-CZ" dirty="0" err="1"/>
              <a:t>páše</a:t>
            </a:r>
            <a:r>
              <a:rPr lang="cs-CZ" dirty="0"/>
              <a:t>“ (tamtéž, 250). </a:t>
            </a:r>
          </a:p>
          <a:p>
            <a:endParaRPr lang="cs-CZ" dirty="0"/>
          </a:p>
          <a:p>
            <a:r>
              <a:rPr lang="cs-CZ" dirty="0"/>
              <a:t>Velmi důrazně tak zaznívá v Platónových slovech myšlenka, že vědomosti jsou jen stavebními prvky vzdělání, ovšem teprve jejich uspořádání vypovídá o stavbě samé.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Aplikované psychosociální vědy III / 2 – aktualizováno 17.3.2020</a:t>
            </a:r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cs-CZ" sz="1600" dirty="0"/>
              <a:t>Hurych, E. (2019). Duchovní rozměr pohybu v sekularizující se společnosti, s. 17</a:t>
            </a:r>
            <a:br>
              <a:rPr lang="cs-CZ" sz="1600" dirty="0"/>
            </a:b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577942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Na základě toho formuluje úkol výchovy, jímž „jest násilím přivésti lidi nejlepších přirozeností k té nauce, kterou jsme v předešlém nazvali největší, aby totiž uviděli dobro a vystoupili po oné cestě vzhůru…“ (tamtéž, 251). </a:t>
            </a:r>
          </a:p>
          <a:p>
            <a:endParaRPr lang="cs-CZ" dirty="0"/>
          </a:p>
          <a:p>
            <a:r>
              <a:rPr lang="cs-CZ" dirty="0"/>
              <a:t>Zde podle našeho názoru narážíme na zcela kruciální problém ve vnímání smyslu vzdělanosti pro moderní společnost. </a:t>
            </a:r>
          </a:p>
          <a:p>
            <a:endParaRPr lang="cs-CZ" dirty="0"/>
          </a:p>
          <a:p>
            <a:r>
              <a:rPr lang="cs-CZ" dirty="0"/>
              <a:t>Představa mnohých současných politiků (ale také například ekonomů), že vzdělání je předáváním informací (platónsky řečeno vkládáním zraku do slepých očí), jejichž následnou distribuci a regulaci obstará ruka trhu, postrádá hodnotové ukotvení. </a:t>
            </a:r>
          </a:p>
          <a:p>
            <a:endParaRPr lang="cs-CZ" dirty="0"/>
          </a:p>
          <a:p>
            <a:r>
              <a:rPr lang="cs-CZ" dirty="0"/>
              <a:t>Takto vzdělaní jedinci potom (řečeno parafrází Platóna) slouží špatnosti tím více, čím bystřeji hledí.“ 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Aplikované psychosociální vědy III / 2 – aktualizováno 17.3.2020</a:t>
            </a:r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cs-CZ" sz="1600" dirty="0"/>
              <a:t>Hurych, E. (2019). Duchovní rozměr pohybu v sekularizující se společnosti, s. 17</a:t>
            </a:r>
            <a:br>
              <a:rPr lang="cs-CZ" sz="1600" dirty="0"/>
            </a:b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230849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graphicFrame>
        <p:nvGraphicFramePr>
          <p:cNvPr id="11" name="Zástupný symbol pro obsah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2931949"/>
              </p:ext>
            </p:extLst>
          </p:nvPr>
        </p:nvGraphicFramePr>
        <p:xfrm>
          <a:off x="827584" y="1445086"/>
          <a:ext cx="7344816" cy="3979799"/>
        </p:xfrm>
        <a:graphic>
          <a:graphicData uri="http://schemas.openxmlformats.org/drawingml/2006/table">
            <a:tbl>
              <a:tblPr firstRow="1" firstCol="1" bandRow="1"/>
              <a:tblGrid>
                <a:gridCol w="7344816">
                  <a:extLst>
                    <a:ext uri="{9D8B030D-6E8A-4147-A177-3AD203B41FA5}">
                      <a16:colId xmlns:a16="http://schemas.microsoft.com/office/drawing/2014/main" val="1977360922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marL="504190" indent="-25209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504190" indent="-25209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504190" marR="0" lvl="0" indent="-25209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Hurych, E. (2019).</a:t>
                      </a:r>
                      <a:r>
                        <a:rPr lang="cs-CZ" sz="18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Duchovní rozměr pohybu v sekularizující se společnosti. </a:t>
                      </a:r>
                      <a:r>
                        <a:rPr lang="cs-CZ" sz="18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Brno: MU.</a:t>
                      </a:r>
                    </a:p>
                    <a:p>
                      <a:pPr marL="504190" marR="0" lvl="0" indent="-25209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Liessmann</a:t>
                      </a:r>
                      <a:r>
                        <a:rPr lang="cs-CZ" sz="18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K., P. (2008)</a:t>
                      </a:r>
                      <a:r>
                        <a:rPr lang="cs-CZ" sz="18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Teorie nevzdělanosti. Omyly společnosti vědění. </a:t>
                      </a:r>
                      <a:r>
                        <a:rPr lang="cs-CZ" sz="18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Praha: Academia.</a:t>
                      </a:r>
                    </a:p>
                    <a:p>
                      <a:pPr marL="504190" marR="0" lvl="0" indent="-25209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Platón. (2003). </a:t>
                      </a:r>
                      <a:r>
                        <a:rPr lang="cs-CZ" sz="18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Platónovy spisy IV. </a:t>
                      </a:r>
                      <a:r>
                        <a:rPr lang="cs-CZ" sz="180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Kleitofón</a:t>
                      </a:r>
                      <a:r>
                        <a:rPr lang="cs-CZ" sz="18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Ústava, </a:t>
                      </a:r>
                      <a:r>
                        <a:rPr lang="cs-CZ" sz="180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Timaios</a:t>
                      </a:r>
                      <a:r>
                        <a:rPr lang="cs-CZ" sz="18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cs-CZ" sz="180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Kritias</a:t>
                      </a:r>
                      <a:r>
                        <a:rPr lang="cs-CZ" sz="18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Praha: OIKOMENH. </a:t>
                      </a:r>
                    </a:p>
                    <a:p>
                      <a:pPr marL="504190" marR="0" lvl="0" indent="-25209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Sekot, A. (2008). Sociologické problémy sportu. Praha. </a:t>
                      </a:r>
                      <a:r>
                        <a:rPr lang="cs-CZ" dirty="0" err="1"/>
                        <a:t>Grada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Publishing</a:t>
                      </a:r>
                      <a:r>
                        <a:rPr lang="cs-CZ" dirty="0"/>
                        <a:t>. </a:t>
                      </a:r>
                    </a:p>
                    <a:p>
                      <a:pPr marL="504190" indent="-25209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504190" indent="-25209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9041194"/>
                  </a:ext>
                </a:extLst>
              </a:tr>
            </a:tbl>
          </a:graphicData>
        </a:graphic>
      </p:graphicFrame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Aplikované psychosociální vědy III / 2 – aktualizováno 17.3.2020</a:t>
            </a:r>
          </a:p>
        </p:txBody>
      </p:sp>
    </p:spTree>
    <p:extLst>
      <p:ext uri="{BB962C8B-B14F-4D97-AF65-F5344CB8AC3E}">
        <p14:creationId xmlns:p14="http://schemas.microsoft.com/office/powerpoint/2010/main" val="41789987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3151072b-1bf0-467d-85d2-116ca027bdfd.mdb"/>
  <p:tag name="ARS_RESPONSE_PERSONNUM" val="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667</Words>
  <Application>Microsoft Office PowerPoint</Application>
  <PresentationFormat>Předvádění na obrazovce (4:3)</PresentationFormat>
  <Paragraphs>48</Paragraphs>
  <Slides>7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Calibri</vt:lpstr>
      <vt:lpstr>Motiv sady Office</vt:lpstr>
      <vt:lpstr>Acrobat Document</vt:lpstr>
      <vt:lpstr>Aplikované psychosociální vědy III 2</vt:lpstr>
      <vt:lpstr>Vzdělání</vt:lpstr>
      <vt:lpstr>Prezentace aplikace PowerPoint</vt:lpstr>
      <vt:lpstr>Hurych, E. (2019). Duchovní rozměr pohybu v sekularizující se společnosti, s. 17 </vt:lpstr>
      <vt:lpstr>Hurych, E. (2019). Duchovní rozměr pohybu v sekularizující se společnosti, s. 17 </vt:lpstr>
      <vt:lpstr>Hurych, E. (2019). Duchovní rozměr pohybu v sekularizující se společnosti, s. 17 </vt:lpstr>
      <vt:lpstr>Zdroje</vt:lpstr>
    </vt:vector>
  </TitlesOfParts>
  <Company>Your Company Name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Aplikované společenské vědy</dc:title>
  <dc:creator>Your User Name</dc:creator>
  <cp:lastModifiedBy> </cp:lastModifiedBy>
  <cp:revision>50</cp:revision>
  <dcterms:created xsi:type="dcterms:W3CDTF">2014-01-14T09:44:16Z</dcterms:created>
  <dcterms:modified xsi:type="dcterms:W3CDTF">2020-03-17T17:53:11Z</dcterms:modified>
</cp:coreProperties>
</file>