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3" r:id="rId6"/>
    <p:sldId id="264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Marketing sportu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bp2447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745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Segmentace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„proces rozdělení </a:t>
            </a:r>
            <a:r>
              <a:rPr lang="cs-CZ" i="1" dirty="0" smtClean="0"/>
              <a:t>celkového trhu </a:t>
            </a:r>
            <a:r>
              <a:rPr lang="cs-CZ" i="1" dirty="0"/>
              <a:t>na skupiny lidí, kteří mají relativně podobné potřeby produktů, za účelem </a:t>
            </a:r>
            <a:r>
              <a:rPr lang="cs-CZ" i="1" dirty="0" smtClean="0"/>
              <a:t>vytvoření marketingového </a:t>
            </a:r>
            <a:r>
              <a:rPr lang="cs-CZ" i="1" dirty="0"/>
              <a:t>mixu nebo mixů, které přesně plní potřeby jednotlivců ve zvoleném </a:t>
            </a:r>
            <a:r>
              <a:rPr lang="cs-CZ" i="1" dirty="0" smtClean="0"/>
              <a:t>segmentu nebo </a:t>
            </a:r>
            <a:r>
              <a:rPr lang="cs-CZ" i="1" dirty="0"/>
              <a:t>segmentech</a:t>
            </a:r>
            <a:r>
              <a:rPr lang="cs-CZ" i="1" dirty="0" smtClean="0"/>
              <a:t>.“</a:t>
            </a:r>
          </a:p>
          <a:p>
            <a:r>
              <a:rPr lang="cs-CZ" i="1" dirty="0" smtClean="0"/>
              <a:t>5 základních kritérií</a:t>
            </a:r>
          </a:p>
          <a:p>
            <a:pPr lvl="1"/>
            <a:r>
              <a:rPr lang="cs-CZ" i="1" dirty="0" smtClean="0"/>
              <a:t>Demografické		(věk, pohlaví, životní cyklus rodiny,…)</a:t>
            </a:r>
          </a:p>
          <a:p>
            <a:pPr lvl="1"/>
            <a:r>
              <a:rPr lang="cs-CZ" i="1" dirty="0" smtClean="0"/>
              <a:t>Socioekonomické	(vzdělání, příjmy, etnický původ,…)</a:t>
            </a:r>
          </a:p>
          <a:p>
            <a:pPr lvl="1"/>
            <a:r>
              <a:rPr lang="cs-CZ" i="1" dirty="0" smtClean="0"/>
              <a:t>Geografické		(region, hustota osídlení,…)</a:t>
            </a:r>
          </a:p>
          <a:p>
            <a:pPr lvl="1"/>
            <a:r>
              <a:rPr lang="cs-CZ" i="1" dirty="0" err="1" smtClean="0"/>
              <a:t>Psychografické</a:t>
            </a:r>
            <a:r>
              <a:rPr lang="cs-CZ" i="1" dirty="0" smtClean="0"/>
              <a:t>		(životní styl, typ osobnosti,…)</a:t>
            </a:r>
          </a:p>
          <a:p>
            <a:pPr lvl="1"/>
            <a:r>
              <a:rPr lang="cs-CZ" i="1" dirty="0" smtClean="0"/>
              <a:t>Behaviorální		(důvody k nákupu, postoje k produktu,…)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285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Marketingový mix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4P</a:t>
            </a:r>
          </a:p>
          <a:p>
            <a:pPr lvl="1"/>
            <a:r>
              <a:rPr lang="cs-CZ" dirty="0" err="1" smtClean="0"/>
              <a:t>Product</a:t>
            </a:r>
            <a:endParaRPr lang="cs-CZ" dirty="0" smtClean="0"/>
          </a:p>
          <a:p>
            <a:pPr lvl="1"/>
            <a:r>
              <a:rPr lang="cs-CZ" dirty="0" err="1" smtClean="0"/>
              <a:t>Price</a:t>
            </a:r>
            <a:r>
              <a:rPr lang="cs-CZ" dirty="0" smtClean="0"/>
              <a:t>	</a:t>
            </a:r>
          </a:p>
          <a:p>
            <a:pPr lvl="1"/>
            <a:r>
              <a:rPr lang="cs-CZ" dirty="0" smtClean="0"/>
              <a:t>Place</a:t>
            </a:r>
          </a:p>
          <a:p>
            <a:pPr lvl="1"/>
            <a:r>
              <a:rPr lang="cs-CZ" dirty="0" err="1" smtClean="0">
                <a:solidFill>
                  <a:srgbClr val="00B050"/>
                </a:solidFill>
              </a:rPr>
              <a:t>Promotion</a:t>
            </a:r>
            <a:endParaRPr lang="cs-CZ" dirty="0" smtClean="0">
              <a:solidFill>
                <a:srgbClr val="00B050"/>
              </a:solidFill>
            </a:endParaRPr>
          </a:p>
          <a:p>
            <a:pPr lvl="1"/>
            <a:r>
              <a:rPr lang="cs-CZ" dirty="0" smtClean="0"/>
              <a:t>+</a:t>
            </a:r>
            <a:r>
              <a:rPr lang="cs-CZ" dirty="0" err="1" smtClean="0">
                <a:solidFill>
                  <a:srgbClr val="00B050"/>
                </a:solidFill>
              </a:rPr>
              <a:t>People</a:t>
            </a:r>
            <a:endParaRPr lang="cs-CZ" dirty="0" smtClean="0">
              <a:solidFill>
                <a:srgbClr val="00B050"/>
              </a:solidFill>
            </a:endParaRPr>
          </a:p>
          <a:p>
            <a:pPr lvl="1"/>
            <a:r>
              <a:rPr lang="cs-CZ" dirty="0" smtClean="0"/>
              <a:t>+</a:t>
            </a:r>
            <a:r>
              <a:rPr lang="cs-CZ" dirty="0" err="1" smtClean="0">
                <a:solidFill>
                  <a:srgbClr val="00B050"/>
                </a:solidFill>
              </a:rPr>
              <a:t>Processes</a:t>
            </a:r>
            <a:endParaRPr lang="cs-CZ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875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mix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Reklama</a:t>
            </a:r>
          </a:p>
          <a:p>
            <a:pPr lvl="1"/>
            <a:r>
              <a:rPr lang="cs-CZ" dirty="0" smtClean="0"/>
              <a:t>Tištěná média</a:t>
            </a:r>
          </a:p>
          <a:p>
            <a:pPr lvl="1"/>
            <a:r>
              <a:rPr lang="cs-CZ" dirty="0" smtClean="0"/>
              <a:t>Elektronická média</a:t>
            </a:r>
          </a:p>
          <a:p>
            <a:pPr lvl="1"/>
            <a:r>
              <a:rPr lang="cs-CZ" dirty="0" smtClean="0"/>
              <a:t>Venkovní reklama</a:t>
            </a:r>
          </a:p>
          <a:p>
            <a:r>
              <a:rPr lang="cs-CZ" dirty="0" smtClean="0"/>
              <a:t>Direct marketing</a:t>
            </a:r>
          </a:p>
          <a:p>
            <a:pPr lvl="1"/>
            <a:r>
              <a:rPr lang="cs-CZ" dirty="0" smtClean="0"/>
              <a:t>Klubové databáze kontaktů</a:t>
            </a:r>
          </a:p>
          <a:p>
            <a:r>
              <a:rPr lang="cs-CZ" dirty="0" smtClean="0"/>
              <a:t>Podpora prodeje</a:t>
            </a:r>
          </a:p>
          <a:p>
            <a:pPr lvl="1"/>
            <a:r>
              <a:rPr lang="cs-CZ" dirty="0" smtClean="0"/>
              <a:t>Permanentky + vstupenky</a:t>
            </a:r>
          </a:p>
          <a:p>
            <a:pPr lvl="1"/>
            <a:r>
              <a:rPr lang="cs-CZ" dirty="0" smtClean="0"/>
              <a:t>Soutěže</a:t>
            </a:r>
          </a:p>
        </p:txBody>
      </p:sp>
    </p:spTree>
    <p:extLst>
      <p:ext uri="{BB962C8B-B14F-4D97-AF65-F5344CB8AC3E}">
        <p14:creationId xmlns:p14="http://schemas.microsoft.com/office/powerpoint/2010/main" val="1773253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mix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</a:t>
            </a:r>
          </a:p>
          <a:p>
            <a:pPr lvl="1"/>
            <a:r>
              <a:rPr lang="cs-CZ" dirty="0" smtClean="0"/>
              <a:t>Klubová image</a:t>
            </a:r>
          </a:p>
          <a:p>
            <a:pPr lvl="1"/>
            <a:r>
              <a:rPr lang="cs-CZ" dirty="0" smtClean="0"/>
              <a:t>Písemné materiály</a:t>
            </a:r>
          </a:p>
          <a:p>
            <a:pPr lvl="1"/>
            <a:r>
              <a:rPr lang="cs-CZ" dirty="0" smtClean="0"/>
              <a:t>Media relations</a:t>
            </a:r>
          </a:p>
          <a:p>
            <a:pPr lvl="1"/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realations</a:t>
            </a:r>
            <a:endParaRPr lang="cs-CZ" dirty="0"/>
          </a:p>
          <a:p>
            <a:r>
              <a:rPr lang="cs-CZ" dirty="0"/>
              <a:t>Osobní prodej</a:t>
            </a:r>
          </a:p>
          <a:p>
            <a:r>
              <a:rPr lang="cs-CZ" dirty="0">
                <a:solidFill>
                  <a:schemeClr val="tx1"/>
                </a:solidFill>
              </a:rPr>
              <a:t>+Interaktivní </a:t>
            </a:r>
            <a:r>
              <a:rPr lang="cs-CZ" dirty="0" smtClean="0">
                <a:solidFill>
                  <a:schemeClr val="tx1"/>
                </a:solidFill>
              </a:rPr>
              <a:t>marketing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Web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Sociální sítě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+Sponzoring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9950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mix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+Mobilní marketing</a:t>
            </a:r>
          </a:p>
          <a:p>
            <a:pPr lvl="1"/>
            <a:r>
              <a:rPr lang="cs-CZ" dirty="0" smtClean="0"/>
              <a:t>Aplikace </a:t>
            </a:r>
          </a:p>
          <a:p>
            <a:pPr lvl="1"/>
            <a:r>
              <a:rPr lang="cs-CZ" dirty="0" smtClean="0"/>
              <a:t>SMS </a:t>
            </a:r>
            <a:r>
              <a:rPr lang="cs-CZ" dirty="0" err="1" smtClean="0"/>
              <a:t>info</a:t>
            </a:r>
            <a:endParaRPr lang="cs-CZ" dirty="0" smtClean="0"/>
          </a:p>
          <a:p>
            <a:r>
              <a:rPr lang="cs-CZ" dirty="0" err="1" smtClean="0"/>
              <a:t>Event</a:t>
            </a:r>
            <a:r>
              <a:rPr lang="cs-CZ" dirty="0" smtClean="0"/>
              <a:t> marketing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319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Nehmotnost					</a:t>
            </a:r>
            <a:r>
              <a:rPr lang="cs-CZ" sz="1400" dirty="0" smtClean="0"/>
              <a:t>(jednorázový charakter spotřeby, nelze rozdělit)</a:t>
            </a:r>
          </a:p>
          <a:p>
            <a:r>
              <a:rPr lang="cs-CZ" dirty="0" smtClean="0"/>
              <a:t>Pomíjivost					</a:t>
            </a:r>
            <a:r>
              <a:rPr lang="cs-CZ" sz="1400" dirty="0" smtClean="0"/>
              <a:t>(zahájení – ukončení = krátká doba)</a:t>
            </a:r>
          </a:p>
          <a:p>
            <a:r>
              <a:rPr lang="cs-CZ" dirty="0" smtClean="0"/>
              <a:t>Neexistence vzorků			</a:t>
            </a:r>
            <a:r>
              <a:rPr lang="cs-CZ" sz="1400" dirty="0" smtClean="0"/>
              <a:t>(rozhodování dle referencí, popisu, intuice)</a:t>
            </a:r>
          </a:p>
          <a:p>
            <a:r>
              <a:rPr lang="cs-CZ" dirty="0" smtClean="0"/>
              <a:t>Vlastnictví					</a:t>
            </a:r>
            <a:r>
              <a:rPr lang="cs-CZ" sz="1400" dirty="0" smtClean="0"/>
              <a:t>(obtížné určit vlastníka služby – patenty,…)</a:t>
            </a:r>
          </a:p>
          <a:p>
            <a:r>
              <a:rPr lang="cs-CZ" dirty="0" smtClean="0"/>
              <a:t>Neoddělitelnost				</a:t>
            </a:r>
            <a:r>
              <a:rPr lang="cs-CZ" sz="1400" dirty="0" smtClean="0"/>
              <a:t>(tvorby a realizace + realizace a spotřeba)</a:t>
            </a:r>
          </a:p>
          <a:p>
            <a:r>
              <a:rPr lang="cs-CZ" dirty="0" smtClean="0"/>
              <a:t>Obtížné vyjádření hodnoty	</a:t>
            </a:r>
            <a:r>
              <a:rPr lang="cs-CZ" sz="1400" dirty="0" smtClean="0"/>
              <a:t>(hodnota je různá pro různé lidi – stanovení ceny)</a:t>
            </a:r>
          </a:p>
          <a:p>
            <a:r>
              <a:rPr lang="cs-CZ" dirty="0" smtClean="0"/>
              <a:t>Proměnlivost					</a:t>
            </a:r>
            <a:r>
              <a:rPr lang="cs-CZ" sz="1400" dirty="0" smtClean="0"/>
              <a:t>(obtížné standardizovat – co kus, to originál)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287445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Doprovodné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služba 		= uspokojení očekávání zákazníka</a:t>
            </a:r>
          </a:p>
          <a:p>
            <a:r>
              <a:rPr lang="cs-CZ" dirty="0" smtClean="0"/>
              <a:t>Doprovodná službu 	= potěšit a překvapit zákazníka</a:t>
            </a:r>
          </a:p>
          <a:p>
            <a:r>
              <a:rPr lang="cs-CZ" dirty="0" smtClean="0"/>
              <a:t>ZS = utkání – nemůžeme příliš ovlivnit celkový průběh</a:t>
            </a:r>
          </a:p>
          <a:p>
            <a:r>
              <a:rPr lang="cs-CZ" dirty="0" smtClean="0"/>
              <a:t>DS = dávají ZS přidanou hodnotu</a:t>
            </a:r>
          </a:p>
          <a:p>
            <a:r>
              <a:rPr lang="cs-CZ" dirty="0" smtClean="0"/>
              <a:t>Ovlivňuje výběr dodavatele</a:t>
            </a:r>
          </a:p>
          <a:p>
            <a:endParaRPr lang="cs-CZ" dirty="0"/>
          </a:p>
          <a:p>
            <a:r>
              <a:rPr lang="cs-CZ" dirty="0" smtClean="0"/>
              <a:t>Předprodejní	</a:t>
            </a:r>
          </a:p>
          <a:p>
            <a:r>
              <a:rPr lang="cs-CZ" dirty="0" smtClean="0"/>
              <a:t>Prodejní		 </a:t>
            </a:r>
          </a:p>
          <a:p>
            <a:r>
              <a:rPr lang="cs-CZ" dirty="0" smtClean="0"/>
              <a:t>Poprodejní	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7547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Fanoušci</a:t>
            </a:r>
          </a:p>
          <a:p>
            <a:pPr lvl="1"/>
            <a:r>
              <a:rPr lang="cs-CZ" dirty="0" smtClean="0"/>
              <a:t>Dle segmentace – dotazníky / vlastní průzkumy/analýzy</a:t>
            </a:r>
          </a:p>
          <a:p>
            <a:r>
              <a:rPr lang="cs-CZ" dirty="0" smtClean="0"/>
              <a:t>Partneři</a:t>
            </a:r>
          </a:p>
          <a:p>
            <a:r>
              <a:rPr lang="cs-CZ" dirty="0" smtClean="0"/>
              <a:t>Média</a:t>
            </a:r>
          </a:p>
        </p:txBody>
      </p:sp>
    </p:spTree>
    <p:extLst>
      <p:ext uri="{BB962C8B-B14F-4D97-AF65-F5344CB8AC3E}">
        <p14:creationId xmlns:p14="http://schemas.microsoft.com/office/powerpoint/2010/main" val="2897424691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</TotalTime>
  <Words>117</Words>
  <Application>Microsoft Office PowerPoint</Application>
  <PresentationFormat>Širokoúhlá obrazovka</PresentationFormat>
  <Paragraphs>67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Stébla</vt:lpstr>
      <vt:lpstr>Marketing sportu</vt:lpstr>
      <vt:lpstr>Segmentace</vt:lpstr>
      <vt:lpstr>Marketingový mix</vt:lpstr>
      <vt:lpstr>Komunikační mix</vt:lpstr>
      <vt:lpstr>Komunikační mix</vt:lpstr>
      <vt:lpstr>Komunikační mix</vt:lpstr>
      <vt:lpstr>Služby</vt:lpstr>
      <vt:lpstr>Doprovodné služby</vt:lpstr>
      <vt:lpstr>Cílové skupiny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sportu</dc:title>
  <dc:creator>HP</dc:creator>
  <cp:lastModifiedBy>HP</cp:lastModifiedBy>
  <cp:revision>5</cp:revision>
  <dcterms:created xsi:type="dcterms:W3CDTF">2019-03-26T20:53:30Z</dcterms:created>
  <dcterms:modified xsi:type="dcterms:W3CDTF">2019-03-26T21:33:33Z</dcterms:modified>
</cp:coreProperties>
</file>