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hsZ+QXGtixvIekPzJOcN0VDW671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24C5EE55-FB0C-4569-8071-7CC193B73944}">
  <a:tblStyle styleId="{24C5EE55-FB0C-4569-8071-7CC193B7394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7F1FA"/>
          </a:solidFill>
        </a:fill>
      </a:tcStyle>
    </a:wholeTbl>
    <a:band1H>
      <a:tcTxStyle/>
      <a:tcStyle>
        <a:fill>
          <a:solidFill>
            <a:srgbClr val="CBE2F5"/>
          </a:solidFill>
        </a:fill>
      </a:tcStyle>
    </a:band1H>
    <a:band2H>
      <a:tcTxStyle/>
    </a:band2H>
    <a:band1V>
      <a:tcTxStyle/>
      <a:tcStyle>
        <a:fill>
          <a:solidFill>
            <a:srgbClr val="CBE2F5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Úvodní snímek" showMasterSp="0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1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11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11"/>
          <p:cNvSpPr txBox="1"/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1" type="subTitle"/>
          </p:nvPr>
        </p:nvSpPr>
        <p:spPr>
          <a:xfrm>
            <a:off x="1100051" y="4455621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9" name="Google Shape;19;p11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22" name="Google Shape;22;p11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 a svislý text" type="vertTx">
  <p:cSld name="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0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0"/>
          <p:cNvSpPr txBox="1"/>
          <p:nvPr>
            <p:ph idx="1" type="body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6" name="Google Shape;86;p20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0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vislý nadpis a text" showMasterSp="0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1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1"/>
          <p:cNvSpPr txBox="1"/>
          <p:nvPr>
            <p:ph type="title"/>
          </p:nvPr>
        </p:nvSpPr>
        <p:spPr>
          <a:xfrm rot="5400000">
            <a:off x="7159401" y="1977801"/>
            <a:ext cx="575989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1"/>
          <p:cNvSpPr txBox="1"/>
          <p:nvPr>
            <p:ph idx="1" type="body"/>
          </p:nvPr>
        </p:nvSpPr>
        <p:spPr>
          <a:xfrm rot="5400000">
            <a:off x="1825401" y="-574899"/>
            <a:ext cx="575989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4" name="Google Shape;94;p21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1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áhlaví části" showMasterSp="0" type="secHead">
  <p:cSld name="SECTION_HEADER">
    <p:bg>
      <p:bgPr>
        <a:solidFill>
          <a:schemeClr val="lt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13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13"/>
          <p:cNvSpPr txBox="1"/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b="0"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" type="body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3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3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37" name="Google Shape;37;p13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va obsahy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" type="body"/>
          </p:nvPr>
        </p:nvSpPr>
        <p:spPr>
          <a:xfrm>
            <a:off x="1097280" y="1845734"/>
            <a:ext cx="4937760" cy="40233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1" name="Google Shape;41;p14"/>
          <p:cNvSpPr txBox="1"/>
          <p:nvPr>
            <p:ph idx="2" type="body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ovnání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" type="body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5"/>
          <p:cNvSpPr txBox="1"/>
          <p:nvPr>
            <p:ph idx="2" type="body"/>
          </p:nvPr>
        </p:nvSpPr>
        <p:spPr>
          <a:xfrm>
            <a:off x="1097280" y="2582335"/>
            <a:ext cx="4937760" cy="3286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3" type="body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15"/>
          <p:cNvSpPr txBox="1"/>
          <p:nvPr>
            <p:ph idx="4" type="body"/>
          </p:nvPr>
        </p:nvSpPr>
        <p:spPr>
          <a:xfrm>
            <a:off x="6217920" y="2582334"/>
            <a:ext cx="4937760" cy="3286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uze nadpis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6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rázdný" showMasterSp="0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7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7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sah s titulkem" showMasterSp="0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8"/>
          <p:cNvSpPr txBox="1"/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8"/>
          <p:cNvSpPr txBox="1"/>
          <p:nvPr>
            <p:ph idx="1" type="body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2" type="body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ázek s titulkem" showMasterSp="0" type="picTx">
  <p:cSld name="PICTURE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9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9"/>
          <p:cNvSpPr txBox="1"/>
          <p:nvPr>
            <p:ph type="title"/>
          </p:nvPr>
        </p:nvSpPr>
        <p:spPr>
          <a:xfrm>
            <a:off x="1097280" y="5074920"/>
            <a:ext cx="10113645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/>
          <p:nvPr>
            <p:ph idx="2" type="pic"/>
          </p:nvPr>
        </p:nvSpPr>
        <p:spPr>
          <a:xfrm>
            <a:off x="15" y="0"/>
            <a:ext cx="12191985" cy="4915076"/>
          </a:xfrm>
          <a:prstGeom prst="rect">
            <a:avLst/>
          </a:prstGeom>
          <a:solidFill>
            <a:srgbClr val="BECAD4"/>
          </a:solidFill>
          <a:ln>
            <a:noFill/>
          </a:ln>
        </p:spPr>
        <p:txBody>
          <a:bodyPr anchorCtr="0" anchor="t" bIns="45700" lIns="457200" spcFirstLastPara="1" rIns="0" wrap="square" tIns="4572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  <a:defRPr b="0" i="0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b="0" i="0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9"/>
          <p:cNvSpPr txBox="1"/>
          <p:nvPr>
            <p:ph idx="1" type="body"/>
          </p:nvPr>
        </p:nvSpPr>
        <p:spPr>
          <a:xfrm>
            <a:off x="1097280" y="5907024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0" name="Google Shape;80;p19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0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" name="Google Shape;8;p10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0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0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0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13" name="Google Shape;13;p10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/>
          <p:nvPr>
            <p:ph type="ctrTitle"/>
          </p:nvPr>
        </p:nvSpPr>
        <p:spPr>
          <a:xfrm>
            <a:off x="1396998" y="1416993"/>
            <a:ext cx="9144000" cy="1312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5500"/>
              <a:buFont typeface="Arial"/>
              <a:buNone/>
            </a:pPr>
            <a:r>
              <a:rPr lang="cs-CZ" sz="55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AKTIVNÍ NASLOUCHÁNÍ</a:t>
            </a:r>
            <a:endParaRPr sz="5500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Výsledek obrázku pro aktivní naslouchání" id="102" name="Google Shape;10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02036" y="2960688"/>
            <a:ext cx="4733925" cy="3143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"/>
          <p:cNvSpPr txBox="1"/>
          <p:nvPr/>
        </p:nvSpPr>
        <p:spPr>
          <a:xfrm>
            <a:off x="5524500" y="6103938"/>
            <a:ext cx="2903359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Zdroj:http://www.chovani.eu/aktivni-naslouchani/c939</a:t>
            </a:r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157182" y="579577"/>
            <a:ext cx="5623632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Týmové dovednosti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JARO 20</a:t>
            </a:r>
            <a:r>
              <a:rPr b="1" lang="cs-CZ" sz="2000">
                <a:solidFill>
                  <a:schemeClr val="dk1"/>
                </a:solidFill>
              </a:rPr>
              <a:t>20</a:t>
            </a:r>
            <a:endParaRPr b="1" sz="2000">
              <a:solidFill>
                <a:schemeClr val="dk1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800"/>
              <a:buFont typeface="Arial"/>
              <a:buNone/>
            </a:pPr>
            <a:r>
              <a:rPr lang="cs-CZ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PASIVNÍ NASLOUCHÁNÍ</a:t>
            </a:r>
            <a:endParaRPr/>
          </a:p>
        </p:txBody>
      </p:sp>
      <p:sp>
        <p:nvSpPr>
          <p:cNvPr id="110" name="Google Shape;110;p2"/>
          <p:cNvSpPr txBox="1"/>
          <p:nvPr>
            <p:ph idx="1" type="body"/>
          </p:nvPr>
        </p:nvSpPr>
        <p:spPr>
          <a:xfrm>
            <a:off x="1097280" y="2298580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>
                <a:latin typeface="Arial"/>
                <a:ea typeface="Arial"/>
                <a:cs typeface="Arial"/>
                <a:sym typeface="Arial"/>
              </a:rPr>
              <a:t>znamená příjem informací</a:t>
            </a:r>
            <a:endParaRPr/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Courier New"/>
              <a:buChar char="o"/>
            </a:pPr>
            <a:r>
              <a:rPr lang="cs-CZ" sz="2200">
                <a:latin typeface="Arial"/>
                <a:ea typeface="Arial"/>
                <a:cs typeface="Arial"/>
                <a:sym typeface="Arial"/>
              </a:rPr>
              <a:t> neposkytuje mluvčímu zpětnou vazbu</a:t>
            </a:r>
            <a:endParaRPr/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Courier New"/>
              <a:buChar char="o"/>
            </a:pPr>
            <a:r>
              <a:rPr lang="cs-CZ" sz="2200">
                <a:latin typeface="Arial"/>
                <a:ea typeface="Arial"/>
                <a:cs typeface="Arial"/>
                <a:sym typeface="Arial"/>
              </a:rPr>
              <a:t> často nebývá spojeno s porozuměním</a:t>
            </a:r>
            <a:endParaRPr/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Courier New"/>
              <a:buChar char="o"/>
            </a:pPr>
            <a:r>
              <a:rPr lang="cs-CZ" sz="2200">
                <a:latin typeface="Arial"/>
                <a:ea typeface="Arial"/>
                <a:cs typeface="Arial"/>
                <a:sym typeface="Arial"/>
              </a:rPr>
              <a:t> posluchač je pasivní, není zřejmé, zda rozumí a chápe to, co slyší</a:t>
            </a:r>
            <a:endParaRPr/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Courier New"/>
              <a:buChar char="o"/>
            </a:pPr>
            <a:r>
              <a:rPr lang="cs-CZ" sz="2200">
                <a:latin typeface="Arial"/>
                <a:ea typeface="Arial"/>
                <a:cs typeface="Arial"/>
                <a:sym typeface="Arial"/>
              </a:rPr>
              <a:t> posluchač působí jako "vrba„</a:t>
            </a:r>
            <a:endParaRPr/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Courier New"/>
              <a:buChar char="o"/>
            </a:pPr>
            <a:r>
              <a:rPr lang="cs-CZ" sz="2200">
                <a:latin typeface="Arial"/>
                <a:ea typeface="Arial"/>
                <a:cs typeface="Arial"/>
                <a:sym typeface="Arial"/>
              </a:rPr>
              <a:t> umožňuje mluvčímu abreakci a uspořádání vlastních myšlenek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 txBox="1"/>
          <p:nvPr>
            <p:ph type="title"/>
          </p:nvPr>
        </p:nvSpPr>
        <p:spPr>
          <a:xfrm>
            <a:off x="1097280" y="354337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800"/>
              <a:buFont typeface="Arial"/>
              <a:buNone/>
            </a:pPr>
            <a:r>
              <a:rPr lang="cs-CZ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AKTIVNÍ NASLOUCHÁNÍ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3"/>
          <p:cNvSpPr txBox="1"/>
          <p:nvPr>
            <p:ph idx="1" type="body"/>
          </p:nvPr>
        </p:nvSpPr>
        <p:spPr>
          <a:xfrm>
            <a:off x="1097280" y="20489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397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ourier New"/>
              <a:buChar char="o"/>
            </a:pPr>
            <a:r>
              <a:rPr lang="cs-CZ" sz="2200">
                <a:latin typeface="Arial"/>
                <a:ea typeface="Arial"/>
                <a:cs typeface="Arial"/>
                <a:sym typeface="Arial"/>
              </a:rPr>
              <a:t> naslouchání je naše každodenní „činnost“; </a:t>
            </a:r>
            <a:r>
              <a:rPr b="1" lang="cs-CZ" sz="2200">
                <a:latin typeface="Arial"/>
                <a:ea typeface="Arial"/>
                <a:cs typeface="Arial"/>
                <a:sym typeface="Arial"/>
              </a:rPr>
              <a:t>něco,</a:t>
            </a:r>
            <a:br>
              <a:rPr b="1" lang="cs-CZ" sz="2200">
                <a:latin typeface="Arial"/>
                <a:ea typeface="Arial"/>
                <a:cs typeface="Arial"/>
                <a:sym typeface="Arial"/>
              </a:rPr>
            </a:br>
            <a:r>
              <a:rPr b="1" lang="cs-CZ" sz="2200">
                <a:latin typeface="Arial"/>
                <a:ea typeface="Arial"/>
                <a:cs typeface="Arial"/>
                <a:sym typeface="Arial"/>
              </a:rPr>
              <a:t>čemu se každý z nás věnuje nevědomky</a:t>
            </a:r>
            <a:r>
              <a:rPr lang="cs-CZ" sz="2200">
                <a:latin typeface="Arial"/>
                <a:ea typeface="Arial"/>
                <a:cs typeface="Arial"/>
                <a:sym typeface="Arial"/>
              </a:rPr>
              <a:t>, a proto má</a:t>
            </a:r>
            <a:br>
              <a:rPr lang="cs-CZ" sz="2200">
                <a:latin typeface="Arial"/>
                <a:ea typeface="Arial"/>
                <a:cs typeface="Arial"/>
                <a:sym typeface="Arial"/>
              </a:rPr>
            </a:br>
            <a:r>
              <a:rPr lang="cs-CZ" sz="2200">
                <a:latin typeface="Arial"/>
                <a:ea typeface="Arial"/>
                <a:cs typeface="Arial"/>
                <a:sym typeface="Arial"/>
              </a:rPr>
              <a:t>většina z nás tendenci považovat naslouchání</a:t>
            </a:r>
            <a:br>
              <a:rPr lang="cs-CZ" sz="2200">
                <a:latin typeface="Arial"/>
                <a:ea typeface="Arial"/>
                <a:cs typeface="Arial"/>
                <a:sym typeface="Arial"/>
              </a:rPr>
            </a:br>
            <a:r>
              <a:rPr lang="cs-CZ" sz="2200">
                <a:latin typeface="Arial"/>
                <a:ea typeface="Arial"/>
                <a:cs typeface="Arial"/>
                <a:sym typeface="Arial"/>
              </a:rPr>
              <a:t>za samozřejmost (Palenčarova, Šebesta, 2006)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Courier New"/>
              <a:buChar char="o"/>
            </a:pPr>
            <a:r>
              <a:rPr lang="cs-CZ"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cs-CZ" sz="2200">
                <a:latin typeface="Arial"/>
                <a:ea typeface="Arial"/>
                <a:cs typeface="Arial"/>
                <a:sym typeface="Arial"/>
              </a:rPr>
              <a:t>muži a ženy se vyznačují odlišnými způsoby naslouchání</a:t>
            </a:r>
            <a:r>
              <a:rPr lang="cs-CZ" sz="2200">
                <a:latin typeface="Arial"/>
                <a:ea typeface="Arial"/>
                <a:cs typeface="Arial"/>
                <a:sym typeface="Arial"/>
              </a:rPr>
              <a:t>; ženy při zpětné vazbě používají více pozitivních signálů, např. přikyvování a úsměvy, citoslovce; muži nejsou zvyklí projevovat se výrazněji, naslouchají tiše (J. A. DeVito, 2000)</a:t>
            </a:r>
            <a:endParaRPr/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Courier New"/>
              <a:buChar char="o"/>
            </a:pPr>
            <a:r>
              <a:rPr lang="cs-CZ" sz="2200">
                <a:latin typeface="Arial"/>
                <a:ea typeface="Arial"/>
                <a:cs typeface="Arial"/>
                <a:sym typeface="Arial"/>
              </a:rPr>
              <a:t> poslouchání se na procesu komunikace podílí ze 45 až 53%; </a:t>
            </a:r>
            <a:r>
              <a:rPr b="1" lang="cs-CZ" sz="2200">
                <a:latin typeface="Arial"/>
                <a:ea typeface="Arial"/>
                <a:cs typeface="Arial"/>
                <a:sym typeface="Arial"/>
              </a:rPr>
              <a:t>pro úspěšnou komunikaci je nutné zvládnout aktivní naslouchání a kladení otázek</a:t>
            </a:r>
            <a:r>
              <a:rPr lang="cs-CZ" sz="2200">
                <a:latin typeface="Arial"/>
                <a:ea typeface="Arial"/>
                <a:cs typeface="Arial"/>
                <a:sym typeface="Arial"/>
              </a:rPr>
              <a:t>; přestože je schopnost poslouchat považována za běžnou věc, kterou každý umí, odhaduje se, že až 80% lidí naslouchat neumí (Vymětal, 2008) </a:t>
            </a:r>
            <a:endParaRPr sz="22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Výsledek obrázku pro aktivní naslouchání" id="117" name="Google Shape;11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67628" y="847665"/>
            <a:ext cx="3598902" cy="2402537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3"/>
          <p:cNvSpPr txBox="1"/>
          <p:nvPr/>
        </p:nvSpPr>
        <p:spPr>
          <a:xfrm>
            <a:off x="10525110" y="3250202"/>
            <a:ext cx="1441420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Zdroj: www.braintools.cz</a:t>
            </a:r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800"/>
              <a:buFont typeface="Arial"/>
              <a:buNone/>
            </a:pPr>
            <a:r>
              <a:rPr lang="cs-CZ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AKTIVNÍ NASLOUCHÁNÍ</a:t>
            </a:r>
            <a:endParaRPr/>
          </a:p>
        </p:txBody>
      </p:sp>
      <p:sp>
        <p:nvSpPr>
          <p:cNvPr id="124" name="Google Shape;124;p4"/>
          <p:cNvSpPr txBox="1"/>
          <p:nvPr>
            <p:ph idx="1" type="body"/>
          </p:nvPr>
        </p:nvSpPr>
        <p:spPr>
          <a:xfrm>
            <a:off x="1097280" y="20362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3317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42"/>
              <a:buChar char=" "/>
            </a:pPr>
            <a:r>
              <a:rPr lang="cs-CZ" sz="1942">
                <a:latin typeface="Arial"/>
                <a:ea typeface="Arial"/>
                <a:cs typeface="Arial"/>
                <a:sym typeface="Arial"/>
              </a:rPr>
              <a:t> = takový způsob komunikace, který umožňuje:</a:t>
            </a:r>
            <a:endParaRPr/>
          </a:p>
          <a:p>
            <a:pPr indent="-123317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942"/>
              <a:buFont typeface="Courier New"/>
              <a:buChar char="o"/>
            </a:pPr>
            <a:r>
              <a:rPr lang="cs-CZ" sz="1942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757">
                <a:latin typeface="Arial"/>
                <a:ea typeface="Arial"/>
                <a:cs typeface="Arial"/>
                <a:sym typeface="Arial"/>
              </a:rPr>
              <a:t>partnerovi pohovořit o tom, co považuje za důležité; obě strany tak získávají více důležitých        informací</a:t>
            </a:r>
            <a:endParaRPr sz="1757">
              <a:latin typeface="Arial"/>
              <a:ea typeface="Arial"/>
              <a:cs typeface="Arial"/>
              <a:sym typeface="Arial"/>
            </a:endParaRPr>
          </a:p>
          <a:p>
            <a:pPr indent="-111569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ourier New"/>
              <a:buChar char="o"/>
            </a:pPr>
            <a:r>
              <a:rPr lang="cs-CZ" sz="1757">
                <a:latin typeface="Arial"/>
                <a:ea typeface="Arial"/>
                <a:cs typeface="Arial"/>
                <a:sym typeface="Arial"/>
              </a:rPr>
              <a:t> porozumět signálům vysílaným neverbálně (pochopit skutečné pohnutky) a reagovat na ně</a:t>
            </a:r>
            <a:endParaRPr/>
          </a:p>
          <a:p>
            <a:pPr indent="-111569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ourier New"/>
              <a:buChar char="o"/>
            </a:pPr>
            <a:r>
              <a:rPr lang="cs-CZ" sz="1757">
                <a:latin typeface="Arial"/>
                <a:ea typeface="Arial"/>
                <a:cs typeface="Arial"/>
                <a:sym typeface="Arial"/>
              </a:rPr>
              <a:t> dávat do souvislostí to, co partner řekl, a tím, co si asi myslí</a:t>
            </a:r>
            <a:endParaRPr/>
          </a:p>
          <a:p>
            <a:pPr indent="-111569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ourier New"/>
              <a:buChar char="o"/>
            </a:pPr>
            <a:r>
              <a:rPr lang="cs-CZ" sz="1757">
                <a:latin typeface="Arial"/>
                <a:ea typeface="Arial"/>
                <a:cs typeface="Arial"/>
                <a:sym typeface="Arial"/>
              </a:rPr>
              <a:t> dát partnerovi najevo, že jej vnímáme a máme zájem o něj a jeho problémy</a:t>
            </a:r>
            <a:endParaRPr/>
          </a:p>
          <a:p>
            <a:pPr indent="-111569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ourier New"/>
              <a:buChar char="o"/>
            </a:pPr>
            <a:r>
              <a:rPr lang="cs-CZ" sz="1757">
                <a:latin typeface="Arial"/>
                <a:ea typeface="Arial"/>
                <a:cs typeface="Arial"/>
                <a:sym typeface="Arial"/>
              </a:rPr>
              <a:t> signalizovat, že jste připraveni nejen poslouchat, ale i pomáhat hledat řešení těchto problémů</a:t>
            </a:r>
            <a:endParaRPr/>
          </a:p>
          <a:p>
            <a:pPr indent="-111569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ourier New"/>
              <a:buChar char="o"/>
            </a:pPr>
            <a:r>
              <a:rPr lang="cs-CZ" sz="1757">
                <a:latin typeface="Arial"/>
                <a:ea typeface="Arial"/>
                <a:cs typeface="Arial"/>
                <a:sym typeface="Arial"/>
              </a:rPr>
              <a:t> vytvářet pozitivní „naslouchací“ atmosféru důvěry a otevření (bez rušivých vlivů, vhodné rozmístění, atd.)</a:t>
            </a:r>
            <a:endParaRPr sz="1757">
              <a:latin typeface="Arial"/>
              <a:ea typeface="Arial"/>
              <a:cs typeface="Arial"/>
              <a:sym typeface="Arial"/>
            </a:endParaRPr>
          </a:p>
          <a:p>
            <a:pPr indent="-111569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ourier New"/>
              <a:buChar char="o"/>
            </a:pPr>
            <a:r>
              <a:rPr lang="cs-CZ" sz="1757">
                <a:latin typeface="Arial"/>
                <a:ea typeface="Arial"/>
                <a:cs typeface="Arial"/>
                <a:sym typeface="Arial"/>
              </a:rPr>
              <a:t> zabránit nedorozuměním a špatným výkladům</a:t>
            </a:r>
            <a:br>
              <a:rPr lang="cs-CZ" sz="1757">
                <a:latin typeface="Arial"/>
                <a:ea typeface="Arial"/>
                <a:cs typeface="Arial"/>
                <a:sym typeface="Arial"/>
              </a:rPr>
            </a:br>
            <a:r>
              <a:rPr lang="cs-CZ" sz="1665">
                <a:latin typeface="Arial"/>
                <a:ea typeface="Arial"/>
                <a:cs typeface="Arial"/>
                <a:sym typeface="Arial"/>
              </a:rPr>
              <a:t> </a:t>
            </a:r>
            <a:endParaRPr sz="1665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200"/>
              <a:buFont typeface="Arial"/>
              <a:buNone/>
            </a:pPr>
            <a:r>
              <a:rPr lang="cs-CZ" sz="42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FÁZE AKTIVNÍHO NASLOUCHÁNÍ</a:t>
            </a:r>
            <a:endParaRPr sz="4200"/>
          </a:p>
        </p:txBody>
      </p:sp>
      <p:sp>
        <p:nvSpPr>
          <p:cNvPr id="130" name="Google Shape;130;p5"/>
          <p:cNvSpPr txBox="1"/>
          <p:nvPr>
            <p:ph idx="1" type="body"/>
          </p:nvPr>
        </p:nvSpPr>
        <p:spPr>
          <a:xfrm>
            <a:off x="1097280" y="19473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None/>
            </a:pPr>
            <a:r>
              <a:t/>
            </a:r>
            <a:endParaRPr b="1"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 cap="none">
                <a:latin typeface="Arial"/>
                <a:ea typeface="Arial"/>
                <a:cs typeface="Arial"/>
                <a:sym typeface="Arial"/>
              </a:rPr>
              <a:t> POVZBUZOVÁNÍ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 cap="none">
                <a:latin typeface="Arial"/>
                <a:ea typeface="Arial"/>
                <a:cs typeface="Arial"/>
                <a:sym typeface="Arial"/>
              </a:rPr>
              <a:t> OBJASŇOVÁNÍ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 cap="none">
                <a:latin typeface="Arial"/>
                <a:ea typeface="Arial"/>
                <a:cs typeface="Arial"/>
                <a:sym typeface="Arial"/>
              </a:rPr>
              <a:t> PARAFRÁZE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 cap="none">
                <a:latin typeface="Arial"/>
                <a:ea typeface="Arial"/>
                <a:cs typeface="Arial"/>
                <a:sym typeface="Arial"/>
              </a:rPr>
              <a:t> REFLEXE A SHRNUTÍ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 cap="none">
                <a:latin typeface="Arial"/>
                <a:ea typeface="Arial"/>
                <a:cs typeface="Arial"/>
                <a:sym typeface="Arial"/>
              </a:rPr>
              <a:t> UZNÁNÍ </a:t>
            </a:r>
            <a:endParaRPr b="1" cap="none">
              <a:latin typeface="Arial"/>
              <a:ea typeface="Arial"/>
              <a:cs typeface="Arial"/>
              <a:sym typeface="Arial"/>
            </a:endParaRPr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descr="Výsledek obrázku pro u&amp;ccaron;itel a &amp;zcaron;ák" id="131" name="Google Shape;13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34075" y="2306637"/>
            <a:ext cx="4437786" cy="2493963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5"/>
          <p:cNvSpPr txBox="1"/>
          <p:nvPr/>
        </p:nvSpPr>
        <p:spPr>
          <a:xfrm>
            <a:off x="9212569" y="4800600"/>
            <a:ext cx="1082348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Zdroj: www.zena.cz</a:t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"/>
          <p:cNvSpPr txBox="1"/>
          <p:nvPr>
            <p:ph type="title"/>
          </p:nvPr>
        </p:nvSpPr>
        <p:spPr>
          <a:xfrm>
            <a:off x="1097280" y="817827"/>
            <a:ext cx="10058400" cy="8193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200"/>
              <a:buFont typeface="Arial"/>
              <a:buNone/>
            </a:pPr>
            <a:r>
              <a:rPr lang="cs-CZ" sz="42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FÁZE AKTIVNÍHO NASLOUCHÁNÍ</a:t>
            </a:r>
            <a:endParaRPr sz="4200"/>
          </a:p>
        </p:txBody>
      </p:sp>
      <p:graphicFrame>
        <p:nvGraphicFramePr>
          <p:cNvPr id="138" name="Google Shape;138;p6"/>
          <p:cNvGraphicFramePr/>
          <p:nvPr/>
        </p:nvGraphicFramePr>
        <p:xfrm>
          <a:off x="857852" y="2231695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{24C5EE55-FB0C-4569-8071-7CC193B73944}</a:tableStyleId>
              </a:tblPr>
              <a:tblGrid>
                <a:gridCol w="3477525"/>
                <a:gridCol w="3582200"/>
                <a:gridCol w="3477525"/>
              </a:tblGrid>
              <a:tr h="268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 u="none" cap="none" strike="noStrike"/>
                        <a:t>Cíl</a:t>
                      </a:r>
                      <a:endParaRPr b="1"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 u="none" cap="none" strike="noStrike"/>
                        <a:t>Je třeba</a:t>
                      </a:r>
                      <a:endParaRPr b="1"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 u="none" cap="none" strike="noStrike"/>
                        <a:t>Příklady</a:t>
                      </a:r>
                      <a:endParaRPr b="1"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</a:tr>
              <a:tr h="1688400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cs-CZ" sz="1100" u="none" cap="none" strike="noStrike"/>
                        <a:t>Projevit zájem. 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cs-CZ" sz="1100" u="none" cap="none" strike="noStrike"/>
                        <a:t>Povzbudit mluvčího k dalšímu hovoru.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100" u="none" cap="none" strike="noStrike"/>
                        <a:t> 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cs-CZ" sz="1100" u="none" cap="none" strike="noStrike"/>
                        <a:t>Nevyslovovat souhlas či nesouhlas.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cs-CZ" sz="1100" u="none" cap="none" strike="noStrike"/>
                        <a:t>Neužívat neutrální slova.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cs-CZ" sz="1100" u="none" cap="none" strike="noStrike"/>
                        <a:t>Měnit tón hlasu.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 u="none" cap="none" strike="noStrike"/>
                        <a:t>Můžeš mi o tom říct něco více? </a:t>
                      </a:r>
                      <a:br>
                        <a:rPr lang="cs-CZ" sz="1200" u="none" cap="none" strike="noStrike"/>
                      </a:br>
                      <a:br>
                        <a:rPr lang="cs-CZ" sz="1200" u="none" cap="none" strike="noStrike"/>
                      </a:br>
                      <a:r>
                        <a:rPr lang="cs-CZ" sz="1200" u="none" cap="none" strike="noStrike"/>
                        <a:t>Co se vlastně stalo?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525" marB="9525" marR="9525" marL="9525" anchor="ctr"/>
                </a:tc>
              </a:tr>
            </a:tbl>
          </a:graphicData>
        </a:graphic>
      </p:graphicFrame>
      <p:sp>
        <p:nvSpPr>
          <p:cNvPr id="139" name="Google Shape;139;p6"/>
          <p:cNvSpPr/>
          <p:nvPr/>
        </p:nvSpPr>
        <p:spPr>
          <a:xfrm>
            <a:off x="857852" y="1802470"/>
            <a:ext cx="2069797" cy="707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1" i="0" lang="cs-CZ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Povzbuzování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6"/>
          <p:cNvSpPr/>
          <p:nvPr/>
        </p:nvSpPr>
        <p:spPr>
          <a:xfrm>
            <a:off x="857852" y="4159480"/>
            <a:ext cx="1882247" cy="707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1" i="0" lang="cs-CZ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Objasňování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1" name="Google Shape;141;p6"/>
          <p:cNvGraphicFramePr/>
          <p:nvPr/>
        </p:nvGraphicFramePr>
        <p:xfrm>
          <a:off x="857852" y="4617627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{24C5EE55-FB0C-4569-8071-7CC193B73944}</a:tableStyleId>
              </a:tblPr>
              <a:tblGrid>
                <a:gridCol w="3465175"/>
                <a:gridCol w="3569475"/>
                <a:gridCol w="3465175"/>
              </a:tblGrid>
              <a:tr h="232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Cíl</a:t>
                      </a:r>
                      <a:endParaRPr b="1"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Je třeba</a:t>
                      </a:r>
                      <a:endParaRPr b="1"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Příklady</a:t>
                      </a:r>
                      <a:endParaRPr b="1"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</a:tr>
              <a:tr h="1611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 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cs-CZ" sz="1100"/>
                        <a:t>Objasnit to, co vám druhý říká. 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cs-CZ" sz="1100"/>
                        <a:t>Získat více informací. 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cs-CZ" sz="1100"/>
                        <a:t>Pomoci mluvčímu, aby viděl i další hlediska problému.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cs-CZ" sz="1100"/>
                        <a:t>Klást otázky.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cs-CZ" sz="1100"/>
                        <a:t>Opravovat chybný výklad problému.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cs-CZ" sz="1100"/>
                        <a:t>Podněcovat mluvčího, aby dále vysvětloval.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/>
                        <a:t>Kdy se to stalo? </a:t>
                      </a:r>
                      <a:br>
                        <a:rPr lang="cs-CZ" sz="1200"/>
                      </a:br>
                      <a:br>
                        <a:rPr lang="cs-CZ" sz="1200"/>
                      </a:br>
                      <a:r>
                        <a:rPr lang="cs-CZ" sz="1200"/>
                        <a:t>Co si o tom myslíš? </a:t>
                      </a:r>
                      <a:br>
                        <a:rPr lang="cs-CZ" sz="1200"/>
                      </a:br>
                      <a:br>
                        <a:rPr lang="cs-CZ" sz="1200"/>
                      </a:br>
                      <a:r>
                        <a:rPr lang="cs-CZ" sz="1200"/>
                        <a:t>Jak to vidíš ty?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525" marB="9525" marR="9525" marL="95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200"/>
              <a:buFont typeface="Arial"/>
              <a:buNone/>
            </a:pPr>
            <a:r>
              <a:rPr lang="cs-CZ" sz="42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FÁZE AKTIVNÍHO NASLOUCHÁNÍ</a:t>
            </a:r>
            <a:endParaRPr sz="4200"/>
          </a:p>
        </p:txBody>
      </p:sp>
      <p:graphicFrame>
        <p:nvGraphicFramePr>
          <p:cNvPr id="147" name="Google Shape;147;p7"/>
          <p:cNvGraphicFramePr/>
          <p:nvPr/>
        </p:nvGraphicFramePr>
        <p:xfrm>
          <a:off x="1097280" y="2204264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{24C5EE55-FB0C-4569-8071-7CC193B73944}</a:tableStyleId>
              </a:tblPr>
              <a:tblGrid>
                <a:gridCol w="3493850"/>
                <a:gridCol w="3599025"/>
                <a:gridCol w="3493850"/>
              </a:tblGrid>
              <a:tr h="3289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Cíl</a:t>
                      </a:r>
                      <a:endParaRPr b="1"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Je třeba</a:t>
                      </a:r>
                      <a:endParaRPr b="1"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Příklady</a:t>
                      </a:r>
                      <a:endParaRPr b="1"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</a:tr>
              <a:tr h="1638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 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cs-CZ" sz="1100"/>
                        <a:t>Ukázat mluvčímu, že mu nasloucháme a že mu rozumíme. 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cs-CZ" sz="1100"/>
                        <a:t>Ověřit, zda jeho slova správně chápeme.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cs-CZ" sz="1100"/>
                        <a:t>Novým způsobem přeložit myšlenky a fakta.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cs-CZ" sz="1100"/>
                        <a:t>Shrnout sdělení.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/>
                        <a:t>Takže ty bys rád, aby ti učitel více důvěřoval... </a:t>
                      </a:r>
                      <a:br>
                        <a:rPr lang="cs-CZ" sz="1200"/>
                      </a:br>
                      <a:br>
                        <a:rPr lang="cs-CZ" sz="1200"/>
                      </a:br>
                      <a:r>
                        <a:rPr lang="cs-CZ" sz="1200"/>
                        <a:t>Jestli tomu dobře rozumím, tak bys chtěl...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525" marB="9525" marR="9525" marL="9525" anchor="ctr"/>
                </a:tc>
              </a:tr>
            </a:tbl>
          </a:graphicData>
        </a:graphic>
      </p:graphicFrame>
      <p:sp>
        <p:nvSpPr>
          <p:cNvPr id="148" name="Google Shape;148;p7"/>
          <p:cNvSpPr/>
          <p:nvPr/>
        </p:nvSpPr>
        <p:spPr>
          <a:xfrm>
            <a:off x="1001485" y="1737360"/>
            <a:ext cx="1454244" cy="707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1" i="0" lang="cs-CZ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Parafráze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7"/>
          <p:cNvSpPr/>
          <p:nvPr/>
        </p:nvSpPr>
        <p:spPr>
          <a:xfrm>
            <a:off x="1001485" y="4171970"/>
            <a:ext cx="3594254" cy="707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1" i="0" lang="cs-CZ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Reflexe - zrcadlení pocitu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0" name="Google Shape;150;p7"/>
          <p:cNvGraphicFramePr/>
          <p:nvPr/>
        </p:nvGraphicFramePr>
        <p:xfrm>
          <a:off x="1097280" y="4665995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{24C5EE55-FB0C-4569-8071-7CC193B73944}</a:tableStyleId>
              </a:tblPr>
              <a:tblGrid>
                <a:gridCol w="3426800"/>
                <a:gridCol w="3529925"/>
                <a:gridCol w="3426800"/>
              </a:tblGrid>
              <a:tr h="2206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Cíl</a:t>
                      </a:r>
                      <a:endParaRPr b="1"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Je třeba</a:t>
                      </a:r>
                      <a:endParaRPr b="1"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Příklady</a:t>
                      </a:r>
                      <a:endParaRPr b="1"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</a:tr>
              <a:tr h="15587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 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cs-CZ" sz="1100"/>
                        <a:t>Projevit, že chápeme a rozumíme tomu, co mluvčí cítí. 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cs-CZ" sz="1100"/>
                        <a:t>Pomoci mu přehodnotit jeho pocity.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cs-CZ" sz="1100"/>
                        <a:t>Vyjádřit základní pocity a emoce mluvčího.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/>
                        <a:t>Vypadá to, že tě to pěkně štve... </a:t>
                      </a:r>
                      <a:br>
                        <a:rPr lang="cs-CZ" sz="1200"/>
                      </a:br>
                      <a:br>
                        <a:rPr lang="cs-CZ" sz="1200"/>
                      </a:br>
                      <a:r>
                        <a:rPr lang="cs-CZ" sz="1200"/>
                        <a:t>Cítím ve vašem hlase smutek...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525" marB="9525" marR="9525" marL="95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"/>
          <p:cNvSpPr txBox="1"/>
          <p:nvPr>
            <p:ph type="title"/>
          </p:nvPr>
        </p:nvSpPr>
        <p:spPr>
          <a:xfrm>
            <a:off x="1097280" y="-25068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200"/>
              <a:buFont typeface="Arial"/>
              <a:buNone/>
            </a:pPr>
            <a:r>
              <a:rPr lang="cs-CZ" sz="42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FÁZE AKTIVNÍHO NASLOUCHÁNÍ</a:t>
            </a:r>
            <a:endParaRPr sz="4200"/>
          </a:p>
        </p:txBody>
      </p:sp>
      <p:sp>
        <p:nvSpPr>
          <p:cNvPr id="156" name="Google Shape;156;p8"/>
          <p:cNvSpPr txBox="1"/>
          <p:nvPr/>
        </p:nvSpPr>
        <p:spPr>
          <a:xfrm>
            <a:off x="950322" y="1854966"/>
            <a:ext cx="187960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-CZ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Shrnutí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57" name="Google Shape;157;p8"/>
          <p:cNvGraphicFramePr/>
          <p:nvPr/>
        </p:nvGraphicFramePr>
        <p:xfrm>
          <a:off x="953102" y="2274302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{24C5EE55-FB0C-4569-8071-7CC193B73944}</a:tableStyleId>
              </a:tblPr>
              <a:tblGrid>
                <a:gridCol w="3414650"/>
                <a:gridCol w="3517425"/>
                <a:gridCol w="3414650"/>
              </a:tblGrid>
              <a:tr h="319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Cíl</a:t>
                      </a:r>
                      <a:endParaRPr b="1"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Je třeba</a:t>
                      </a:r>
                      <a:endParaRPr b="1"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Příklady</a:t>
                      </a:r>
                      <a:endParaRPr b="1"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</a:tr>
              <a:tr h="18766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 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cs-CZ" sz="1100"/>
                        <a:t>Zhodnotit dosažený pokrok. 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cs-CZ" sz="1100"/>
                        <a:t>Shrnout důležité myšlenky a fakta. 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cs-CZ" sz="1100"/>
                        <a:t>Položit základ další diskuzi.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cs-CZ" sz="1100"/>
                        <a:t>Zopakovat hlavní vyřčené myšlenky a pocity.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/>
                        <a:t>Takže to, co jsi mi řekl... </a:t>
                      </a:r>
                      <a:br>
                        <a:rPr lang="cs-CZ" sz="1200"/>
                      </a:br>
                      <a:br>
                        <a:rPr lang="cs-CZ" sz="1200"/>
                      </a:br>
                      <a:r>
                        <a:rPr lang="cs-CZ" sz="1200"/>
                        <a:t>Chci si být jist, že mi nic neuteklo, takže...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525" marB="9525" marR="9525" marL="9525" anchor="ctr"/>
                </a:tc>
              </a:tr>
            </a:tbl>
          </a:graphicData>
        </a:graphic>
      </p:graphicFrame>
      <p:sp>
        <p:nvSpPr>
          <p:cNvPr id="158" name="Google Shape;158;p8"/>
          <p:cNvSpPr/>
          <p:nvPr/>
        </p:nvSpPr>
        <p:spPr>
          <a:xfrm>
            <a:off x="950322" y="4405747"/>
            <a:ext cx="1111202" cy="7078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1" i="0" lang="cs-CZ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Uznání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9" name="Google Shape;159;p8"/>
          <p:cNvGraphicFramePr/>
          <p:nvPr/>
        </p:nvGraphicFramePr>
        <p:xfrm>
          <a:off x="705451" y="4894379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{24C5EE55-FB0C-4569-8071-7CC193B73944}</a:tableStyleId>
              </a:tblPr>
              <a:tblGrid>
                <a:gridCol w="3578125"/>
                <a:gridCol w="3685825"/>
                <a:gridCol w="3578125"/>
              </a:tblGrid>
              <a:tr h="3183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Cíl</a:t>
                      </a:r>
                      <a:endParaRPr b="1"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Je třeba</a:t>
                      </a:r>
                      <a:endParaRPr b="1"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Příklady</a:t>
                      </a:r>
                      <a:endParaRPr b="1"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</a:tr>
              <a:tr h="12675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 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cs-CZ" sz="1100"/>
                        <a:t>Respektovat mluvčího. 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cs-CZ" sz="1100"/>
                        <a:t>Dát mu najevo, že mu věříme.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/>
                        <a:t> 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cs-CZ" sz="1100"/>
                        <a:t>Uznat závažnost jeho pocitů.</a:t>
                      </a:r>
                      <a:endParaRPr/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Noto Sans Symbols"/>
                        <a:buChar char="∙"/>
                      </a:pPr>
                      <a:r>
                        <a:rPr lang="cs-CZ" sz="1100"/>
                        <a:t>Ocenit mluvčího.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9525" marR="9525" marL="95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200"/>
                        <a:t>Věřím, že... </a:t>
                      </a:r>
                      <a:br>
                        <a:rPr lang="cs-CZ" sz="1200"/>
                      </a:br>
                      <a:br>
                        <a:rPr lang="cs-CZ" sz="1200"/>
                      </a:br>
                      <a:r>
                        <a:rPr lang="cs-CZ" sz="1200"/>
                        <a:t>Skutečně si cením tvé snahy o ...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525" marB="9525" marR="9525" marL="95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320"/>
              <a:buFont typeface="Arial"/>
              <a:buNone/>
            </a:pPr>
            <a:r>
              <a:rPr lang="cs-CZ" sz="432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SCHOPNOSTI POTŘEBNÉ K METODĚ AKTIVNÍHO NASLOUCHÁNÍ</a:t>
            </a:r>
            <a:endParaRPr sz="4320"/>
          </a:p>
        </p:txBody>
      </p:sp>
      <p:sp>
        <p:nvSpPr>
          <p:cNvPr id="165" name="Google Shape;165;p9"/>
          <p:cNvSpPr txBox="1"/>
          <p:nvPr>
            <p:ph idx="1" type="body"/>
          </p:nvPr>
        </p:nvSpPr>
        <p:spPr>
          <a:xfrm>
            <a:off x="1097280" y="2618740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schopnost </a:t>
            </a:r>
            <a:r>
              <a:rPr b="1" lang="cs-CZ">
                <a:latin typeface="Arial"/>
                <a:ea typeface="Arial"/>
                <a:cs typeface="Arial"/>
                <a:sym typeface="Arial"/>
              </a:rPr>
              <a:t>koncentrace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 během delšího časového období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 schopnost a ochotu </a:t>
            </a:r>
            <a:r>
              <a:rPr b="1" lang="cs-CZ">
                <a:latin typeface="Arial"/>
                <a:ea typeface="Arial"/>
                <a:cs typeface="Arial"/>
                <a:sym typeface="Arial"/>
              </a:rPr>
              <a:t>pochopit stanovisko 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druhého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 schopnost </a:t>
            </a:r>
            <a:r>
              <a:rPr b="1" lang="cs-CZ">
                <a:latin typeface="Arial"/>
                <a:ea typeface="Arial"/>
                <a:cs typeface="Arial"/>
                <a:sym typeface="Arial"/>
              </a:rPr>
              <a:t>rozumět neverbálním signálům 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komunikace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 schopnost </a:t>
            </a:r>
            <a:r>
              <a:rPr b="1" lang="cs-CZ">
                <a:latin typeface="Arial"/>
                <a:ea typeface="Arial"/>
                <a:cs typeface="Arial"/>
                <a:sym typeface="Arial"/>
              </a:rPr>
              <a:t>analyzovat situaci a komplexně posoudit 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situaci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etrospektiva">
  <a:themeElements>
    <a:clrScheme name="Retrospektiva">
      <a:dk1>
        <a:srgbClr val="000000"/>
      </a:dk1>
      <a:lt1>
        <a:srgbClr val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2016-10-10T14:44:33Z</dcterms:created>
  <dc:creator>Dagmar Trávníková</dc:creator>
</cp:coreProperties>
</file>