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48"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3840">
          <p15:clr>
            <a:srgbClr val="A4A3A4"/>
          </p15:clr>
        </p15:guide>
      </p15:sldGuideLst>
    </p:ext>
    <p:ext uri="http://customooxmlschemas.google.com/">
      <go:slidesCustomData xmlns:go="http://customooxmlschemas.google.com/" r:id="rId33" roundtripDataSignature="AMtx7mgWnGLaebXbeYlU71NuuF1tTdJXn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tableStyles.xml><?xml version="1.0" encoding="utf-8"?>
<a:tblStyleLst xmlns:a="http://schemas.openxmlformats.org/drawingml/2006/main" xmlns:r="http://schemas.openxmlformats.org/officeDocument/2006/relationships" def="{6E60905C-BD9E-439E-AC50-25D2B94317D8}">
  <a:tblStyle styleId="{6E60905C-BD9E-439E-AC50-25D2B94317D8}" styleName="Table_0">
    <a:wholeTbl>
      <a:tcTxStyle b="off" i="off">
        <a:font>
          <a:latin typeface="Calibri"/>
          <a:ea typeface="Calibri"/>
          <a:cs typeface="Calibri"/>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F1ECF5"/>
          </a:solidFill>
        </a:fill>
      </a:tcStyle>
    </a:wholeTbl>
    <a:band1H>
      <a:tcTxStyle/>
      <a:tcStyle>
        <a:fill>
          <a:solidFill>
            <a:srgbClr val="E2D8EA"/>
          </a:solidFill>
        </a:fill>
      </a:tcStyle>
    </a:band1H>
    <a:band2H>
      <a:tcTxStyle/>
    </a:band2H>
    <a:band1V>
      <a:tcTxStyle/>
      <a:tcStyle>
        <a:fill>
          <a:solidFill>
            <a:srgbClr val="E2D8EA"/>
          </a:solidFill>
        </a:fill>
      </a:tcStyle>
    </a:band1V>
    <a:band2V>
      <a:tcTxStyle/>
    </a:band2V>
    <a:lastCol>
      <a:tcTxStyle b="on" i="off">
        <a:font>
          <a:latin typeface="Calibri"/>
          <a:ea typeface="Calibri"/>
          <a:cs typeface="Calibri"/>
        </a:font>
        <a:schemeClr val="lt1"/>
      </a:tcTxStyle>
      <a:tcStyle>
        <a:fill>
          <a:solidFill>
            <a:schemeClr val="accent1"/>
          </a:solidFill>
        </a:fill>
      </a:tcStyle>
    </a:lastCol>
    <a:firstCol>
      <a:tcTxStyle b="on" i="off">
        <a:font>
          <a:latin typeface="Calibri"/>
          <a:ea typeface="Calibri"/>
          <a:cs typeface="Calibri"/>
        </a:font>
        <a:schemeClr val="lt1"/>
      </a:tcTxStyle>
      <a:tcStyle>
        <a:fill>
          <a:solidFill>
            <a:schemeClr val="accent1"/>
          </a:solidFill>
        </a:fill>
      </a:tcStyle>
    </a:firstCol>
    <a:lastRow>
      <a:tcTxStyle b="on" i="off">
        <a:font>
          <a:latin typeface="Calibri"/>
          <a:ea typeface="Calibri"/>
          <a:cs typeface="Calibri"/>
        </a:font>
        <a:schemeClr val="lt1"/>
      </a:tcTxStyle>
      <a:tcStyle>
        <a:tcBdr>
          <a:top>
            <a:ln cap="flat" cmpd="sng" w="38100">
              <a:solidFill>
                <a:schemeClr val="lt1"/>
              </a:solidFill>
              <a:prstDash val="solid"/>
              <a:round/>
              <a:headEnd len="sm" w="sm" type="none"/>
              <a:tailEnd len="sm" w="sm" type="none"/>
            </a:ln>
          </a:top>
        </a:tcBdr>
        <a:fill>
          <a:solidFill>
            <a:schemeClr val="accent1"/>
          </a:solidFill>
        </a:fill>
      </a:tcStyle>
    </a:lastRow>
    <a:seCell>
      <a:tcTxStyle/>
    </a:seCell>
    <a:swCell>
      <a:tcTxStyle/>
    </a:swCell>
    <a:firstRow>
      <a:tcTxStyle b="on" i="off">
        <a:font>
          <a:latin typeface="Calibri"/>
          <a:ea typeface="Calibri"/>
          <a:cs typeface="Calibri"/>
        </a:font>
        <a:schemeClr val="lt1"/>
      </a:tcTxStyle>
      <a:tcStyle>
        <a:tcBdr>
          <a:bottom>
            <a:ln cap="flat" cmpd="sng" w="38100">
              <a:solidFill>
                <a:schemeClr val="lt1"/>
              </a:solidFill>
              <a:prstDash val="solid"/>
              <a:round/>
              <a:headEnd len="sm" w="sm" type="none"/>
              <a:tailEnd len="sm" w="sm" type="none"/>
            </a:ln>
          </a:bottom>
        </a:tcBdr>
        <a:fill>
          <a:solidFill>
            <a:schemeClr val="accent1"/>
          </a:solidFill>
        </a:fill>
      </a:tc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2160" orient="horz"/>
        <p:guide pos="384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26" Type="http://schemas.openxmlformats.org/officeDocument/2006/relationships/slide" Target="slides/slide20.xml"/><Relationship Id="rId25" Type="http://schemas.openxmlformats.org/officeDocument/2006/relationships/slide" Target="slides/slide19.xml"/><Relationship Id="rId28" Type="http://schemas.openxmlformats.org/officeDocument/2006/relationships/slide" Target="slides/slide22.xml"/><Relationship Id="rId27" Type="http://schemas.openxmlformats.org/officeDocument/2006/relationships/slide" Target="slides/slide21.xml"/><Relationship Id="rId5" Type="http://schemas.openxmlformats.org/officeDocument/2006/relationships/slideMaster" Target="slideMasters/slideMaster1.xml"/><Relationship Id="rId6" Type="http://schemas.openxmlformats.org/officeDocument/2006/relationships/notesMaster" Target="notesMasters/notesMaster1.xml"/><Relationship Id="rId29" Type="http://schemas.openxmlformats.org/officeDocument/2006/relationships/slide" Target="slides/slide23.xml"/><Relationship Id="rId7" Type="http://schemas.openxmlformats.org/officeDocument/2006/relationships/slide" Target="slides/slide1.xml"/><Relationship Id="rId8" Type="http://schemas.openxmlformats.org/officeDocument/2006/relationships/slide" Target="slides/slide2.xml"/><Relationship Id="rId31" Type="http://schemas.openxmlformats.org/officeDocument/2006/relationships/slide" Target="slides/slide25.xml"/><Relationship Id="rId30" Type="http://schemas.openxmlformats.org/officeDocument/2006/relationships/slide" Target="slides/slide24.xml"/><Relationship Id="rId11" Type="http://schemas.openxmlformats.org/officeDocument/2006/relationships/slide" Target="slides/slide5.xml"/><Relationship Id="rId33" Type="http://customschemas.google.com/relationships/presentationmetadata" Target="metadata"/><Relationship Id="rId10" Type="http://schemas.openxmlformats.org/officeDocument/2006/relationships/slide" Target="slides/slide4.xml"/><Relationship Id="rId32" Type="http://schemas.openxmlformats.org/officeDocument/2006/relationships/slide" Target="slides/slide26.xml"/><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7" name="Shape 97"/>
        <p:cNvGrpSpPr/>
        <p:nvPr/>
      </p:nvGrpSpPr>
      <p:grpSpPr>
        <a:xfrm>
          <a:off x="0" y="0"/>
          <a:ext cx="0" cy="0"/>
          <a:chOff x="0" y="0"/>
          <a:chExt cx="0" cy="0"/>
        </a:xfrm>
      </p:grpSpPr>
      <p:sp>
        <p:nvSpPr>
          <p:cNvPr id="98" name="Google Shape;98;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6" name="Shape 156"/>
        <p:cNvGrpSpPr/>
        <p:nvPr/>
      </p:nvGrpSpPr>
      <p:grpSpPr>
        <a:xfrm>
          <a:off x="0" y="0"/>
          <a:ext cx="0" cy="0"/>
          <a:chOff x="0" y="0"/>
          <a:chExt cx="0" cy="0"/>
        </a:xfrm>
      </p:grpSpPr>
      <p:sp>
        <p:nvSpPr>
          <p:cNvPr id="157" name="Google Shape;157;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8" name="Google Shape;158;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2" name="Shape 162"/>
        <p:cNvGrpSpPr/>
        <p:nvPr/>
      </p:nvGrpSpPr>
      <p:grpSpPr>
        <a:xfrm>
          <a:off x="0" y="0"/>
          <a:ext cx="0" cy="0"/>
          <a:chOff x="0" y="0"/>
          <a:chExt cx="0" cy="0"/>
        </a:xfrm>
      </p:grpSpPr>
      <p:sp>
        <p:nvSpPr>
          <p:cNvPr id="163" name="Google Shape;163;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4" name="Google Shape;164;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8" name="Shape 168"/>
        <p:cNvGrpSpPr/>
        <p:nvPr/>
      </p:nvGrpSpPr>
      <p:grpSpPr>
        <a:xfrm>
          <a:off x="0" y="0"/>
          <a:ext cx="0" cy="0"/>
          <a:chOff x="0" y="0"/>
          <a:chExt cx="0" cy="0"/>
        </a:xfrm>
      </p:grpSpPr>
      <p:sp>
        <p:nvSpPr>
          <p:cNvPr id="169" name="Google Shape;169;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0" name="Google Shape;170;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4" name="Shape 174"/>
        <p:cNvGrpSpPr/>
        <p:nvPr/>
      </p:nvGrpSpPr>
      <p:grpSpPr>
        <a:xfrm>
          <a:off x="0" y="0"/>
          <a:ext cx="0" cy="0"/>
          <a:chOff x="0" y="0"/>
          <a:chExt cx="0" cy="0"/>
        </a:xfrm>
      </p:grpSpPr>
      <p:sp>
        <p:nvSpPr>
          <p:cNvPr id="175" name="Google Shape;175;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6" name="Google Shape;176;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0" name="Shape 180"/>
        <p:cNvGrpSpPr/>
        <p:nvPr/>
      </p:nvGrpSpPr>
      <p:grpSpPr>
        <a:xfrm>
          <a:off x="0" y="0"/>
          <a:ext cx="0" cy="0"/>
          <a:chOff x="0" y="0"/>
          <a:chExt cx="0" cy="0"/>
        </a:xfrm>
      </p:grpSpPr>
      <p:sp>
        <p:nvSpPr>
          <p:cNvPr id="181" name="Google Shape;181;p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2" name="Google Shape;182;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6" name="Shape 186"/>
        <p:cNvGrpSpPr/>
        <p:nvPr/>
      </p:nvGrpSpPr>
      <p:grpSpPr>
        <a:xfrm>
          <a:off x="0" y="0"/>
          <a:ext cx="0" cy="0"/>
          <a:chOff x="0" y="0"/>
          <a:chExt cx="0" cy="0"/>
        </a:xfrm>
      </p:grpSpPr>
      <p:sp>
        <p:nvSpPr>
          <p:cNvPr id="187" name="Google Shape;187;p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8" name="Google Shape;188;p1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2" name="Shape 192"/>
        <p:cNvGrpSpPr/>
        <p:nvPr/>
      </p:nvGrpSpPr>
      <p:grpSpPr>
        <a:xfrm>
          <a:off x="0" y="0"/>
          <a:ext cx="0" cy="0"/>
          <a:chOff x="0" y="0"/>
          <a:chExt cx="0" cy="0"/>
        </a:xfrm>
      </p:grpSpPr>
      <p:sp>
        <p:nvSpPr>
          <p:cNvPr id="193" name="Google Shape;193;p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4" name="Google Shape;194;p1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9" name="Shape 199"/>
        <p:cNvGrpSpPr/>
        <p:nvPr/>
      </p:nvGrpSpPr>
      <p:grpSpPr>
        <a:xfrm>
          <a:off x="0" y="0"/>
          <a:ext cx="0" cy="0"/>
          <a:chOff x="0" y="0"/>
          <a:chExt cx="0" cy="0"/>
        </a:xfrm>
      </p:grpSpPr>
      <p:sp>
        <p:nvSpPr>
          <p:cNvPr id="200" name="Google Shape;200;p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1" name="Google Shape;201;p1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5" name="Shape 205"/>
        <p:cNvGrpSpPr/>
        <p:nvPr/>
      </p:nvGrpSpPr>
      <p:grpSpPr>
        <a:xfrm>
          <a:off x="0" y="0"/>
          <a:ext cx="0" cy="0"/>
          <a:chOff x="0" y="0"/>
          <a:chExt cx="0" cy="0"/>
        </a:xfrm>
      </p:grpSpPr>
      <p:sp>
        <p:nvSpPr>
          <p:cNvPr id="206" name="Google Shape;206;p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7" name="Google Shape;207;p1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1" name="Shape 211"/>
        <p:cNvGrpSpPr/>
        <p:nvPr/>
      </p:nvGrpSpPr>
      <p:grpSpPr>
        <a:xfrm>
          <a:off x="0" y="0"/>
          <a:ext cx="0" cy="0"/>
          <a:chOff x="0" y="0"/>
          <a:chExt cx="0" cy="0"/>
        </a:xfrm>
      </p:grpSpPr>
      <p:sp>
        <p:nvSpPr>
          <p:cNvPr id="212" name="Google Shape;212;p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3" name="Google Shape;213;p1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3" name="Shape 103"/>
        <p:cNvGrpSpPr/>
        <p:nvPr/>
      </p:nvGrpSpPr>
      <p:grpSpPr>
        <a:xfrm>
          <a:off x="0" y="0"/>
          <a:ext cx="0" cy="0"/>
          <a:chOff x="0" y="0"/>
          <a:chExt cx="0" cy="0"/>
        </a:xfrm>
      </p:grpSpPr>
      <p:sp>
        <p:nvSpPr>
          <p:cNvPr id="104" name="Google Shape;104;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5" name="Google Shape;105;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7" name="Shape 217"/>
        <p:cNvGrpSpPr/>
        <p:nvPr/>
      </p:nvGrpSpPr>
      <p:grpSpPr>
        <a:xfrm>
          <a:off x="0" y="0"/>
          <a:ext cx="0" cy="0"/>
          <a:chOff x="0" y="0"/>
          <a:chExt cx="0" cy="0"/>
        </a:xfrm>
      </p:grpSpPr>
      <p:sp>
        <p:nvSpPr>
          <p:cNvPr id="218" name="Google Shape;218;p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9" name="Google Shape;219;p2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3" name="Shape 223"/>
        <p:cNvGrpSpPr/>
        <p:nvPr/>
      </p:nvGrpSpPr>
      <p:grpSpPr>
        <a:xfrm>
          <a:off x="0" y="0"/>
          <a:ext cx="0" cy="0"/>
          <a:chOff x="0" y="0"/>
          <a:chExt cx="0" cy="0"/>
        </a:xfrm>
      </p:grpSpPr>
      <p:sp>
        <p:nvSpPr>
          <p:cNvPr id="224" name="Google Shape;224;p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5" name="Google Shape;225;p2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0" name="Shape 230"/>
        <p:cNvGrpSpPr/>
        <p:nvPr/>
      </p:nvGrpSpPr>
      <p:grpSpPr>
        <a:xfrm>
          <a:off x="0" y="0"/>
          <a:ext cx="0" cy="0"/>
          <a:chOff x="0" y="0"/>
          <a:chExt cx="0" cy="0"/>
        </a:xfrm>
      </p:grpSpPr>
      <p:sp>
        <p:nvSpPr>
          <p:cNvPr id="231" name="Google Shape;231;p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2" name="Google Shape;232;p2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7" name="Shape 237"/>
        <p:cNvGrpSpPr/>
        <p:nvPr/>
      </p:nvGrpSpPr>
      <p:grpSpPr>
        <a:xfrm>
          <a:off x="0" y="0"/>
          <a:ext cx="0" cy="0"/>
          <a:chOff x="0" y="0"/>
          <a:chExt cx="0" cy="0"/>
        </a:xfrm>
      </p:grpSpPr>
      <p:sp>
        <p:nvSpPr>
          <p:cNvPr id="238" name="Google Shape;238;p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9" name="Google Shape;239;p2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3" name="Shape 243"/>
        <p:cNvGrpSpPr/>
        <p:nvPr/>
      </p:nvGrpSpPr>
      <p:grpSpPr>
        <a:xfrm>
          <a:off x="0" y="0"/>
          <a:ext cx="0" cy="0"/>
          <a:chOff x="0" y="0"/>
          <a:chExt cx="0" cy="0"/>
        </a:xfrm>
      </p:grpSpPr>
      <p:sp>
        <p:nvSpPr>
          <p:cNvPr id="244" name="Google Shape;244;p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5" name="Google Shape;245;p2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9" name="Shape 249"/>
        <p:cNvGrpSpPr/>
        <p:nvPr/>
      </p:nvGrpSpPr>
      <p:grpSpPr>
        <a:xfrm>
          <a:off x="0" y="0"/>
          <a:ext cx="0" cy="0"/>
          <a:chOff x="0" y="0"/>
          <a:chExt cx="0" cy="0"/>
        </a:xfrm>
      </p:grpSpPr>
      <p:sp>
        <p:nvSpPr>
          <p:cNvPr id="250" name="Google Shape;250;p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51" name="Google Shape;251;p2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5" name="Shape 255"/>
        <p:cNvGrpSpPr/>
        <p:nvPr/>
      </p:nvGrpSpPr>
      <p:grpSpPr>
        <a:xfrm>
          <a:off x="0" y="0"/>
          <a:ext cx="0" cy="0"/>
          <a:chOff x="0" y="0"/>
          <a:chExt cx="0" cy="0"/>
        </a:xfrm>
      </p:grpSpPr>
      <p:sp>
        <p:nvSpPr>
          <p:cNvPr id="256" name="Google Shape;256;p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57" name="Google Shape;257;p2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9" name="Shape 109"/>
        <p:cNvGrpSpPr/>
        <p:nvPr/>
      </p:nvGrpSpPr>
      <p:grpSpPr>
        <a:xfrm>
          <a:off x="0" y="0"/>
          <a:ext cx="0" cy="0"/>
          <a:chOff x="0" y="0"/>
          <a:chExt cx="0" cy="0"/>
        </a:xfrm>
      </p:grpSpPr>
      <p:sp>
        <p:nvSpPr>
          <p:cNvPr id="110" name="Google Shape;110;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1" name="Google Shape;111;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5" name="Shape 115"/>
        <p:cNvGrpSpPr/>
        <p:nvPr/>
      </p:nvGrpSpPr>
      <p:grpSpPr>
        <a:xfrm>
          <a:off x="0" y="0"/>
          <a:ext cx="0" cy="0"/>
          <a:chOff x="0" y="0"/>
          <a:chExt cx="0" cy="0"/>
        </a:xfrm>
      </p:grpSpPr>
      <p:sp>
        <p:nvSpPr>
          <p:cNvPr id="116" name="Google Shape;116;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1" name="Shape 121"/>
        <p:cNvGrpSpPr/>
        <p:nvPr/>
      </p:nvGrpSpPr>
      <p:grpSpPr>
        <a:xfrm>
          <a:off x="0" y="0"/>
          <a:ext cx="0" cy="0"/>
          <a:chOff x="0" y="0"/>
          <a:chExt cx="0" cy="0"/>
        </a:xfrm>
      </p:grpSpPr>
      <p:sp>
        <p:nvSpPr>
          <p:cNvPr id="122" name="Google Shape;122;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3" name="Google Shape;123;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7" name="Shape 127"/>
        <p:cNvGrpSpPr/>
        <p:nvPr/>
      </p:nvGrpSpPr>
      <p:grpSpPr>
        <a:xfrm>
          <a:off x="0" y="0"/>
          <a:ext cx="0" cy="0"/>
          <a:chOff x="0" y="0"/>
          <a:chExt cx="0" cy="0"/>
        </a:xfrm>
      </p:grpSpPr>
      <p:sp>
        <p:nvSpPr>
          <p:cNvPr id="128" name="Google Shape;128;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9" name="Google Shape;129;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3" name="Shape 133"/>
        <p:cNvGrpSpPr/>
        <p:nvPr/>
      </p:nvGrpSpPr>
      <p:grpSpPr>
        <a:xfrm>
          <a:off x="0" y="0"/>
          <a:ext cx="0" cy="0"/>
          <a:chOff x="0" y="0"/>
          <a:chExt cx="0" cy="0"/>
        </a:xfrm>
      </p:grpSpPr>
      <p:sp>
        <p:nvSpPr>
          <p:cNvPr id="134" name="Google Shape;134;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5" name="Google Shape;135;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3" name="Shape 143"/>
        <p:cNvGrpSpPr/>
        <p:nvPr/>
      </p:nvGrpSpPr>
      <p:grpSpPr>
        <a:xfrm>
          <a:off x="0" y="0"/>
          <a:ext cx="0" cy="0"/>
          <a:chOff x="0" y="0"/>
          <a:chExt cx="0" cy="0"/>
        </a:xfrm>
      </p:grpSpPr>
      <p:sp>
        <p:nvSpPr>
          <p:cNvPr id="144" name="Google Shape;144;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5" name="Google Shape;145;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0" name="Shape 150"/>
        <p:cNvGrpSpPr/>
        <p:nvPr/>
      </p:nvGrpSpPr>
      <p:grpSpPr>
        <a:xfrm>
          <a:off x="0" y="0"/>
          <a:ext cx="0" cy="0"/>
          <a:chOff x="0" y="0"/>
          <a:chExt cx="0" cy="0"/>
        </a:xfrm>
      </p:grpSpPr>
      <p:sp>
        <p:nvSpPr>
          <p:cNvPr id="151" name="Google Shape;151;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2" name="Google Shape;152;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type="obj">
  <p:cSld name="OBJECT">
    <p:spTree>
      <p:nvGrpSpPr>
        <p:cNvPr id="14" name="Shape 14"/>
        <p:cNvGrpSpPr/>
        <p:nvPr/>
      </p:nvGrpSpPr>
      <p:grpSpPr>
        <a:xfrm>
          <a:off x="0" y="0"/>
          <a:ext cx="0" cy="0"/>
          <a:chOff x="0" y="0"/>
          <a:chExt cx="0" cy="0"/>
        </a:xfrm>
      </p:grpSpPr>
      <p:sp>
        <p:nvSpPr>
          <p:cNvPr id="15" name="Google Shape;15;p28"/>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48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6" name="Google Shape;16;p28"/>
          <p:cNvSpPr txBox="1"/>
          <p:nvPr>
            <p:ph idx="1" type="body"/>
          </p:nvPr>
        </p:nvSpPr>
        <p:spPr>
          <a:xfrm>
            <a:off x="1097280" y="1845734"/>
            <a:ext cx="10058400" cy="402336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17" name="Google Shape;17;p28"/>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 name="Google Shape;18;p28"/>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28"/>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Nadpis a svislý text" type="vertTx">
  <p:cSld name="VERTICAL_TEXT">
    <p:spTree>
      <p:nvGrpSpPr>
        <p:cNvPr id="83" name="Shape 83"/>
        <p:cNvGrpSpPr/>
        <p:nvPr/>
      </p:nvGrpSpPr>
      <p:grpSpPr>
        <a:xfrm>
          <a:off x="0" y="0"/>
          <a:ext cx="0" cy="0"/>
          <a:chOff x="0" y="0"/>
          <a:chExt cx="0" cy="0"/>
        </a:xfrm>
      </p:grpSpPr>
      <p:sp>
        <p:nvSpPr>
          <p:cNvPr id="84" name="Google Shape;84;p37"/>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5" name="Google Shape;85;p37"/>
          <p:cNvSpPr txBox="1"/>
          <p:nvPr>
            <p:ph idx="1" type="body"/>
          </p:nvPr>
        </p:nvSpPr>
        <p:spPr>
          <a:xfrm rot="5400000">
            <a:off x="4114800" y="-1171786"/>
            <a:ext cx="4023360" cy="10058400"/>
          </a:xfrm>
          <a:prstGeom prst="rect">
            <a:avLst/>
          </a:prstGeom>
          <a:noFill/>
          <a:ln>
            <a:noFill/>
          </a:ln>
        </p:spPr>
        <p:txBody>
          <a:bodyPr anchorCtr="0" anchor="t" bIns="0" lIns="45700" spcFirstLastPara="1" rIns="45700" wrap="square" tIns="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86" name="Google Shape;86;p37"/>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7" name="Google Shape;87;p37"/>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8" name="Google Shape;88;p37"/>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vislý nadpis a text" showMasterSp="0" type="vertTitleAndTx">
  <p:cSld name="VERTICAL_TITLE_AND_VERTICAL_TEXT">
    <p:spTree>
      <p:nvGrpSpPr>
        <p:cNvPr id="89" name="Shape 89"/>
        <p:cNvGrpSpPr/>
        <p:nvPr/>
      </p:nvGrpSpPr>
      <p:grpSpPr>
        <a:xfrm>
          <a:off x="0" y="0"/>
          <a:ext cx="0" cy="0"/>
          <a:chOff x="0" y="0"/>
          <a:chExt cx="0" cy="0"/>
        </a:xfrm>
      </p:grpSpPr>
      <p:sp>
        <p:nvSpPr>
          <p:cNvPr id="90" name="Google Shape;90;p38"/>
          <p:cNvSpPr/>
          <p:nvPr/>
        </p:nvSpPr>
        <p:spPr>
          <a:xfrm>
            <a:off x="3175" y="6400800"/>
            <a:ext cx="12188825" cy="4572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38"/>
          <p:cNvSpPr/>
          <p:nvPr/>
        </p:nvSpPr>
        <p:spPr>
          <a:xfrm>
            <a:off x="15" y="6334316"/>
            <a:ext cx="12188825" cy="64008"/>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38"/>
          <p:cNvSpPr txBox="1"/>
          <p:nvPr>
            <p:ph type="title"/>
          </p:nvPr>
        </p:nvSpPr>
        <p:spPr>
          <a:xfrm rot="5400000">
            <a:off x="7160640" y="1979039"/>
            <a:ext cx="5757421" cy="2628900"/>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3" name="Google Shape;93;p38"/>
          <p:cNvSpPr txBox="1"/>
          <p:nvPr>
            <p:ph idx="1" type="body"/>
          </p:nvPr>
        </p:nvSpPr>
        <p:spPr>
          <a:xfrm rot="5400000">
            <a:off x="1826639" y="-573661"/>
            <a:ext cx="5757422" cy="7734300"/>
          </a:xfrm>
          <a:prstGeom prst="rect">
            <a:avLst/>
          </a:prstGeom>
          <a:noFill/>
          <a:ln>
            <a:noFill/>
          </a:ln>
        </p:spPr>
        <p:txBody>
          <a:bodyPr anchorCtr="0" anchor="t" bIns="0" lIns="45700" spcFirstLastPara="1" rIns="45700" wrap="square" tIns="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94" name="Google Shape;94;p38"/>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5" name="Google Shape;95;p38"/>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6" name="Google Shape;96;p38"/>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Úvodní snímek" showMasterSp="0" type="title">
  <p:cSld name="TITLE">
    <p:spTree>
      <p:nvGrpSpPr>
        <p:cNvPr id="20" name="Shape 20"/>
        <p:cNvGrpSpPr/>
        <p:nvPr/>
      </p:nvGrpSpPr>
      <p:grpSpPr>
        <a:xfrm>
          <a:off x="0" y="0"/>
          <a:ext cx="0" cy="0"/>
          <a:chOff x="0" y="0"/>
          <a:chExt cx="0" cy="0"/>
        </a:xfrm>
      </p:grpSpPr>
      <p:sp>
        <p:nvSpPr>
          <p:cNvPr id="21" name="Google Shape;21;p29"/>
          <p:cNvSpPr/>
          <p:nvPr/>
        </p:nvSpPr>
        <p:spPr>
          <a:xfrm>
            <a:off x="3175" y="6400800"/>
            <a:ext cx="12188825" cy="4572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29"/>
          <p:cNvSpPr/>
          <p:nvPr/>
        </p:nvSpPr>
        <p:spPr>
          <a:xfrm>
            <a:off x="15" y="6334316"/>
            <a:ext cx="12188825" cy="64008"/>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29"/>
          <p:cNvSpPr txBox="1"/>
          <p:nvPr>
            <p:ph type="ctrTitle"/>
          </p:nvPr>
        </p:nvSpPr>
        <p:spPr>
          <a:xfrm>
            <a:off x="1097280" y="758952"/>
            <a:ext cx="10058400" cy="3566160"/>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262626"/>
              </a:buClr>
              <a:buSzPts val="8000"/>
              <a:buFont typeface="Calibri"/>
              <a:buNone/>
              <a:defRPr sz="8000">
                <a:solidFill>
                  <a:srgbClr val="26262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4" name="Google Shape;24;p29"/>
          <p:cNvSpPr txBox="1"/>
          <p:nvPr>
            <p:ph idx="1" type="subTitle"/>
          </p:nvPr>
        </p:nvSpPr>
        <p:spPr>
          <a:xfrm>
            <a:off x="1100051" y="4455620"/>
            <a:ext cx="10058400" cy="1143000"/>
          </a:xfrm>
          <a:prstGeom prst="rect">
            <a:avLst/>
          </a:prstGeom>
          <a:noFill/>
          <a:ln>
            <a:noFill/>
          </a:ln>
        </p:spPr>
        <p:txBody>
          <a:bodyPr anchorCtr="0" anchor="t" bIns="45700" lIns="91425" spcFirstLastPara="1" rIns="91425" wrap="square" tIns="45700">
            <a:normAutofit/>
          </a:bodyPr>
          <a:lstStyle>
            <a:lvl1pPr lvl="0" algn="l">
              <a:lnSpc>
                <a:spcPct val="90000"/>
              </a:lnSpc>
              <a:spcBef>
                <a:spcPts val="1200"/>
              </a:spcBef>
              <a:spcAft>
                <a:spcPts val="0"/>
              </a:spcAft>
              <a:buSzPts val="2400"/>
              <a:buNone/>
              <a:defRPr sz="2400" cap="none">
                <a:solidFill>
                  <a:schemeClr val="dk2"/>
                </a:solidFill>
                <a:latin typeface="Calibri"/>
                <a:ea typeface="Calibri"/>
                <a:cs typeface="Calibri"/>
                <a:sym typeface="Calibri"/>
              </a:defRPr>
            </a:lvl1pPr>
            <a:lvl2pPr lvl="1" algn="ctr">
              <a:lnSpc>
                <a:spcPct val="90000"/>
              </a:lnSpc>
              <a:spcBef>
                <a:spcPts val="200"/>
              </a:spcBef>
              <a:spcAft>
                <a:spcPts val="0"/>
              </a:spcAft>
              <a:buSzPts val="2400"/>
              <a:buNone/>
              <a:defRPr sz="2400"/>
            </a:lvl2pPr>
            <a:lvl3pPr lvl="2" algn="ctr">
              <a:lnSpc>
                <a:spcPct val="90000"/>
              </a:lnSpc>
              <a:spcBef>
                <a:spcPts val="400"/>
              </a:spcBef>
              <a:spcAft>
                <a:spcPts val="0"/>
              </a:spcAft>
              <a:buSzPts val="2400"/>
              <a:buNone/>
              <a:defRPr sz="2400"/>
            </a:lvl3pPr>
            <a:lvl4pPr lvl="3" algn="ctr">
              <a:lnSpc>
                <a:spcPct val="90000"/>
              </a:lnSpc>
              <a:spcBef>
                <a:spcPts val="400"/>
              </a:spcBef>
              <a:spcAft>
                <a:spcPts val="0"/>
              </a:spcAft>
              <a:buSzPts val="2000"/>
              <a:buNone/>
              <a:defRPr sz="2000"/>
            </a:lvl4pPr>
            <a:lvl5pPr lvl="4" algn="ctr">
              <a:lnSpc>
                <a:spcPct val="90000"/>
              </a:lnSpc>
              <a:spcBef>
                <a:spcPts val="400"/>
              </a:spcBef>
              <a:spcAft>
                <a:spcPts val="0"/>
              </a:spcAft>
              <a:buSzPts val="2000"/>
              <a:buNone/>
              <a:defRPr sz="2000"/>
            </a:lvl5pPr>
            <a:lvl6pPr lvl="5" algn="ctr">
              <a:lnSpc>
                <a:spcPct val="90000"/>
              </a:lnSpc>
              <a:spcBef>
                <a:spcPts val="400"/>
              </a:spcBef>
              <a:spcAft>
                <a:spcPts val="0"/>
              </a:spcAft>
              <a:buSzPts val="2000"/>
              <a:buNone/>
              <a:defRPr sz="2000"/>
            </a:lvl6pPr>
            <a:lvl7pPr lvl="6" algn="ctr">
              <a:lnSpc>
                <a:spcPct val="90000"/>
              </a:lnSpc>
              <a:spcBef>
                <a:spcPts val="400"/>
              </a:spcBef>
              <a:spcAft>
                <a:spcPts val="0"/>
              </a:spcAft>
              <a:buSzPts val="2000"/>
              <a:buNone/>
              <a:defRPr sz="2000"/>
            </a:lvl7pPr>
            <a:lvl8pPr lvl="7" algn="ctr">
              <a:lnSpc>
                <a:spcPct val="90000"/>
              </a:lnSpc>
              <a:spcBef>
                <a:spcPts val="400"/>
              </a:spcBef>
              <a:spcAft>
                <a:spcPts val="0"/>
              </a:spcAft>
              <a:buSzPts val="2000"/>
              <a:buNone/>
              <a:defRPr sz="2000"/>
            </a:lvl8pPr>
            <a:lvl9pPr lvl="8" algn="ctr">
              <a:lnSpc>
                <a:spcPct val="90000"/>
              </a:lnSpc>
              <a:spcBef>
                <a:spcPts val="400"/>
              </a:spcBef>
              <a:spcAft>
                <a:spcPts val="400"/>
              </a:spcAft>
              <a:buSzPts val="2000"/>
              <a:buNone/>
              <a:defRPr sz="2000"/>
            </a:lvl9pPr>
          </a:lstStyle>
          <a:p/>
        </p:txBody>
      </p:sp>
      <p:sp>
        <p:nvSpPr>
          <p:cNvPr id="25" name="Google Shape;25;p29"/>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29"/>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29"/>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cs-CZ"/>
              <a:t>‹#›</a:t>
            </a:fld>
            <a:endParaRPr/>
          </a:p>
        </p:txBody>
      </p:sp>
      <p:cxnSp>
        <p:nvCxnSpPr>
          <p:cNvPr id="28" name="Google Shape;28;p29"/>
          <p:cNvCxnSpPr/>
          <p:nvPr/>
        </p:nvCxnSpPr>
        <p:spPr>
          <a:xfrm>
            <a:off x="1207658" y="4343400"/>
            <a:ext cx="9875520" cy="0"/>
          </a:xfrm>
          <a:prstGeom prst="straightConnector1">
            <a:avLst/>
          </a:prstGeom>
          <a:noFill/>
          <a:ln cap="flat" cmpd="sng" w="9525">
            <a:solidFill>
              <a:srgbClr val="7F7F7F"/>
            </a:solidFill>
            <a:prstDash val="solid"/>
            <a:round/>
            <a:headEnd len="sm" w="sm" type="none"/>
            <a:tailEnd len="sm" w="sm" type="none"/>
          </a:ln>
        </p:spPr>
      </p:cxn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Záhlaví části" showMasterSp="0" type="secHead">
  <p:cSld name="SECTION_HEADER">
    <p:bg>
      <p:bgPr>
        <a:solidFill>
          <a:schemeClr val="lt1"/>
        </a:solidFill>
      </p:bgPr>
    </p:bg>
    <p:spTree>
      <p:nvGrpSpPr>
        <p:cNvPr id="29" name="Shape 29"/>
        <p:cNvGrpSpPr/>
        <p:nvPr/>
      </p:nvGrpSpPr>
      <p:grpSpPr>
        <a:xfrm>
          <a:off x="0" y="0"/>
          <a:ext cx="0" cy="0"/>
          <a:chOff x="0" y="0"/>
          <a:chExt cx="0" cy="0"/>
        </a:xfrm>
      </p:grpSpPr>
      <p:sp>
        <p:nvSpPr>
          <p:cNvPr id="30" name="Google Shape;30;p30"/>
          <p:cNvSpPr/>
          <p:nvPr/>
        </p:nvSpPr>
        <p:spPr>
          <a:xfrm>
            <a:off x="3175" y="6400800"/>
            <a:ext cx="12188825" cy="4572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30"/>
          <p:cNvSpPr/>
          <p:nvPr/>
        </p:nvSpPr>
        <p:spPr>
          <a:xfrm>
            <a:off x="15" y="6334316"/>
            <a:ext cx="12188825" cy="64008"/>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30"/>
          <p:cNvSpPr txBox="1"/>
          <p:nvPr>
            <p:ph type="title"/>
          </p:nvPr>
        </p:nvSpPr>
        <p:spPr>
          <a:xfrm>
            <a:off x="1097280" y="758952"/>
            <a:ext cx="10058400" cy="3566160"/>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262626"/>
              </a:buClr>
              <a:buSzPts val="8000"/>
              <a:buFont typeface="Calibri"/>
              <a:buNone/>
              <a:defRPr b="0" sz="8000">
                <a:solidFill>
                  <a:srgbClr val="26262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3" name="Google Shape;33;p30"/>
          <p:cNvSpPr txBox="1"/>
          <p:nvPr>
            <p:ph idx="1" type="body"/>
          </p:nvPr>
        </p:nvSpPr>
        <p:spPr>
          <a:xfrm>
            <a:off x="1097280" y="4453128"/>
            <a:ext cx="10058400" cy="1143000"/>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200"/>
              </a:spcBef>
              <a:spcAft>
                <a:spcPts val="0"/>
              </a:spcAft>
              <a:buSzPts val="2400"/>
              <a:buNone/>
              <a:defRPr sz="2400" cap="none">
                <a:solidFill>
                  <a:schemeClr val="dk2"/>
                </a:solidFill>
                <a:latin typeface="Calibri"/>
                <a:ea typeface="Calibri"/>
                <a:cs typeface="Calibri"/>
                <a:sym typeface="Calibri"/>
              </a:defRPr>
            </a:lvl1pPr>
            <a:lvl2pPr indent="-228600" lvl="1" marL="914400" algn="l">
              <a:lnSpc>
                <a:spcPct val="90000"/>
              </a:lnSpc>
              <a:spcBef>
                <a:spcPts val="200"/>
              </a:spcBef>
              <a:spcAft>
                <a:spcPts val="0"/>
              </a:spcAft>
              <a:buSzPts val="1800"/>
              <a:buNone/>
              <a:defRPr sz="1800">
                <a:solidFill>
                  <a:srgbClr val="888888"/>
                </a:solidFill>
              </a:defRPr>
            </a:lvl2pPr>
            <a:lvl3pPr indent="-228600" lvl="2" marL="1371600" algn="l">
              <a:lnSpc>
                <a:spcPct val="90000"/>
              </a:lnSpc>
              <a:spcBef>
                <a:spcPts val="400"/>
              </a:spcBef>
              <a:spcAft>
                <a:spcPts val="0"/>
              </a:spcAft>
              <a:buSzPts val="1600"/>
              <a:buNone/>
              <a:defRPr sz="1600">
                <a:solidFill>
                  <a:srgbClr val="888888"/>
                </a:solidFill>
              </a:defRPr>
            </a:lvl3pPr>
            <a:lvl4pPr indent="-228600" lvl="3" marL="1828800" algn="l">
              <a:lnSpc>
                <a:spcPct val="90000"/>
              </a:lnSpc>
              <a:spcBef>
                <a:spcPts val="400"/>
              </a:spcBef>
              <a:spcAft>
                <a:spcPts val="0"/>
              </a:spcAft>
              <a:buSzPts val="1400"/>
              <a:buNone/>
              <a:defRPr sz="1400">
                <a:solidFill>
                  <a:srgbClr val="888888"/>
                </a:solidFill>
              </a:defRPr>
            </a:lvl4pPr>
            <a:lvl5pPr indent="-228600" lvl="4" marL="2286000" algn="l">
              <a:lnSpc>
                <a:spcPct val="90000"/>
              </a:lnSpc>
              <a:spcBef>
                <a:spcPts val="400"/>
              </a:spcBef>
              <a:spcAft>
                <a:spcPts val="0"/>
              </a:spcAft>
              <a:buSzPts val="1400"/>
              <a:buNone/>
              <a:defRPr sz="1400">
                <a:solidFill>
                  <a:srgbClr val="888888"/>
                </a:solidFill>
              </a:defRPr>
            </a:lvl5pPr>
            <a:lvl6pPr indent="-228600" lvl="5" marL="2743200" algn="l">
              <a:lnSpc>
                <a:spcPct val="90000"/>
              </a:lnSpc>
              <a:spcBef>
                <a:spcPts val="400"/>
              </a:spcBef>
              <a:spcAft>
                <a:spcPts val="0"/>
              </a:spcAft>
              <a:buSzPts val="1400"/>
              <a:buNone/>
              <a:defRPr sz="1400">
                <a:solidFill>
                  <a:srgbClr val="888888"/>
                </a:solidFill>
              </a:defRPr>
            </a:lvl6pPr>
            <a:lvl7pPr indent="-228600" lvl="6" marL="3200400" algn="l">
              <a:lnSpc>
                <a:spcPct val="90000"/>
              </a:lnSpc>
              <a:spcBef>
                <a:spcPts val="400"/>
              </a:spcBef>
              <a:spcAft>
                <a:spcPts val="0"/>
              </a:spcAft>
              <a:buSzPts val="1400"/>
              <a:buNone/>
              <a:defRPr sz="1400">
                <a:solidFill>
                  <a:srgbClr val="888888"/>
                </a:solidFill>
              </a:defRPr>
            </a:lvl7pPr>
            <a:lvl8pPr indent="-228600" lvl="7" marL="3657600" algn="l">
              <a:lnSpc>
                <a:spcPct val="90000"/>
              </a:lnSpc>
              <a:spcBef>
                <a:spcPts val="400"/>
              </a:spcBef>
              <a:spcAft>
                <a:spcPts val="0"/>
              </a:spcAft>
              <a:buSzPts val="1400"/>
              <a:buNone/>
              <a:defRPr sz="1400">
                <a:solidFill>
                  <a:srgbClr val="888888"/>
                </a:solidFill>
              </a:defRPr>
            </a:lvl8pPr>
            <a:lvl9pPr indent="-228600" lvl="8" marL="4114800" algn="l">
              <a:lnSpc>
                <a:spcPct val="90000"/>
              </a:lnSpc>
              <a:spcBef>
                <a:spcPts val="400"/>
              </a:spcBef>
              <a:spcAft>
                <a:spcPts val="400"/>
              </a:spcAft>
              <a:buSzPts val="1400"/>
              <a:buNone/>
              <a:defRPr sz="1400">
                <a:solidFill>
                  <a:srgbClr val="888888"/>
                </a:solidFill>
              </a:defRPr>
            </a:lvl9pPr>
          </a:lstStyle>
          <a:p/>
        </p:txBody>
      </p:sp>
      <p:sp>
        <p:nvSpPr>
          <p:cNvPr id="34" name="Google Shape;34;p30"/>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30"/>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6" name="Google Shape;36;p30"/>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cs-CZ"/>
              <a:t>‹#›</a:t>
            </a:fld>
            <a:endParaRPr/>
          </a:p>
        </p:txBody>
      </p:sp>
      <p:cxnSp>
        <p:nvCxnSpPr>
          <p:cNvPr id="37" name="Google Shape;37;p30"/>
          <p:cNvCxnSpPr/>
          <p:nvPr/>
        </p:nvCxnSpPr>
        <p:spPr>
          <a:xfrm>
            <a:off x="1207658" y="4343400"/>
            <a:ext cx="9875520" cy="0"/>
          </a:xfrm>
          <a:prstGeom prst="straightConnector1">
            <a:avLst/>
          </a:prstGeom>
          <a:noFill/>
          <a:ln cap="flat" cmpd="sng" w="9525">
            <a:solidFill>
              <a:srgbClr val="7F7F7F"/>
            </a:solidFill>
            <a:prstDash val="solid"/>
            <a:round/>
            <a:headEnd len="sm" w="sm" type="none"/>
            <a:tailEnd len="sm" w="sm" type="none"/>
          </a:ln>
        </p:spPr>
      </p:cxn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Dva obsahy" type="twoObj">
  <p:cSld name="TWO_OBJECTS">
    <p:spTree>
      <p:nvGrpSpPr>
        <p:cNvPr id="38" name="Shape 38"/>
        <p:cNvGrpSpPr/>
        <p:nvPr/>
      </p:nvGrpSpPr>
      <p:grpSpPr>
        <a:xfrm>
          <a:off x="0" y="0"/>
          <a:ext cx="0" cy="0"/>
          <a:chOff x="0" y="0"/>
          <a:chExt cx="0" cy="0"/>
        </a:xfrm>
      </p:grpSpPr>
      <p:sp>
        <p:nvSpPr>
          <p:cNvPr id="39" name="Google Shape;39;p31"/>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0" name="Google Shape;40;p31"/>
          <p:cNvSpPr txBox="1"/>
          <p:nvPr>
            <p:ph idx="1" type="body"/>
          </p:nvPr>
        </p:nvSpPr>
        <p:spPr>
          <a:xfrm>
            <a:off x="1097279" y="1845734"/>
            <a:ext cx="4937760" cy="402336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41" name="Google Shape;41;p31"/>
          <p:cNvSpPr txBox="1"/>
          <p:nvPr>
            <p:ph idx="2" type="body"/>
          </p:nvPr>
        </p:nvSpPr>
        <p:spPr>
          <a:xfrm>
            <a:off x="6217920" y="1845735"/>
            <a:ext cx="4937760" cy="402336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42" name="Google Shape;42;p31"/>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31"/>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31"/>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orovnání" type="twoTxTwoObj">
  <p:cSld name="TWO_OBJECTS_WITH_TEXT">
    <p:spTree>
      <p:nvGrpSpPr>
        <p:cNvPr id="45" name="Shape 45"/>
        <p:cNvGrpSpPr/>
        <p:nvPr/>
      </p:nvGrpSpPr>
      <p:grpSpPr>
        <a:xfrm>
          <a:off x="0" y="0"/>
          <a:ext cx="0" cy="0"/>
          <a:chOff x="0" y="0"/>
          <a:chExt cx="0" cy="0"/>
        </a:xfrm>
      </p:grpSpPr>
      <p:sp>
        <p:nvSpPr>
          <p:cNvPr id="46" name="Google Shape;46;p32"/>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32"/>
          <p:cNvSpPr txBox="1"/>
          <p:nvPr>
            <p:ph idx="1" type="body"/>
          </p:nvPr>
        </p:nvSpPr>
        <p:spPr>
          <a:xfrm>
            <a:off x="1097280" y="1846052"/>
            <a:ext cx="4937760" cy="736282"/>
          </a:xfrm>
          <a:prstGeom prst="rect">
            <a:avLst/>
          </a:prstGeom>
          <a:noFill/>
          <a:ln>
            <a:noFill/>
          </a:ln>
        </p:spPr>
        <p:txBody>
          <a:bodyPr anchorCtr="0" anchor="ctr" bIns="45700" lIns="91425" spcFirstLastPara="1" rIns="91425" wrap="square" tIns="45700">
            <a:normAutofit/>
          </a:bodyPr>
          <a:lstStyle>
            <a:lvl1pPr indent="-228600" lvl="0" marL="457200" algn="l">
              <a:lnSpc>
                <a:spcPct val="90000"/>
              </a:lnSpc>
              <a:spcBef>
                <a:spcPts val="1200"/>
              </a:spcBef>
              <a:spcAft>
                <a:spcPts val="0"/>
              </a:spcAft>
              <a:buSzPts val="2000"/>
              <a:buNone/>
              <a:defRPr b="0" sz="2000" cap="none">
                <a:solidFill>
                  <a:schemeClr val="dk2"/>
                </a:solidFill>
              </a:defRPr>
            </a:lvl1pPr>
            <a:lvl2pPr indent="-228600" lvl="1" marL="914400" algn="l">
              <a:lnSpc>
                <a:spcPct val="90000"/>
              </a:lnSpc>
              <a:spcBef>
                <a:spcPts val="200"/>
              </a:spcBef>
              <a:spcAft>
                <a:spcPts val="0"/>
              </a:spcAft>
              <a:buSzPts val="2000"/>
              <a:buNone/>
              <a:defRPr b="1" sz="2000"/>
            </a:lvl2pPr>
            <a:lvl3pPr indent="-228600" lvl="2" marL="1371600" algn="l">
              <a:lnSpc>
                <a:spcPct val="90000"/>
              </a:lnSpc>
              <a:spcBef>
                <a:spcPts val="400"/>
              </a:spcBef>
              <a:spcAft>
                <a:spcPts val="0"/>
              </a:spcAft>
              <a:buSzPts val="1800"/>
              <a:buNone/>
              <a:defRPr b="1" sz="1800"/>
            </a:lvl3pPr>
            <a:lvl4pPr indent="-228600" lvl="3" marL="1828800" algn="l">
              <a:lnSpc>
                <a:spcPct val="90000"/>
              </a:lnSpc>
              <a:spcBef>
                <a:spcPts val="400"/>
              </a:spcBef>
              <a:spcAft>
                <a:spcPts val="0"/>
              </a:spcAft>
              <a:buSzPts val="1600"/>
              <a:buNone/>
              <a:defRPr b="1" sz="1600"/>
            </a:lvl4pPr>
            <a:lvl5pPr indent="-228600" lvl="4" marL="2286000" algn="l">
              <a:lnSpc>
                <a:spcPct val="90000"/>
              </a:lnSpc>
              <a:spcBef>
                <a:spcPts val="400"/>
              </a:spcBef>
              <a:spcAft>
                <a:spcPts val="0"/>
              </a:spcAft>
              <a:buSzPts val="1600"/>
              <a:buNone/>
              <a:defRPr b="1" sz="1600"/>
            </a:lvl5pPr>
            <a:lvl6pPr indent="-228600" lvl="5" marL="2743200" algn="l">
              <a:lnSpc>
                <a:spcPct val="90000"/>
              </a:lnSpc>
              <a:spcBef>
                <a:spcPts val="400"/>
              </a:spcBef>
              <a:spcAft>
                <a:spcPts val="0"/>
              </a:spcAft>
              <a:buSzPts val="1600"/>
              <a:buNone/>
              <a:defRPr b="1" sz="1600"/>
            </a:lvl6pPr>
            <a:lvl7pPr indent="-228600" lvl="6" marL="3200400" algn="l">
              <a:lnSpc>
                <a:spcPct val="90000"/>
              </a:lnSpc>
              <a:spcBef>
                <a:spcPts val="400"/>
              </a:spcBef>
              <a:spcAft>
                <a:spcPts val="0"/>
              </a:spcAft>
              <a:buSzPts val="1600"/>
              <a:buNone/>
              <a:defRPr b="1" sz="1600"/>
            </a:lvl7pPr>
            <a:lvl8pPr indent="-228600" lvl="7" marL="3657600" algn="l">
              <a:lnSpc>
                <a:spcPct val="90000"/>
              </a:lnSpc>
              <a:spcBef>
                <a:spcPts val="400"/>
              </a:spcBef>
              <a:spcAft>
                <a:spcPts val="0"/>
              </a:spcAft>
              <a:buSzPts val="1600"/>
              <a:buNone/>
              <a:defRPr b="1" sz="1600"/>
            </a:lvl8pPr>
            <a:lvl9pPr indent="-228600" lvl="8" marL="4114800" algn="l">
              <a:lnSpc>
                <a:spcPct val="90000"/>
              </a:lnSpc>
              <a:spcBef>
                <a:spcPts val="400"/>
              </a:spcBef>
              <a:spcAft>
                <a:spcPts val="400"/>
              </a:spcAft>
              <a:buSzPts val="1600"/>
              <a:buNone/>
              <a:defRPr b="1" sz="1600"/>
            </a:lvl9pPr>
          </a:lstStyle>
          <a:p/>
        </p:txBody>
      </p:sp>
      <p:sp>
        <p:nvSpPr>
          <p:cNvPr id="48" name="Google Shape;48;p32"/>
          <p:cNvSpPr txBox="1"/>
          <p:nvPr>
            <p:ph idx="2" type="body"/>
          </p:nvPr>
        </p:nvSpPr>
        <p:spPr>
          <a:xfrm>
            <a:off x="1097280" y="2582334"/>
            <a:ext cx="4937760" cy="337820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49" name="Google Shape;49;p32"/>
          <p:cNvSpPr txBox="1"/>
          <p:nvPr>
            <p:ph idx="3" type="body"/>
          </p:nvPr>
        </p:nvSpPr>
        <p:spPr>
          <a:xfrm>
            <a:off x="6217920" y="1846052"/>
            <a:ext cx="4937760" cy="736282"/>
          </a:xfrm>
          <a:prstGeom prst="rect">
            <a:avLst/>
          </a:prstGeom>
          <a:noFill/>
          <a:ln>
            <a:noFill/>
          </a:ln>
        </p:spPr>
        <p:txBody>
          <a:bodyPr anchorCtr="0" anchor="ctr" bIns="45700" lIns="91425" spcFirstLastPara="1" rIns="91425" wrap="square" tIns="45700">
            <a:normAutofit/>
          </a:bodyPr>
          <a:lstStyle>
            <a:lvl1pPr indent="-228600" lvl="0" marL="457200" algn="l">
              <a:lnSpc>
                <a:spcPct val="90000"/>
              </a:lnSpc>
              <a:spcBef>
                <a:spcPts val="1200"/>
              </a:spcBef>
              <a:spcAft>
                <a:spcPts val="0"/>
              </a:spcAft>
              <a:buSzPts val="2000"/>
              <a:buNone/>
              <a:defRPr b="0" sz="2000" cap="none">
                <a:solidFill>
                  <a:schemeClr val="dk2"/>
                </a:solidFill>
              </a:defRPr>
            </a:lvl1pPr>
            <a:lvl2pPr indent="-228600" lvl="1" marL="914400" algn="l">
              <a:lnSpc>
                <a:spcPct val="90000"/>
              </a:lnSpc>
              <a:spcBef>
                <a:spcPts val="200"/>
              </a:spcBef>
              <a:spcAft>
                <a:spcPts val="0"/>
              </a:spcAft>
              <a:buSzPts val="2000"/>
              <a:buNone/>
              <a:defRPr b="1" sz="2000"/>
            </a:lvl2pPr>
            <a:lvl3pPr indent="-228600" lvl="2" marL="1371600" algn="l">
              <a:lnSpc>
                <a:spcPct val="90000"/>
              </a:lnSpc>
              <a:spcBef>
                <a:spcPts val="400"/>
              </a:spcBef>
              <a:spcAft>
                <a:spcPts val="0"/>
              </a:spcAft>
              <a:buSzPts val="1800"/>
              <a:buNone/>
              <a:defRPr b="1" sz="1800"/>
            </a:lvl3pPr>
            <a:lvl4pPr indent="-228600" lvl="3" marL="1828800" algn="l">
              <a:lnSpc>
                <a:spcPct val="90000"/>
              </a:lnSpc>
              <a:spcBef>
                <a:spcPts val="400"/>
              </a:spcBef>
              <a:spcAft>
                <a:spcPts val="0"/>
              </a:spcAft>
              <a:buSzPts val="1600"/>
              <a:buNone/>
              <a:defRPr b="1" sz="1600"/>
            </a:lvl4pPr>
            <a:lvl5pPr indent="-228600" lvl="4" marL="2286000" algn="l">
              <a:lnSpc>
                <a:spcPct val="90000"/>
              </a:lnSpc>
              <a:spcBef>
                <a:spcPts val="400"/>
              </a:spcBef>
              <a:spcAft>
                <a:spcPts val="0"/>
              </a:spcAft>
              <a:buSzPts val="1600"/>
              <a:buNone/>
              <a:defRPr b="1" sz="1600"/>
            </a:lvl5pPr>
            <a:lvl6pPr indent="-228600" lvl="5" marL="2743200" algn="l">
              <a:lnSpc>
                <a:spcPct val="90000"/>
              </a:lnSpc>
              <a:spcBef>
                <a:spcPts val="400"/>
              </a:spcBef>
              <a:spcAft>
                <a:spcPts val="0"/>
              </a:spcAft>
              <a:buSzPts val="1600"/>
              <a:buNone/>
              <a:defRPr b="1" sz="1600"/>
            </a:lvl6pPr>
            <a:lvl7pPr indent="-228600" lvl="6" marL="3200400" algn="l">
              <a:lnSpc>
                <a:spcPct val="90000"/>
              </a:lnSpc>
              <a:spcBef>
                <a:spcPts val="400"/>
              </a:spcBef>
              <a:spcAft>
                <a:spcPts val="0"/>
              </a:spcAft>
              <a:buSzPts val="1600"/>
              <a:buNone/>
              <a:defRPr b="1" sz="1600"/>
            </a:lvl7pPr>
            <a:lvl8pPr indent="-228600" lvl="7" marL="3657600" algn="l">
              <a:lnSpc>
                <a:spcPct val="90000"/>
              </a:lnSpc>
              <a:spcBef>
                <a:spcPts val="400"/>
              </a:spcBef>
              <a:spcAft>
                <a:spcPts val="0"/>
              </a:spcAft>
              <a:buSzPts val="1600"/>
              <a:buNone/>
              <a:defRPr b="1" sz="1600"/>
            </a:lvl8pPr>
            <a:lvl9pPr indent="-228600" lvl="8" marL="4114800" algn="l">
              <a:lnSpc>
                <a:spcPct val="90000"/>
              </a:lnSpc>
              <a:spcBef>
                <a:spcPts val="400"/>
              </a:spcBef>
              <a:spcAft>
                <a:spcPts val="400"/>
              </a:spcAft>
              <a:buSzPts val="1600"/>
              <a:buNone/>
              <a:defRPr b="1" sz="1600"/>
            </a:lvl9pPr>
          </a:lstStyle>
          <a:p/>
        </p:txBody>
      </p:sp>
      <p:sp>
        <p:nvSpPr>
          <p:cNvPr id="50" name="Google Shape;50;p32"/>
          <p:cNvSpPr txBox="1"/>
          <p:nvPr>
            <p:ph idx="4" type="body"/>
          </p:nvPr>
        </p:nvSpPr>
        <p:spPr>
          <a:xfrm>
            <a:off x="6217920" y="2582334"/>
            <a:ext cx="4937760" cy="337820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51" name="Google Shape;51;p32"/>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32"/>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32"/>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ouze nadpis" type="titleOnly">
  <p:cSld name="TITLE_ONLY">
    <p:spTree>
      <p:nvGrpSpPr>
        <p:cNvPr id="54" name="Shape 54"/>
        <p:cNvGrpSpPr/>
        <p:nvPr/>
      </p:nvGrpSpPr>
      <p:grpSpPr>
        <a:xfrm>
          <a:off x="0" y="0"/>
          <a:ext cx="0" cy="0"/>
          <a:chOff x="0" y="0"/>
          <a:chExt cx="0" cy="0"/>
        </a:xfrm>
      </p:grpSpPr>
      <p:sp>
        <p:nvSpPr>
          <p:cNvPr id="55" name="Google Shape;55;p33"/>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33"/>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33"/>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8" name="Google Shape;58;p33"/>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rázdný" showMasterSp="0" type="blank">
  <p:cSld name="BLANK">
    <p:spTree>
      <p:nvGrpSpPr>
        <p:cNvPr id="59" name="Shape 59"/>
        <p:cNvGrpSpPr/>
        <p:nvPr/>
      </p:nvGrpSpPr>
      <p:grpSpPr>
        <a:xfrm>
          <a:off x="0" y="0"/>
          <a:ext cx="0" cy="0"/>
          <a:chOff x="0" y="0"/>
          <a:chExt cx="0" cy="0"/>
        </a:xfrm>
      </p:grpSpPr>
      <p:sp>
        <p:nvSpPr>
          <p:cNvPr id="60" name="Google Shape;60;p34"/>
          <p:cNvSpPr/>
          <p:nvPr/>
        </p:nvSpPr>
        <p:spPr>
          <a:xfrm>
            <a:off x="3175" y="6400800"/>
            <a:ext cx="12188825" cy="4572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 name="Google Shape;61;p34"/>
          <p:cNvSpPr/>
          <p:nvPr/>
        </p:nvSpPr>
        <p:spPr>
          <a:xfrm>
            <a:off x="15" y="6334316"/>
            <a:ext cx="12188825" cy="64008"/>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 name="Google Shape;62;p34"/>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34"/>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solidFill>
                  <a:srgbClr val="FFFFF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34"/>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bsah s titulkem" showMasterSp="0" type="objTx">
  <p:cSld name="OBJECT_WITH_CAPTION_TEXT">
    <p:spTree>
      <p:nvGrpSpPr>
        <p:cNvPr id="65" name="Shape 65"/>
        <p:cNvGrpSpPr/>
        <p:nvPr/>
      </p:nvGrpSpPr>
      <p:grpSpPr>
        <a:xfrm>
          <a:off x="0" y="0"/>
          <a:ext cx="0" cy="0"/>
          <a:chOff x="0" y="0"/>
          <a:chExt cx="0" cy="0"/>
        </a:xfrm>
      </p:grpSpPr>
      <p:sp>
        <p:nvSpPr>
          <p:cNvPr id="66" name="Google Shape;66;p35"/>
          <p:cNvSpPr/>
          <p:nvPr/>
        </p:nvSpPr>
        <p:spPr>
          <a:xfrm>
            <a:off x="16" y="0"/>
            <a:ext cx="4050791" cy="68580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 name="Google Shape;67;p35"/>
          <p:cNvSpPr/>
          <p:nvPr/>
        </p:nvSpPr>
        <p:spPr>
          <a:xfrm>
            <a:off x="4040071" y="0"/>
            <a:ext cx="64008" cy="68580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 name="Google Shape;68;p35"/>
          <p:cNvSpPr txBox="1"/>
          <p:nvPr>
            <p:ph type="title"/>
          </p:nvPr>
        </p:nvSpPr>
        <p:spPr>
          <a:xfrm>
            <a:off x="457200" y="594359"/>
            <a:ext cx="3200400" cy="2286000"/>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FFFFFF"/>
              </a:buClr>
              <a:buSzPts val="3600"/>
              <a:buFont typeface="Calibri"/>
              <a:buNone/>
              <a:defRPr b="0" sz="3600">
                <a:solidFill>
                  <a:srgbClr val="FFFFF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9" name="Google Shape;69;p35"/>
          <p:cNvSpPr txBox="1"/>
          <p:nvPr>
            <p:ph idx="1" type="body"/>
          </p:nvPr>
        </p:nvSpPr>
        <p:spPr>
          <a:xfrm>
            <a:off x="4800600" y="731520"/>
            <a:ext cx="6492240" cy="525780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70" name="Google Shape;70;p35"/>
          <p:cNvSpPr txBox="1"/>
          <p:nvPr>
            <p:ph idx="2" type="body"/>
          </p:nvPr>
        </p:nvSpPr>
        <p:spPr>
          <a:xfrm>
            <a:off x="457200" y="2926080"/>
            <a:ext cx="3200400" cy="3379124"/>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200"/>
              </a:spcBef>
              <a:spcAft>
                <a:spcPts val="0"/>
              </a:spcAft>
              <a:buSzPts val="1500"/>
              <a:buNone/>
              <a:defRPr sz="1500">
                <a:solidFill>
                  <a:srgbClr val="FFFFFF"/>
                </a:solidFill>
              </a:defRPr>
            </a:lvl1pPr>
            <a:lvl2pPr indent="-228600" lvl="1" marL="914400" algn="l">
              <a:lnSpc>
                <a:spcPct val="90000"/>
              </a:lnSpc>
              <a:spcBef>
                <a:spcPts val="200"/>
              </a:spcBef>
              <a:spcAft>
                <a:spcPts val="0"/>
              </a:spcAft>
              <a:buSzPts val="1200"/>
              <a:buNone/>
              <a:defRPr sz="1200"/>
            </a:lvl2pPr>
            <a:lvl3pPr indent="-228600" lvl="2" marL="1371600" algn="l">
              <a:lnSpc>
                <a:spcPct val="90000"/>
              </a:lnSpc>
              <a:spcBef>
                <a:spcPts val="400"/>
              </a:spcBef>
              <a:spcAft>
                <a:spcPts val="0"/>
              </a:spcAft>
              <a:buSzPts val="1000"/>
              <a:buNone/>
              <a:defRPr sz="1000"/>
            </a:lvl3pPr>
            <a:lvl4pPr indent="-228600" lvl="3" marL="1828800" algn="l">
              <a:lnSpc>
                <a:spcPct val="90000"/>
              </a:lnSpc>
              <a:spcBef>
                <a:spcPts val="400"/>
              </a:spcBef>
              <a:spcAft>
                <a:spcPts val="0"/>
              </a:spcAft>
              <a:buSzPts val="900"/>
              <a:buNone/>
              <a:defRPr sz="900"/>
            </a:lvl4pPr>
            <a:lvl5pPr indent="-228600" lvl="4" marL="2286000" algn="l">
              <a:lnSpc>
                <a:spcPct val="90000"/>
              </a:lnSpc>
              <a:spcBef>
                <a:spcPts val="400"/>
              </a:spcBef>
              <a:spcAft>
                <a:spcPts val="0"/>
              </a:spcAft>
              <a:buSzPts val="900"/>
              <a:buNone/>
              <a:defRPr sz="900"/>
            </a:lvl5pPr>
            <a:lvl6pPr indent="-228600" lvl="5" marL="2743200" algn="l">
              <a:lnSpc>
                <a:spcPct val="90000"/>
              </a:lnSpc>
              <a:spcBef>
                <a:spcPts val="400"/>
              </a:spcBef>
              <a:spcAft>
                <a:spcPts val="0"/>
              </a:spcAft>
              <a:buSzPts val="900"/>
              <a:buNone/>
              <a:defRPr sz="900"/>
            </a:lvl6pPr>
            <a:lvl7pPr indent="-228600" lvl="6" marL="3200400" algn="l">
              <a:lnSpc>
                <a:spcPct val="90000"/>
              </a:lnSpc>
              <a:spcBef>
                <a:spcPts val="400"/>
              </a:spcBef>
              <a:spcAft>
                <a:spcPts val="0"/>
              </a:spcAft>
              <a:buSzPts val="900"/>
              <a:buNone/>
              <a:defRPr sz="900"/>
            </a:lvl7pPr>
            <a:lvl8pPr indent="-228600" lvl="7" marL="3657600" algn="l">
              <a:lnSpc>
                <a:spcPct val="90000"/>
              </a:lnSpc>
              <a:spcBef>
                <a:spcPts val="400"/>
              </a:spcBef>
              <a:spcAft>
                <a:spcPts val="0"/>
              </a:spcAft>
              <a:buSzPts val="900"/>
              <a:buNone/>
              <a:defRPr sz="900"/>
            </a:lvl8pPr>
            <a:lvl9pPr indent="-228600" lvl="8" marL="4114800" algn="l">
              <a:lnSpc>
                <a:spcPct val="90000"/>
              </a:lnSpc>
              <a:spcBef>
                <a:spcPts val="400"/>
              </a:spcBef>
              <a:spcAft>
                <a:spcPts val="400"/>
              </a:spcAft>
              <a:buSzPts val="900"/>
              <a:buNone/>
              <a:defRPr sz="900"/>
            </a:lvl9pPr>
          </a:lstStyle>
          <a:p/>
        </p:txBody>
      </p:sp>
      <p:sp>
        <p:nvSpPr>
          <p:cNvPr id="71" name="Google Shape;71;p35"/>
          <p:cNvSpPr txBox="1"/>
          <p:nvPr>
            <p:ph idx="10" type="dt"/>
          </p:nvPr>
        </p:nvSpPr>
        <p:spPr>
          <a:xfrm>
            <a:off x="465512" y="6459785"/>
            <a:ext cx="261851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35"/>
          <p:cNvSpPr txBox="1"/>
          <p:nvPr>
            <p:ph idx="11" type="ftr"/>
          </p:nvPr>
        </p:nvSpPr>
        <p:spPr>
          <a:xfrm>
            <a:off x="4800600" y="6459785"/>
            <a:ext cx="4648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35"/>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sz="1050">
                <a:solidFill>
                  <a:schemeClr val="dk2"/>
                </a:solidFill>
                <a:latin typeface="Calibri"/>
                <a:ea typeface="Calibri"/>
                <a:cs typeface="Calibri"/>
                <a:sym typeface="Calibri"/>
              </a:defRPr>
            </a:lvl1pPr>
            <a:lvl2pPr indent="0" lvl="1" marL="0" algn="r">
              <a:spcBef>
                <a:spcPts val="0"/>
              </a:spcBef>
              <a:buNone/>
              <a:defRPr sz="1050">
                <a:solidFill>
                  <a:schemeClr val="dk2"/>
                </a:solidFill>
                <a:latin typeface="Calibri"/>
                <a:ea typeface="Calibri"/>
                <a:cs typeface="Calibri"/>
                <a:sym typeface="Calibri"/>
              </a:defRPr>
            </a:lvl2pPr>
            <a:lvl3pPr indent="0" lvl="2" marL="0" algn="r">
              <a:spcBef>
                <a:spcPts val="0"/>
              </a:spcBef>
              <a:buNone/>
              <a:defRPr sz="1050">
                <a:solidFill>
                  <a:schemeClr val="dk2"/>
                </a:solidFill>
                <a:latin typeface="Calibri"/>
                <a:ea typeface="Calibri"/>
                <a:cs typeface="Calibri"/>
                <a:sym typeface="Calibri"/>
              </a:defRPr>
            </a:lvl3pPr>
            <a:lvl4pPr indent="0" lvl="3" marL="0" algn="r">
              <a:spcBef>
                <a:spcPts val="0"/>
              </a:spcBef>
              <a:buNone/>
              <a:defRPr sz="1050">
                <a:solidFill>
                  <a:schemeClr val="dk2"/>
                </a:solidFill>
                <a:latin typeface="Calibri"/>
                <a:ea typeface="Calibri"/>
                <a:cs typeface="Calibri"/>
                <a:sym typeface="Calibri"/>
              </a:defRPr>
            </a:lvl4pPr>
            <a:lvl5pPr indent="0" lvl="4" marL="0" algn="r">
              <a:spcBef>
                <a:spcPts val="0"/>
              </a:spcBef>
              <a:buNone/>
              <a:defRPr sz="1050">
                <a:solidFill>
                  <a:schemeClr val="dk2"/>
                </a:solidFill>
                <a:latin typeface="Calibri"/>
                <a:ea typeface="Calibri"/>
                <a:cs typeface="Calibri"/>
                <a:sym typeface="Calibri"/>
              </a:defRPr>
            </a:lvl5pPr>
            <a:lvl6pPr indent="0" lvl="5" marL="0" algn="r">
              <a:spcBef>
                <a:spcPts val="0"/>
              </a:spcBef>
              <a:buNone/>
              <a:defRPr sz="1050">
                <a:solidFill>
                  <a:schemeClr val="dk2"/>
                </a:solidFill>
                <a:latin typeface="Calibri"/>
                <a:ea typeface="Calibri"/>
                <a:cs typeface="Calibri"/>
                <a:sym typeface="Calibri"/>
              </a:defRPr>
            </a:lvl6pPr>
            <a:lvl7pPr indent="0" lvl="6" marL="0" algn="r">
              <a:spcBef>
                <a:spcPts val="0"/>
              </a:spcBef>
              <a:buNone/>
              <a:defRPr sz="1050">
                <a:solidFill>
                  <a:schemeClr val="dk2"/>
                </a:solidFill>
                <a:latin typeface="Calibri"/>
                <a:ea typeface="Calibri"/>
                <a:cs typeface="Calibri"/>
                <a:sym typeface="Calibri"/>
              </a:defRPr>
            </a:lvl7pPr>
            <a:lvl8pPr indent="0" lvl="7" marL="0" algn="r">
              <a:spcBef>
                <a:spcPts val="0"/>
              </a:spcBef>
              <a:buNone/>
              <a:defRPr sz="1050">
                <a:solidFill>
                  <a:schemeClr val="dk2"/>
                </a:solidFill>
                <a:latin typeface="Calibri"/>
                <a:ea typeface="Calibri"/>
                <a:cs typeface="Calibri"/>
                <a:sym typeface="Calibri"/>
              </a:defRPr>
            </a:lvl8pPr>
            <a:lvl9pPr indent="0" lvl="8" marL="0" algn="r">
              <a:spcBef>
                <a:spcPts val="0"/>
              </a:spcBef>
              <a:buNone/>
              <a:defRPr sz="1050">
                <a:solidFill>
                  <a:schemeClr val="dk2"/>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brázek s titulkem" showMasterSp="0" type="picTx">
  <p:cSld name="PICTURE_WITH_CAPTION_TEXT">
    <p:spTree>
      <p:nvGrpSpPr>
        <p:cNvPr id="74" name="Shape 74"/>
        <p:cNvGrpSpPr/>
        <p:nvPr/>
      </p:nvGrpSpPr>
      <p:grpSpPr>
        <a:xfrm>
          <a:off x="0" y="0"/>
          <a:ext cx="0" cy="0"/>
          <a:chOff x="0" y="0"/>
          <a:chExt cx="0" cy="0"/>
        </a:xfrm>
      </p:grpSpPr>
      <p:sp>
        <p:nvSpPr>
          <p:cNvPr id="75" name="Google Shape;75;p36"/>
          <p:cNvSpPr/>
          <p:nvPr/>
        </p:nvSpPr>
        <p:spPr>
          <a:xfrm>
            <a:off x="0" y="4953000"/>
            <a:ext cx="12188825" cy="19050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36"/>
          <p:cNvSpPr/>
          <p:nvPr/>
        </p:nvSpPr>
        <p:spPr>
          <a:xfrm>
            <a:off x="15" y="4915076"/>
            <a:ext cx="12188825" cy="64008"/>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 name="Google Shape;77;p36"/>
          <p:cNvSpPr txBox="1"/>
          <p:nvPr>
            <p:ph type="title"/>
          </p:nvPr>
        </p:nvSpPr>
        <p:spPr>
          <a:xfrm>
            <a:off x="1097280" y="5074920"/>
            <a:ext cx="10113264" cy="822960"/>
          </a:xfrm>
          <a:prstGeom prst="rect">
            <a:avLst/>
          </a:prstGeom>
          <a:noFill/>
          <a:ln>
            <a:noFill/>
          </a:ln>
        </p:spPr>
        <p:txBody>
          <a:bodyPr anchorCtr="0" anchor="b" bIns="0" lIns="91425" spcFirstLastPara="1" rIns="91425" wrap="square" tIns="0">
            <a:noAutofit/>
          </a:bodyPr>
          <a:lstStyle>
            <a:lvl1pPr lvl="0" algn="l">
              <a:lnSpc>
                <a:spcPct val="85000"/>
              </a:lnSpc>
              <a:spcBef>
                <a:spcPts val="0"/>
              </a:spcBef>
              <a:spcAft>
                <a:spcPts val="0"/>
              </a:spcAft>
              <a:buClr>
                <a:srgbClr val="FFFFFF"/>
              </a:buClr>
              <a:buSzPts val="3600"/>
              <a:buFont typeface="Calibri"/>
              <a:buNone/>
              <a:defRPr b="0" sz="3600">
                <a:solidFill>
                  <a:srgbClr val="FFFFF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8" name="Google Shape;78;p36"/>
          <p:cNvSpPr/>
          <p:nvPr>
            <p:ph idx="2" type="pic"/>
          </p:nvPr>
        </p:nvSpPr>
        <p:spPr>
          <a:xfrm>
            <a:off x="15" y="0"/>
            <a:ext cx="12191985" cy="4915076"/>
          </a:xfrm>
          <a:prstGeom prst="rect">
            <a:avLst/>
          </a:prstGeom>
          <a:blipFill rotWithShape="1">
            <a:blip r:embed="rId2">
              <a:alphaModFix/>
            </a:blip>
            <a:stretch>
              <a:fillRect b="0" l="0" r="0" t="0"/>
            </a:stretch>
          </a:blipFill>
          <a:ln>
            <a:noFill/>
          </a:ln>
        </p:spPr>
        <p:txBody>
          <a:bodyPr anchorCtr="0" anchor="t" bIns="45700" lIns="457200" spcFirstLastPara="1" rIns="0" wrap="square" tIns="457200">
            <a:normAutofit/>
          </a:bodyPr>
          <a:lstStyle>
            <a:lvl1pPr lvl="0" marR="0" rtl="0" algn="l">
              <a:lnSpc>
                <a:spcPct val="90000"/>
              </a:lnSpc>
              <a:spcBef>
                <a:spcPts val="1200"/>
              </a:spcBef>
              <a:spcAft>
                <a:spcPts val="0"/>
              </a:spcAft>
              <a:buClr>
                <a:schemeClr val="accent1"/>
              </a:buClr>
              <a:buSzPts val="3200"/>
              <a:buFont typeface="Calibri"/>
              <a:buNone/>
              <a:defRPr b="0" i="0" sz="3200" u="none" cap="none" strike="noStrike">
                <a:solidFill>
                  <a:schemeClr val="lt1"/>
                </a:solidFill>
                <a:latin typeface="Calibri"/>
                <a:ea typeface="Calibri"/>
                <a:cs typeface="Calibri"/>
                <a:sym typeface="Calibri"/>
              </a:defRPr>
            </a:lvl1pPr>
            <a:lvl2pPr lvl="1" marR="0" rtl="0" algn="l">
              <a:lnSpc>
                <a:spcPct val="90000"/>
              </a:lnSpc>
              <a:spcBef>
                <a:spcPts val="200"/>
              </a:spcBef>
              <a:spcAft>
                <a:spcPts val="0"/>
              </a:spcAft>
              <a:buClr>
                <a:schemeClr val="accent1"/>
              </a:buClr>
              <a:buSzPts val="2800"/>
              <a:buFont typeface="Calibri"/>
              <a:buNone/>
              <a:defRPr b="0" i="0" sz="2800" u="none" cap="none" strike="noStrike">
                <a:solidFill>
                  <a:srgbClr val="3F3F3F"/>
                </a:solidFill>
                <a:latin typeface="Calibri"/>
                <a:ea typeface="Calibri"/>
                <a:cs typeface="Calibri"/>
                <a:sym typeface="Calibri"/>
              </a:defRPr>
            </a:lvl2pPr>
            <a:lvl3pPr lvl="2" marR="0" rtl="0" algn="l">
              <a:lnSpc>
                <a:spcPct val="90000"/>
              </a:lnSpc>
              <a:spcBef>
                <a:spcPts val="400"/>
              </a:spcBef>
              <a:spcAft>
                <a:spcPts val="0"/>
              </a:spcAft>
              <a:buClr>
                <a:schemeClr val="accent1"/>
              </a:buClr>
              <a:buSzPts val="2400"/>
              <a:buFont typeface="Calibri"/>
              <a:buNone/>
              <a:defRPr b="0" i="0" sz="2400" u="none" cap="none" strike="noStrike">
                <a:solidFill>
                  <a:srgbClr val="3F3F3F"/>
                </a:solidFill>
                <a:latin typeface="Calibri"/>
                <a:ea typeface="Calibri"/>
                <a:cs typeface="Calibri"/>
                <a:sym typeface="Calibri"/>
              </a:defRPr>
            </a:lvl3pPr>
            <a:lvl4pPr lvl="3" marR="0" rtl="0" algn="l">
              <a:lnSpc>
                <a:spcPct val="90000"/>
              </a:lnSpc>
              <a:spcBef>
                <a:spcPts val="400"/>
              </a:spcBef>
              <a:spcAft>
                <a:spcPts val="0"/>
              </a:spcAft>
              <a:buClr>
                <a:schemeClr val="accent1"/>
              </a:buClr>
              <a:buSzPts val="2000"/>
              <a:buFont typeface="Calibri"/>
              <a:buNone/>
              <a:defRPr b="0" i="0" sz="2000" u="none" cap="none" strike="noStrike">
                <a:solidFill>
                  <a:srgbClr val="3F3F3F"/>
                </a:solidFill>
                <a:latin typeface="Calibri"/>
                <a:ea typeface="Calibri"/>
                <a:cs typeface="Calibri"/>
                <a:sym typeface="Calibri"/>
              </a:defRPr>
            </a:lvl4pPr>
            <a:lvl5pPr lvl="4" marR="0" rtl="0" algn="l">
              <a:lnSpc>
                <a:spcPct val="90000"/>
              </a:lnSpc>
              <a:spcBef>
                <a:spcPts val="400"/>
              </a:spcBef>
              <a:spcAft>
                <a:spcPts val="0"/>
              </a:spcAft>
              <a:buClr>
                <a:schemeClr val="accent1"/>
              </a:buClr>
              <a:buSzPts val="2000"/>
              <a:buFont typeface="Calibri"/>
              <a:buNone/>
              <a:defRPr b="0" i="0" sz="2000" u="none" cap="none" strike="noStrike">
                <a:solidFill>
                  <a:srgbClr val="3F3F3F"/>
                </a:solidFill>
                <a:latin typeface="Calibri"/>
                <a:ea typeface="Calibri"/>
                <a:cs typeface="Calibri"/>
                <a:sym typeface="Calibri"/>
              </a:defRPr>
            </a:lvl5pPr>
            <a:lvl6pPr lvl="5" marR="0" rtl="0" algn="l">
              <a:lnSpc>
                <a:spcPct val="90000"/>
              </a:lnSpc>
              <a:spcBef>
                <a:spcPts val="400"/>
              </a:spcBef>
              <a:spcAft>
                <a:spcPts val="0"/>
              </a:spcAft>
              <a:buClr>
                <a:schemeClr val="accent1"/>
              </a:buClr>
              <a:buSzPts val="2000"/>
              <a:buFont typeface="Calibri"/>
              <a:buNone/>
              <a:defRPr b="0" i="0" sz="2000" u="none" cap="none" strike="noStrike">
                <a:solidFill>
                  <a:srgbClr val="3F3F3F"/>
                </a:solidFill>
                <a:latin typeface="Calibri"/>
                <a:ea typeface="Calibri"/>
                <a:cs typeface="Calibri"/>
                <a:sym typeface="Calibri"/>
              </a:defRPr>
            </a:lvl6pPr>
            <a:lvl7pPr lvl="6" marR="0" rtl="0" algn="l">
              <a:lnSpc>
                <a:spcPct val="90000"/>
              </a:lnSpc>
              <a:spcBef>
                <a:spcPts val="400"/>
              </a:spcBef>
              <a:spcAft>
                <a:spcPts val="0"/>
              </a:spcAft>
              <a:buClr>
                <a:schemeClr val="accent1"/>
              </a:buClr>
              <a:buSzPts val="2000"/>
              <a:buFont typeface="Calibri"/>
              <a:buNone/>
              <a:defRPr b="0" i="0" sz="2000" u="none" cap="none" strike="noStrike">
                <a:solidFill>
                  <a:srgbClr val="3F3F3F"/>
                </a:solidFill>
                <a:latin typeface="Calibri"/>
                <a:ea typeface="Calibri"/>
                <a:cs typeface="Calibri"/>
                <a:sym typeface="Calibri"/>
              </a:defRPr>
            </a:lvl7pPr>
            <a:lvl8pPr lvl="7" marR="0" rtl="0" algn="l">
              <a:lnSpc>
                <a:spcPct val="90000"/>
              </a:lnSpc>
              <a:spcBef>
                <a:spcPts val="400"/>
              </a:spcBef>
              <a:spcAft>
                <a:spcPts val="0"/>
              </a:spcAft>
              <a:buClr>
                <a:schemeClr val="accent1"/>
              </a:buClr>
              <a:buSzPts val="2000"/>
              <a:buFont typeface="Calibri"/>
              <a:buNone/>
              <a:defRPr b="0" i="0" sz="2000" u="none" cap="none" strike="noStrike">
                <a:solidFill>
                  <a:srgbClr val="3F3F3F"/>
                </a:solidFill>
                <a:latin typeface="Calibri"/>
                <a:ea typeface="Calibri"/>
                <a:cs typeface="Calibri"/>
                <a:sym typeface="Calibri"/>
              </a:defRPr>
            </a:lvl8pPr>
            <a:lvl9pPr lvl="8" marR="0" rtl="0" algn="l">
              <a:lnSpc>
                <a:spcPct val="90000"/>
              </a:lnSpc>
              <a:spcBef>
                <a:spcPts val="400"/>
              </a:spcBef>
              <a:spcAft>
                <a:spcPts val="400"/>
              </a:spcAft>
              <a:buClr>
                <a:schemeClr val="accent1"/>
              </a:buClr>
              <a:buSzPts val="2000"/>
              <a:buFont typeface="Calibri"/>
              <a:buNone/>
              <a:defRPr b="0" i="0" sz="2000" u="none" cap="none" strike="noStrike">
                <a:solidFill>
                  <a:srgbClr val="3F3F3F"/>
                </a:solidFill>
                <a:latin typeface="Calibri"/>
                <a:ea typeface="Calibri"/>
                <a:cs typeface="Calibri"/>
                <a:sym typeface="Calibri"/>
              </a:defRPr>
            </a:lvl9pPr>
          </a:lstStyle>
          <a:p/>
        </p:txBody>
      </p:sp>
      <p:sp>
        <p:nvSpPr>
          <p:cNvPr id="79" name="Google Shape;79;p36"/>
          <p:cNvSpPr txBox="1"/>
          <p:nvPr>
            <p:ph idx="1" type="body"/>
          </p:nvPr>
        </p:nvSpPr>
        <p:spPr>
          <a:xfrm>
            <a:off x="1097280" y="5907023"/>
            <a:ext cx="10113264" cy="594360"/>
          </a:xfrm>
          <a:prstGeom prst="rect">
            <a:avLst/>
          </a:prstGeom>
          <a:noFill/>
          <a:ln>
            <a:noFill/>
          </a:ln>
        </p:spPr>
        <p:txBody>
          <a:bodyPr anchorCtr="0" anchor="t" bIns="0" lIns="91425" spcFirstLastPara="1" rIns="91425" wrap="square" tIns="0">
            <a:normAutofit/>
          </a:bodyPr>
          <a:lstStyle>
            <a:lvl1pPr indent="-228600" lvl="0" marL="457200" algn="l">
              <a:lnSpc>
                <a:spcPct val="90000"/>
              </a:lnSpc>
              <a:spcBef>
                <a:spcPts val="0"/>
              </a:spcBef>
              <a:spcAft>
                <a:spcPts val="0"/>
              </a:spcAft>
              <a:buSzPts val="1500"/>
              <a:buNone/>
              <a:defRPr sz="1500">
                <a:solidFill>
                  <a:srgbClr val="FFFFFF"/>
                </a:solidFill>
              </a:defRPr>
            </a:lvl1pPr>
            <a:lvl2pPr indent="-228600" lvl="1" marL="914400" algn="l">
              <a:lnSpc>
                <a:spcPct val="90000"/>
              </a:lnSpc>
              <a:spcBef>
                <a:spcPts val="600"/>
              </a:spcBef>
              <a:spcAft>
                <a:spcPts val="0"/>
              </a:spcAft>
              <a:buSzPts val="1200"/>
              <a:buNone/>
              <a:defRPr sz="1200"/>
            </a:lvl2pPr>
            <a:lvl3pPr indent="-228600" lvl="2" marL="1371600" algn="l">
              <a:lnSpc>
                <a:spcPct val="90000"/>
              </a:lnSpc>
              <a:spcBef>
                <a:spcPts val="400"/>
              </a:spcBef>
              <a:spcAft>
                <a:spcPts val="0"/>
              </a:spcAft>
              <a:buSzPts val="1000"/>
              <a:buNone/>
              <a:defRPr sz="1000"/>
            </a:lvl3pPr>
            <a:lvl4pPr indent="-228600" lvl="3" marL="1828800" algn="l">
              <a:lnSpc>
                <a:spcPct val="90000"/>
              </a:lnSpc>
              <a:spcBef>
                <a:spcPts val="400"/>
              </a:spcBef>
              <a:spcAft>
                <a:spcPts val="0"/>
              </a:spcAft>
              <a:buSzPts val="900"/>
              <a:buNone/>
              <a:defRPr sz="900"/>
            </a:lvl4pPr>
            <a:lvl5pPr indent="-228600" lvl="4" marL="2286000" algn="l">
              <a:lnSpc>
                <a:spcPct val="90000"/>
              </a:lnSpc>
              <a:spcBef>
                <a:spcPts val="400"/>
              </a:spcBef>
              <a:spcAft>
                <a:spcPts val="0"/>
              </a:spcAft>
              <a:buSzPts val="900"/>
              <a:buNone/>
              <a:defRPr sz="900"/>
            </a:lvl5pPr>
            <a:lvl6pPr indent="-228600" lvl="5" marL="2743200" algn="l">
              <a:lnSpc>
                <a:spcPct val="90000"/>
              </a:lnSpc>
              <a:spcBef>
                <a:spcPts val="400"/>
              </a:spcBef>
              <a:spcAft>
                <a:spcPts val="0"/>
              </a:spcAft>
              <a:buSzPts val="900"/>
              <a:buNone/>
              <a:defRPr sz="900"/>
            </a:lvl6pPr>
            <a:lvl7pPr indent="-228600" lvl="6" marL="3200400" algn="l">
              <a:lnSpc>
                <a:spcPct val="90000"/>
              </a:lnSpc>
              <a:spcBef>
                <a:spcPts val="400"/>
              </a:spcBef>
              <a:spcAft>
                <a:spcPts val="0"/>
              </a:spcAft>
              <a:buSzPts val="900"/>
              <a:buNone/>
              <a:defRPr sz="900"/>
            </a:lvl7pPr>
            <a:lvl8pPr indent="-228600" lvl="7" marL="3657600" algn="l">
              <a:lnSpc>
                <a:spcPct val="90000"/>
              </a:lnSpc>
              <a:spcBef>
                <a:spcPts val="400"/>
              </a:spcBef>
              <a:spcAft>
                <a:spcPts val="0"/>
              </a:spcAft>
              <a:buSzPts val="900"/>
              <a:buNone/>
              <a:defRPr sz="900"/>
            </a:lvl8pPr>
            <a:lvl9pPr indent="-228600" lvl="8" marL="4114800" algn="l">
              <a:lnSpc>
                <a:spcPct val="90000"/>
              </a:lnSpc>
              <a:spcBef>
                <a:spcPts val="400"/>
              </a:spcBef>
              <a:spcAft>
                <a:spcPts val="400"/>
              </a:spcAft>
              <a:buSzPts val="900"/>
              <a:buNone/>
              <a:defRPr sz="900"/>
            </a:lvl9pPr>
          </a:lstStyle>
          <a:p/>
        </p:txBody>
      </p:sp>
      <p:sp>
        <p:nvSpPr>
          <p:cNvPr id="80" name="Google Shape;80;p36"/>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1" name="Google Shape;81;p36"/>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36"/>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cs-CZ"/>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5" name="Shape 5"/>
        <p:cNvGrpSpPr/>
        <p:nvPr/>
      </p:nvGrpSpPr>
      <p:grpSpPr>
        <a:xfrm>
          <a:off x="0" y="0"/>
          <a:ext cx="0" cy="0"/>
          <a:chOff x="0" y="0"/>
          <a:chExt cx="0" cy="0"/>
        </a:xfrm>
      </p:grpSpPr>
      <p:sp>
        <p:nvSpPr>
          <p:cNvPr id="6" name="Google Shape;6;p27"/>
          <p:cNvSpPr/>
          <p:nvPr/>
        </p:nvSpPr>
        <p:spPr>
          <a:xfrm>
            <a:off x="1" y="6400800"/>
            <a:ext cx="12192000" cy="4572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 name="Google Shape;7;p27"/>
          <p:cNvSpPr/>
          <p:nvPr/>
        </p:nvSpPr>
        <p:spPr>
          <a:xfrm>
            <a:off x="0" y="6334316"/>
            <a:ext cx="12192000" cy="65998"/>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 name="Google Shape;8;p27"/>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lvl1pPr lvl="0" marR="0" rtl="0" algn="l">
              <a:lnSpc>
                <a:spcPct val="85000"/>
              </a:lnSpc>
              <a:spcBef>
                <a:spcPts val="0"/>
              </a:spcBef>
              <a:spcAft>
                <a:spcPts val="0"/>
              </a:spcAft>
              <a:buClr>
                <a:srgbClr val="3F3F3F"/>
              </a:buClr>
              <a:buSzPts val="4800"/>
              <a:buFont typeface="Calibri"/>
              <a:buNone/>
              <a:defRPr b="0" i="0" sz="4800" u="none" cap="none" strike="noStrike">
                <a:solidFill>
                  <a:srgbClr val="3F3F3F"/>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9" name="Google Shape;9;p27"/>
          <p:cNvSpPr txBox="1"/>
          <p:nvPr>
            <p:ph idx="1" type="body"/>
          </p:nvPr>
        </p:nvSpPr>
        <p:spPr>
          <a:xfrm>
            <a:off x="1097280" y="1845734"/>
            <a:ext cx="10058400" cy="4023360"/>
          </a:xfrm>
          <a:prstGeom prst="rect">
            <a:avLst/>
          </a:prstGeom>
          <a:noFill/>
          <a:ln>
            <a:noFill/>
          </a:ln>
        </p:spPr>
        <p:txBody>
          <a:bodyPr anchorCtr="0" anchor="t" bIns="45700" lIns="0" spcFirstLastPara="1" rIns="0" wrap="square" tIns="45700">
            <a:normAutofit/>
          </a:bodyPr>
          <a:lstStyle>
            <a:lvl1pPr indent="-355600" lvl="0" marL="457200" marR="0" rtl="0" algn="l">
              <a:lnSpc>
                <a:spcPct val="90000"/>
              </a:lnSpc>
              <a:spcBef>
                <a:spcPts val="1200"/>
              </a:spcBef>
              <a:spcAft>
                <a:spcPts val="0"/>
              </a:spcAft>
              <a:buClr>
                <a:schemeClr val="accent1"/>
              </a:buClr>
              <a:buSzPts val="2000"/>
              <a:buFont typeface="Calibri"/>
              <a:buChar char=" "/>
              <a:defRPr b="0" i="0" sz="2000" u="none" cap="none" strike="noStrike">
                <a:solidFill>
                  <a:srgbClr val="3F3F3F"/>
                </a:solidFill>
                <a:latin typeface="Calibri"/>
                <a:ea typeface="Calibri"/>
                <a:cs typeface="Calibri"/>
                <a:sym typeface="Calibri"/>
              </a:defRPr>
            </a:lvl1pPr>
            <a:lvl2pPr indent="-342900" lvl="1" marL="914400" marR="0" rtl="0" algn="l">
              <a:lnSpc>
                <a:spcPct val="90000"/>
              </a:lnSpc>
              <a:spcBef>
                <a:spcPts val="200"/>
              </a:spcBef>
              <a:spcAft>
                <a:spcPts val="0"/>
              </a:spcAft>
              <a:buClr>
                <a:schemeClr val="accent1"/>
              </a:buClr>
              <a:buSzPts val="1800"/>
              <a:buFont typeface="Calibri"/>
              <a:buChar char="◦"/>
              <a:defRPr b="0" i="0" sz="1800" u="none" cap="none" strike="noStrike">
                <a:solidFill>
                  <a:srgbClr val="3F3F3F"/>
                </a:solidFill>
                <a:latin typeface="Calibri"/>
                <a:ea typeface="Calibri"/>
                <a:cs typeface="Calibri"/>
                <a:sym typeface="Calibri"/>
              </a:defRPr>
            </a:lvl2pPr>
            <a:lvl3pPr indent="-317500" lvl="2" marL="13716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3pPr>
            <a:lvl4pPr indent="-317500" lvl="3" marL="18288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4pPr>
            <a:lvl5pPr indent="-317500" lvl="4" marL="22860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5pPr>
            <a:lvl6pPr indent="-317500" lvl="5" marL="27432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6pPr>
            <a:lvl7pPr indent="-317500" lvl="6" marL="32004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7pPr>
            <a:lvl8pPr indent="-317500" lvl="7" marL="36576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8pPr>
            <a:lvl9pPr indent="-317500" lvl="8" marL="4114800" marR="0" rtl="0" algn="l">
              <a:lnSpc>
                <a:spcPct val="90000"/>
              </a:lnSpc>
              <a:spcBef>
                <a:spcPts val="400"/>
              </a:spcBef>
              <a:spcAft>
                <a:spcPts val="40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9pPr>
          </a:lstStyle>
          <a:p/>
        </p:txBody>
      </p:sp>
      <p:sp>
        <p:nvSpPr>
          <p:cNvPr id="10" name="Google Shape;10;p27"/>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900" u="none" cap="none" strike="noStrike">
                <a:solidFill>
                  <a:srgbClr val="FFFFFF"/>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1" name="Google Shape;11;p27"/>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900" u="none" cap="none" strike="noStrike">
                <a:solidFill>
                  <a:srgbClr val="FFFFFF"/>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2" name="Google Shape;12;p27"/>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050" u="none" cap="none" strike="noStrike">
                <a:solidFill>
                  <a:srgbClr val="FFFFFF"/>
                </a:solidFill>
                <a:latin typeface="Calibri"/>
                <a:ea typeface="Calibri"/>
                <a:cs typeface="Calibri"/>
                <a:sym typeface="Calibri"/>
              </a:defRPr>
            </a:lvl1pPr>
            <a:lvl2pPr indent="0" lvl="1" marL="0" marR="0" rtl="0" algn="r">
              <a:spcBef>
                <a:spcPts val="0"/>
              </a:spcBef>
              <a:buNone/>
              <a:defRPr b="0" i="0" sz="1050" u="none" cap="none" strike="noStrike">
                <a:solidFill>
                  <a:srgbClr val="FFFFFF"/>
                </a:solidFill>
                <a:latin typeface="Calibri"/>
                <a:ea typeface="Calibri"/>
                <a:cs typeface="Calibri"/>
                <a:sym typeface="Calibri"/>
              </a:defRPr>
            </a:lvl2pPr>
            <a:lvl3pPr indent="0" lvl="2" marL="0" marR="0" rtl="0" algn="r">
              <a:spcBef>
                <a:spcPts val="0"/>
              </a:spcBef>
              <a:buNone/>
              <a:defRPr b="0" i="0" sz="1050" u="none" cap="none" strike="noStrike">
                <a:solidFill>
                  <a:srgbClr val="FFFFFF"/>
                </a:solidFill>
                <a:latin typeface="Calibri"/>
                <a:ea typeface="Calibri"/>
                <a:cs typeface="Calibri"/>
                <a:sym typeface="Calibri"/>
              </a:defRPr>
            </a:lvl3pPr>
            <a:lvl4pPr indent="0" lvl="3" marL="0" marR="0" rtl="0" algn="r">
              <a:spcBef>
                <a:spcPts val="0"/>
              </a:spcBef>
              <a:buNone/>
              <a:defRPr b="0" i="0" sz="1050" u="none" cap="none" strike="noStrike">
                <a:solidFill>
                  <a:srgbClr val="FFFFFF"/>
                </a:solidFill>
                <a:latin typeface="Calibri"/>
                <a:ea typeface="Calibri"/>
                <a:cs typeface="Calibri"/>
                <a:sym typeface="Calibri"/>
              </a:defRPr>
            </a:lvl4pPr>
            <a:lvl5pPr indent="0" lvl="4" marL="0" marR="0" rtl="0" algn="r">
              <a:spcBef>
                <a:spcPts val="0"/>
              </a:spcBef>
              <a:buNone/>
              <a:defRPr b="0" i="0" sz="1050" u="none" cap="none" strike="noStrike">
                <a:solidFill>
                  <a:srgbClr val="FFFFFF"/>
                </a:solidFill>
                <a:latin typeface="Calibri"/>
                <a:ea typeface="Calibri"/>
                <a:cs typeface="Calibri"/>
                <a:sym typeface="Calibri"/>
              </a:defRPr>
            </a:lvl5pPr>
            <a:lvl6pPr indent="0" lvl="5" marL="0" marR="0" rtl="0" algn="r">
              <a:spcBef>
                <a:spcPts val="0"/>
              </a:spcBef>
              <a:buNone/>
              <a:defRPr b="0" i="0" sz="1050" u="none" cap="none" strike="noStrike">
                <a:solidFill>
                  <a:srgbClr val="FFFFFF"/>
                </a:solidFill>
                <a:latin typeface="Calibri"/>
                <a:ea typeface="Calibri"/>
                <a:cs typeface="Calibri"/>
                <a:sym typeface="Calibri"/>
              </a:defRPr>
            </a:lvl6pPr>
            <a:lvl7pPr indent="0" lvl="6" marL="0" marR="0" rtl="0" algn="r">
              <a:spcBef>
                <a:spcPts val="0"/>
              </a:spcBef>
              <a:buNone/>
              <a:defRPr b="0" i="0" sz="1050" u="none" cap="none" strike="noStrike">
                <a:solidFill>
                  <a:srgbClr val="FFFFFF"/>
                </a:solidFill>
                <a:latin typeface="Calibri"/>
                <a:ea typeface="Calibri"/>
                <a:cs typeface="Calibri"/>
                <a:sym typeface="Calibri"/>
              </a:defRPr>
            </a:lvl7pPr>
            <a:lvl8pPr indent="0" lvl="7" marL="0" marR="0" rtl="0" algn="r">
              <a:spcBef>
                <a:spcPts val="0"/>
              </a:spcBef>
              <a:buNone/>
              <a:defRPr b="0" i="0" sz="1050" u="none" cap="none" strike="noStrike">
                <a:solidFill>
                  <a:srgbClr val="FFFFFF"/>
                </a:solidFill>
                <a:latin typeface="Calibri"/>
                <a:ea typeface="Calibri"/>
                <a:cs typeface="Calibri"/>
                <a:sym typeface="Calibri"/>
              </a:defRPr>
            </a:lvl8pPr>
            <a:lvl9pPr indent="0" lvl="8" marL="0" marR="0" rtl="0" algn="r">
              <a:spcBef>
                <a:spcPts val="0"/>
              </a:spcBef>
              <a:buNone/>
              <a:defRPr b="0" i="0" sz="1050" u="none" cap="none" strike="noStrike">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cs-CZ"/>
              <a:t>‹#›</a:t>
            </a:fld>
            <a:endParaRPr/>
          </a:p>
        </p:txBody>
      </p:sp>
      <p:cxnSp>
        <p:nvCxnSpPr>
          <p:cNvPr id="13" name="Google Shape;13;p27"/>
          <p:cNvCxnSpPr/>
          <p:nvPr/>
        </p:nvCxnSpPr>
        <p:spPr>
          <a:xfrm>
            <a:off x="1193532" y="1737845"/>
            <a:ext cx="9966960" cy="0"/>
          </a:xfrm>
          <a:prstGeom prst="straightConnector1">
            <a:avLst/>
          </a:prstGeom>
          <a:noFill/>
          <a:ln cap="flat" cmpd="sng" w="9525">
            <a:solidFill>
              <a:srgbClr val="7F7F7F"/>
            </a:solidFill>
            <a:prstDash val="solid"/>
            <a:round/>
            <a:headEnd len="sm" w="sm" type="none"/>
            <a:tailEnd len="sm" w="sm" type="none"/>
          </a:ln>
        </p:spPr>
      </p:cxn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 Id="rId3" Type="http://schemas.openxmlformats.org/officeDocument/2006/relationships/image" Target="../media/image3.jp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 Id="rId3" Type="http://schemas.openxmlformats.org/officeDocument/2006/relationships/image" Target="../media/image4.jp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2.xml"/><Relationship Id="rId3" Type="http://schemas.openxmlformats.org/officeDocument/2006/relationships/image" Target="../media/image5.jp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6.xml"/><Relationship Id="rId3" Type="http://schemas.openxmlformats.org/officeDocument/2006/relationships/image" Target="../media/image6.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2.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0" name="Shape 100"/>
        <p:cNvGrpSpPr/>
        <p:nvPr/>
      </p:nvGrpSpPr>
      <p:grpSpPr>
        <a:xfrm>
          <a:off x="0" y="0"/>
          <a:ext cx="0" cy="0"/>
          <a:chOff x="0" y="0"/>
          <a:chExt cx="0" cy="0"/>
        </a:xfrm>
      </p:grpSpPr>
      <p:sp>
        <p:nvSpPr>
          <p:cNvPr id="101" name="Google Shape;101;p1"/>
          <p:cNvSpPr txBox="1"/>
          <p:nvPr>
            <p:ph type="title"/>
          </p:nvPr>
        </p:nvSpPr>
        <p:spPr>
          <a:xfrm>
            <a:off x="1097280" y="3303694"/>
            <a:ext cx="10058400" cy="1450757"/>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3F3F3F"/>
              </a:buClr>
              <a:buSzPts val="6030"/>
              <a:buFont typeface="Calibri"/>
              <a:buNone/>
            </a:pPr>
            <a:r>
              <a:rPr b="1" lang="cs-CZ" sz="6030"/>
              <a:t>TÝMOVÉ DOVEDNOSTI</a:t>
            </a:r>
            <a:br>
              <a:rPr b="1" lang="cs-CZ" sz="14850"/>
            </a:br>
            <a:r>
              <a:rPr b="1" lang="cs-CZ" sz="2520"/>
              <a:t>bp2088 / bk2088</a:t>
            </a:r>
            <a:br>
              <a:rPr b="1" lang="cs-CZ" sz="2520"/>
            </a:br>
            <a:r>
              <a:rPr b="1" lang="cs-CZ" sz="2520"/>
              <a:t>Jaro 2020</a:t>
            </a:r>
            <a:br>
              <a:rPr lang="cs-CZ" sz="2520"/>
            </a:br>
            <a:br>
              <a:rPr lang="cs-CZ" sz="4320"/>
            </a:br>
            <a:br>
              <a:rPr b="1" lang="cs-CZ" sz="14850"/>
            </a:br>
            <a:endParaRPr sz="4320"/>
          </a:p>
        </p:txBody>
      </p:sp>
      <p:sp>
        <p:nvSpPr>
          <p:cNvPr id="102" name="Google Shape;102;p1"/>
          <p:cNvSpPr txBox="1"/>
          <p:nvPr>
            <p:ph idx="1" type="body"/>
          </p:nvPr>
        </p:nvSpPr>
        <p:spPr>
          <a:xfrm>
            <a:off x="1097280" y="1845734"/>
            <a:ext cx="10058400" cy="4023360"/>
          </a:xfrm>
          <a:prstGeom prst="rect">
            <a:avLst/>
          </a:prstGeom>
          <a:noFill/>
          <a:ln>
            <a:noFill/>
          </a:ln>
        </p:spPr>
        <p:txBody>
          <a:bodyPr anchorCtr="0" anchor="t" bIns="45700" lIns="0" spcFirstLastPara="1" rIns="0" wrap="square" tIns="45700">
            <a:normAutofit/>
          </a:bodyPr>
          <a:lstStyle/>
          <a:p>
            <a:pPr indent="0" lvl="0" marL="91440" rtl="0" algn="l">
              <a:lnSpc>
                <a:spcPct val="80000"/>
              </a:lnSpc>
              <a:spcBef>
                <a:spcPts val="0"/>
              </a:spcBef>
              <a:spcAft>
                <a:spcPts val="0"/>
              </a:spcAft>
              <a:buSzPts val="1850"/>
              <a:buNone/>
            </a:pPr>
            <a:r>
              <a:t/>
            </a:r>
            <a:endParaRPr sz="1850"/>
          </a:p>
          <a:p>
            <a:pPr indent="0" lvl="0" marL="91440" rtl="0" algn="l">
              <a:lnSpc>
                <a:spcPct val="80000"/>
              </a:lnSpc>
              <a:spcBef>
                <a:spcPts val="1400"/>
              </a:spcBef>
              <a:spcAft>
                <a:spcPts val="0"/>
              </a:spcAft>
              <a:buSzPts val="1850"/>
              <a:buNone/>
            </a:pPr>
            <a:r>
              <a:t/>
            </a:r>
            <a:endParaRPr sz="1850"/>
          </a:p>
          <a:p>
            <a:pPr indent="0" lvl="0" marL="91440" rtl="0" algn="l">
              <a:lnSpc>
                <a:spcPct val="80000"/>
              </a:lnSpc>
              <a:spcBef>
                <a:spcPts val="1400"/>
              </a:spcBef>
              <a:spcAft>
                <a:spcPts val="0"/>
              </a:spcAft>
              <a:buSzPts val="1850"/>
              <a:buNone/>
            </a:pPr>
            <a:r>
              <a:t/>
            </a:r>
            <a:endParaRPr sz="1850"/>
          </a:p>
          <a:p>
            <a:pPr indent="0" lvl="0" marL="91440" rtl="0" algn="l">
              <a:lnSpc>
                <a:spcPct val="80000"/>
              </a:lnSpc>
              <a:spcBef>
                <a:spcPts val="1400"/>
              </a:spcBef>
              <a:spcAft>
                <a:spcPts val="0"/>
              </a:spcAft>
              <a:buSzPts val="1850"/>
              <a:buNone/>
            </a:pPr>
            <a:r>
              <a:t/>
            </a:r>
            <a:endParaRPr sz="1850"/>
          </a:p>
          <a:p>
            <a:pPr indent="-305435" lvl="0" marL="91440" rtl="0" algn="l">
              <a:lnSpc>
                <a:spcPct val="80000"/>
              </a:lnSpc>
              <a:spcBef>
                <a:spcPts val="1400"/>
              </a:spcBef>
              <a:spcAft>
                <a:spcPts val="0"/>
              </a:spcAft>
              <a:buSzPts val="4810"/>
              <a:buChar char=" "/>
            </a:pPr>
            <a:r>
              <a:rPr lang="cs-CZ" sz="4810"/>
              <a:t>PRÁCE SE SKUPINOU</a:t>
            </a:r>
            <a:endParaRPr/>
          </a:p>
          <a:p>
            <a:pPr indent="-305435" lvl="0" marL="91440" rtl="0" algn="l">
              <a:lnSpc>
                <a:spcPct val="80000"/>
              </a:lnSpc>
              <a:spcBef>
                <a:spcPts val="1400"/>
              </a:spcBef>
              <a:spcAft>
                <a:spcPts val="0"/>
              </a:spcAft>
              <a:buSzPts val="4810"/>
              <a:buChar char=" "/>
            </a:pPr>
            <a:r>
              <a:rPr lang="cs-CZ" sz="4810"/>
              <a:t>SKUPINOVÁ DYNAMIKA</a:t>
            </a:r>
            <a:endParaRPr/>
          </a:p>
          <a:p>
            <a:pPr indent="-305435" lvl="0" marL="91440" rtl="0" algn="l">
              <a:lnSpc>
                <a:spcPct val="80000"/>
              </a:lnSpc>
              <a:spcBef>
                <a:spcPts val="1400"/>
              </a:spcBef>
              <a:spcAft>
                <a:spcPts val="0"/>
              </a:spcAft>
              <a:buSzPts val="4810"/>
              <a:buChar char=" "/>
            </a:pPr>
            <a:r>
              <a:rPr lang="cs-CZ" sz="4810"/>
              <a:t>ATMOSFÉRA VE SKUPINĚ</a:t>
            </a:r>
            <a:endParaRPr/>
          </a:p>
          <a:p>
            <a:pPr indent="0" lvl="0" marL="91440" rtl="0" algn="l">
              <a:lnSpc>
                <a:spcPct val="80000"/>
              </a:lnSpc>
              <a:spcBef>
                <a:spcPts val="1400"/>
              </a:spcBef>
              <a:spcAft>
                <a:spcPts val="0"/>
              </a:spcAft>
              <a:buSzPts val="1850"/>
              <a:buNone/>
            </a:pPr>
            <a:r>
              <a:t/>
            </a:r>
            <a:endParaRPr sz="185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9" name="Shape 159"/>
        <p:cNvGrpSpPr/>
        <p:nvPr/>
      </p:nvGrpSpPr>
      <p:grpSpPr>
        <a:xfrm>
          <a:off x="0" y="0"/>
          <a:ext cx="0" cy="0"/>
          <a:chOff x="0" y="0"/>
          <a:chExt cx="0" cy="0"/>
        </a:xfrm>
      </p:grpSpPr>
      <p:sp>
        <p:nvSpPr>
          <p:cNvPr id="160" name="Google Shape;160;p10"/>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3F3F3F"/>
              </a:buClr>
              <a:buSzPts val="4800"/>
              <a:buFont typeface="Calibri"/>
              <a:buNone/>
            </a:pPr>
            <a:r>
              <a:rPr lang="cs-CZ"/>
              <a:t>SKUPINOVÁ DYNAMIKA</a:t>
            </a:r>
            <a:endParaRPr/>
          </a:p>
        </p:txBody>
      </p:sp>
      <p:sp>
        <p:nvSpPr>
          <p:cNvPr id="161" name="Google Shape;161;p10"/>
          <p:cNvSpPr txBox="1"/>
          <p:nvPr>
            <p:ph idx="1" type="body"/>
          </p:nvPr>
        </p:nvSpPr>
        <p:spPr>
          <a:xfrm>
            <a:off x="1097280" y="2011197"/>
            <a:ext cx="10058400" cy="4154472"/>
          </a:xfrm>
          <a:prstGeom prst="rect">
            <a:avLst/>
          </a:prstGeom>
          <a:noFill/>
          <a:ln>
            <a:noFill/>
          </a:ln>
        </p:spPr>
        <p:txBody>
          <a:bodyPr anchorCtr="0" anchor="t" bIns="45700" lIns="0" spcFirstLastPara="1" rIns="0" wrap="square" tIns="45700">
            <a:normAutofit/>
          </a:bodyPr>
          <a:lstStyle/>
          <a:p>
            <a:pPr indent="-117475" lvl="0" marL="91440" rtl="0" algn="l">
              <a:lnSpc>
                <a:spcPct val="90000"/>
              </a:lnSpc>
              <a:spcBef>
                <a:spcPts val="0"/>
              </a:spcBef>
              <a:spcAft>
                <a:spcPts val="0"/>
              </a:spcAft>
              <a:buSzPts val="1850"/>
              <a:buFont typeface="Courier New"/>
              <a:buChar char="o"/>
            </a:pPr>
            <a:r>
              <a:rPr lang="cs-CZ" sz="1850"/>
              <a:t> Hermochová (2005) : „skupinovou dynamiku je možné chápat jako </a:t>
            </a:r>
            <a:r>
              <a:rPr b="1" lang="cs-CZ" sz="1850"/>
              <a:t>nástroj intervence ovlivňování skupinového dění“</a:t>
            </a:r>
            <a:endParaRPr/>
          </a:p>
          <a:p>
            <a:pPr indent="-117475" lvl="0" marL="91440" rtl="0" algn="l">
              <a:lnSpc>
                <a:spcPct val="90000"/>
              </a:lnSpc>
              <a:spcBef>
                <a:spcPts val="1400"/>
              </a:spcBef>
              <a:spcAft>
                <a:spcPts val="0"/>
              </a:spcAft>
              <a:buSzPts val="1850"/>
              <a:buFont typeface="Courier New"/>
              <a:buChar char="o"/>
            </a:pPr>
            <a:r>
              <a:rPr lang="cs-CZ" sz="1850"/>
              <a:t> Lakomá (1993): “skupinová dynamika </a:t>
            </a:r>
            <a:r>
              <a:rPr b="1" lang="cs-CZ" sz="1850"/>
              <a:t>reflektuje veškeré činnosti a pohyb ve skupině, a to jak interpersonální vztahy a reakce mezi členy uvnitř skupiny, tak zpravidla úroveň soužití a vývoj skupiny, i vztahy mezi skupinou a vlivy z vnějšího prostředí“</a:t>
            </a:r>
            <a:endParaRPr b="1" sz="1850"/>
          </a:p>
          <a:p>
            <a:pPr indent="0" lvl="0" marL="0" rtl="0" algn="l">
              <a:lnSpc>
                <a:spcPct val="90000"/>
              </a:lnSpc>
              <a:spcBef>
                <a:spcPts val="1400"/>
              </a:spcBef>
              <a:spcAft>
                <a:spcPts val="0"/>
              </a:spcAft>
              <a:buSzPts val="1850"/>
              <a:buNone/>
            </a:pPr>
            <a:r>
              <a:rPr b="1" lang="cs-CZ" sz="1850"/>
              <a:t>Prvky skupinové dynamiky</a:t>
            </a:r>
            <a:r>
              <a:rPr lang="cs-CZ" sz="1850"/>
              <a:t>:</a:t>
            </a:r>
            <a:endParaRPr/>
          </a:p>
          <a:p>
            <a:pPr indent="-117475" lvl="2" marL="91440" rtl="0" algn="l">
              <a:lnSpc>
                <a:spcPct val="90000"/>
              </a:lnSpc>
              <a:spcBef>
                <a:spcPts val="1400"/>
              </a:spcBef>
              <a:spcAft>
                <a:spcPts val="0"/>
              </a:spcAft>
              <a:buSzPts val="1850"/>
              <a:buFont typeface="Courier New"/>
              <a:buChar char="o"/>
            </a:pPr>
            <a:r>
              <a:rPr lang="cs-CZ" sz="1850"/>
              <a:t> </a:t>
            </a:r>
            <a:r>
              <a:rPr b="1" lang="cs-CZ" sz="1850"/>
              <a:t>cíle a normy </a:t>
            </a:r>
            <a:r>
              <a:rPr lang="cs-CZ" sz="1850"/>
              <a:t>(kam společně směřujeme; jakými cestami a postupy těchto cílů dosáhneme)</a:t>
            </a:r>
            <a:endParaRPr/>
          </a:p>
          <a:p>
            <a:pPr indent="-117475" lvl="2" marL="91440" rtl="0" algn="l">
              <a:lnSpc>
                <a:spcPct val="90000"/>
              </a:lnSpc>
              <a:spcBef>
                <a:spcPts val="1400"/>
              </a:spcBef>
              <a:spcAft>
                <a:spcPts val="0"/>
              </a:spcAft>
              <a:buSzPts val="1850"/>
              <a:buFont typeface="Courier New"/>
              <a:buChar char="o"/>
            </a:pPr>
            <a:r>
              <a:rPr lang="cs-CZ" sz="1850"/>
              <a:t> </a:t>
            </a:r>
            <a:r>
              <a:rPr b="1" lang="cs-CZ" sz="1850"/>
              <a:t>vedení a řízení, motivace a stimulace </a:t>
            </a:r>
            <a:r>
              <a:rPr lang="cs-CZ" sz="1850"/>
              <a:t>(způsob, jak se pracuje s normami)</a:t>
            </a:r>
            <a:endParaRPr/>
          </a:p>
          <a:p>
            <a:pPr indent="-117475" lvl="2" marL="91440" rtl="0" algn="l">
              <a:lnSpc>
                <a:spcPct val="90000"/>
              </a:lnSpc>
              <a:spcBef>
                <a:spcPts val="1400"/>
              </a:spcBef>
              <a:spcAft>
                <a:spcPts val="0"/>
              </a:spcAft>
              <a:buSzPts val="1850"/>
              <a:buFont typeface="Courier New"/>
              <a:buChar char="o"/>
            </a:pPr>
            <a:r>
              <a:rPr lang="cs-CZ" sz="1850"/>
              <a:t> </a:t>
            </a:r>
            <a:r>
              <a:rPr b="1" lang="cs-CZ" sz="1850"/>
              <a:t>interakce a komunikace </a:t>
            </a:r>
            <a:r>
              <a:rPr lang="cs-CZ" sz="1850"/>
              <a:t>(vzájemné ovlivňování členů skupiny)</a:t>
            </a:r>
            <a:endParaRPr/>
          </a:p>
          <a:p>
            <a:pPr indent="-117475" lvl="2" marL="91440" rtl="0" algn="l">
              <a:lnSpc>
                <a:spcPct val="90000"/>
              </a:lnSpc>
              <a:spcBef>
                <a:spcPts val="1400"/>
              </a:spcBef>
              <a:spcAft>
                <a:spcPts val="0"/>
              </a:spcAft>
              <a:buSzPts val="1850"/>
              <a:buFont typeface="Courier New"/>
              <a:buChar char="o"/>
            </a:pPr>
            <a:r>
              <a:rPr lang="cs-CZ" sz="1850"/>
              <a:t> </a:t>
            </a:r>
            <a:r>
              <a:rPr b="1" lang="cs-CZ" sz="1850"/>
              <a:t>podskupiny</a:t>
            </a:r>
            <a:r>
              <a:rPr lang="cs-CZ" sz="1850"/>
              <a:t> (dříve či později vznikají v každé skupině; je důležité, </a:t>
            </a:r>
            <a:br>
              <a:rPr lang="cs-CZ" sz="1850"/>
            </a:br>
            <a:r>
              <a:rPr lang="cs-CZ" sz="1850"/>
              <a:t>do jaké míry se podskupiny ztotožňují s normami a cíli celé velké skupiny)</a:t>
            </a:r>
            <a:endParaRPr/>
          </a:p>
          <a:p>
            <a:pPr indent="0" lvl="0" marL="0" rtl="0" algn="l">
              <a:lnSpc>
                <a:spcPct val="80000"/>
              </a:lnSpc>
              <a:spcBef>
                <a:spcPts val="1400"/>
              </a:spcBef>
              <a:spcAft>
                <a:spcPts val="0"/>
              </a:spcAft>
              <a:buSzPts val="1850"/>
              <a:buNone/>
            </a:pPr>
            <a:r>
              <a:t/>
            </a:r>
            <a:endParaRPr sz="185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5" name="Shape 165"/>
        <p:cNvGrpSpPr/>
        <p:nvPr/>
      </p:nvGrpSpPr>
      <p:grpSpPr>
        <a:xfrm>
          <a:off x="0" y="0"/>
          <a:ext cx="0" cy="0"/>
          <a:chOff x="0" y="0"/>
          <a:chExt cx="0" cy="0"/>
        </a:xfrm>
      </p:grpSpPr>
      <p:sp>
        <p:nvSpPr>
          <p:cNvPr id="166" name="Google Shape;166;p11"/>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3F3F3F"/>
              </a:buClr>
              <a:buSzPts val="4800"/>
              <a:buFont typeface="Calibri"/>
              <a:buNone/>
            </a:pPr>
            <a:r>
              <a:rPr lang="cs-CZ"/>
              <a:t>KOHEZE</a:t>
            </a:r>
            <a:endParaRPr/>
          </a:p>
        </p:txBody>
      </p:sp>
      <p:sp>
        <p:nvSpPr>
          <p:cNvPr id="167" name="Google Shape;167;p11"/>
          <p:cNvSpPr txBox="1"/>
          <p:nvPr>
            <p:ph idx="1" type="body"/>
          </p:nvPr>
        </p:nvSpPr>
        <p:spPr>
          <a:xfrm>
            <a:off x="1097280" y="1769534"/>
            <a:ext cx="10058400" cy="4707466"/>
          </a:xfrm>
          <a:prstGeom prst="rect">
            <a:avLst/>
          </a:prstGeom>
          <a:noFill/>
          <a:ln>
            <a:noFill/>
          </a:ln>
        </p:spPr>
        <p:txBody>
          <a:bodyPr anchorCtr="0" anchor="t" bIns="45700" lIns="0" spcFirstLastPara="1" rIns="0" wrap="square" tIns="45700">
            <a:normAutofit/>
          </a:bodyPr>
          <a:lstStyle/>
          <a:p>
            <a:pPr indent="-127000" lvl="0" marL="91440" rtl="0" algn="l">
              <a:lnSpc>
                <a:spcPct val="90000"/>
              </a:lnSpc>
              <a:spcBef>
                <a:spcPts val="0"/>
              </a:spcBef>
              <a:spcAft>
                <a:spcPts val="0"/>
              </a:spcAft>
              <a:buSzPts val="2000"/>
              <a:buFont typeface="Courier New"/>
              <a:buChar char="o"/>
            </a:pPr>
            <a:r>
              <a:rPr lang="cs-CZ"/>
              <a:t> </a:t>
            </a:r>
            <a:r>
              <a:rPr lang="cs-CZ" sz="1800"/>
              <a:t>koheze čili soudržnost skupiny je </a:t>
            </a:r>
            <a:r>
              <a:rPr b="1" lang="cs-CZ" sz="1800"/>
              <a:t>neviditelné pouto, které k sobě váže členy skupiny </a:t>
            </a:r>
            <a:endParaRPr b="1" sz="1800"/>
          </a:p>
          <a:p>
            <a:pPr indent="-114300" lvl="0" marL="91440" rtl="0" algn="l">
              <a:lnSpc>
                <a:spcPct val="90000"/>
              </a:lnSpc>
              <a:spcBef>
                <a:spcPts val="1400"/>
              </a:spcBef>
              <a:spcAft>
                <a:spcPts val="0"/>
              </a:spcAft>
              <a:buSzPts val="1800"/>
              <a:buFont typeface="Courier New"/>
              <a:buChar char="o"/>
            </a:pPr>
            <a:r>
              <a:rPr lang="cs-CZ" sz="1800"/>
              <a:t> </a:t>
            </a:r>
            <a:r>
              <a:rPr lang="cs-CZ" sz="1800" u="sng"/>
              <a:t>stabilizující faktor </a:t>
            </a:r>
            <a:r>
              <a:rPr lang="cs-CZ" sz="1800"/>
              <a:t>- vlivem koheze pociťují členové skupiny </a:t>
            </a:r>
            <a:r>
              <a:rPr b="1" lang="cs-CZ" sz="1800"/>
              <a:t>podporu a bezpečí</a:t>
            </a:r>
            <a:endParaRPr/>
          </a:p>
          <a:p>
            <a:pPr indent="-114300" lvl="0" marL="91440" rtl="0" algn="l">
              <a:lnSpc>
                <a:spcPct val="90000"/>
              </a:lnSpc>
              <a:spcBef>
                <a:spcPts val="1400"/>
              </a:spcBef>
              <a:spcAft>
                <a:spcPts val="0"/>
              </a:spcAft>
              <a:buSzPts val="1800"/>
              <a:buFont typeface="Courier New"/>
              <a:buChar char="o"/>
            </a:pPr>
            <a:r>
              <a:rPr lang="cs-CZ" sz="1800"/>
              <a:t> ke skupinové kohezi podle Kratochvíla (2005) přispívají tyto faktory: </a:t>
            </a:r>
            <a:endParaRPr/>
          </a:p>
          <a:p>
            <a:pPr indent="-182880" lvl="2" marL="566928" rtl="0" algn="l">
              <a:lnSpc>
                <a:spcPct val="90000"/>
              </a:lnSpc>
              <a:spcBef>
                <a:spcPts val="400"/>
              </a:spcBef>
              <a:spcAft>
                <a:spcPts val="0"/>
              </a:spcAft>
              <a:buSzPts val="1600"/>
              <a:buFont typeface="Noto Sans Symbols"/>
              <a:buChar char="▪"/>
            </a:pPr>
            <a:r>
              <a:rPr b="1" lang="cs-CZ" sz="1600"/>
              <a:t>uspokojování osobních potřeb jedinců ve skupině, </a:t>
            </a:r>
            <a:r>
              <a:rPr lang="cs-CZ" sz="1600"/>
              <a:t>jak skrze své vlastní síly či prostřednictvím skupiny, ať už jde o potřeby aktuální nebo potencionální</a:t>
            </a:r>
            <a:endParaRPr sz="1600"/>
          </a:p>
          <a:p>
            <a:pPr indent="-182880" lvl="2" marL="566928" rtl="0" algn="l">
              <a:lnSpc>
                <a:spcPct val="90000"/>
              </a:lnSpc>
              <a:spcBef>
                <a:spcPts val="600"/>
              </a:spcBef>
              <a:spcAft>
                <a:spcPts val="0"/>
              </a:spcAft>
              <a:buSzPts val="1600"/>
              <a:buFont typeface="Noto Sans Symbols"/>
              <a:buChar char="▪"/>
            </a:pPr>
            <a:r>
              <a:rPr b="1" lang="cs-CZ" sz="1600"/>
              <a:t>dosahování skupinových cílů</a:t>
            </a:r>
            <a:r>
              <a:rPr lang="cs-CZ" sz="1600"/>
              <a:t>, které jsou v souladu s individuálními cíli</a:t>
            </a:r>
            <a:endParaRPr sz="1600"/>
          </a:p>
          <a:p>
            <a:pPr indent="-182880" lvl="2" marL="566928" rtl="0" algn="l">
              <a:lnSpc>
                <a:spcPct val="90000"/>
              </a:lnSpc>
              <a:spcBef>
                <a:spcPts val="600"/>
              </a:spcBef>
              <a:spcAft>
                <a:spcPts val="0"/>
              </a:spcAft>
              <a:buSzPts val="1600"/>
              <a:buFont typeface="Noto Sans Symbols"/>
              <a:buChar char="▪"/>
            </a:pPr>
            <a:r>
              <a:rPr b="1" lang="cs-CZ" sz="1600"/>
              <a:t>výhody plynoucí z členství ve skupině</a:t>
            </a:r>
            <a:r>
              <a:rPr lang="cs-CZ" sz="1600"/>
              <a:t>, </a:t>
            </a:r>
            <a:r>
              <a:rPr b="1" lang="cs-CZ" sz="1600"/>
              <a:t>či jedincovo očekávání přínosu a užitku z členství</a:t>
            </a:r>
            <a:endParaRPr sz="1600"/>
          </a:p>
          <a:p>
            <a:pPr indent="-182880" lvl="2" marL="566928" rtl="0" algn="l">
              <a:lnSpc>
                <a:spcPct val="90000"/>
              </a:lnSpc>
              <a:spcBef>
                <a:spcPts val="600"/>
              </a:spcBef>
              <a:spcAft>
                <a:spcPts val="0"/>
              </a:spcAft>
              <a:buSzPts val="1600"/>
              <a:buFont typeface="Noto Sans Symbols"/>
              <a:buChar char="▪"/>
            </a:pPr>
            <a:r>
              <a:rPr b="1" lang="cs-CZ" sz="1600"/>
              <a:t>vztahy sympatie členů skupiny a jejich vzájemná přitažlivost</a:t>
            </a:r>
            <a:endParaRPr b="1" sz="1600"/>
          </a:p>
          <a:p>
            <a:pPr indent="-182880" lvl="2" marL="566928" rtl="0" algn="l">
              <a:lnSpc>
                <a:spcPct val="90000"/>
              </a:lnSpc>
              <a:spcBef>
                <a:spcPts val="600"/>
              </a:spcBef>
              <a:spcAft>
                <a:spcPts val="0"/>
              </a:spcAft>
              <a:buSzPts val="1600"/>
              <a:buFont typeface="Noto Sans Symbols"/>
              <a:buChar char="▪"/>
            </a:pPr>
            <a:r>
              <a:rPr b="1" lang="cs-CZ" sz="1600"/>
              <a:t>motivace jedinců ke členství ve</a:t>
            </a:r>
            <a:r>
              <a:rPr lang="cs-CZ" sz="1600"/>
              <a:t> </a:t>
            </a:r>
            <a:r>
              <a:rPr b="1" lang="cs-CZ" sz="1600"/>
              <a:t>skupině</a:t>
            </a:r>
            <a:r>
              <a:rPr lang="cs-CZ" sz="1600"/>
              <a:t>, včetně úsilí, které jedinec musel vynaložit k získání členství</a:t>
            </a:r>
            <a:endParaRPr sz="1600"/>
          </a:p>
          <a:p>
            <a:pPr indent="-182880" lvl="2" marL="566928" rtl="0" algn="l">
              <a:lnSpc>
                <a:spcPct val="90000"/>
              </a:lnSpc>
              <a:spcBef>
                <a:spcPts val="600"/>
              </a:spcBef>
              <a:spcAft>
                <a:spcPts val="0"/>
              </a:spcAft>
              <a:buSzPts val="1600"/>
              <a:buFont typeface="Noto Sans Symbols"/>
              <a:buChar char="▪"/>
            </a:pPr>
            <a:r>
              <a:rPr lang="cs-CZ" sz="1600"/>
              <a:t>přátelská akceptující </a:t>
            </a:r>
            <a:r>
              <a:rPr b="1" lang="cs-CZ" sz="1600"/>
              <a:t>atmosféra ve skupině</a:t>
            </a:r>
            <a:endParaRPr sz="1600"/>
          </a:p>
          <a:p>
            <a:pPr indent="-182880" lvl="2" marL="566928" rtl="0" algn="l">
              <a:lnSpc>
                <a:spcPct val="90000"/>
              </a:lnSpc>
              <a:spcBef>
                <a:spcPts val="600"/>
              </a:spcBef>
              <a:spcAft>
                <a:spcPts val="0"/>
              </a:spcAft>
              <a:buSzPts val="1600"/>
              <a:buFont typeface="Noto Sans Symbols"/>
              <a:buChar char="▪"/>
            </a:pPr>
            <a:r>
              <a:rPr b="1" lang="cs-CZ" sz="1600"/>
              <a:t>prestiž skupiny</a:t>
            </a:r>
            <a:r>
              <a:rPr lang="cs-CZ" sz="1600"/>
              <a:t>, vzrůstající prestiž jedinců členstvím ve skupině</a:t>
            </a:r>
            <a:endParaRPr sz="1600"/>
          </a:p>
          <a:p>
            <a:pPr indent="-182880" lvl="2" marL="566928" rtl="0" algn="l">
              <a:lnSpc>
                <a:spcPct val="90000"/>
              </a:lnSpc>
              <a:spcBef>
                <a:spcPts val="600"/>
              </a:spcBef>
              <a:spcAft>
                <a:spcPts val="0"/>
              </a:spcAft>
              <a:buSzPts val="1600"/>
              <a:buFont typeface="Noto Sans Symbols"/>
              <a:buChar char="▪"/>
            </a:pPr>
            <a:r>
              <a:rPr b="1" lang="cs-CZ" sz="1600"/>
              <a:t>atraktivnost skupinových aktivit</a:t>
            </a:r>
            <a:r>
              <a:rPr lang="cs-CZ" sz="1600"/>
              <a:t>, či zařazování aktivit přímo na podporu skupinové koheze, intimita technik</a:t>
            </a:r>
            <a:endParaRPr sz="1600"/>
          </a:p>
          <a:p>
            <a:pPr indent="-182880" lvl="2" marL="566928" rtl="0" algn="l">
              <a:lnSpc>
                <a:spcPct val="90000"/>
              </a:lnSpc>
              <a:spcBef>
                <a:spcPts val="600"/>
              </a:spcBef>
              <a:spcAft>
                <a:spcPts val="0"/>
              </a:spcAft>
              <a:buSzPts val="1600"/>
              <a:buFont typeface="Noto Sans Symbols"/>
              <a:buChar char="▪"/>
            </a:pPr>
            <a:r>
              <a:rPr b="1" lang="cs-CZ" sz="1600"/>
              <a:t>soutěžení s jinou skupinou </a:t>
            </a:r>
            <a:r>
              <a:rPr lang="cs-CZ" sz="1600"/>
              <a:t>či samotná existence jiné skupiny, vytváření povědomí „my a oni“, budování osobité identity skupiny;</a:t>
            </a:r>
            <a:endParaRPr sz="1600"/>
          </a:p>
          <a:p>
            <a:pPr indent="-182880" lvl="2" marL="566928" rtl="0" algn="l">
              <a:lnSpc>
                <a:spcPct val="90000"/>
              </a:lnSpc>
              <a:spcBef>
                <a:spcPts val="600"/>
              </a:spcBef>
              <a:spcAft>
                <a:spcPts val="0"/>
              </a:spcAft>
              <a:buSzPts val="1600"/>
              <a:buFont typeface="Noto Sans Symbols"/>
              <a:buChar char="▪"/>
            </a:pPr>
            <a:r>
              <a:rPr b="1" lang="cs-CZ" sz="1600"/>
              <a:t>přítomnost společného „nepřítele“</a:t>
            </a:r>
            <a:r>
              <a:rPr lang="cs-CZ" sz="1600"/>
              <a:t> či společné existenční otázky, tj. vnější ohrožení skupiny</a:t>
            </a:r>
            <a:endParaRPr sz="1600"/>
          </a:p>
          <a:p>
            <a:pPr indent="0" lvl="0" marL="91440" rtl="0" algn="l">
              <a:lnSpc>
                <a:spcPct val="90000"/>
              </a:lnSpc>
              <a:spcBef>
                <a:spcPts val="1600"/>
              </a:spcBef>
              <a:spcAft>
                <a:spcPts val="0"/>
              </a:spcAft>
              <a:buSzPts val="2000"/>
              <a:buNone/>
            </a:pPr>
            <a:r>
              <a:t/>
            </a:r>
            <a:endParaRPr>
              <a:solidFill>
                <a:srgbClr val="FF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1" name="Shape 171"/>
        <p:cNvGrpSpPr/>
        <p:nvPr/>
      </p:nvGrpSpPr>
      <p:grpSpPr>
        <a:xfrm>
          <a:off x="0" y="0"/>
          <a:ext cx="0" cy="0"/>
          <a:chOff x="0" y="0"/>
          <a:chExt cx="0" cy="0"/>
        </a:xfrm>
      </p:grpSpPr>
      <p:sp>
        <p:nvSpPr>
          <p:cNvPr id="172" name="Google Shape;172;p12"/>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3F3F3F"/>
              </a:buClr>
              <a:buSzPts val="4800"/>
              <a:buFont typeface="Calibri"/>
              <a:buNone/>
            </a:pPr>
            <a:r>
              <a:rPr lang="cs-CZ"/>
              <a:t>KOHEZE – </a:t>
            </a:r>
            <a:r>
              <a:rPr lang="cs-CZ" sz="3000"/>
              <a:t>negativní jevy</a:t>
            </a:r>
            <a:endParaRPr sz="3000"/>
          </a:p>
        </p:txBody>
      </p:sp>
      <p:sp>
        <p:nvSpPr>
          <p:cNvPr id="173" name="Google Shape;173;p12"/>
          <p:cNvSpPr txBox="1"/>
          <p:nvPr>
            <p:ph idx="1" type="body"/>
          </p:nvPr>
        </p:nvSpPr>
        <p:spPr>
          <a:xfrm>
            <a:off x="1097280" y="2124409"/>
            <a:ext cx="10058400" cy="4023360"/>
          </a:xfrm>
          <a:prstGeom prst="rect">
            <a:avLst/>
          </a:prstGeom>
          <a:noFill/>
          <a:ln>
            <a:noFill/>
          </a:ln>
        </p:spPr>
        <p:txBody>
          <a:bodyPr anchorCtr="0" anchor="t" bIns="45700" lIns="0" spcFirstLastPara="1" rIns="0" wrap="square" tIns="45700">
            <a:normAutofit/>
          </a:bodyPr>
          <a:lstStyle/>
          <a:p>
            <a:pPr indent="-127000" lvl="0" marL="91440" rtl="0" algn="l">
              <a:lnSpc>
                <a:spcPct val="90000"/>
              </a:lnSpc>
              <a:spcBef>
                <a:spcPts val="0"/>
              </a:spcBef>
              <a:spcAft>
                <a:spcPts val="0"/>
              </a:spcAft>
              <a:buSzPts val="2000"/>
              <a:buFont typeface="Courier New"/>
              <a:buChar char="o"/>
            </a:pPr>
            <a:r>
              <a:rPr lang="cs-CZ"/>
              <a:t> koheze vyznívá jako pozitivní vlastnost skupiny, ale také může mít </a:t>
            </a:r>
            <a:r>
              <a:rPr b="1" lang="cs-CZ"/>
              <a:t>negativní dopad na rozhodnutí skupiny </a:t>
            </a:r>
            <a:r>
              <a:rPr lang="cs-CZ"/>
              <a:t>- teorie I. Janise (1982) o </a:t>
            </a:r>
            <a:r>
              <a:rPr b="1" lang="cs-CZ"/>
              <a:t>skupinovém myšlení</a:t>
            </a:r>
            <a:r>
              <a:rPr lang="cs-CZ"/>
              <a:t>, kdy jsou členové skupiny vedeni k potlačení svého nesouhlasu v zájmu skupiny</a:t>
            </a:r>
            <a:endParaRPr/>
          </a:p>
          <a:p>
            <a:pPr indent="-127000" lvl="0" marL="91440" rtl="0" algn="l">
              <a:lnSpc>
                <a:spcPct val="90000"/>
              </a:lnSpc>
              <a:spcBef>
                <a:spcPts val="1400"/>
              </a:spcBef>
              <a:spcAft>
                <a:spcPts val="0"/>
              </a:spcAft>
              <a:buSzPts val="2000"/>
              <a:buFont typeface="Courier New"/>
              <a:buChar char="o"/>
            </a:pPr>
            <a:r>
              <a:rPr lang="cs-CZ"/>
              <a:t> izolace skupiny od vnějších vlivů, nepřítomnost systematického hledání dalších alternativ, silný vůdce skupiny podporující určitý postup a stresové situace, v nichž se rozhodnutí činí</a:t>
            </a:r>
            <a:endParaRPr/>
          </a:p>
          <a:p>
            <a:pPr indent="-127000" lvl="0" marL="91440" rtl="0" algn="l">
              <a:lnSpc>
                <a:spcPct val="90000"/>
              </a:lnSpc>
              <a:spcBef>
                <a:spcPts val="1400"/>
              </a:spcBef>
              <a:spcAft>
                <a:spcPts val="0"/>
              </a:spcAft>
              <a:buSzPts val="2000"/>
              <a:buFont typeface="Courier New"/>
              <a:buChar char="o"/>
            </a:pPr>
            <a:r>
              <a:rPr lang="cs-CZ"/>
              <a:t> překročení bezpečných hranic soudržnosti, které je u členů skupiny provázeno pocity krajního optimismu a sklonem k převzetí rizika, podceňováním nebezpeční, vírou ve vnitřní morálnost skupiny (Nakonečný, 2000)</a:t>
            </a:r>
            <a:endParaRPr/>
          </a:p>
          <a:p>
            <a:pPr indent="0" lvl="0" marL="91440" rtl="0" algn="l">
              <a:lnSpc>
                <a:spcPct val="90000"/>
              </a:lnSpc>
              <a:spcBef>
                <a:spcPts val="1400"/>
              </a:spcBef>
              <a:spcAft>
                <a:spcPts val="0"/>
              </a:spcAft>
              <a:buSzPts val="2000"/>
              <a:buFont typeface="Courier New"/>
              <a:buNone/>
            </a:pPr>
            <a:r>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7" name="Shape 177"/>
        <p:cNvGrpSpPr/>
        <p:nvPr/>
      </p:nvGrpSpPr>
      <p:grpSpPr>
        <a:xfrm>
          <a:off x="0" y="0"/>
          <a:ext cx="0" cy="0"/>
          <a:chOff x="0" y="0"/>
          <a:chExt cx="0" cy="0"/>
        </a:xfrm>
      </p:grpSpPr>
      <p:sp>
        <p:nvSpPr>
          <p:cNvPr id="178" name="Google Shape;178;p13"/>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3F3F3F"/>
              </a:buClr>
              <a:buSzPts val="4800"/>
              <a:buFont typeface="Calibri"/>
              <a:buNone/>
            </a:pPr>
            <a:r>
              <a:rPr lang="cs-CZ"/>
              <a:t>TENZE</a:t>
            </a:r>
            <a:endParaRPr/>
          </a:p>
        </p:txBody>
      </p:sp>
      <p:sp>
        <p:nvSpPr>
          <p:cNvPr id="179" name="Google Shape;179;p13"/>
          <p:cNvSpPr txBox="1"/>
          <p:nvPr>
            <p:ph idx="1" type="body"/>
          </p:nvPr>
        </p:nvSpPr>
        <p:spPr>
          <a:xfrm>
            <a:off x="1097280" y="1845734"/>
            <a:ext cx="10058400" cy="4491566"/>
          </a:xfrm>
          <a:prstGeom prst="rect">
            <a:avLst/>
          </a:prstGeom>
          <a:noFill/>
          <a:ln>
            <a:noFill/>
          </a:ln>
        </p:spPr>
        <p:txBody>
          <a:bodyPr anchorCtr="0" anchor="t" bIns="45700" lIns="0" spcFirstLastPara="1" rIns="0" wrap="square" tIns="45700">
            <a:normAutofit/>
          </a:bodyPr>
          <a:lstStyle/>
          <a:p>
            <a:pPr indent="-107950" lvl="0" marL="91440" rtl="0" algn="l">
              <a:lnSpc>
                <a:spcPct val="70000"/>
              </a:lnSpc>
              <a:spcBef>
                <a:spcPts val="0"/>
              </a:spcBef>
              <a:spcAft>
                <a:spcPts val="0"/>
              </a:spcAft>
              <a:buSzPts val="1700"/>
              <a:buFont typeface="Courier New"/>
              <a:buChar char="o"/>
            </a:pPr>
            <a:r>
              <a:rPr lang="cs-CZ" sz="1700"/>
              <a:t> </a:t>
            </a:r>
            <a:r>
              <a:rPr b="1" lang="cs-CZ" sz="1785" u="sng"/>
              <a:t>dynamizující faktor </a:t>
            </a:r>
            <a:r>
              <a:rPr b="1" lang="cs-CZ" sz="1785"/>
              <a:t>- vede k nespokojenosti a úsilí po změně </a:t>
            </a:r>
            <a:endParaRPr b="1" sz="1785"/>
          </a:p>
          <a:p>
            <a:pPr indent="-113347" lvl="0" marL="91440" rtl="0" algn="l">
              <a:lnSpc>
                <a:spcPct val="70000"/>
              </a:lnSpc>
              <a:spcBef>
                <a:spcPts val="1400"/>
              </a:spcBef>
              <a:spcAft>
                <a:spcPts val="0"/>
              </a:spcAft>
              <a:buSzPts val="1785"/>
              <a:buFont typeface="Courier New"/>
              <a:buChar char="o"/>
            </a:pPr>
            <a:r>
              <a:rPr lang="cs-CZ" sz="1785"/>
              <a:t> koheze a tenze ovšem nejsou protikladné pojmy - opakem koheze je </a:t>
            </a:r>
            <a:r>
              <a:rPr b="1" lang="cs-CZ" sz="1785"/>
              <a:t>nesoudržnost</a:t>
            </a:r>
            <a:r>
              <a:rPr lang="cs-CZ" sz="1785"/>
              <a:t>, opakem tenze </a:t>
            </a:r>
            <a:r>
              <a:rPr b="1" lang="cs-CZ" sz="1785"/>
              <a:t>uvolnění</a:t>
            </a:r>
            <a:endParaRPr/>
          </a:p>
          <a:p>
            <a:pPr indent="-113347" lvl="0" marL="91440" rtl="0" algn="l">
              <a:lnSpc>
                <a:spcPct val="70000"/>
              </a:lnSpc>
              <a:spcBef>
                <a:spcPts val="1400"/>
              </a:spcBef>
              <a:spcAft>
                <a:spcPts val="0"/>
              </a:spcAft>
              <a:buSzPts val="1785"/>
              <a:buFont typeface="Courier New"/>
              <a:buChar char="o"/>
            </a:pPr>
            <a:r>
              <a:rPr b="1" lang="cs-CZ" sz="1785"/>
              <a:t> </a:t>
            </a:r>
            <a:r>
              <a:rPr lang="cs-CZ" sz="1785"/>
              <a:t>ve skupinové dynamice si však lze </a:t>
            </a:r>
            <a:r>
              <a:rPr b="1" lang="cs-CZ" sz="1785"/>
              <a:t>kohezi a tenzi představit jako síly, které působí proti sobě</a:t>
            </a:r>
            <a:endParaRPr/>
          </a:p>
          <a:p>
            <a:pPr indent="-113347" lvl="0" marL="91440" rtl="0" algn="l">
              <a:lnSpc>
                <a:spcPct val="70000"/>
              </a:lnSpc>
              <a:spcBef>
                <a:spcPts val="1400"/>
              </a:spcBef>
              <a:spcAft>
                <a:spcPts val="0"/>
              </a:spcAft>
              <a:buSzPts val="1785"/>
              <a:buFont typeface="Courier New"/>
              <a:buChar char="o"/>
            </a:pPr>
            <a:r>
              <a:rPr b="1" lang="cs-CZ" sz="1785"/>
              <a:t> tenze je hybnou silou, jež podněcuje skupinu v úsilí k dosažení změny</a:t>
            </a:r>
            <a:endParaRPr/>
          </a:p>
          <a:p>
            <a:pPr indent="-113347" lvl="0" marL="91440" rtl="0" algn="l">
              <a:lnSpc>
                <a:spcPct val="70000"/>
              </a:lnSpc>
              <a:spcBef>
                <a:spcPts val="1400"/>
              </a:spcBef>
              <a:spcAft>
                <a:spcPts val="0"/>
              </a:spcAft>
              <a:buSzPts val="1785"/>
              <a:buFont typeface="Courier New"/>
              <a:buChar char="o"/>
            </a:pPr>
            <a:r>
              <a:rPr lang="cs-CZ" sz="1785"/>
              <a:t> důležitá jako faktor, který orientuje skupinu k ventilaci svých negativních pocitů a prožitků</a:t>
            </a:r>
            <a:endParaRPr/>
          </a:p>
          <a:p>
            <a:pPr indent="-113347" lvl="0" marL="91440" rtl="0" algn="l">
              <a:lnSpc>
                <a:spcPct val="70000"/>
              </a:lnSpc>
              <a:spcBef>
                <a:spcPts val="1400"/>
              </a:spcBef>
              <a:spcAft>
                <a:spcPts val="0"/>
              </a:spcAft>
              <a:buSzPts val="1785"/>
              <a:buFont typeface="Courier New"/>
              <a:buChar char="o"/>
            </a:pPr>
            <a:r>
              <a:rPr lang="cs-CZ" sz="1785"/>
              <a:t> podpora projevení se maladaptivních stereotypů chování v modelových situacích skupiny, což je důležité pro zážitkové a terapeutické skupiny</a:t>
            </a:r>
            <a:endParaRPr/>
          </a:p>
          <a:p>
            <a:pPr indent="-113347" lvl="0" marL="91440" rtl="0" algn="l">
              <a:lnSpc>
                <a:spcPct val="70000"/>
              </a:lnSpc>
              <a:spcBef>
                <a:spcPts val="1400"/>
              </a:spcBef>
              <a:spcAft>
                <a:spcPts val="0"/>
              </a:spcAft>
              <a:buSzPts val="1785"/>
              <a:buFont typeface="Courier New"/>
              <a:buChar char="o"/>
            </a:pPr>
            <a:r>
              <a:rPr lang="cs-CZ" sz="1785"/>
              <a:t> určité </a:t>
            </a:r>
            <a:r>
              <a:rPr b="1" lang="cs-CZ" sz="1785"/>
              <a:t>napětí uvnitř</a:t>
            </a:r>
            <a:r>
              <a:rPr lang="cs-CZ" sz="1785"/>
              <a:t> </a:t>
            </a:r>
            <a:r>
              <a:rPr b="1" lang="cs-CZ" sz="1785"/>
              <a:t>skupiny</a:t>
            </a:r>
            <a:r>
              <a:rPr lang="cs-CZ" sz="1785"/>
              <a:t>, které </a:t>
            </a:r>
            <a:r>
              <a:rPr b="1" lang="cs-CZ" sz="1785"/>
              <a:t>přirozeně vzniká</a:t>
            </a:r>
            <a:r>
              <a:rPr lang="cs-CZ" sz="1785"/>
              <a:t> při vzájemné interakci členů skupiny</a:t>
            </a:r>
            <a:endParaRPr/>
          </a:p>
          <a:p>
            <a:pPr indent="-113347" lvl="0" marL="91440" rtl="0" algn="l">
              <a:lnSpc>
                <a:spcPct val="70000"/>
              </a:lnSpc>
              <a:spcBef>
                <a:spcPts val="1400"/>
              </a:spcBef>
              <a:spcAft>
                <a:spcPts val="0"/>
              </a:spcAft>
              <a:buSzPts val="1785"/>
              <a:buFont typeface="Courier New"/>
              <a:buChar char="o"/>
            </a:pPr>
            <a:r>
              <a:rPr lang="cs-CZ" sz="1785"/>
              <a:t> členové skupiny jsou při soužití s ostatními </a:t>
            </a:r>
            <a:r>
              <a:rPr b="1" lang="cs-CZ" sz="1785"/>
              <a:t>konfrontováni s jejich odlišnými názory, postoji, požadavky a chováním</a:t>
            </a:r>
            <a:r>
              <a:rPr lang="cs-CZ" sz="1785"/>
              <a:t>, musí se adaptovat na skupinu, podrobit se skupinovým normám, čímž mohou být omezovány některé potřeby členů</a:t>
            </a:r>
            <a:endParaRPr/>
          </a:p>
          <a:p>
            <a:pPr indent="-113347" lvl="0" marL="91440" rtl="0" algn="l">
              <a:lnSpc>
                <a:spcPct val="70000"/>
              </a:lnSpc>
              <a:spcBef>
                <a:spcPts val="1400"/>
              </a:spcBef>
              <a:spcAft>
                <a:spcPts val="0"/>
              </a:spcAft>
              <a:buSzPts val="1785"/>
              <a:buFont typeface="Courier New"/>
              <a:buChar char="o"/>
            </a:pPr>
            <a:r>
              <a:rPr lang="cs-CZ" sz="1785"/>
              <a:t> tenze může mít </a:t>
            </a:r>
            <a:r>
              <a:rPr b="1" lang="cs-CZ" sz="1785"/>
              <a:t>formu napětí individuálního </a:t>
            </a:r>
            <a:r>
              <a:rPr lang="cs-CZ" sz="1785"/>
              <a:t>nebo</a:t>
            </a:r>
            <a:r>
              <a:rPr b="1" lang="cs-CZ" sz="1785"/>
              <a:t> skupinového</a:t>
            </a:r>
            <a:r>
              <a:rPr lang="cs-CZ" sz="1785"/>
              <a:t>; formu individuální vnitřní tenze, tenze mezi několika členy skupiny, mezi jedincem a skupinou, mezi podskupinami či mezi celou skupinou a jejím vedoucím </a:t>
            </a:r>
            <a:endParaRPr/>
          </a:p>
          <a:p>
            <a:pPr indent="0" lvl="0" marL="91440" rtl="0" algn="l">
              <a:lnSpc>
                <a:spcPct val="70000"/>
              </a:lnSpc>
              <a:spcBef>
                <a:spcPts val="1400"/>
              </a:spcBef>
              <a:spcAft>
                <a:spcPts val="0"/>
              </a:spcAft>
              <a:buSzPts val="1700"/>
              <a:buNone/>
            </a:pPr>
            <a:r>
              <a:t/>
            </a:r>
            <a:endParaRPr sz="170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3" name="Shape 183"/>
        <p:cNvGrpSpPr/>
        <p:nvPr/>
      </p:nvGrpSpPr>
      <p:grpSpPr>
        <a:xfrm>
          <a:off x="0" y="0"/>
          <a:ext cx="0" cy="0"/>
          <a:chOff x="0" y="0"/>
          <a:chExt cx="0" cy="0"/>
        </a:xfrm>
      </p:grpSpPr>
      <p:sp>
        <p:nvSpPr>
          <p:cNvPr id="184" name="Google Shape;184;p14"/>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3F3F3F"/>
              </a:buClr>
              <a:buSzPts val="4800"/>
              <a:buFont typeface="Calibri"/>
              <a:buNone/>
            </a:pPr>
            <a:r>
              <a:rPr lang="cs-CZ"/>
              <a:t>TENZE</a:t>
            </a:r>
            <a:endParaRPr/>
          </a:p>
        </p:txBody>
      </p:sp>
      <p:sp>
        <p:nvSpPr>
          <p:cNvPr id="185" name="Google Shape;185;p14"/>
          <p:cNvSpPr txBox="1"/>
          <p:nvPr>
            <p:ph idx="1" type="body"/>
          </p:nvPr>
        </p:nvSpPr>
        <p:spPr>
          <a:xfrm>
            <a:off x="1097280" y="1998134"/>
            <a:ext cx="10058400" cy="4023360"/>
          </a:xfrm>
          <a:prstGeom prst="rect">
            <a:avLst/>
          </a:prstGeom>
          <a:noFill/>
          <a:ln>
            <a:noFill/>
          </a:ln>
        </p:spPr>
        <p:txBody>
          <a:bodyPr anchorCtr="0" anchor="t" bIns="45700" lIns="0" spcFirstLastPara="1" rIns="0" wrap="square" tIns="45700">
            <a:normAutofit/>
          </a:bodyPr>
          <a:lstStyle/>
          <a:p>
            <a:pPr indent="-117475" lvl="0" marL="91440" rtl="0" algn="l">
              <a:lnSpc>
                <a:spcPct val="90000"/>
              </a:lnSpc>
              <a:spcBef>
                <a:spcPts val="0"/>
              </a:spcBef>
              <a:spcAft>
                <a:spcPts val="0"/>
              </a:spcAft>
              <a:buSzPts val="1850"/>
              <a:buFont typeface="Courier New"/>
              <a:buChar char="o"/>
            </a:pPr>
            <a:r>
              <a:rPr lang="cs-CZ" sz="1850"/>
              <a:t> pokud ve skupině přetrvává tenze delší období, je to i </a:t>
            </a:r>
            <a:r>
              <a:rPr b="1" lang="cs-CZ" sz="1850"/>
              <a:t>odrazem problematického vedení skupiny</a:t>
            </a:r>
            <a:endParaRPr/>
          </a:p>
          <a:p>
            <a:pPr indent="-117475" lvl="0" marL="91440" rtl="0" algn="l">
              <a:lnSpc>
                <a:spcPct val="90000"/>
              </a:lnSpc>
              <a:spcBef>
                <a:spcPts val="1400"/>
              </a:spcBef>
              <a:spcAft>
                <a:spcPts val="0"/>
              </a:spcAft>
              <a:buSzPts val="1850"/>
              <a:buFont typeface="Courier New"/>
              <a:buChar char="o"/>
            </a:pPr>
            <a:r>
              <a:rPr lang="cs-CZ" sz="1850"/>
              <a:t> v případě, že již tenze ve skupině nastala, dobrý vedoucí skupiny by si s ní měl umět poradit a využít ji k vývoji vztahů ve skupině</a:t>
            </a:r>
            <a:endParaRPr/>
          </a:p>
          <a:p>
            <a:pPr indent="-117475" lvl="0" marL="91440" rtl="0" algn="l">
              <a:lnSpc>
                <a:spcPct val="90000"/>
              </a:lnSpc>
              <a:spcBef>
                <a:spcPts val="1400"/>
              </a:spcBef>
              <a:spcAft>
                <a:spcPts val="0"/>
              </a:spcAft>
              <a:buSzPts val="1850"/>
              <a:buFont typeface="Courier New"/>
              <a:buChar char="o"/>
            </a:pPr>
            <a:r>
              <a:rPr lang="cs-CZ" sz="1850"/>
              <a:t> nejčastější </a:t>
            </a:r>
            <a:r>
              <a:rPr b="1" lang="cs-CZ" sz="1850"/>
              <a:t>příčiny vzniku skupinové tenze </a:t>
            </a:r>
            <a:r>
              <a:rPr lang="cs-CZ" sz="1850"/>
              <a:t>(Kožnar, 1992):</a:t>
            </a:r>
            <a:endParaRPr/>
          </a:p>
          <a:p>
            <a:pPr indent="-182880" lvl="2" marL="566928" rtl="0" algn="l">
              <a:lnSpc>
                <a:spcPct val="90000"/>
              </a:lnSpc>
              <a:spcBef>
                <a:spcPts val="400"/>
              </a:spcBef>
              <a:spcAft>
                <a:spcPts val="0"/>
              </a:spcAft>
              <a:buSzPts val="1572"/>
              <a:buFont typeface="Noto Sans Symbols"/>
              <a:buChar char="▪"/>
            </a:pPr>
            <a:r>
              <a:rPr b="1" lang="cs-CZ" sz="1572"/>
              <a:t>rozdíly mezi jednotlivými členy skupiny, </a:t>
            </a:r>
            <a:r>
              <a:rPr lang="cs-CZ" sz="1572"/>
              <a:t>zejména etnické, intelektové, statutární, výchovné</a:t>
            </a:r>
            <a:endParaRPr/>
          </a:p>
          <a:p>
            <a:pPr indent="-182880" lvl="2" marL="566928" rtl="0" algn="l">
              <a:lnSpc>
                <a:spcPct val="90000"/>
              </a:lnSpc>
              <a:spcBef>
                <a:spcPts val="600"/>
              </a:spcBef>
              <a:spcAft>
                <a:spcPts val="0"/>
              </a:spcAft>
              <a:buSzPts val="1572"/>
              <a:buFont typeface="Noto Sans Symbols"/>
              <a:buChar char="▪"/>
            </a:pPr>
            <a:r>
              <a:rPr b="1" lang="cs-CZ" sz="1572"/>
              <a:t>rivalita mezi členy skupiny </a:t>
            </a:r>
            <a:r>
              <a:rPr lang="cs-CZ" sz="1572"/>
              <a:t>o určitou roli ve skupině a o přízeň vedoucího skupiny</a:t>
            </a:r>
            <a:endParaRPr/>
          </a:p>
          <a:p>
            <a:pPr indent="-182880" lvl="2" marL="566928" rtl="0" algn="l">
              <a:lnSpc>
                <a:spcPct val="90000"/>
              </a:lnSpc>
              <a:spcBef>
                <a:spcPts val="600"/>
              </a:spcBef>
              <a:spcAft>
                <a:spcPts val="0"/>
              </a:spcAft>
              <a:buSzPts val="1572"/>
              <a:buFont typeface="Noto Sans Symbols"/>
              <a:buChar char="▪"/>
            </a:pPr>
            <a:r>
              <a:rPr b="1" lang="cs-CZ" sz="1572"/>
              <a:t>nestrukturovaná situace ve skupině s nedirektivním vedením</a:t>
            </a:r>
            <a:r>
              <a:rPr lang="cs-CZ" sz="1572"/>
              <a:t>, kde nastává chaos, rozpaky a nejistota ohledně následujícího vývoje</a:t>
            </a:r>
            <a:endParaRPr/>
          </a:p>
          <a:p>
            <a:pPr indent="-182880" lvl="2" marL="566928" rtl="0" algn="l">
              <a:lnSpc>
                <a:spcPct val="90000"/>
              </a:lnSpc>
              <a:spcBef>
                <a:spcPts val="600"/>
              </a:spcBef>
              <a:spcAft>
                <a:spcPts val="0"/>
              </a:spcAft>
              <a:buSzPts val="1572"/>
              <a:buFont typeface="Noto Sans Symbols"/>
              <a:buChar char="▪"/>
            </a:pPr>
            <a:r>
              <a:rPr b="1" lang="cs-CZ" sz="1572"/>
              <a:t>autorita vedoucího skupiny</a:t>
            </a:r>
            <a:r>
              <a:rPr lang="cs-CZ" sz="1572"/>
              <a:t>, která může vyvolávat žárlivost, rivalitu, nechuť podřídit se</a:t>
            </a:r>
            <a:endParaRPr/>
          </a:p>
          <a:p>
            <a:pPr indent="-182880" lvl="2" marL="566928" rtl="0" algn="l">
              <a:lnSpc>
                <a:spcPct val="90000"/>
              </a:lnSpc>
              <a:spcBef>
                <a:spcPts val="600"/>
              </a:spcBef>
              <a:spcAft>
                <a:spcPts val="0"/>
              </a:spcAft>
              <a:buSzPts val="1572"/>
              <a:buFont typeface="Noto Sans Symbols"/>
              <a:buChar char="▪"/>
            </a:pPr>
            <a:r>
              <a:rPr b="1" lang="cs-CZ" sz="1572"/>
              <a:t>nerealistické představy o náplni skupinového dění </a:t>
            </a:r>
            <a:r>
              <a:rPr lang="cs-CZ" sz="1572"/>
              <a:t>a o jednání vedoucího skupiny díky nedostatečné informovanosti</a:t>
            </a:r>
            <a:endParaRPr/>
          </a:p>
          <a:p>
            <a:pPr indent="-182880" lvl="2" marL="566928" rtl="0" algn="l">
              <a:lnSpc>
                <a:spcPct val="90000"/>
              </a:lnSpc>
              <a:spcBef>
                <a:spcPts val="600"/>
              </a:spcBef>
              <a:spcAft>
                <a:spcPts val="0"/>
              </a:spcAft>
              <a:buSzPts val="1572"/>
              <a:buFont typeface="Noto Sans Symbols"/>
              <a:buChar char="▪"/>
            </a:pPr>
            <a:r>
              <a:rPr b="1" lang="cs-CZ" sz="1572"/>
              <a:t>přenos minulých negativních interpersonálních zážitků </a:t>
            </a:r>
            <a:r>
              <a:rPr lang="cs-CZ" sz="1572"/>
              <a:t>do aktuálních vztahů, interakcí a situací</a:t>
            </a:r>
            <a:endParaRPr/>
          </a:p>
          <a:p>
            <a:pPr indent="-182880" lvl="2" marL="566928" rtl="0" algn="l">
              <a:lnSpc>
                <a:spcPct val="90000"/>
              </a:lnSpc>
              <a:spcBef>
                <a:spcPts val="600"/>
              </a:spcBef>
              <a:spcAft>
                <a:spcPts val="0"/>
              </a:spcAft>
              <a:buSzPts val="1572"/>
              <a:buFont typeface="Noto Sans Symbols"/>
              <a:buChar char="▪"/>
            </a:pPr>
            <a:r>
              <a:rPr b="1" lang="cs-CZ" sz="1572"/>
              <a:t>příchod nových členů </a:t>
            </a:r>
            <a:r>
              <a:rPr lang="cs-CZ" sz="1572"/>
              <a:t>do rozběhnuté skupiny navozuje pocit ohrožení, ztráty bezpečí</a:t>
            </a:r>
            <a:endParaRPr sz="1572"/>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9" name="Shape 189"/>
        <p:cNvGrpSpPr/>
        <p:nvPr/>
      </p:nvGrpSpPr>
      <p:grpSpPr>
        <a:xfrm>
          <a:off x="0" y="0"/>
          <a:ext cx="0" cy="0"/>
          <a:chOff x="0" y="0"/>
          <a:chExt cx="0" cy="0"/>
        </a:xfrm>
      </p:grpSpPr>
      <p:sp>
        <p:nvSpPr>
          <p:cNvPr id="190" name="Google Shape;190;p15"/>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3F3F3F"/>
              </a:buClr>
              <a:buSzPts val="4800"/>
              <a:buFont typeface="Calibri"/>
              <a:buNone/>
            </a:pPr>
            <a:r>
              <a:rPr lang="cs-CZ"/>
              <a:t>ATMOSFÉRA VE SKUPINĚ</a:t>
            </a:r>
            <a:endParaRPr/>
          </a:p>
        </p:txBody>
      </p:sp>
      <p:sp>
        <p:nvSpPr>
          <p:cNvPr id="191" name="Google Shape;191;p15"/>
          <p:cNvSpPr txBox="1"/>
          <p:nvPr>
            <p:ph idx="1" type="body"/>
          </p:nvPr>
        </p:nvSpPr>
        <p:spPr>
          <a:xfrm>
            <a:off x="1097280" y="1845734"/>
            <a:ext cx="10058400" cy="4262966"/>
          </a:xfrm>
          <a:prstGeom prst="rect">
            <a:avLst/>
          </a:prstGeom>
          <a:noFill/>
          <a:ln>
            <a:noFill/>
          </a:ln>
        </p:spPr>
        <p:txBody>
          <a:bodyPr anchorCtr="0" anchor="t" bIns="45700" lIns="0" spcFirstLastPara="1" rIns="0" wrap="square" tIns="45700">
            <a:normAutofit/>
          </a:bodyPr>
          <a:lstStyle/>
          <a:p>
            <a:pPr indent="-127000" lvl="0" marL="91440" rtl="0" algn="l">
              <a:lnSpc>
                <a:spcPct val="90000"/>
              </a:lnSpc>
              <a:spcBef>
                <a:spcPts val="0"/>
              </a:spcBef>
              <a:spcAft>
                <a:spcPts val="0"/>
              </a:spcAft>
              <a:buSzPts val="2000"/>
              <a:buFont typeface="Courier New"/>
              <a:buChar char="o"/>
            </a:pPr>
            <a:r>
              <a:rPr lang="cs-CZ"/>
              <a:t> </a:t>
            </a:r>
            <a:r>
              <a:rPr b="1" lang="cs-CZ" sz="1800"/>
              <a:t>člověk očekává od skupiny podporu, možnost seberealizace, navázání sociálních vztahů, sebezkušenosti, dostatek pozitivních zážitků a emocí </a:t>
            </a:r>
            <a:r>
              <a:rPr lang="cs-CZ" sz="1800"/>
              <a:t>-  naplnění těchto potřeb členů skupiny se odvíjí podle převládající atmosféry ve skupině</a:t>
            </a:r>
            <a:endParaRPr/>
          </a:p>
          <a:p>
            <a:pPr indent="-114300" lvl="0" marL="91440" rtl="0" algn="l">
              <a:lnSpc>
                <a:spcPct val="90000"/>
              </a:lnSpc>
              <a:spcBef>
                <a:spcPts val="1400"/>
              </a:spcBef>
              <a:spcAft>
                <a:spcPts val="0"/>
              </a:spcAft>
              <a:buSzPts val="1800"/>
              <a:buFont typeface="Courier New"/>
              <a:buChar char="o"/>
            </a:pPr>
            <a:r>
              <a:rPr lang="cs-CZ" sz="1800"/>
              <a:t> Kožnar (1992) „skupinová atmosféra je důležitou charakteristikou skupiny, ukazuje na jakousi převládající náladu ve skupině, na emocionální ovzduší, klima skupiny“</a:t>
            </a:r>
            <a:endParaRPr/>
          </a:p>
          <a:p>
            <a:pPr indent="-114300" lvl="0" marL="91440" rtl="0" algn="l">
              <a:lnSpc>
                <a:spcPct val="90000"/>
              </a:lnSpc>
              <a:spcBef>
                <a:spcPts val="1400"/>
              </a:spcBef>
              <a:spcAft>
                <a:spcPts val="0"/>
              </a:spcAft>
              <a:buSzPts val="1800"/>
              <a:buFont typeface="Courier New"/>
              <a:buChar char="o"/>
            </a:pPr>
            <a:r>
              <a:rPr lang="cs-CZ" sz="1800"/>
              <a:t> je proměnlivá, má relativní trvání, spadá do skupinové dynamiky</a:t>
            </a:r>
            <a:endParaRPr sz="1800"/>
          </a:p>
          <a:p>
            <a:pPr indent="-114300" lvl="0" marL="91440" rtl="0" algn="l">
              <a:lnSpc>
                <a:spcPct val="90000"/>
              </a:lnSpc>
              <a:spcBef>
                <a:spcPts val="1400"/>
              </a:spcBef>
              <a:spcAft>
                <a:spcPts val="0"/>
              </a:spcAft>
              <a:buSzPts val="1800"/>
              <a:buFont typeface="Courier New"/>
              <a:buChar char="o"/>
            </a:pPr>
            <a:r>
              <a:rPr lang="cs-CZ" sz="1800"/>
              <a:t> příznivá atmosféra přispívá větší efektivnosti skupiny</a:t>
            </a:r>
            <a:endParaRPr sz="1800"/>
          </a:p>
          <a:p>
            <a:pPr indent="-114300" lvl="0" marL="91440" rtl="0" algn="l">
              <a:lnSpc>
                <a:spcPct val="90000"/>
              </a:lnSpc>
              <a:spcBef>
                <a:spcPts val="1400"/>
              </a:spcBef>
              <a:spcAft>
                <a:spcPts val="0"/>
              </a:spcAft>
              <a:buSzPts val="1800"/>
              <a:buFont typeface="Courier New"/>
              <a:buChar char="o"/>
            </a:pPr>
            <a:r>
              <a:rPr lang="cs-CZ" sz="1800"/>
              <a:t> pokud ve skupině dominuje koheze, převládá </a:t>
            </a:r>
            <a:r>
              <a:rPr b="1" lang="cs-CZ" sz="1800"/>
              <a:t>atmosféra důvěry, přátelství, spolupráce, otevřenosti, pohody, tolerance</a:t>
            </a:r>
            <a:r>
              <a:rPr lang="cs-CZ" sz="1800"/>
              <a:t> - v takové skupinové atmosféře lze pracovat bezpečně i s pocity velmi emočně nabitými i s pocity nepřátelskými</a:t>
            </a:r>
            <a:endParaRPr/>
          </a:p>
          <a:p>
            <a:pPr indent="-114300" lvl="0" marL="91440" rtl="0" algn="l">
              <a:lnSpc>
                <a:spcPct val="90000"/>
              </a:lnSpc>
              <a:spcBef>
                <a:spcPts val="1400"/>
              </a:spcBef>
              <a:spcAft>
                <a:spcPts val="0"/>
              </a:spcAft>
              <a:buSzPts val="1800"/>
              <a:buFont typeface="Courier New"/>
              <a:buChar char="o"/>
            </a:pPr>
            <a:r>
              <a:rPr lang="cs-CZ" sz="1800"/>
              <a:t> </a:t>
            </a:r>
            <a:r>
              <a:rPr b="1" lang="cs-CZ" sz="1800"/>
              <a:t>pozitivní skupinová atmosféra </a:t>
            </a:r>
            <a:r>
              <a:rPr lang="cs-CZ" sz="1800"/>
              <a:t>podpůrné skupiny umožňuje otevřeně projevovat a pojmenovávat všechny pocity a vnitřní hnutí, včetně těch, za něž se člověk stydí (Kožnar, 1992)</a:t>
            </a:r>
            <a:endParaRPr sz="180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5" name="Shape 195"/>
        <p:cNvGrpSpPr/>
        <p:nvPr/>
      </p:nvGrpSpPr>
      <p:grpSpPr>
        <a:xfrm>
          <a:off x="0" y="0"/>
          <a:ext cx="0" cy="0"/>
          <a:chOff x="0" y="0"/>
          <a:chExt cx="0" cy="0"/>
        </a:xfrm>
      </p:grpSpPr>
      <p:sp>
        <p:nvSpPr>
          <p:cNvPr id="196" name="Google Shape;196;p16"/>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3F3F3F"/>
              </a:buClr>
              <a:buSzPts val="4800"/>
              <a:buFont typeface="Calibri"/>
              <a:buNone/>
            </a:pPr>
            <a:r>
              <a:rPr lang="cs-CZ"/>
              <a:t>ATMOSFÉRA VE SKUPINĚ</a:t>
            </a:r>
            <a:endParaRPr/>
          </a:p>
        </p:txBody>
      </p:sp>
      <p:sp>
        <p:nvSpPr>
          <p:cNvPr id="197" name="Google Shape;197;p16"/>
          <p:cNvSpPr txBox="1"/>
          <p:nvPr>
            <p:ph idx="1" type="body"/>
          </p:nvPr>
        </p:nvSpPr>
        <p:spPr>
          <a:xfrm>
            <a:off x="1097280" y="1985071"/>
            <a:ext cx="10058400" cy="4023360"/>
          </a:xfrm>
          <a:prstGeom prst="rect">
            <a:avLst/>
          </a:prstGeom>
          <a:noFill/>
          <a:ln>
            <a:noFill/>
          </a:ln>
        </p:spPr>
        <p:txBody>
          <a:bodyPr anchorCtr="0" anchor="t" bIns="45700" lIns="0" spcFirstLastPara="1" rIns="0" wrap="square" tIns="45700">
            <a:normAutofit/>
          </a:bodyPr>
          <a:lstStyle/>
          <a:p>
            <a:pPr indent="-127000" lvl="0" marL="91440" rtl="0" algn="l">
              <a:lnSpc>
                <a:spcPct val="90000"/>
              </a:lnSpc>
              <a:spcBef>
                <a:spcPts val="0"/>
              </a:spcBef>
              <a:spcAft>
                <a:spcPts val="0"/>
              </a:spcAft>
              <a:buSzPts val="2000"/>
              <a:buFont typeface="Courier New"/>
              <a:buChar char="o"/>
            </a:pPr>
            <a:r>
              <a:rPr lang="cs-CZ"/>
              <a:t> </a:t>
            </a:r>
            <a:r>
              <a:rPr lang="cs-CZ" sz="1800"/>
              <a:t>pokud ve skupině převažuje tenze, pro skupinovou atmosféru je charakteristické </a:t>
            </a:r>
            <a:r>
              <a:rPr b="1" lang="cs-CZ" sz="1800"/>
              <a:t>napětí, nedůvěra, nepřátelství, nevraživost, soutěživost, agresivita, ale také i strach, úzkost, </a:t>
            </a:r>
            <a:r>
              <a:rPr lang="cs-CZ" sz="1800"/>
              <a:t>s nimiž se obtížně pracuje (nejen ve skupině)</a:t>
            </a:r>
            <a:endParaRPr/>
          </a:p>
          <a:p>
            <a:pPr indent="-114300" lvl="0" marL="91440" rtl="0" algn="l">
              <a:lnSpc>
                <a:spcPct val="90000"/>
              </a:lnSpc>
              <a:spcBef>
                <a:spcPts val="1400"/>
              </a:spcBef>
              <a:spcAft>
                <a:spcPts val="0"/>
              </a:spcAft>
              <a:buSzPts val="1800"/>
              <a:buFont typeface="Courier New"/>
              <a:buChar char="o"/>
            </a:pPr>
            <a:r>
              <a:rPr lang="cs-CZ" sz="1800"/>
              <a:t> důležitým prvkem pro skupinovou atmosféru je </a:t>
            </a:r>
            <a:r>
              <a:rPr b="1" lang="cs-CZ" sz="1800"/>
              <a:t>vedoucí skupiny - </a:t>
            </a:r>
            <a:r>
              <a:rPr lang="cs-CZ" sz="1800"/>
              <a:t>jeho jednání by mělo vést k </a:t>
            </a:r>
            <a:r>
              <a:rPr b="1" lang="cs-CZ" sz="1800"/>
              <a:t>postupnému vyvolání pocitu bezpečí u všech členů skupiny </a:t>
            </a:r>
            <a:r>
              <a:rPr lang="cs-CZ" sz="1800"/>
              <a:t>a manipulování se všemi prvky skupinové dynamiky by mělo maximálně uvolňovat potenciál skupiny</a:t>
            </a:r>
            <a:endParaRPr/>
          </a:p>
          <a:p>
            <a:pPr indent="-114300" lvl="0" marL="91440" rtl="0" algn="l">
              <a:lnSpc>
                <a:spcPct val="90000"/>
              </a:lnSpc>
              <a:spcBef>
                <a:spcPts val="1400"/>
              </a:spcBef>
              <a:spcAft>
                <a:spcPts val="0"/>
              </a:spcAft>
              <a:buSzPts val="1800"/>
              <a:buFont typeface="Courier New"/>
              <a:buChar char="o"/>
            </a:pPr>
            <a:r>
              <a:rPr lang="cs-CZ" sz="1800"/>
              <a:t> příznivá atmosféra umožňuje optimální zapojení všech členů skupiny, jejich sebezkoumání a sebeprojevování, otevřené poskytování zpětných vazeb, podstupování rizik spojených se sociálním učením</a:t>
            </a:r>
            <a:endParaRPr/>
          </a:p>
        </p:txBody>
      </p:sp>
      <p:pic>
        <p:nvPicPr>
          <p:cNvPr id="198" name="Google Shape;198;p16"/>
          <p:cNvPicPr preferRelativeResize="0"/>
          <p:nvPr/>
        </p:nvPicPr>
        <p:blipFill rotWithShape="1">
          <a:blip r:embed="rId3">
            <a:alphaModFix/>
          </a:blip>
          <a:srcRect b="0" l="0" r="0" t="0"/>
          <a:stretch/>
        </p:blipFill>
        <p:spPr>
          <a:xfrm>
            <a:off x="2860403" y="4534411"/>
            <a:ext cx="6196511" cy="2142886"/>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2" name="Shape 202"/>
        <p:cNvGrpSpPr/>
        <p:nvPr/>
      </p:nvGrpSpPr>
      <p:grpSpPr>
        <a:xfrm>
          <a:off x="0" y="0"/>
          <a:ext cx="0" cy="0"/>
          <a:chOff x="0" y="0"/>
          <a:chExt cx="0" cy="0"/>
        </a:xfrm>
      </p:grpSpPr>
      <p:sp>
        <p:nvSpPr>
          <p:cNvPr id="203" name="Google Shape;203;p17"/>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3F3F3F"/>
              </a:buClr>
              <a:buSzPts val="4800"/>
              <a:buFont typeface="Calibri"/>
              <a:buNone/>
            </a:pPr>
            <a:r>
              <a:rPr lang="cs-CZ"/>
              <a:t>VÝVOJ SKUPINY V ČASE </a:t>
            </a:r>
            <a:br>
              <a:rPr lang="cs-CZ"/>
            </a:br>
            <a:r>
              <a:rPr lang="cs-CZ"/>
              <a:t>dle různých autorů</a:t>
            </a:r>
            <a:endParaRPr/>
          </a:p>
        </p:txBody>
      </p:sp>
      <p:sp>
        <p:nvSpPr>
          <p:cNvPr id="204" name="Google Shape;204;p17"/>
          <p:cNvSpPr txBox="1"/>
          <p:nvPr>
            <p:ph idx="1" type="body"/>
          </p:nvPr>
        </p:nvSpPr>
        <p:spPr>
          <a:xfrm>
            <a:off x="1097280" y="1845734"/>
            <a:ext cx="10058400" cy="4023360"/>
          </a:xfrm>
          <a:prstGeom prst="rect">
            <a:avLst/>
          </a:prstGeom>
          <a:noFill/>
          <a:ln>
            <a:noFill/>
          </a:ln>
        </p:spPr>
        <p:txBody>
          <a:bodyPr anchorCtr="0" anchor="t" bIns="45700" lIns="0" spcFirstLastPara="1" rIns="0" wrap="square" tIns="45700">
            <a:normAutofit/>
          </a:bodyPr>
          <a:lstStyle/>
          <a:p>
            <a:pPr indent="-127000" lvl="0" marL="91440" rtl="0" algn="l">
              <a:lnSpc>
                <a:spcPct val="80000"/>
              </a:lnSpc>
              <a:spcBef>
                <a:spcPts val="0"/>
              </a:spcBef>
              <a:spcAft>
                <a:spcPts val="0"/>
              </a:spcAft>
              <a:buSzPts val="2000"/>
              <a:buFont typeface="Courier New"/>
              <a:buChar char="o"/>
            </a:pPr>
            <a:r>
              <a:rPr lang="cs-CZ"/>
              <a:t> </a:t>
            </a:r>
            <a:r>
              <a:rPr lang="cs-CZ" sz="1900"/>
              <a:t>proces podobný individuálnímu vývoji jedince, který </a:t>
            </a:r>
            <a:r>
              <a:rPr b="1" lang="cs-CZ" sz="1900"/>
              <a:t>probíhá od jejího zrodu až po její konec </a:t>
            </a:r>
            <a:br>
              <a:rPr b="1" lang="cs-CZ" sz="1900"/>
            </a:br>
            <a:r>
              <a:rPr lang="cs-CZ" sz="1900"/>
              <a:t>a zahrnuje vše, co se v průběhu tohoto „zrání“ udává</a:t>
            </a:r>
            <a:endParaRPr/>
          </a:p>
          <a:p>
            <a:pPr indent="0" lvl="0" marL="0" rtl="0" algn="l">
              <a:lnSpc>
                <a:spcPct val="80000"/>
              </a:lnSpc>
              <a:spcBef>
                <a:spcPts val="1400"/>
              </a:spcBef>
              <a:spcAft>
                <a:spcPts val="0"/>
              </a:spcAft>
              <a:buSzPts val="1900"/>
              <a:buNone/>
            </a:pPr>
            <a:r>
              <a:t/>
            </a:r>
            <a:endParaRPr sz="1900"/>
          </a:p>
          <a:p>
            <a:pPr indent="-120650" lvl="0" marL="91440" rtl="0" algn="l">
              <a:lnSpc>
                <a:spcPct val="80000"/>
              </a:lnSpc>
              <a:spcBef>
                <a:spcPts val="1400"/>
              </a:spcBef>
              <a:spcAft>
                <a:spcPts val="0"/>
              </a:spcAft>
              <a:buSzPts val="1900"/>
              <a:buFont typeface="Courier New"/>
              <a:buChar char="o"/>
            </a:pPr>
            <a:r>
              <a:rPr lang="cs-CZ" sz="1900"/>
              <a:t> Kratochvíl (2005) zmiňuje 4 základní vývojová stádia skupiny:</a:t>
            </a:r>
            <a:endParaRPr/>
          </a:p>
          <a:p>
            <a:pPr indent="-182880" lvl="1" marL="384048" rtl="0" algn="l">
              <a:lnSpc>
                <a:spcPct val="80000"/>
              </a:lnSpc>
              <a:spcBef>
                <a:spcPts val="400"/>
              </a:spcBef>
              <a:spcAft>
                <a:spcPts val="0"/>
              </a:spcAft>
              <a:buSzPts val="1900"/>
              <a:buFont typeface="Noto Sans Symbols"/>
              <a:buChar char="❖"/>
            </a:pPr>
            <a:r>
              <a:rPr b="1" lang="cs-CZ" sz="1900"/>
              <a:t> orientace a závislost</a:t>
            </a:r>
            <a:endParaRPr/>
          </a:p>
          <a:p>
            <a:pPr indent="-182880" lvl="1" marL="384048" rtl="0" algn="l">
              <a:lnSpc>
                <a:spcPct val="80000"/>
              </a:lnSpc>
              <a:spcBef>
                <a:spcPts val="600"/>
              </a:spcBef>
              <a:spcAft>
                <a:spcPts val="0"/>
              </a:spcAft>
              <a:buSzPts val="1900"/>
              <a:buFont typeface="Noto Sans Symbols"/>
              <a:buChar char="❖"/>
            </a:pPr>
            <a:r>
              <a:rPr b="1" lang="cs-CZ" sz="1900"/>
              <a:t> konflikty a protest</a:t>
            </a:r>
            <a:endParaRPr/>
          </a:p>
          <a:p>
            <a:pPr indent="-182880" lvl="1" marL="384048" rtl="0" algn="l">
              <a:lnSpc>
                <a:spcPct val="80000"/>
              </a:lnSpc>
              <a:spcBef>
                <a:spcPts val="600"/>
              </a:spcBef>
              <a:spcAft>
                <a:spcPts val="0"/>
              </a:spcAft>
              <a:buSzPts val="1900"/>
              <a:buFont typeface="Noto Sans Symbols"/>
              <a:buChar char="❖"/>
            </a:pPr>
            <a:r>
              <a:rPr b="1" lang="cs-CZ" sz="1900"/>
              <a:t> vývoj koheze a kooperace</a:t>
            </a:r>
            <a:endParaRPr/>
          </a:p>
          <a:p>
            <a:pPr indent="-182880" lvl="1" marL="384048" rtl="0" algn="l">
              <a:lnSpc>
                <a:spcPct val="80000"/>
              </a:lnSpc>
              <a:spcBef>
                <a:spcPts val="600"/>
              </a:spcBef>
              <a:spcAft>
                <a:spcPts val="0"/>
              </a:spcAft>
              <a:buSzPts val="1900"/>
              <a:buFont typeface="Noto Sans Symbols"/>
              <a:buChar char="❖"/>
            </a:pPr>
            <a:r>
              <a:rPr b="1" lang="cs-CZ" sz="1900"/>
              <a:t> cílevědomá činnost</a:t>
            </a:r>
            <a:endParaRPr/>
          </a:p>
          <a:p>
            <a:pPr indent="0" lvl="1" marL="201168" rtl="0" algn="l">
              <a:lnSpc>
                <a:spcPct val="80000"/>
              </a:lnSpc>
              <a:spcBef>
                <a:spcPts val="600"/>
              </a:spcBef>
              <a:spcAft>
                <a:spcPts val="0"/>
              </a:spcAft>
              <a:buSzPts val="1500"/>
              <a:buNone/>
            </a:pPr>
            <a:br>
              <a:rPr i="1" lang="cs-CZ" sz="1500"/>
            </a:br>
            <a:endParaRPr i="1" sz="1500"/>
          </a:p>
          <a:p>
            <a:pPr indent="0" lvl="1" marL="201168" rtl="0" algn="l">
              <a:lnSpc>
                <a:spcPct val="80000"/>
              </a:lnSpc>
              <a:spcBef>
                <a:spcPts val="600"/>
              </a:spcBef>
              <a:spcAft>
                <a:spcPts val="0"/>
              </a:spcAft>
              <a:buSzPts val="1900"/>
              <a:buNone/>
            </a:pPr>
            <a:r>
              <a:rPr b="1" lang="cs-CZ" sz="1900"/>
              <a:t>→ </a:t>
            </a:r>
            <a:r>
              <a:rPr lang="cs-CZ" sz="1900"/>
              <a:t>v jednotlivých vývojových fázích může převládat důraz na konkrétní složku skupinové dynamiky, jako je tomu například ve vývojové fázi koheze a kooperace, kdy je pro dosažení kooperace nutná koheze ve skupině</a:t>
            </a:r>
            <a:endParaRPr sz="1900"/>
          </a:p>
          <a:p>
            <a:pPr indent="0" lvl="1" marL="201168" rtl="0" algn="l">
              <a:lnSpc>
                <a:spcPct val="80000"/>
              </a:lnSpc>
              <a:spcBef>
                <a:spcPts val="600"/>
              </a:spcBef>
              <a:spcAft>
                <a:spcPts val="0"/>
              </a:spcAft>
              <a:buSzPts val="1800"/>
              <a:buNone/>
            </a:pPr>
            <a:r>
              <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8" name="Shape 208"/>
        <p:cNvGrpSpPr/>
        <p:nvPr/>
      </p:nvGrpSpPr>
      <p:grpSpPr>
        <a:xfrm>
          <a:off x="0" y="0"/>
          <a:ext cx="0" cy="0"/>
          <a:chOff x="0" y="0"/>
          <a:chExt cx="0" cy="0"/>
        </a:xfrm>
      </p:grpSpPr>
      <p:sp>
        <p:nvSpPr>
          <p:cNvPr id="209" name="Google Shape;209;p18"/>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3F3F3F"/>
              </a:buClr>
              <a:buSzPts val="4800"/>
              <a:buFont typeface="Calibri"/>
              <a:buNone/>
            </a:pPr>
            <a:r>
              <a:rPr lang="cs-CZ"/>
              <a:t>VÝVOJ SKUPINY V ČASE</a:t>
            </a:r>
            <a:br>
              <a:rPr lang="cs-CZ"/>
            </a:br>
            <a:r>
              <a:rPr lang="cs-CZ"/>
              <a:t>dle různých autorů</a:t>
            </a:r>
            <a:endParaRPr/>
          </a:p>
        </p:txBody>
      </p:sp>
      <p:sp>
        <p:nvSpPr>
          <p:cNvPr id="210" name="Google Shape;210;p18"/>
          <p:cNvSpPr txBox="1"/>
          <p:nvPr>
            <p:ph idx="1" type="body"/>
          </p:nvPr>
        </p:nvSpPr>
        <p:spPr>
          <a:xfrm>
            <a:off x="1097280" y="2239434"/>
            <a:ext cx="10058400" cy="4023360"/>
          </a:xfrm>
          <a:prstGeom prst="rect">
            <a:avLst/>
          </a:prstGeom>
          <a:noFill/>
          <a:ln>
            <a:noFill/>
          </a:ln>
        </p:spPr>
        <p:txBody>
          <a:bodyPr anchorCtr="0" anchor="t" bIns="45700" lIns="0" spcFirstLastPara="1" rIns="0" wrap="square" tIns="45700">
            <a:normAutofit/>
          </a:bodyPr>
          <a:lstStyle/>
          <a:p>
            <a:pPr indent="-127000" lvl="0" marL="91440" rtl="0" algn="l">
              <a:lnSpc>
                <a:spcPct val="90000"/>
              </a:lnSpc>
              <a:spcBef>
                <a:spcPts val="0"/>
              </a:spcBef>
              <a:spcAft>
                <a:spcPts val="0"/>
              </a:spcAft>
              <a:buSzPts val="2000"/>
              <a:buFont typeface="Courier New"/>
              <a:buChar char="o"/>
            </a:pPr>
            <a:r>
              <a:rPr lang="cs-CZ"/>
              <a:t> Rieger (2007) vývoj skupiny diferencuje na sedm stádií vývoje skupiny:</a:t>
            </a:r>
            <a:endParaRPr/>
          </a:p>
          <a:p>
            <a:pPr indent="0" lvl="0" marL="0" rtl="0" algn="l">
              <a:lnSpc>
                <a:spcPct val="90000"/>
              </a:lnSpc>
              <a:spcBef>
                <a:spcPts val="1400"/>
              </a:spcBef>
              <a:spcAft>
                <a:spcPts val="0"/>
              </a:spcAft>
              <a:buSzPts val="2000"/>
              <a:buNone/>
            </a:pPr>
            <a:r>
              <a:rPr lang="cs-CZ"/>
              <a:t> </a:t>
            </a:r>
            <a:endParaRPr/>
          </a:p>
          <a:p>
            <a:pPr indent="-182880" lvl="1" marL="384048" rtl="0" algn="l">
              <a:lnSpc>
                <a:spcPct val="90000"/>
              </a:lnSpc>
              <a:spcBef>
                <a:spcPts val="400"/>
              </a:spcBef>
              <a:spcAft>
                <a:spcPts val="0"/>
              </a:spcAft>
              <a:buSzPts val="1800"/>
              <a:buFont typeface="Noto Sans Symbols"/>
              <a:buChar char="❖"/>
            </a:pPr>
            <a:r>
              <a:rPr lang="cs-CZ"/>
              <a:t> </a:t>
            </a:r>
            <a:r>
              <a:rPr b="1" lang="cs-CZ"/>
              <a:t>rozhodování </a:t>
            </a:r>
            <a:endParaRPr/>
          </a:p>
          <a:p>
            <a:pPr indent="-182880" lvl="1" marL="384048" rtl="0" algn="l">
              <a:lnSpc>
                <a:spcPct val="90000"/>
              </a:lnSpc>
              <a:spcBef>
                <a:spcPts val="600"/>
              </a:spcBef>
              <a:spcAft>
                <a:spcPts val="0"/>
              </a:spcAft>
              <a:buSzPts val="1800"/>
              <a:buFont typeface="Noto Sans Symbols"/>
              <a:buChar char="❖"/>
            </a:pPr>
            <a:r>
              <a:rPr b="1" lang="cs-CZ"/>
              <a:t> orientace</a:t>
            </a:r>
            <a:endParaRPr/>
          </a:p>
          <a:p>
            <a:pPr indent="-182880" lvl="1" marL="384048" rtl="0" algn="l">
              <a:lnSpc>
                <a:spcPct val="90000"/>
              </a:lnSpc>
              <a:spcBef>
                <a:spcPts val="600"/>
              </a:spcBef>
              <a:spcAft>
                <a:spcPts val="0"/>
              </a:spcAft>
              <a:buSzPts val="1800"/>
              <a:buFont typeface="Noto Sans Symbols"/>
              <a:buChar char="❖"/>
            </a:pPr>
            <a:r>
              <a:rPr b="1" lang="cs-CZ"/>
              <a:t> sdružování</a:t>
            </a:r>
            <a:endParaRPr/>
          </a:p>
          <a:p>
            <a:pPr indent="-182880" lvl="1" marL="384048" rtl="0" algn="l">
              <a:lnSpc>
                <a:spcPct val="90000"/>
              </a:lnSpc>
              <a:spcBef>
                <a:spcPts val="600"/>
              </a:spcBef>
              <a:spcAft>
                <a:spcPts val="0"/>
              </a:spcAft>
              <a:buSzPts val="1800"/>
              <a:buFont typeface="Noto Sans Symbols"/>
              <a:buChar char="❖"/>
            </a:pPr>
            <a:r>
              <a:rPr b="1" lang="cs-CZ"/>
              <a:t> podléhání</a:t>
            </a:r>
            <a:endParaRPr/>
          </a:p>
          <a:p>
            <a:pPr indent="-182880" lvl="1" marL="384048" rtl="0" algn="l">
              <a:lnSpc>
                <a:spcPct val="90000"/>
              </a:lnSpc>
              <a:spcBef>
                <a:spcPts val="600"/>
              </a:spcBef>
              <a:spcAft>
                <a:spcPts val="0"/>
              </a:spcAft>
              <a:buSzPts val="1800"/>
              <a:buFont typeface="Noto Sans Symbols"/>
              <a:buChar char="❖"/>
            </a:pPr>
            <a:r>
              <a:rPr b="1" lang="cs-CZ"/>
              <a:t> konfrontace</a:t>
            </a:r>
            <a:endParaRPr/>
          </a:p>
          <a:p>
            <a:pPr indent="-182880" lvl="1" marL="384048" rtl="0" algn="l">
              <a:lnSpc>
                <a:spcPct val="90000"/>
              </a:lnSpc>
              <a:spcBef>
                <a:spcPts val="600"/>
              </a:spcBef>
              <a:spcAft>
                <a:spcPts val="0"/>
              </a:spcAft>
              <a:buSzPts val="1800"/>
              <a:buFont typeface="Noto Sans Symbols"/>
              <a:buChar char="❖"/>
            </a:pPr>
            <a:r>
              <a:rPr b="1" lang="cs-CZ"/>
              <a:t> objevování </a:t>
            </a:r>
            <a:endParaRPr/>
          </a:p>
          <a:p>
            <a:pPr indent="-182880" lvl="1" marL="384048" rtl="0" algn="l">
              <a:lnSpc>
                <a:spcPct val="90000"/>
              </a:lnSpc>
              <a:spcBef>
                <a:spcPts val="600"/>
              </a:spcBef>
              <a:spcAft>
                <a:spcPts val="0"/>
              </a:spcAft>
              <a:buSzPts val="1800"/>
              <a:buFont typeface="Noto Sans Symbols"/>
              <a:buChar char="❖"/>
            </a:pPr>
            <a:r>
              <a:rPr b="1" lang="cs-CZ"/>
              <a:t> uvolnění</a:t>
            </a:r>
            <a:endParaRPr b="1"/>
          </a:p>
          <a:p>
            <a:pPr indent="0" lvl="0" marL="91440" rtl="0" algn="l">
              <a:lnSpc>
                <a:spcPct val="90000"/>
              </a:lnSpc>
              <a:spcBef>
                <a:spcPts val="1600"/>
              </a:spcBef>
              <a:spcAft>
                <a:spcPts val="0"/>
              </a:spcAft>
              <a:buSzPts val="2000"/>
              <a:buNone/>
            </a:pPr>
            <a:r>
              <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4" name="Shape 214"/>
        <p:cNvGrpSpPr/>
        <p:nvPr/>
      </p:nvGrpSpPr>
      <p:grpSpPr>
        <a:xfrm>
          <a:off x="0" y="0"/>
          <a:ext cx="0" cy="0"/>
          <a:chOff x="0" y="0"/>
          <a:chExt cx="0" cy="0"/>
        </a:xfrm>
      </p:grpSpPr>
      <p:sp>
        <p:nvSpPr>
          <p:cNvPr id="215" name="Google Shape;215;p19"/>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3F3F3F"/>
              </a:buClr>
              <a:buSzPts val="4800"/>
              <a:buFont typeface="Calibri"/>
              <a:buNone/>
            </a:pPr>
            <a:r>
              <a:rPr lang="cs-CZ"/>
              <a:t>VÝVOJ SKUPINY V ČASE</a:t>
            </a:r>
            <a:br>
              <a:rPr lang="cs-CZ"/>
            </a:br>
            <a:r>
              <a:rPr lang="cs-CZ"/>
              <a:t>dle různých autorů</a:t>
            </a:r>
            <a:endParaRPr/>
          </a:p>
        </p:txBody>
      </p:sp>
      <p:sp>
        <p:nvSpPr>
          <p:cNvPr id="216" name="Google Shape;216;p19"/>
          <p:cNvSpPr txBox="1"/>
          <p:nvPr>
            <p:ph idx="1" type="body"/>
          </p:nvPr>
        </p:nvSpPr>
        <p:spPr>
          <a:xfrm>
            <a:off x="1097280" y="1845734"/>
            <a:ext cx="10058400" cy="4023360"/>
          </a:xfrm>
          <a:prstGeom prst="rect">
            <a:avLst/>
          </a:prstGeom>
          <a:noFill/>
          <a:ln>
            <a:noFill/>
          </a:ln>
        </p:spPr>
        <p:txBody>
          <a:bodyPr anchorCtr="0" anchor="t" bIns="45700" lIns="0" spcFirstLastPara="1" rIns="0" wrap="square" tIns="45700">
            <a:normAutofit/>
          </a:bodyPr>
          <a:lstStyle/>
          <a:p>
            <a:pPr indent="-127000" lvl="0" marL="91440" rtl="0" algn="l">
              <a:lnSpc>
                <a:spcPct val="90000"/>
              </a:lnSpc>
              <a:spcBef>
                <a:spcPts val="0"/>
              </a:spcBef>
              <a:spcAft>
                <a:spcPts val="0"/>
              </a:spcAft>
              <a:buSzPts val="2000"/>
              <a:buChar char=" "/>
            </a:pPr>
            <a:r>
              <a:rPr lang="cs-CZ"/>
              <a:t>Truckman:  popis vývoje malých sociálních skupin,  koncepce založená na dvou sférách:</a:t>
            </a:r>
            <a:endParaRPr/>
          </a:p>
          <a:p>
            <a:pPr indent="-127000" lvl="0" marL="91440" rtl="0" algn="l">
              <a:lnSpc>
                <a:spcPct val="90000"/>
              </a:lnSpc>
              <a:spcBef>
                <a:spcPts val="1400"/>
              </a:spcBef>
              <a:spcAft>
                <a:spcPts val="0"/>
              </a:spcAft>
              <a:buSzPts val="2000"/>
              <a:buFont typeface="Courier New"/>
              <a:buChar char="o"/>
            </a:pPr>
            <a:r>
              <a:rPr lang="cs-CZ"/>
              <a:t> </a:t>
            </a:r>
            <a:r>
              <a:rPr b="1" lang="cs-CZ"/>
              <a:t>sféra existence skupiny </a:t>
            </a:r>
            <a:r>
              <a:rPr lang="cs-CZ"/>
              <a:t>– z interpersonálního hlediska prochází skupina vývojovými fázemi:</a:t>
            </a:r>
            <a:endParaRPr/>
          </a:p>
          <a:p>
            <a:pPr indent="-182880" lvl="2" marL="566928" rtl="0" algn="l">
              <a:lnSpc>
                <a:spcPct val="90000"/>
              </a:lnSpc>
              <a:spcBef>
                <a:spcPts val="400"/>
              </a:spcBef>
              <a:spcAft>
                <a:spcPts val="0"/>
              </a:spcAft>
              <a:buSzPts val="1400"/>
              <a:buFont typeface="Noto Sans Symbols"/>
              <a:buChar char="❖"/>
            </a:pPr>
            <a:r>
              <a:rPr lang="cs-CZ"/>
              <a:t> testování a závislost</a:t>
            </a:r>
            <a:endParaRPr/>
          </a:p>
          <a:p>
            <a:pPr indent="-182880" lvl="2" marL="566928" rtl="0" algn="l">
              <a:lnSpc>
                <a:spcPct val="90000"/>
              </a:lnSpc>
              <a:spcBef>
                <a:spcPts val="600"/>
              </a:spcBef>
              <a:spcAft>
                <a:spcPts val="0"/>
              </a:spcAft>
              <a:buSzPts val="1400"/>
              <a:buFont typeface="Noto Sans Symbols"/>
              <a:buChar char="❖"/>
            </a:pPr>
            <a:r>
              <a:rPr lang="cs-CZ"/>
              <a:t> konflikt uvnitř skupiny</a:t>
            </a:r>
            <a:endParaRPr/>
          </a:p>
          <a:p>
            <a:pPr indent="-182880" lvl="2" marL="566928" rtl="0" algn="l">
              <a:lnSpc>
                <a:spcPct val="90000"/>
              </a:lnSpc>
              <a:spcBef>
                <a:spcPts val="600"/>
              </a:spcBef>
              <a:spcAft>
                <a:spcPts val="0"/>
              </a:spcAft>
              <a:buSzPts val="1400"/>
              <a:buFont typeface="Noto Sans Symbols"/>
              <a:buChar char="❖"/>
            </a:pPr>
            <a:r>
              <a:rPr lang="cs-CZ"/>
              <a:t> vývoj skupinové soudržnosti</a:t>
            </a:r>
            <a:endParaRPr/>
          </a:p>
          <a:p>
            <a:pPr indent="-182880" lvl="2" marL="566928" rtl="0" algn="l">
              <a:lnSpc>
                <a:spcPct val="90000"/>
              </a:lnSpc>
              <a:spcBef>
                <a:spcPts val="600"/>
              </a:spcBef>
              <a:spcAft>
                <a:spcPts val="0"/>
              </a:spcAft>
              <a:buSzPts val="1400"/>
              <a:buFont typeface="Noto Sans Symbols"/>
              <a:buChar char="❖"/>
            </a:pPr>
            <a:r>
              <a:rPr lang="cs-CZ"/>
              <a:t> funkční role vztahů</a:t>
            </a:r>
            <a:endParaRPr/>
          </a:p>
          <a:p>
            <a:pPr indent="0" lvl="2" marL="384048" rtl="0" algn="l">
              <a:lnSpc>
                <a:spcPct val="90000"/>
              </a:lnSpc>
              <a:spcBef>
                <a:spcPts val="600"/>
              </a:spcBef>
              <a:spcAft>
                <a:spcPts val="0"/>
              </a:spcAft>
              <a:buSzPts val="1400"/>
              <a:buNone/>
            </a:pPr>
            <a:r>
              <a:t/>
            </a:r>
            <a:endParaRPr/>
          </a:p>
          <a:p>
            <a:pPr indent="-127000" lvl="0" marL="91440" rtl="0" algn="l">
              <a:lnSpc>
                <a:spcPct val="90000"/>
              </a:lnSpc>
              <a:spcBef>
                <a:spcPts val="1600"/>
              </a:spcBef>
              <a:spcAft>
                <a:spcPts val="0"/>
              </a:spcAft>
              <a:buSzPts val="2000"/>
              <a:buFont typeface="Courier New"/>
              <a:buChar char="o"/>
            </a:pPr>
            <a:r>
              <a:rPr lang="cs-CZ"/>
              <a:t> </a:t>
            </a:r>
            <a:r>
              <a:rPr b="1" lang="cs-CZ"/>
              <a:t>sféra činnosti skupiny - </a:t>
            </a:r>
            <a:r>
              <a:rPr lang="cs-CZ"/>
              <a:t>úlohově orientovaná činnost prochází fázemi: </a:t>
            </a:r>
            <a:endParaRPr/>
          </a:p>
          <a:p>
            <a:pPr indent="-182880" lvl="2" marL="566928" rtl="0" algn="l">
              <a:lnSpc>
                <a:spcPct val="90000"/>
              </a:lnSpc>
              <a:spcBef>
                <a:spcPts val="400"/>
              </a:spcBef>
              <a:spcAft>
                <a:spcPts val="0"/>
              </a:spcAft>
              <a:buSzPts val="1400"/>
              <a:buFont typeface="Noto Sans Symbols"/>
              <a:buChar char="❖"/>
            </a:pPr>
            <a:r>
              <a:rPr lang="cs-CZ"/>
              <a:t> orientace a testování</a:t>
            </a:r>
            <a:endParaRPr/>
          </a:p>
          <a:p>
            <a:pPr indent="-182880" lvl="2" marL="566928" rtl="0" algn="l">
              <a:lnSpc>
                <a:spcPct val="90000"/>
              </a:lnSpc>
              <a:spcBef>
                <a:spcPts val="600"/>
              </a:spcBef>
              <a:spcAft>
                <a:spcPts val="0"/>
              </a:spcAft>
              <a:buSzPts val="1400"/>
              <a:buFont typeface="Noto Sans Symbols"/>
              <a:buChar char="❖"/>
            </a:pPr>
            <a:r>
              <a:rPr lang="cs-CZ"/>
              <a:t>  emocionální reakce na požadavky úkolu</a:t>
            </a:r>
            <a:endParaRPr/>
          </a:p>
          <a:p>
            <a:pPr indent="-182880" lvl="2" marL="566928" rtl="0" algn="l">
              <a:lnSpc>
                <a:spcPct val="90000"/>
              </a:lnSpc>
              <a:spcBef>
                <a:spcPts val="600"/>
              </a:spcBef>
              <a:spcAft>
                <a:spcPts val="0"/>
              </a:spcAft>
              <a:buSzPts val="1400"/>
              <a:buFont typeface="Noto Sans Symbols"/>
              <a:buChar char="❖"/>
            </a:pPr>
            <a:r>
              <a:rPr lang="cs-CZ"/>
              <a:t>  otevřená diskuze a objevování řešení</a:t>
            </a:r>
            <a:endParaRPr/>
          </a:p>
          <a:p>
            <a:pPr indent="0" lvl="2" marL="384048" rtl="0" algn="l">
              <a:lnSpc>
                <a:spcPct val="90000"/>
              </a:lnSpc>
              <a:spcBef>
                <a:spcPts val="600"/>
              </a:spcBef>
              <a:spcAft>
                <a:spcPts val="0"/>
              </a:spcAft>
              <a:buSzPts val="1400"/>
              <a:buNone/>
            </a:pPr>
            <a:r>
              <a:t/>
            </a:r>
            <a:endParaRPr/>
          </a:p>
          <a:p>
            <a:pPr indent="0" lvl="2" marL="384048" rtl="0" algn="l">
              <a:lnSpc>
                <a:spcPct val="90000"/>
              </a:lnSpc>
              <a:spcBef>
                <a:spcPts val="600"/>
              </a:spcBef>
              <a:spcAft>
                <a:spcPts val="0"/>
              </a:spcAft>
              <a:buSzPts val="1400"/>
              <a:buNone/>
            </a:pPr>
            <a:r>
              <a:rPr b="1" lang="cs-CZ"/>
              <a:t>→ obě sféry probíhají souběžně a vzájemně na sebe působí</a:t>
            </a:r>
            <a:endParaRPr/>
          </a:p>
          <a:p>
            <a:pPr indent="0" lvl="0" marL="91440" rtl="0" algn="l">
              <a:lnSpc>
                <a:spcPct val="90000"/>
              </a:lnSpc>
              <a:spcBef>
                <a:spcPts val="1600"/>
              </a:spcBef>
              <a:spcAft>
                <a:spcPts val="0"/>
              </a:spcAft>
              <a:buSzPts val="2000"/>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6" name="Shape 106"/>
        <p:cNvGrpSpPr/>
        <p:nvPr/>
      </p:nvGrpSpPr>
      <p:grpSpPr>
        <a:xfrm>
          <a:off x="0" y="0"/>
          <a:ext cx="0" cy="0"/>
          <a:chOff x="0" y="0"/>
          <a:chExt cx="0" cy="0"/>
        </a:xfrm>
      </p:grpSpPr>
      <p:sp>
        <p:nvSpPr>
          <p:cNvPr id="107" name="Google Shape;107;p2"/>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3F3F3F"/>
              </a:buClr>
              <a:buSzPts val="4800"/>
              <a:buFont typeface="Calibri"/>
              <a:buNone/>
            </a:pPr>
            <a:r>
              <a:rPr lang="cs-CZ"/>
              <a:t>SOCIÁLNÍ SKUPINA</a:t>
            </a:r>
            <a:endParaRPr/>
          </a:p>
        </p:txBody>
      </p:sp>
      <p:sp>
        <p:nvSpPr>
          <p:cNvPr id="108" name="Google Shape;108;p2"/>
          <p:cNvSpPr txBox="1"/>
          <p:nvPr>
            <p:ph idx="1" type="body"/>
          </p:nvPr>
        </p:nvSpPr>
        <p:spPr>
          <a:xfrm>
            <a:off x="1097280" y="1845734"/>
            <a:ext cx="10058400" cy="4023360"/>
          </a:xfrm>
          <a:prstGeom prst="rect">
            <a:avLst/>
          </a:prstGeom>
          <a:noFill/>
          <a:ln>
            <a:noFill/>
          </a:ln>
        </p:spPr>
        <p:txBody>
          <a:bodyPr anchorCtr="0" anchor="t" bIns="45700" lIns="0" spcFirstLastPara="1" rIns="0" wrap="square" tIns="45700">
            <a:normAutofit/>
          </a:bodyPr>
          <a:lstStyle/>
          <a:p>
            <a:pPr indent="-127000" lvl="0" marL="91440" rtl="0" algn="l">
              <a:lnSpc>
                <a:spcPct val="90000"/>
              </a:lnSpc>
              <a:spcBef>
                <a:spcPts val="0"/>
              </a:spcBef>
              <a:spcAft>
                <a:spcPts val="0"/>
              </a:spcAft>
              <a:buSzPts val="2000"/>
              <a:buFont typeface="Courier New"/>
              <a:buChar char="o"/>
            </a:pPr>
            <a:r>
              <a:rPr lang="cs-CZ"/>
              <a:t> </a:t>
            </a:r>
            <a:r>
              <a:rPr b="1" lang="cs-CZ">
                <a:solidFill>
                  <a:srgbClr val="864EA9"/>
                </a:solidFill>
              </a:rPr>
              <a:t>seskupení osob, které k sobě váže určitý společný znak </a:t>
            </a:r>
            <a:r>
              <a:rPr lang="cs-CZ"/>
              <a:t>(pohlaví, příbuzenský vztah, společné zájmy, věk..)</a:t>
            </a:r>
            <a:endParaRPr/>
          </a:p>
          <a:p>
            <a:pPr indent="-127000" lvl="0" marL="91440" rtl="0" algn="l">
              <a:lnSpc>
                <a:spcPct val="90000"/>
              </a:lnSpc>
              <a:spcBef>
                <a:spcPts val="1400"/>
              </a:spcBef>
              <a:spcAft>
                <a:spcPts val="0"/>
              </a:spcAft>
              <a:buSzPts val="2000"/>
              <a:buFont typeface="Courier New"/>
              <a:buChar char="o"/>
            </a:pPr>
            <a:r>
              <a:rPr lang="cs-CZ"/>
              <a:t>rozdělení dle velikosti:</a:t>
            </a:r>
            <a:endParaRPr/>
          </a:p>
          <a:p>
            <a:pPr indent="-182880" lvl="1" marL="384048" rtl="0" algn="l">
              <a:lnSpc>
                <a:spcPct val="90000"/>
              </a:lnSpc>
              <a:spcBef>
                <a:spcPts val="400"/>
              </a:spcBef>
              <a:spcAft>
                <a:spcPts val="0"/>
              </a:spcAft>
              <a:buSzPts val="1800"/>
              <a:buFont typeface="Noto Sans Symbols"/>
              <a:buChar char="❖"/>
            </a:pPr>
            <a:r>
              <a:rPr lang="cs-CZ"/>
              <a:t> </a:t>
            </a:r>
            <a:r>
              <a:rPr b="1" lang="cs-CZ"/>
              <a:t>velká sociální skupina </a:t>
            </a:r>
            <a:r>
              <a:rPr lang="cs-CZ"/>
              <a:t>(národní, politické, církevní či společenské organizace, účastníky masových akcí, manifestace, sportovní či kulturní akce, příslušníci profesí či institucí..)</a:t>
            </a:r>
            <a:endParaRPr/>
          </a:p>
          <a:p>
            <a:pPr indent="-182880" lvl="1" marL="384048" rtl="0" algn="l">
              <a:lnSpc>
                <a:spcPct val="90000"/>
              </a:lnSpc>
              <a:spcBef>
                <a:spcPts val="600"/>
              </a:spcBef>
              <a:spcAft>
                <a:spcPts val="0"/>
              </a:spcAft>
              <a:buSzPts val="1800"/>
              <a:buFont typeface="Noto Sans Symbols"/>
              <a:buChar char="❖"/>
            </a:pPr>
            <a:r>
              <a:rPr b="1" lang="cs-CZ"/>
              <a:t> střední sociální skupina </a:t>
            </a:r>
            <a:r>
              <a:rPr lang="cs-CZ"/>
              <a:t>(lokální organizace, větší firmy, obyvatele větších obcí..; vyznačuje se přesnou prostorovou lokalizací, ale také formou vztahů a oficiální strukturou; jednotlivé složky jsou přesně stanovené a zaměřené na dosažení hlavního cíle</a:t>
            </a:r>
            <a:endParaRPr/>
          </a:p>
          <a:p>
            <a:pPr indent="-182880" lvl="1" marL="384048" rtl="0" algn="l">
              <a:lnSpc>
                <a:spcPct val="90000"/>
              </a:lnSpc>
              <a:spcBef>
                <a:spcPts val="600"/>
              </a:spcBef>
              <a:spcAft>
                <a:spcPts val="0"/>
              </a:spcAft>
              <a:buSzPts val="1800"/>
              <a:buFont typeface="Noto Sans Symbols"/>
              <a:buChar char="❖"/>
            </a:pPr>
            <a:r>
              <a:rPr lang="cs-CZ"/>
              <a:t> </a:t>
            </a:r>
            <a:r>
              <a:rPr b="1" lang="cs-CZ"/>
              <a:t>malá sociální skupina </a:t>
            </a:r>
            <a:r>
              <a:rPr lang="cs-CZ"/>
              <a:t>(2- 30?; členové se mezi sebou osobně znají a komunikují; např.rodina, školní třída, sportovní oddíl, terapeutická skupina..; anonymita členů je velmi nízká a v průběhu času se ještě snižuje</a:t>
            </a:r>
            <a:endParaRPr/>
          </a:p>
          <a:p>
            <a:pPr indent="0" lvl="1" marL="201168" rtl="0" algn="l">
              <a:lnSpc>
                <a:spcPct val="90000"/>
              </a:lnSpc>
              <a:spcBef>
                <a:spcPts val="600"/>
              </a:spcBef>
              <a:spcAft>
                <a:spcPts val="0"/>
              </a:spcAft>
              <a:buSzPts val="1800"/>
              <a:buNone/>
            </a:pPr>
            <a:r>
              <a:t/>
            </a:r>
            <a:endParaRPr/>
          </a:p>
          <a:p>
            <a:pPr indent="0" lvl="1" marL="201168" rtl="0" algn="l">
              <a:lnSpc>
                <a:spcPct val="90000"/>
              </a:lnSpc>
              <a:spcBef>
                <a:spcPts val="600"/>
              </a:spcBef>
              <a:spcAft>
                <a:spcPts val="0"/>
              </a:spcAft>
              <a:buSzPts val="1800"/>
              <a:buNone/>
            </a:pPr>
            <a:r>
              <a:rPr b="1" lang="cs-CZ"/>
              <a:t>→ pokud se mluví o práci se skupinou, jedná se o </a:t>
            </a:r>
            <a:r>
              <a:rPr b="1" lang="cs-CZ" u="sng"/>
              <a:t>malou sociální skupinu </a:t>
            </a:r>
            <a:r>
              <a:rPr b="1" lang="cs-CZ"/>
              <a:t>!</a:t>
            </a:r>
            <a:endParaRPr b="1"/>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0" name="Shape 220"/>
        <p:cNvGrpSpPr/>
        <p:nvPr/>
      </p:nvGrpSpPr>
      <p:grpSpPr>
        <a:xfrm>
          <a:off x="0" y="0"/>
          <a:ext cx="0" cy="0"/>
          <a:chOff x="0" y="0"/>
          <a:chExt cx="0" cy="0"/>
        </a:xfrm>
      </p:grpSpPr>
      <p:sp>
        <p:nvSpPr>
          <p:cNvPr id="221" name="Google Shape;221;p20"/>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3F3F3F"/>
              </a:buClr>
              <a:buSzPts val="4800"/>
              <a:buFont typeface="Calibri"/>
              <a:buNone/>
            </a:pPr>
            <a:r>
              <a:rPr lang="cs-CZ"/>
              <a:t>VÝVOJ SKUPINY V ČASE</a:t>
            </a:r>
            <a:br>
              <a:rPr lang="cs-CZ"/>
            </a:br>
            <a:r>
              <a:rPr lang="cs-CZ"/>
              <a:t>dle různých autorů</a:t>
            </a:r>
            <a:endParaRPr/>
          </a:p>
        </p:txBody>
      </p:sp>
      <p:sp>
        <p:nvSpPr>
          <p:cNvPr id="222" name="Google Shape;222;p20"/>
          <p:cNvSpPr txBox="1"/>
          <p:nvPr>
            <p:ph idx="1" type="body"/>
          </p:nvPr>
        </p:nvSpPr>
        <p:spPr>
          <a:xfrm>
            <a:off x="1097280" y="1845734"/>
            <a:ext cx="10058400" cy="4023360"/>
          </a:xfrm>
          <a:prstGeom prst="rect">
            <a:avLst/>
          </a:prstGeom>
          <a:noFill/>
          <a:ln>
            <a:noFill/>
          </a:ln>
        </p:spPr>
        <p:txBody>
          <a:bodyPr anchorCtr="0" anchor="t" bIns="45700" lIns="0" spcFirstLastPara="1" rIns="0" wrap="square" tIns="45700">
            <a:normAutofit/>
          </a:bodyPr>
          <a:lstStyle/>
          <a:p>
            <a:pPr indent="-127000" lvl="0" marL="91440" rtl="0" algn="l">
              <a:lnSpc>
                <a:spcPct val="90000"/>
              </a:lnSpc>
              <a:spcBef>
                <a:spcPts val="0"/>
              </a:spcBef>
              <a:spcAft>
                <a:spcPts val="0"/>
              </a:spcAft>
              <a:buSzPts val="2000"/>
              <a:buChar char=" "/>
            </a:pPr>
            <a:r>
              <a:rPr b="1" lang="cs-CZ"/>
              <a:t>Nejčastější dělení fází:</a:t>
            </a:r>
            <a:endParaRPr b="1"/>
          </a:p>
          <a:p>
            <a:pPr indent="0" lvl="0" marL="91440" rtl="0" algn="l">
              <a:lnSpc>
                <a:spcPct val="90000"/>
              </a:lnSpc>
              <a:spcBef>
                <a:spcPts val="1400"/>
              </a:spcBef>
              <a:spcAft>
                <a:spcPts val="0"/>
              </a:spcAft>
              <a:buSzPts val="2000"/>
              <a:buNone/>
            </a:pPr>
            <a:r>
              <a:t/>
            </a:r>
            <a:endParaRPr/>
          </a:p>
          <a:p>
            <a:pPr indent="-182880" lvl="1" marL="384048" rtl="0" algn="l">
              <a:lnSpc>
                <a:spcPct val="90000"/>
              </a:lnSpc>
              <a:spcBef>
                <a:spcPts val="400"/>
              </a:spcBef>
              <a:spcAft>
                <a:spcPts val="0"/>
              </a:spcAft>
              <a:buSzPts val="2000"/>
              <a:buFont typeface="Courier New"/>
              <a:buChar char="o"/>
            </a:pPr>
            <a:r>
              <a:rPr lang="cs-CZ" sz="2000">
                <a:solidFill>
                  <a:srgbClr val="864EA9"/>
                </a:solidFill>
              </a:rPr>
              <a:t>vznik – starting</a:t>
            </a:r>
            <a:endParaRPr sz="2000">
              <a:solidFill>
                <a:srgbClr val="864EA9"/>
              </a:solidFill>
            </a:endParaRPr>
          </a:p>
          <a:p>
            <a:pPr indent="0" lvl="1" marL="201168" rtl="0" algn="l">
              <a:lnSpc>
                <a:spcPct val="90000"/>
              </a:lnSpc>
              <a:spcBef>
                <a:spcPts val="600"/>
              </a:spcBef>
              <a:spcAft>
                <a:spcPts val="0"/>
              </a:spcAft>
              <a:buSzPts val="2000"/>
              <a:buNone/>
            </a:pPr>
            <a:r>
              <a:t/>
            </a:r>
            <a:endParaRPr sz="2000">
              <a:solidFill>
                <a:srgbClr val="864EA9"/>
              </a:solidFill>
            </a:endParaRPr>
          </a:p>
          <a:p>
            <a:pPr indent="-182880" lvl="1" marL="384048" rtl="0" algn="l">
              <a:lnSpc>
                <a:spcPct val="90000"/>
              </a:lnSpc>
              <a:spcBef>
                <a:spcPts val="600"/>
              </a:spcBef>
              <a:spcAft>
                <a:spcPts val="0"/>
              </a:spcAft>
              <a:buSzPts val="2000"/>
              <a:buFont typeface="Courier New"/>
              <a:buChar char="o"/>
            </a:pPr>
            <a:r>
              <a:rPr b="1" lang="cs-CZ" sz="2000">
                <a:solidFill>
                  <a:srgbClr val="864EA9"/>
                </a:solidFill>
              </a:rPr>
              <a:t>orientace – forming</a:t>
            </a:r>
            <a:endParaRPr sz="2000">
              <a:solidFill>
                <a:srgbClr val="864EA9"/>
              </a:solidFill>
            </a:endParaRPr>
          </a:p>
          <a:p>
            <a:pPr indent="-182880" lvl="1" marL="384048" rtl="0" algn="l">
              <a:lnSpc>
                <a:spcPct val="90000"/>
              </a:lnSpc>
              <a:spcBef>
                <a:spcPts val="600"/>
              </a:spcBef>
              <a:spcAft>
                <a:spcPts val="0"/>
              </a:spcAft>
              <a:buSzPts val="2000"/>
              <a:buFont typeface="Courier New"/>
              <a:buChar char="o"/>
            </a:pPr>
            <a:r>
              <a:rPr b="1" lang="cs-CZ" sz="2000">
                <a:solidFill>
                  <a:srgbClr val="864EA9"/>
                </a:solidFill>
              </a:rPr>
              <a:t>bouření, krize – storming</a:t>
            </a:r>
            <a:endParaRPr sz="2000">
              <a:solidFill>
                <a:srgbClr val="864EA9"/>
              </a:solidFill>
            </a:endParaRPr>
          </a:p>
          <a:p>
            <a:pPr indent="-182880" lvl="1" marL="384048" rtl="0" algn="l">
              <a:lnSpc>
                <a:spcPct val="90000"/>
              </a:lnSpc>
              <a:spcBef>
                <a:spcPts val="600"/>
              </a:spcBef>
              <a:spcAft>
                <a:spcPts val="0"/>
              </a:spcAft>
              <a:buSzPts val="2000"/>
              <a:buFont typeface="Courier New"/>
              <a:buChar char="o"/>
            </a:pPr>
            <a:r>
              <a:rPr b="1" lang="cs-CZ" sz="2000">
                <a:solidFill>
                  <a:srgbClr val="864EA9"/>
                </a:solidFill>
              </a:rPr>
              <a:t>stabilizace, normování – norming</a:t>
            </a:r>
            <a:endParaRPr sz="2000">
              <a:solidFill>
                <a:srgbClr val="864EA9"/>
              </a:solidFill>
            </a:endParaRPr>
          </a:p>
          <a:p>
            <a:pPr indent="-182880" lvl="1" marL="384048" rtl="0" algn="l">
              <a:lnSpc>
                <a:spcPct val="90000"/>
              </a:lnSpc>
              <a:spcBef>
                <a:spcPts val="600"/>
              </a:spcBef>
              <a:spcAft>
                <a:spcPts val="0"/>
              </a:spcAft>
              <a:buSzPts val="2000"/>
              <a:buFont typeface="Courier New"/>
              <a:buChar char="o"/>
            </a:pPr>
            <a:r>
              <a:rPr b="1" lang="cs-CZ" sz="2000">
                <a:solidFill>
                  <a:srgbClr val="864EA9"/>
                </a:solidFill>
              </a:rPr>
              <a:t>optimální výkon, produktivita – performing</a:t>
            </a:r>
            <a:endParaRPr b="1" sz="2000">
              <a:solidFill>
                <a:srgbClr val="864EA9"/>
              </a:solidFill>
            </a:endParaRPr>
          </a:p>
          <a:p>
            <a:pPr indent="0" lvl="1" marL="201168" rtl="0" algn="l">
              <a:lnSpc>
                <a:spcPct val="90000"/>
              </a:lnSpc>
              <a:spcBef>
                <a:spcPts val="600"/>
              </a:spcBef>
              <a:spcAft>
                <a:spcPts val="0"/>
              </a:spcAft>
              <a:buSzPts val="2000"/>
              <a:buNone/>
            </a:pPr>
            <a:r>
              <a:t/>
            </a:r>
            <a:endParaRPr sz="2000">
              <a:solidFill>
                <a:srgbClr val="864EA9"/>
              </a:solidFill>
            </a:endParaRPr>
          </a:p>
          <a:p>
            <a:pPr indent="-182880" lvl="1" marL="384048" rtl="0" algn="l">
              <a:lnSpc>
                <a:spcPct val="90000"/>
              </a:lnSpc>
              <a:spcBef>
                <a:spcPts val="600"/>
              </a:spcBef>
              <a:spcAft>
                <a:spcPts val="0"/>
              </a:spcAft>
              <a:buSzPts val="2000"/>
              <a:buFont typeface="Courier New"/>
              <a:buChar char="o"/>
            </a:pPr>
            <a:r>
              <a:rPr lang="cs-CZ" sz="2000">
                <a:solidFill>
                  <a:srgbClr val="864EA9"/>
                </a:solidFill>
              </a:rPr>
              <a:t>ukončení – closing</a:t>
            </a:r>
            <a:endParaRPr sz="2000">
              <a:solidFill>
                <a:srgbClr val="864EA9"/>
              </a:solidFill>
            </a:endParaRPr>
          </a:p>
          <a:p>
            <a:pPr indent="0" lvl="0" marL="91440" rtl="0" algn="l">
              <a:lnSpc>
                <a:spcPct val="90000"/>
              </a:lnSpc>
              <a:spcBef>
                <a:spcPts val="1600"/>
              </a:spcBef>
              <a:spcAft>
                <a:spcPts val="0"/>
              </a:spcAft>
              <a:buSzPts val="2000"/>
              <a:buNone/>
            </a:pPr>
            <a:r>
              <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6" name="Shape 226"/>
        <p:cNvGrpSpPr/>
        <p:nvPr/>
      </p:nvGrpSpPr>
      <p:grpSpPr>
        <a:xfrm>
          <a:off x="0" y="0"/>
          <a:ext cx="0" cy="0"/>
          <a:chOff x="0" y="0"/>
          <a:chExt cx="0" cy="0"/>
        </a:xfrm>
      </p:grpSpPr>
      <p:sp>
        <p:nvSpPr>
          <p:cNvPr id="227" name="Google Shape;227;p21"/>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3F3F3F"/>
              </a:buClr>
              <a:buSzPts val="4800"/>
              <a:buFont typeface="Calibri"/>
              <a:buNone/>
            </a:pPr>
            <a:r>
              <a:rPr lang="cs-CZ"/>
              <a:t>VZNIK / STARTING</a:t>
            </a:r>
            <a:endParaRPr/>
          </a:p>
        </p:txBody>
      </p:sp>
      <p:sp>
        <p:nvSpPr>
          <p:cNvPr id="228" name="Google Shape;228;p21"/>
          <p:cNvSpPr txBox="1"/>
          <p:nvPr>
            <p:ph idx="1" type="body"/>
          </p:nvPr>
        </p:nvSpPr>
        <p:spPr>
          <a:xfrm>
            <a:off x="1097280" y="2293719"/>
            <a:ext cx="10058400" cy="4023360"/>
          </a:xfrm>
          <a:prstGeom prst="rect">
            <a:avLst/>
          </a:prstGeom>
          <a:noFill/>
          <a:ln>
            <a:noFill/>
          </a:ln>
        </p:spPr>
        <p:txBody>
          <a:bodyPr anchorCtr="0" anchor="t" bIns="45700" lIns="0" spcFirstLastPara="1" rIns="0" wrap="square" tIns="45700">
            <a:normAutofit/>
          </a:bodyPr>
          <a:lstStyle/>
          <a:p>
            <a:pPr indent="-127000" lvl="0" marL="91440" rtl="0" algn="l">
              <a:lnSpc>
                <a:spcPct val="90000"/>
              </a:lnSpc>
              <a:spcBef>
                <a:spcPts val="0"/>
              </a:spcBef>
              <a:spcAft>
                <a:spcPts val="0"/>
              </a:spcAft>
              <a:buSzPts val="2000"/>
              <a:buFont typeface="Courier New"/>
              <a:buChar char="o"/>
            </a:pPr>
            <a:r>
              <a:rPr lang="cs-CZ"/>
              <a:t> ještě před tím, než skupina / tým vznikne</a:t>
            </a:r>
            <a:endParaRPr/>
          </a:p>
          <a:p>
            <a:pPr indent="-127000" lvl="0" marL="91440" rtl="0" algn="l">
              <a:lnSpc>
                <a:spcPct val="90000"/>
              </a:lnSpc>
              <a:spcBef>
                <a:spcPts val="1400"/>
              </a:spcBef>
              <a:spcAft>
                <a:spcPts val="0"/>
              </a:spcAft>
              <a:buSzPts val="2000"/>
              <a:buFont typeface="Courier New"/>
              <a:buChar char="o"/>
            </a:pPr>
            <a:r>
              <a:rPr lang="cs-CZ"/>
              <a:t> spíše přípravná fáze skupiny, jejímž vyústěním je vznik skupiny</a:t>
            </a:r>
            <a:endParaRPr/>
          </a:p>
          <a:p>
            <a:pPr indent="-127000" lvl="0" marL="91440" rtl="0" algn="l">
              <a:lnSpc>
                <a:spcPct val="90000"/>
              </a:lnSpc>
              <a:spcBef>
                <a:spcPts val="1400"/>
              </a:spcBef>
              <a:spcAft>
                <a:spcPts val="0"/>
              </a:spcAft>
              <a:buSzPts val="2000"/>
              <a:buFont typeface="Courier New"/>
              <a:buChar char="o"/>
            </a:pPr>
            <a:r>
              <a:rPr lang="cs-CZ"/>
              <a:t> základním děním v této vývojové fázi skupiny je </a:t>
            </a:r>
            <a:r>
              <a:rPr b="1" lang="cs-CZ"/>
              <a:t>výběr vedoucího či výběr členů skupiny</a:t>
            </a:r>
            <a:endParaRPr/>
          </a:p>
          <a:p>
            <a:pPr indent="-127000" lvl="0" marL="91440" rtl="0" algn="l">
              <a:lnSpc>
                <a:spcPct val="90000"/>
              </a:lnSpc>
              <a:spcBef>
                <a:spcPts val="1400"/>
              </a:spcBef>
              <a:spcAft>
                <a:spcPts val="0"/>
              </a:spcAft>
              <a:buSzPts val="2000"/>
              <a:buFont typeface="Courier New"/>
              <a:buChar char="o"/>
            </a:pPr>
            <a:r>
              <a:rPr lang="cs-CZ"/>
              <a:t> vznik „členské základny“, tedy těch jedinců, jež mají o nabídnutou příležitost zájem</a:t>
            </a:r>
            <a:endParaRPr/>
          </a:p>
          <a:p>
            <a:pPr indent="-127000" lvl="0" marL="91440" rtl="0" algn="l">
              <a:lnSpc>
                <a:spcPct val="90000"/>
              </a:lnSpc>
              <a:spcBef>
                <a:spcPts val="1400"/>
              </a:spcBef>
              <a:spcAft>
                <a:spcPts val="0"/>
              </a:spcAft>
              <a:buSzPts val="2000"/>
              <a:buFont typeface="Courier New"/>
              <a:buChar char="o"/>
            </a:pPr>
            <a:r>
              <a:rPr b="1" lang="cs-CZ"/>
              <a:t> </a:t>
            </a:r>
            <a:r>
              <a:rPr lang="cs-CZ"/>
              <a:t>zájemci o členství v dané skupině jsou seznamováni s </a:t>
            </a:r>
            <a:r>
              <a:rPr b="1" lang="cs-CZ"/>
              <a:t>otázkou formálních rolí </a:t>
            </a:r>
            <a:r>
              <a:rPr lang="cs-CZ"/>
              <a:t>(např. lektoři a účastníci), </a:t>
            </a:r>
            <a:r>
              <a:rPr b="1" lang="cs-CZ"/>
              <a:t>formálních pravidel </a:t>
            </a:r>
            <a:r>
              <a:rPr lang="cs-CZ"/>
              <a:t>(co je nezbytné splnit pro účast ve skupině), </a:t>
            </a:r>
            <a:r>
              <a:rPr b="1" lang="cs-CZ"/>
              <a:t>zasazení do kontextu </a:t>
            </a:r>
            <a:r>
              <a:rPr lang="cs-CZ"/>
              <a:t>(pro koho, proč apod.) a s </a:t>
            </a:r>
            <a:r>
              <a:rPr b="1" lang="cs-CZ"/>
              <a:t>velikostí skupiny</a:t>
            </a:r>
            <a:endParaRPr/>
          </a:p>
        </p:txBody>
      </p:sp>
      <p:pic>
        <p:nvPicPr>
          <p:cNvPr descr="Image result for starting" id="229" name="Google Shape;229;p21"/>
          <p:cNvPicPr preferRelativeResize="0"/>
          <p:nvPr/>
        </p:nvPicPr>
        <p:blipFill rotWithShape="1">
          <a:blip r:embed="rId3">
            <a:alphaModFix/>
          </a:blip>
          <a:srcRect b="0" l="0" r="0" t="0"/>
          <a:stretch/>
        </p:blipFill>
        <p:spPr>
          <a:xfrm>
            <a:off x="8688705" y="538162"/>
            <a:ext cx="2466975" cy="1847851"/>
          </a:xfrm>
          <a:prstGeom prst="rect">
            <a:avLst/>
          </a:prstGeom>
          <a:noFill/>
          <a:ln>
            <a:noFill/>
          </a:ln>
        </p:spPr>
      </p:pic>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3" name="Shape 233"/>
        <p:cNvGrpSpPr/>
        <p:nvPr/>
      </p:nvGrpSpPr>
      <p:grpSpPr>
        <a:xfrm>
          <a:off x="0" y="0"/>
          <a:ext cx="0" cy="0"/>
          <a:chOff x="0" y="0"/>
          <a:chExt cx="0" cy="0"/>
        </a:xfrm>
      </p:grpSpPr>
      <p:sp>
        <p:nvSpPr>
          <p:cNvPr id="234" name="Google Shape;234;p22"/>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3F3F3F"/>
              </a:buClr>
              <a:buSzPts val="4800"/>
              <a:buFont typeface="Calibri"/>
              <a:buNone/>
            </a:pPr>
            <a:r>
              <a:rPr lang="cs-CZ"/>
              <a:t>ORIENTACE  / FORMING</a:t>
            </a:r>
            <a:endParaRPr/>
          </a:p>
        </p:txBody>
      </p:sp>
      <p:sp>
        <p:nvSpPr>
          <p:cNvPr id="235" name="Google Shape;235;p22"/>
          <p:cNvSpPr txBox="1"/>
          <p:nvPr>
            <p:ph idx="1" type="body"/>
          </p:nvPr>
        </p:nvSpPr>
        <p:spPr>
          <a:xfrm>
            <a:off x="1097280" y="1845734"/>
            <a:ext cx="10058400" cy="4023360"/>
          </a:xfrm>
          <a:prstGeom prst="rect">
            <a:avLst/>
          </a:prstGeom>
          <a:noFill/>
          <a:ln>
            <a:noFill/>
          </a:ln>
        </p:spPr>
        <p:txBody>
          <a:bodyPr anchorCtr="0" anchor="t" bIns="45700" lIns="0" spcFirstLastPara="1" rIns="0" wrap="square" tIns="45700">
            <a:normAutofit/>
          </a:bodyPr>
          <a:lstStyle/>
          <a:p>
            <a:pPr indent="-127000" lvl="0" marL="91440" rtl="0" algn="l">
              <a:lnSpc>
                <a:spcPct val="90000"/>
              </a:lnSpc>
              <a:spcBef>
                <a:spcPts val="0"/>
              </a:spcBef>
              <a:spcAft>
                <a:spcPts val="0"/>
              </a:spcAft>
              <a:buSzPts val="2000"/>
              <a:buFont typeface="Courier New"/>
              <a:buChar char="o"/>
            </a:pPr>
            <a:r>
              <a:rPr lang="cs-CZ"/>
              <a:t> členové očekávají, že budou vedeni a chtějí informace</a:t>
            </a:r>
            <a:endParaRPr/>
          </a:p>
          <a:p>
            <a:pPr indent="-127000" lvl="0" marL="91440" rtl="0" algn="l">
              <a:lnSpc>
                <a:spcPct val="90000"/>
              </a:lnSpc>
              <a:spcBef>
                <a:spcPts val="1400"/>
              </a:spcBef>
              <a:spcAft>
                <a:spcPts val="0"/>
              </a:spcAft>
              <a:buSzPts val="2000"/>
              <a:buFont typeface="Courier New"/>
              <a:buChar char="o"/>
            </a:pPr>
            <a:r>
              <a:rPr lang="cs-CZ"/>
              <a:t> členové se orientují ve skupině, zjišťují, zda budou akceptováni nebo</a:t>
            </a:r>
            <a:br>
              <a:rPr lang="cs-CZ"/>
            </a:br>
            <a:r>
              <a:rPr lang="cs-CZ"/>
              <a:t>odmítáni, jednotlivci jsou ve skupině nejdříve sami a postupně se sbližují</a:t>
            </a:r>
            <a:endParaRPr/>
          </a:p>
          <a:p>
            <a:pPr indent="-127000" lvl="0" marL="91440" rtl="0" algn="l">
              <a:lnSpc>
                <a:spcPct val="90000"/>
              </a:lnSpc>
              <a:spcBef>
                <a:spcPts val="1400"/>
              </a:spcBef>
              <a:spcAft>
                <a:spcPts val="0"/>
              </a:spcAft>
              <a:buSzPts val="2000"/>
              <a:buFont typeface="Courier New"/>
              <a:buChar char="o"/>
            </a:pPr>
            <a:r>
              <a:rPr lang="cs-CZ"/>
              <a:t> převládá úzkost a nejistota členů skupiny z hlediska jejich</a:t>
            </a:r>
            <a:br>
              <a:rPr lang="cs-CZ"/>
            </a:br>
            <a:r>
              <a:rPr lang="cs-CZ"/>
              <a:t>spolupatřičnosti ke skupině</a:t>
            </a:r>
            <a:endParaRPr/>
          </a:p>
          <a:p>
            <a:pPr indent="-127000" lvl="0" marL="91440" rtl="0" algn="l">
              <a:lnSpc>
                <a:spcPct val="90000"/>
              </a:lnSpc>
              <a:spcBef>
                <a:spcPts val="1400"/>
              </a:spcBef>
              <a:spcAft>
                <a:spcPts val="0"/>
              </a:spcAft>
              <a:buSzPts val="2000"/>
              <a:buFont typeface="Courier New"/>
              <a:buChar char="o"/>
            </a:pPr>
            <a:r>
              <a:rPr lang="cs-CZ"/>
              <a:t> z pohledu skupiny je tato fáze začátkem práce</a:t>
            </a:r>
            <a:endParaRPr/>
          </a:p>
          <a:p>
            <a:pPr indent="-127000" lvl="0" marL="91440" rtl="0" algn="l">
              <a:lnSpc>
                <a:spcPct val="90000"/>
              </a:lnSpc>
              <a:spcBef>
                <a:spcPts val="1400"/>
              </a:spcBef>
              <a:spcAft>
                <a:spcPts val="0"/>
              </a:spcAft>
              <a:buSzPts val="2000"/>
              <a:buFont typeface="Courier New"/>
              <a:buChar char="o"/>
            </a:pPr>
            <a:r>
              <a:rPr lang="cs-CZ"/>
              <a:t> v této fázi je nevhodná vysoká míra kritiky, umělé či násilné vyvolávání konfrontací, šíření zpráv, jež vedou k “zaškatulkování“ účastníků (černé ovce, atd.)</a:t>
            </a:r>
            <a:endParaRPr/>
          </a:p>
          <a:p>
            <a:pPr indent="-127000" lvl="0" marL="91440" rtl="0" algn="l">
              <a:lnSpc>
                <a:spcPct val="90000"/>
              </a:lnSpc>
              <a:spcBef>
                <a:spcPts val="1400"/>
              </a:spcBef>
              <a:spcAft>
                <a:spcPts val="0"/>
              </a:spcAft>
              <a:buSzPts val="2000"/>
              <a:buFont typeface="Courier New"/>
              <a:buChar char="o"/>
            </a:pPr>
            <a:r>
              <a:rPr lang="cs-CZ"/>
              <a:t> charakteristická </a:t>
            </a:r>
            <a:r>
              <a:rPr b="1" lang="cs-CZ"/>
              <a:t>nejistota a zdrženlivost jednotlivých členů skupiny, zachování vzájemného odstupu a tím i vlastní ochrany, hledání platných norem</a:t>
            </a:r>
            <a:endParaRPr b="1"/>
          </a:p>
        </p:txBody>
      </p:sp>
      <p:pic>
        <p:nvPicPr>
          <p:cNvPr id="236" name="Google Shape;236;p22"/>
          <p:cNvPicPr preferRelativeResize="0"/>
          <p:nvPr/>
        </p:nvPicPr>
        <p:blipFill rotWithShape="1">
          <a:blip r:embed="rId3">
            <a:alphaModFix/>
          </a:blip>
          <a:srcRect b="0" l="0" r="0" t="0"/>
          <a:stretch/>
        </p:blipFill>
        <p:spPr>
          <a:xfrm>
            <a:off x="9204302" y="520700"/>
            <a:ext cx="2357778" cy="3095523"/>
          </a:xfrm>
          <a:prstGeom prst="rect">
            <a:avLst/>
          </a:prstGeom>
          <a:noFill/>
          <a:ln>
            <a:noFill/>
          </a:ln>
        </p:spPr>
      </p:pic>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0" name="Shape 240"/>
        <p:cNvGrpSpPr/>
        <p:nvPr/>
      </p:nvGrpSpPr>
      <p:grpSpPr>
        <a:xfrm>
          <a:off x="0" y="0"/>
          <a:ext cx="0" cy="0"/>
          <a:chOff x="0" y="0"/>
          <a:chExt cx="0" cy="0"/>
        </a:xfrm>
      </p:grpSpPr>
      <p:sp>
        <p:nvSpPr>
          <p:cNvPr id="241" name="Google Shape;241;p23"/>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3F3F3F"/>
              </a:buClr>
              <a:buSzPts val="4800"/>
              <a:buFont typeface="Calibri"/>
              <a:buNone/>
            </a:pPr>
            <a:r>
              <a:rPr lang="cs-CZ"/>
              <a:t>BOUŘENÍ, KRIZE / STORMING</a:t>
            </a:r>
            <a:endParaRPr/>
          </a:p>
        </p:txBody>
      </p:sp>
      <p:sp>
        <p:nvSpPr>
          <p:cNvPr id="242" name="Google Shape;242;p23"/>
          <p:cNvSpPr txBox="1"/>
          <p:nvPr>
            <p:ph idx="1" type="body"/>
          </p:nvPr>
        </p:nvSpPr>
        <p:spPr>
          <a:xfrm>
            <a:off x="1097280" y="1845734"/>
            <a:ext cx="10058400" cy="4023360"/>
          </a:xfrm>
          <a:prstGeom prst="rect">
            <a:avLst/>
          </a:prstGeom>
          <a:noFill/>
          <a:ln>
            <a:noFill/>
          </a:ln>
        </p:spPr>
        <p:txBody>
          <a:bodyPr anchorCtr="0" anchor="t" bIns="45700" lIns="0" spcFirstLastPara="1" rIns="0" wrap="square" tIns="45700">
            <a:normAutofit/>
          </a:bodyPr>
          <a:lstStyle/>
          <a:p>
            <a:pPr indent="-127000" lvl="0" marL="91440" rtl="0" algn="l">
              <a:lnSpc>
                <a:spcPct val="90000"/>
              </a:lnSpc>
              <a:spcBef>
                <a:spcPts val="0"/>
              </a:spcBef>
              <a:spcAft>
                <a:spcPts val="0"/>
              </a:spcAft>
              <a:buSzPts val="2000"/>
              <a:buFont typeface="Courier New"/>
              <a:buChar char="o"/>
            </a:pPr>
            <a:r>
              <a:rPr lang="cs-CZ"/>
              <a:t> je charakteristické svojí </a:t>
            </a:r>
            <a:r>
              <a:rPr b="1" lang="cs-CZ"/>
              <a:t>emocionalitou a vzájemným konfliktem mezi členy skupiny i mezi členy skupiny a formálním vůdcem</a:t>
            </a:r>
            <a:endParaRPr/>
          </a:p>
          <a:p>
            <a:pPr indent="-127000" lvl="0" marL="91440" rtl="0" algn="l">
              <a:lnSpc>
                <a:spcPct val="90000"/>
              </a:lnSpc>
              <a:spcBef>
                <a:spcPts val="1400"/>
              </a:spcBef>
              <a:spcAft>
                <a:spcPts val="0"/>
              </a:spcAft>
              <a:buSzPts val="2000"/>
              <a:buFont typeface="Courier New"/>
              <a:buChar char="o"/>
            </a:pPr>
            <a:r>
              <a:rPr lang="cs-CZ"/>
              <a:t> tendence k </a:t>
            </a:r>
            <a:r>
              <a:rPr b="1" lang="cs-CZ"/>
              <a:t>sebeprosazení, rivalita, boj o vůdcovství</a:t>
            </a:r>
            <a:r>
              <a:rPr lang="cs-CZ"/>
              <a:t>, krystalizace rolí na aktivnější </a:t>
            </a:r>
            <a:br>
              <a:rPr lang="cs-CZ"/>
            </a:br>
            <a:r>
              <a:rPr lang="cs-CZ"/>
              <a:t>a pasivnější, dominující a submisivní</a:t>
            </a:r>
            <a:endParaRPr/>
          </a:p>
          <a:p>
            <a:pPr indent="-127000" lvl="0" marL="91440" rtl="0" algn="l">
              <a:lnSpc>
                <a:spcPct val="90000"/>
              </a:lnSpc>
              <a:spcBef>
                <a:spcPts val="1400"/>
              </a:spcBef>
              <a:spcAft>
                <a:spcPts val="0"/>
              </a:spcAft>
              <a:buSzPts val="2000"/>
              <a:buFont typeface="Courier New"/>
              <a:buChar char="o"/>
            </a:pPr>
            <a:r>
              <a:rPr lang="cs-CZ"/>
              <a:t> každý člen se snaží získat pro sebe </a:t>
            </a:r>
            <a:r>
              <a:rPr b="1" lang="cs-CZ"/>
              <a:t>optimální množství iniciativy </a:t>
            </a:r>
            <a:r>
              <a:rPr lang="cs-CZ"/>
              <a:t>a moci</a:t>
            </a:r>
            <a:endParaRPr/>
          </a:p>
          <a:p>
            <a:pPr indent="-127000" lvl="0" marL="91440" rtl="0" algn="l">
              <a:lnSpc>
                <a:spcPct val="90000"/>
              </a:lnSpc>
              <a:spcBef>
                <a:spcPts val="1400"/>
              </a:spcBef>
              <a:spcAft>
                <a:spcPts val="0"/>
              </a:spcAft>
              <a:buSzPts val="2000"/>
              <a:buFont typeface="Courier New"/>
              <a:buChar char="o"/>
            </a:pPr>
            <a:r>
              <a:rPr lang="cs-CZ"/>
              <a:t> vznikají </a:t>
            </a:r>
            <a:r>
              <a:rPr b="1" lang="cs-CZ"/>
              <a:t>konflikty</a:t>
            </a:r>
            <a:r>
              <a:rPr lang="cs-CZ"/>
              <a:t> a dochází k nepřátelskému vztahu mezi členy s různými potřebami</a:t>
            </a:r>
            <a:endParaRPr/>
          </a:p>
          <a:p>
            <a:pPr indent="-127000" lvl="0" marL="91440" rtl="0" algn="l">
              <a:lnSpc>
                <a:spcPct val="90000"/>
              </a:lnSpc>
              <a:spcBef>
                <a:spcPts val="1400"/>
              </a:spcBef>
              <a:spcAft>
                <a:spcPts val="0"/>
              </a:spcAft>
              <a:buSzPts val="2000"/>
              <a:buFont typeface="Courier New"/>
              <a:buChar char="o"/>
            </a:pPr>
            <a:r>
              <a:rPr lang="cs-CZ"/>
              <a:t> vztah k vedoucímu či vedoucím skupiny se oproti předešlé fázi, kdy se mohl „těšit“ vysoké autoritě, mění ve vztah bouření proti autoritě či dokonce ve snahu ji zničit</a:t>
            </a:r>
            <a:endParaRPr/>
          </a:p>
          <a:p>
            <a:pPr indent="-127000" lvl="0" marL="91440" rtl="0" algn="l">
              <a:lnSpc>
                <a:spcPct val="90000"/>
              </a:lnSpc>
              <a:spcBef>
                <a:spcPts val="1400"/>
              </a:spcBef>
              <a:spcAft>
                <a:spcPts val="0"/>
              </a:spcAft>
              <a:buSzPts val="2000"/>
              <a:buFont typeface="Courier New"/>
              <a:buChar char="o"/>
            </a:pPr>
            <a:r>
              <a:rPr lang="cs-CZ"/>
              <a:t> vznik podskupin a „koalic“</a:t>
            </a:r>
            <a:endParaRPr/>
          </a:p>
          <a:p>
            <a:pPr indent="-127000" lvl="0" marL="91440" rtl="0" algn="l">
              <a:lnSpc>
                <a:spcPct val="90000"/>
              </a:lnSpc>
              <a:spcBef>
                <a:spcPts val="1400"/>
              </a:spcBef>
              <a:spcAft>
                <a:spcPts val="0"/>
              </a:spcAft>
              <a:buSzPts val="2000"/>
              <a:buFont typeface="Courier New"/>
              <a:buChar char="o"/>
            </a:pPr>
            <a:r>
              <a:rPr lang="cs-CZ"/>
              <a:t> „zátěžová fáze“, ale </a:t>
            </a:r>
            <a:r>
              <a:rPr b="1" lang="cs-CZ"/>
              <a:t>důležitý vývojový stupeň na cestě vzhůru</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6" name="Shape 246"/>
        <p:cNvGrpSpPr/>
        <p:nvPr/>
      </p:nvGrpSpPr>
      <p:grpSpPr>
        <a:xfrm>
          <a:off x="0" y="0"/>
          <a:ext cx="0" cy="0"/>
          <a:chOff x="0" y="0"/>
          <a:chExt cx="0" cy="0"/>
        </a:xfrm>
      </p:grpSpPr>
      <p:sp>
        <p:nvSpPr>
          <p:cNvPr id="247" name="Google Shape;247;p24"/>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3F3F3F"/>
              </a:buClr>
              <a:buSzPts val="4800"/>
              <a:buFont typeface="Calibri"/>
              <a:buNone/>
            </a:pPr>
            <a:r>
              <a:rPr lang="cs-CZ"/>
              <a:t>STABILIZACE, NORMOVÁNÍ / NORMING</a:t>
            </a:r>
            <a:endParaRPr/>
          </a:p>
        </p:txBody>
      </p:sp>
      <p:sp>
        <p:nvSpPr>
          <p:cNvPr id="248" name="Google Shape;248;p24"/>
          <p:cNvSpPr txBox="1"/>
          <p:nvPr>
            <p:ph idx="1" type="body"/>
          </p:nvPr>
        </p:nvSpPr>
        <p:spPr>
          <a:xfrm>
            <a:off x="1097280" y="1845734"/>
            <a:ext cx="10058400" cy="4580466"/>
          </a:xfrm>
          <a:prstGeom prst="rect">
            <a:avLst/>
          </a:prstGeom>
          <a:noFill/>
          <a:ln>
            <a:noFill/>
          </a:ln>
        </p:spPr>
        <p:txBody>
          <a:bodyPr anchorCtr="0" anchor="t" bIns="45700" lIns="0" spcFirstLastPara="1" rIns="0" wrap="square" tIns="45700">
            <a:normAutofit/>
          </a:bodyPr>
          <a:lstStyle/>
          <a:p>
            <a:pPr indent="-117475" lvl="0" marL="91440" rtl="0" algn="l">
              <a:lnSpc>
                <a:spcPct val="70000"/>
              </a:lnSpc>
              <a:spcBef>
                <a:spcPts val="0"/>
              </a:spcBef>
              <a:spcAft>
                <a:spcPts val="0"/>
              </a:spcAft>
              <a:buSzPts val="1850"/>
              <a:buFont typeface="Courier New"/>
              <a:buChar char="o"/>
            </a:pPr>
            <a:r>
              <a:rPr lang="cs-CZ" sz="1850"/>
              <a:t> charakteristická fáze soudržností a výměnou či sdílením informací</a:t>
            </a:r>
            <a:endParaRPr/>
          </a:p>
          <a:p>
            <a:pPr indent="-117475" lvl="0" marL="91440" rtl="0" algn="l">
              <a:lnSpc>
                <a:spcPct val="70000"/>
              </a:lnSpc>
              <a:spcBef>
                <a:spcPts val="1400"/>
              </a:spcBef>
              <a:spcAft>
                <a:spcPts val="0"/>
              </a:spcAft>
              <a:buSzPts val="1850"/>
              <a:buFont typeface="Courier New"/>
              <a:buChar char="o"/>
            </a:pPr>
            <a:r>
              <a:rPr lang="cs-CZ" sz="1850"/>
              <a:t> členům skupiny je zřejmé, že rozdílné názory budou pořád, ale skupina již ví a má vyzkoušené, jak s touhle růzností naložit a jak řešit náročné situace</a:t>
            </a:r>
            <a:endParaRPr/>
          </a:p>
          <a:p>
            <a:pPr indent="-117475" lvl="0" marL="91440" rtl="0" algn="l">
              <a:lnSpc>
                <a:spcPct val="70000"/>
              </a:lnSpc>
              <a:spcBef>
                <a:spcPts val="1400"/>
              </a:spcBef>
              <a:spcAft>
                <a:spcPts val="0"/>
              </a:spcAft>
              <a:buSzPts val="1850"/>
              <a:buFont typeface="Courier New"/>
              <a:buChar char="o"/>
            </a:pPr>
            <a:r>
              <a:rPr lang="cs-CZ" sz="1850"/>
              <a:t> skupina </a:t>
            </a:r>
            <a:r>
              <a:rPr b="1" lang="cs-CZ" sz="1850"/>
              <a:t>akceptuje různost svých členů</a:t>
            </a:r>
            <a:endParaRPr/>
          </a:p>
          <a:p>
            <a:pPr indent="-117475" lvl="0" marL="91440" rtl="0" algn="l">
              <a:lnSpc>
                <a:spcPct val="70000"/>
              </a:lnSpc>
              <a:spcBef>
                <a:spcPts val="1400"/>
              </a:spcBef>
              <a:spcAft>
                <a:spcPts val="0"/>
              </a:spcAft>
              <a:buSzPts val="1850"/>
              <a:buFont typeface="Courier New"/>
              <a:buChar char="o"/>
            </a:pPr>
            <a:r>
              <a:rPr b="1" lang="cs-CZ" sz="1850"/>
              <a:t> </a:t>
            </a:r>
            <a:r>
              <a:rPr lang="cs-CZ" sz="1850"/>
              <a:t>stádium vývoje koheze a kooperace</a:t>
            </a:r>
            <a:endParaRPr/>
          </a:p>
          <a:p>
            <a:pPr indent="-117475" lvl="0" marL="91440" rtl="0" algn="l">
              <a:lnSpc>
                <a:spcPct val="70000"/>
              </a:lnSpc>
              <a:spcBef>
                <a:spcPts val="1400"/>
              </a:spcBef>
              <a:spcAft>
                <a:spcPts val="0"/>
              </a:spcAft>
              <a:buSzPts val="1850"/>
              <a:buFont typeface="Courier New"/>
              <a:buChar char="o"/>
            </a:pPr>
            <a:r>
              <a:rPr lang="cs-CZ" sz="1850"/>
              <a:t> </a:t>
            </a:r>
            <a:r>
              <a:rPr b="1" lang="cs-CZ" sz="1850"/>
              <a:t>upevňování a přijímání společných norem a hodnot </a:t>
            </a:r>
            <a:r>
              <a:rPr lang="cs-CZ" sz="1850"/>
              <a:t>a na rozdíl od předešlého stádia ubývá na důležitosti otázka autority a vůdcovství</a:t>
            </a:r>
            <a:endParaRPr/>
          </a:p>
          <a:p>
            <a:pPr indent="-117475" lvl="0" marL="91440" rtl="0" algn="l">
              <a:lnSpc>
                <a:spcPct val="70000"/>
              </a:lnSpc>
              <a:spcBef>
                <a:spcPts val="1400"/>
              </a:spcBef>
              <a:spcAft>
                <a:spcPts val="0"/>
              </a:spcAft>
              <a:buSzPts val="1850"/>
              <a:buFont typeface="Courier New"/>
              <a:buChar char="o"/>
            </a:pPr>
            <a:r>
              <a:rPr b="1" lang="cs-CZ" sz="1850"/>
              <a:t> </a:t>
            </a:r>
            <a:r>
              <a:rPr lang="cs-CZ" sz="1850"/>
              <a:t>vytváří se </a:t>
            </a:r>
            <a:r>
              <a:rPr b="1" lang="cs-CZ" sz="1850"/>
              <a:t>společně sdílené hodnoty</a:t>
            </a:r>
            <a:r>
              <a:rPr lang="cs-CZ" sz="1850"/>
              <a:t>, očekávání rolí a způsoby chování</a:t>
            </a:r>
            <a:endParaRPr/>
          </a:p>
          <a:p>
            <a:pPr indent="-117475" lvl="0" marL="91440" rtl="0" algn="l">
              <a:lnSpc>
                <a:spcPct val="70000"/>
              </a:lnSpc>
              <a:spcBef>
                <a:spcPts val="1400"/>
              </a:spcBef>
              <a:spcAft>
                <a:spcPts val="0"/>
              </a:spcAft>
              <a:buSzPts val="1850"/>
              <a:buFont typeface="Courier New"/>
              <a:buChar char="o"/>
            </a:pPr>
            <a:r>
              <a:rPr b="1" lang="cs-CZ" sz="1850"/>
              <a:t> </a:t>
            </a:r>
            <a:r>
              <a:rPr lang="cs-CZ" sz="1850"/>
              <a:t>stanovují a dodržují se neformální role ve skupině</a:t>
            </a:r>
            <a:endParaRPr/>
          </a:p>
          <a:p>
            <a:pPr indent="-117475" lvl="0" marL="91440" rtl="0" algn="l">
              <a:lnSpc>
                <a:spcPct val="70000"/>
              </a:lnSpc>
              <a:spcBef>
                <a:spcPts val="1400"/>
              </a:spcBef>
              <a:spcAft>
                <a:spcPts val="0"/>
              </a:spcAft>
              <a:buSzPts val="1850"/>
              <a:buFont typeface="Courier New"/>
              <a:buChar char="o"/>
            </a:pPr>
            <a:r>
              <a:rPr b="1" lang="cs-CZ" sz="1850"/>
              <a:t> </a:t>
            </a:r>
            <a:r>
              <a:rPr lang="cs-CZ" sz="1850"/>
              <a:t>vzájemná </a:t>
            </a:r>
            <a:r>
              <a:rPr b="1" lang="cs-CZ" sz="1850"/>
              <a:t>závislost členů skupiny vychází z jejich spolupráce</a:t>
            </a:r>
            <a:endParaRPr/>
          </a:p>
          <a:p>
            <a:pPr indent="-117475" lvl="0" marL="91440" rtl="0" algn="l">
              <a:lnSpc>
                <a:spcPct val="70000"/>
              </a:lnSpc>
              <a:spcBef>
                <a:spcPts val="1400"/>
              </a:spcBef>
              <a:spcAft>
                <a:spcPts val="0"/>
              </a:spcAft>
              <a:buSzPts val="1850"/>
              <a:buFont typeface="Courier New"/>
              <a:buChar char="o"/>
            </a:pPr>
            <a:r>
              <a:rPr b="1" lang="cs-CZ" sz="1850"/>
              <a:t> </a:t>
            </a:r>
            <a:r>
              <a:rPr lang="cs-CZ" sz="1850"/>
              <a:t>ustupuje přehnaně konkurenční chování, otevřená komunikace, spolupráce se zintenzivňuje</a:t>
            </a:r>
            <a:endParaRPr/>
          </a:p>
          <a:p>
            <a:pPr indent="-117475" lvl="0" marL="91440" rtl="0" algn="l">
              <a:lnSpc>
                <a:spcPct val="70000"/>
              </a:lnSpc>
              <a:spcBef>
                <a:spcPts val="1400"/>
              </a:spcBef>
              <a:spcAft>
                <a:spcPts val="0"/>
              </a:spcAft>
              <a:buSzPts val="1850"/>
              <a:buFont typeface="Courier New"/>
              <a:buChar char="o"/>
            </a:pPr>
            <a:r>
              <a:rPr lang="cs-CZ" sz="1850"/>
              <a:t>výměna nápadů a názorů, ujasňování potřeb, akceptace druhých, rozvíjení systému vztahů, pocit sounáležitosti, budování mezilidských vztahů </a:t>
            </a:r>
            <a:endParaRPr b="1" sz="1850"/>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2" name="Shape 252"/>
        <p:cNvGrpSpPr/>
        <p:nvPr/>
      </p:nvGrpSpPr>
      <p:grpSpPr>
        <a:xfrm>
          <a:off x="0" y="0"/>
          <a:ext cx="0" cy="0"/>
          <a:chOff x="0" y="0"/>
          <a:chExt cx="0" cy="0"/>
        </a:xfrm>
      </p:grpSpPr>
      <p:sp>
        <p:nvSpPr>
          <p:cNvPr id="253" name="Google Shape;253;p25"/>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3F3F3F"/>
              </a:buClr>
              <a:buSzPts val="4800"/>
              <a:buFont typeface="Calibri"/>
              <a:buNone/>
            </a:pPr>
            <a:r>
              <a:rPr lang="cs-CZ"/>
              <a:t>OPTIMÁLNÍ VÝKON / PERFORMING</a:t>
            </a:r>
            <a:endParaRPr/>
          </a:p>
        </p:txBody>
      </p:sp>
      <p:sp>
        <p:nvSpPr>
          <p:cNvPr id="254" name="Google Shape;254;p25"/>
          <p:cNvSpPr txBox="1"/>
          <p:nvPr>
            <p:ph idx="1" type="body"/>
          </p:nvPr>
        </p:nvSpPr>
        <p:spPr>
          <a:xfrm>
            <a:off x="1097280" y="1845734"/>
            <a:ext cx="10058400" cy="4023360"/>
          </a:xfrm>
          <a:prstGeom prst="rect">
            <a:avLst/>
          </a:prstGeom>
          <a:noFill/>
          <a:ln>
            <a:noFill/>
          </a:ln>
        </p:spPr>
        <p:txBody>
          <a:bodyPr anchorCtr="0" anchor="t" bIns="45700" lIns="0" spcFirstLastPara="1" rIns="0" wrap="square" tIns="45700">
            <a:normAutofit/>
          </a:bodyPr>
          <a:lstStyle/>
          <a:p>
            <a:pPr indent="-127000" lvl="0" marL="91440" rtl="0" algn="l">
              <a:lnSpc>
                <a:spcPct val="90000"/>
              </a:lnSpc>
              <a:spcBef>
                <a:spcPts val="0"/>
              </a:spcBef>
              <a:spcAft>
                <a:spcPts val="0"/>
              </a:spcAft>
              <a:buSzPts val="2000"/>
              <a:buFont typeface="Courier New"/>
              <a:buChar char="o"/>
            </a:pPr>
            <a:r>
              <a:rPr lang="cs-CZ"/>
              <a:t> v tomto vývojovém stádiu se skupina zamýšlí, radí, kritizuje, povzbuzuje a přijímá rozhodnutí</a:t>
            </a:r>
            <a:endParaRPr/>
          </a:p>
          <a:p>
            <a:pPr indent="-127000" lvl="0" marL="91440" rtl="0" algn="l">
              <a:lnSpc>
                <a:spcPct val="90000"/>
              </a:lnSpc>
              <a:spcBef>
                <a:spcPts val="1400"/>
              </a:spcBef>
              <a:spcAft>
                <a:spcPts val="0"/>
              </a:spcAft>
              <a:buSzPts val="2000"/>
              <a:buFont typeface="Courier New"/>
              <a:buChar char="o"/>
            </a:pPr>
            <a:r>
              <a:rPr lang="cs-CZ"/>
              <a:t> fáze je charakteristická rolovým chováním členů skupiny, produktivním řešením problémů a vykonáváním skupinových úloh</a:t>
            </a:r>
            <a:endParaRPr/>
          </a:p>
          <a:p>
            <a:pPr indent="-127000" lvl="0" marL="91440" rtl="0" algn="l">
              <a:lnSpc>
                <a:spcPct val="90000"/>
              </a:lnSpc>
              <a:spcBef>
                <a:spcPts val="1400"/>
              </a:spcBef>
              <a:spcAft>
                <a:spcPts val="0"/>
              </a:spcAft>
              <a:buSzPts val="2000"/>
              <a:buFont typeface="Courier New"/>
              <a:buChar char="o"/>
            </a:pPr>
            <a:r>
              <a:rPr lang="cs-CZ"/>
              <a:t> členové pracují kooperativně na dosahování společných cílů</a:t>
            </a:r>
            <a:endParaRPr/>
          </a:p>
          <a:p>
            <a:pPr indent="-127000" lvl="0" marL="91440" rtl="0" algn="l">
              <a:lnSpc>
                <a:spcPct val="90000"/>
              </a:lnSpc>
              <a:spcBef>
                <a:spcPts val="1400"/>
              </a:spcBef>
              <a:spcAft>
                <a:spcPts val="0"/>
              </a:spcAft>
              <a:buSzPts val="2000"/>
              <a:buFont typeface="Courier New"/>
              <a:buChar char="o"/>
            </a:pPr>
            <a:r>
              <a:rPr lang="cs-CZ"/>
              <a:t> vztahy jsou stabilizované, rovněž efektivní a chování směřuje ve prospěch celku</a:t>
            </a:r>
            <a:endParaRPr/>
          </a:p>
          <a:p>
            <a:pPr indent="-127000" lvl="0" marL="91440" rtl="0" algn="l">
              <a:lnSpc>
                <a:spcPct val="90000"/>
              </a:lnSpc>
              <a:spcBef>
                <a:spcPts val="1400"/>
              </a:spcBef>
              <a:spcAft>
                <a:spcPts val="0"/>
              </a:spcAft>
              <a:buSzPts val="2000"/>
              <a:buFont typeface="Courier New"/>
              <a:buChar char="o"/>
            </a:pPr>
            <a:r>
              <a:rPr lang="cs-CZ"/>
              <a:t> znaky skupinové dynamiky v této fázi: na začátku je plně práceschopná skupina, velká koheze ve skupině, identifikace jednotlivců se skupinou, opravdový pocit sounáležitosti, zvýšená ochota jedince „dávat“, akceptování odlišností členů skupiny, zaměření na skupinový úkol, převážně až „samořídící se skupina“ (Zahrádková, 2005)</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8" name="Shape 258"/>
        <p:cNvGrpSpPr/>
        <p:nvPr/>
      </p:nvGrpSpPr>
      <p:grpSpPr>
        <a:xfrm>
          <a:off x="0" y="0"/>
          <a:ext cx="0" cy="0"/>
          <a:chOff x="0" y="0"/>
          <a:chExt cx="0" cy="0"/>
        </a:xfrm>
      </p:grpSpPr>
      <p:sp>
        <p:nvSpPr>
          <p:cNvPr id="259" name="Google Shape;259;p26"/>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3F3F3F"/>
              </a:buClr>
              <a:buSzPts val="4800"/>
              <a:buFont typeface="Calibri"/>
              <a:buNone/>
            </a:pPr>
            <a:r>
              <a:rPr lang="cs-CZ"/>
              <a:t>UKONČENÍ / CLOSING</a:t>
            </a:r>
            <a:endParaRPr/>
          </a:p>
        </p:txBody>
      </p:sp>
      <p:sp>
        <p:nvSpPr>
          <p:cNvPr id="260" name="Google Shape;260;p26"/>
          <p:cNvSpPr txBox="1"/>
          <p:nvPr>
            <p:ph idx="1" type="body"/>
          </p:nvPr>
        </p:nvSpPr>
        <p:spPr>
          <a:xfrm>
            <a:off x="1097280" y="1845734"/>
            <a:ext cx="10058400" cy="4023360"/>
          </a:xfrm>
          <a:prstGeom prst="rect">
            <a:avLst/>
          </a:prstGeom>
          <a:noFill/>
          <a:ln>
            <a:noFill/>
          </a:ln>
        </p:spPr>
        <p:txBody>
          <a:bodyPr anchorCtr="0" anchor="t" bIns="45700" lIns="0" spcFirstLastPara="1" rIns="0" wrap="square" tIns="45700">
            <a:normAutofit/>
          </a:bodyPr>
          <a:lstStyle/>
          <a:p>
            <a:pPr indent="-127000" lvl="0" marL="91440" rtl="0" algn="l">
              <a:lnSpc>
                <a:spcPct val="90000"/>
              </a:lnSpc>
              <a:spcBef>
                <a:spcPts val="0"/>
              </a:spcBef>
              <a:spcAft>
                <a:spcPts val="0"/>
              </a:spcAft>
              <a:buSzPts val="2000"/>
              <a:buFont typeface="Courier New"/>
              <a:buChar char="o"/>
            </a:pPr>
            <a:r>
              <a:rPr lang="cs-CZ"/>
              <a:t> členové se uvolňují ze sociálně emocionálních vazeb a aktivit</a:t>
            </a:r>
            <a:br>
              <a:rPr lang="cs-CZ"/>
            </a:br>
            <a:r>
              <a:rPr lang="cs-CZ"/>
              <a:t>zaměřených na plnění úloh skupiny</a:t>
            </a:r>
            <a:endParaRPr/>
          </a:p>
          <a:p>
            <a:pPr indent="-127000" lvl="0" marL="91440" rtl="0" algn="l">
              <a:lnSpc>
                <a:spcPct val="90000"/>
              </a:lnSpc>
              <a:spcBef>
                <a:spcPts val="1400"/>
              </a:spcBef>
              <a:spcAft>
                <a:spcPts val="0"/>
              </a:spcAft>
              <a:buSzPts val="2000"/>
              <a:buFont typeface="Courier New"/>
              <a:buChar char="o"/>
            </a:pPr>
            <a:r>
              <a:rPr lang="cs-CZ"/>
              <a:t> pokusy o zachování kontaktů</a:t>
            </a:r>
            <a:endParaRPr/>
          </a:p>
          <a:p>
            <a:pPr indent="-127000" lvl="0" marL="91440" rtl="0" algn="l">
              <a:lnSpc>
                <a:spcPct val="90000"/>
              </a:lnSpc>
              <a:spcBef>
                <a:spcPts val="1400"/>
              </a:spcBef>
              <a:spcAft>
                <a:spcPts val="0"/>
              </a:spcAft>
              <a:buSzPts val="2000"/>
              <a:buFont typeface="Courier New"/>
              <a:buChar char="o"/>
            </a:pPr>
            <a:r>
              <a:rPr lang="cs-CZ"/>
              <a:t> někteří členové dále scházejí a udržují vzájemný kontakt</a:t>
            </a:r>
            <a:endParaRPr/>
          </a:p>
          <a:p>
            <a:pPr indent="-127000" lvl="0" marL="91440" rtl="0" algn="l">
              <a:lnSpc>
                <a:spcPct val="90000"/>
              </a:lnSpc>
              <a:spcBef>
                <a:spcPts val="1400"/>
              </a:spcBef>
              <a:spcAft>
                <a:spcPts val="0"/>
              </a:spcAft>
              <a:buSzPts val="2000"/>
              <a:buFont typeface="Courier New"/>
              <a:buChar char="o"/>
            </a:pPr>
            <a:r>
              <a:rPr lang="cs-CZ"/>
              <a:t> dynamika skupiny však slábne, vzpomínky na společné zážitky a pozitivní zkušenosti </a:t>
            </a:r>
            <a:endParaRPr/>
          </a:p>
          <a:p>
            <a:pPr indent="-127000" lvl="0" marL="91440" rtl="0" algn="l">
              <a:lnSpc>
                <a:spcPct val="90000"/>
              </a:lnSpc>
              <a:spcBef>
                <a:spcPts val="1400"/>
              </a:spcBef>
              <a:spcAft>
                <a:spcPts val="0"/>
              </a:spcAft>
              <a:buSzPts val="2000"/>
              <a:buFont typeface="Courier New"/>
              <a:buChar char="o"/>
            </a:pPr>
            <a:r>
              <a:rPr lang="cs-CZ"/>
              <a:t> někdy se mohou opět vynořit rivality, objevuje se také neklid a nespokojenost, neboť členové skupiny se snaží vyhnout procesu rozcházení</a:t>
            </a:r>
            <a:endParaRPr/>
          </a:p>
          <a:p>
            <a:pPr indent="-127000" lvl="0" marL="91440" rtl="0" algn="l">
              <a:lnSpc>
                <a:spcPct val="90000"/>
              </a:lnSpc>
              <a:spcBef>
                <a:spcPts val="1400"/>
              </a:spcBef>
              <a:spcAft>
                <a:spcPts val="0"/>
              </a:spcAft>
              <a:buSzPts val="2000"/>
              <a:buFont typeface="Courier New"/>
              <a:buChar char="o"/>
            </a:pPr>
            <a:r>
              <a:rPr lang="cs-CZ"/>
              <a:t> rozvolňování vztahů, opouštění skupiny, potěšení z prožitých zážitků</a:t>
            </a:r>
            <a:endParaRPr/>
          </a:p>
          <a:p>
            <a:pPr indent="-127000" lvl="0" marL="91440" rtl="0" algn="l">
              <a:lnSpc>
                <a:spcPct val="90000"/>
              </a:lnSpc>
              <a:spcBef>
                <a:spcPts val="1400"/>
              </a:spcBef>
              <a:spcAft>
                <a:spcPts val="0"/>
              </a:spcAft>
              <a:buSzPts val="2000"/>
              <a:buFont typeface="Courier New"/>
              <a:buChar char="o"/>
            </a:pPr>
            <a:r>
              <a:rPr lang="cs-CZ"/>
              <a:t> úvahy o tom, co bude dál</a:t>
            </a:r>
            <a:endParaRPr/>
          </a:p>
        </p:txBody>
      </p:sp>
      <p:pic>
        <p:nvPicPr>
          <p:cNvPr descr="http://klashknk.files.wordpress.com/2011/07/farewell.jpg" id="261" name="Google Shape;261;p26"/>
          <p:cNvPicPr preferRelativeResize="0"/>
          <p:nvPr/>
        </p:nvPicPr>
        <p:blipFill rotWithShape="1">
          <a:blip r:embed="rId3">
            <a:alphaModFix/>
          </a:blip>
          <a:srcRect b="0" l="0" r="0" t="0"/>
          <a:stretch/>
        </p:blipFill>
        <p:spPr>
          <a:xfrm>
            <a:off x="8067675" y="205634"/>
            <a:ext cx="3810000" cy="3171826"/>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2" name="Shape 112"/>
        <p:cNvGrpSpPr/>
        <p:nvPr/>
      </p:nvGrpSpPr>
      <p:grpSpPr>
        <a:xfrm>
          <a:off x="0" y="0"/>
          <a:ext cx="0" cy="0"/>
          <a:chOff x="0" y="0"/>
          <a:chExt cx="0" cy="0"/>
        </a:xfrm>
      </p:grpSpPr>
      <p:sp>
        <p:nvSpPr>
          <p:cNvPr id="113" name="Google Shape;113;p3"/>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3F3F3F"/>
              </a:buClr>
              <a:buSzPts val="4800"/>
              <a:buFont typeface="Calibri"/>
              <a:buNone/>
            </a:pPr>
            <a:r>
              <a:rPr lang="cs-CZ"/>
              <a:t>PRÁCE SE SKUPINOU</a:t>
            </a:r>
            <a:br>
              <a:rPr lang="cs-CZ"/>
            </a:br>
            <a:r>
              <a:rPr lang="cs-CZ"/>
              <a:t>ZNAKY (MALÉ) SOCIÁLNÍ SKUPINY</a:t>
            </a:r>
            <a:endParaRPr/>
          </a:p>
        </p:txBody>
      </p:sp>
      <p:sp>
        <p:nvSpPr>
          <p:cNvPr id="114" name="Google Shape;114;p3"/>
          <p:cNvSpPr txBox="1"/>
          <p:nvPr>
            <p:ph idx="1" type="body"/>
          </p:nvPr>
        </p:nvSpPr>
        <p:spPr>
          <a:xfrm>
            <a:off x="1097280" y="2423494"/>
            <a:ext cx="10058400" cy="4023360"/>
          </a:xfrm>
          <a:prstGeom prst="rect">
            <a:avLst/>
          </a:prstGeom>
          <a:noFill/>
          <a:ln>
            <a:noFill/>
          </a:ln>
        </p:spPr>
        <p:txBody>
          <a:bodyPr anchorCtr="0" anchor="t" bIns="45700" lIns="0" spcFirstLastPara="1" rIns="0" wrap="square" tIns="45700">
            <a:normAutofit/>
          </a:bodyPr>
          <a:lstStyle/>
          <a:p>
            <a:pPr indent="-127000" lvl="0" marL="91440" rtl="0" algn="l">
              <a:lnSpc>
                <a:spcPct val="90000"/>
              </a:lnSpc>
              <a:spcBef>
                <a:spcPts val="0"/>
              </a:spcBef>
              <a:spcAft>
                <a:spcPts val="0"/>
              </a:spcAft>
              <a:buSzPts val="2000"/>
              <a:buFont typeface="Courier New"/>
              <a:buChar char="o"/>
            </a:pPr>
            <a:r>
              <a:rPr lang="cs-CZ"/>
              <a:t> příslušníci jsou navzájem v přímé nezprostředkované </a:t>
            </a:r>
            <a:r>
              <a:rPr b="1" lang="cs-CZ"/>
              <a:t>interakci</a:t>
            </a:r>
            <a:r>
              <a:rPr lang="cs-CZ"/>
              <a:t> a </a:t>
            </a:r>
            <a:r>
              <a:rPr b="1" lang="cs-CZ"/>
              <a:t>komunikaci</a:t>
            </a:r>
            <a:endParaRPr/>
          </a:p>
          <a:p>
            <a:pPr indent="-127000" lvl="0" marL="91440" rtl="0" algn="l">
              <a:lnSpc>
                <a:spcPct val="90000"/>
              </a:lnSpc>
              <a:spcBef>
                <a:spcPts val="1400"/>
              </a:spcBef>
              <a:spcAft>
                <a:spcPts val="0"/>
              </a:spcAft>
              <a:buSzPts val="2000"/>
              <a:buFont typeface="Courier New"/>
              <a:buChar char="o"/>
            </a:pPr>
            <a:r>
              <a:rPr lang="cs-CZ"/>
              <a:t> příslušníci mají blízké nebo </a:t>
            </a:r>
            <a:r>
              <a:rPr b="1" lang="cs-CZ"/>
              <a:t>shodné cíle</a:t>
            </a:r>
            <a:r>
              <a:rPr lang="cs-CZ"/>
              <a:t> či </a:t>
            </a:r>
            <a:r>
              <a:rPr b="1" lang="cs-CZ"/>
              <a:t>hodnoty</a:t>
            </a:r>
            <a:r>
              <a:rPr lang="cs-CZ"/>
              <a:t> a naplnění svých individuálních cílů odvozují (očekávají) od skupiny</a:t>
            </a:r>
            <a:endParaRPr/>
          </a:p>
          <a:p>
            <a:pPr indent="-127000" lvl="0" marL="91440" rtl="0" algn="l">
              <a:lnSpc>
                <a:spcPct val="90000"/>
              </a:lnSpc>
              <a:spcBef>
                <a:spcPts val="1400"/>
              </a:spcBef>
              <a:spcAft>
                <a:spcPts val="0"/>
              </a:spcAft>
              <a:buSzPts val="2000"/>
              <a:buFont typeface="Courier New"/>
              <a:buChar char="o"/>
            </a:pPr>
            <a:r>
              <a:rPr lang="cs-CZ"/>
              <a:t> příslušníci  jsou vřazeni do relativně stabilního </a:t>
            </a:r>
            <a:r>
              <a:rPr b="1" lang="cs-CZ"/>
              <a:t>systému pozic</a:t>
            </a:r>
            <a:r>
              <a:rPr lang="cs-CZ"/>
              <a:t> a </a:t>
            </a:r>
            <a:r>
              <a:rPr b="1" lang="cs-CZ"/>
              <a:t>rolí</a:t>
            </a:r>
            <a:r>
              <a:rPr lang="cs-CZ"/>
              <a:t> (skupinové struktury)</a:t>
            </a:r>
            <a:endParaRPr/>
          </a:p>
          <a:p>
            <a:pPr indent="-127000" lvl="0" marL="91440" rtl="0" algn="l">
              <a:lnSpc>
                <a:spcPct val="90000"/>
              </a:lnSpc>
              <a:spcBef>
                <a:spcPts val="1400"/>
              </a:spcBef>
              <a:spcAft>
                <a:spcPts val="0"/>
              </a:spcAft>
              <a:buSzPts val="2000"/>
              <a:buFont typeface="Courier New"/>
              <a:buChar char="o"/>
            </a:pPr>
            <a:r>
              <a:rPr lang="cs-CZ"/>
              <a:t> příslušníci respektují </a:t>
            </a:r>
            <a:r>
              <a:rPr b="1" lang="cs-CZ"/>
              <a:t>normy</a:t>
            </a:r>
            <a:r>
              <a:rPr lang="cs-CZ"/>
              <a:t> skupinového života (tj. pravidla regulující meziosobní vztahy a průběh společných činností) </a:t>
            </a:r>
            <a:endParaRPr/>
          </a:p>
          <a:p>
            <a:pPr indent="0" lvl="0" marL="0" rtl="0" algn="r">
              <a:lnSpc>
                <a:spcPct val="90000"/>
              </a:lnSpc>
              <a:spcBef>
                <a:spcPts val="1400"/>
              </a:spcBef>
              <a:spcAft>
                <a:spcPts val="0"/>
              </a:spcAft>
              <a:buSzPts val="1400"/>
              <a:buNone/>
            </a:pPr>
            <a:r>
              <a:t/>
            </a:r>
            <a:endParaRPr sz="1400"/>
          </a:p>
          <a:p>
            <a:pPr indent="0" lvl="0" marL="0" rtl="0" algn="r">
              <a:lnSpc>
                <a:spcPct val="90000"/>
              </a:lnSpc>
              <a:spcBef>
                <a:spcPts val="1400"/>
              </a:spcBef>
              <a:spcAft>
                <a:spcPts val="0"/>
              </a:spcAft>
              <a:buSzPts val="1400"/>
              <a:buNone/>
            </a:pPr>
            <a:r>
              <a:t/>
            </a:r>
            <a:endParaRPr sz="1400"/>
          </a:p>
          <a:p>
            <a:pPr indent="0" lvl="0" marL="0" rtl="0" algn="r">
              <a:lnSpc>
                <a:spcPct val="90000"/>
              </a:lnSpc>
              <a:spcBef>
                <a:spcPts val="1400"/>
              </a:spcBef>
              <a:spcAft>
                <a:spcPts val="0"/>
              </a:spcAft>
              <a:buSzPts val="1400"/>
              <a:buNone/>
            </a:pPr>
            <a:r>
              <a:rPr lang="cs-CZ" sz="1400"/>
              <a:t>(Řezáč, 1999)</a:t>
            </a:r>
            <a:endParaRPr sz="14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8" name="Shape 118"/>
        <p:cNvGrpSpPr/>
        <p:nvPr/>
      </p:nvGrpSpPr>
      <p:grpSpPr>
        <a:xfrm>
          <a:off x="0" y="0"/>
          <a:ext cx="0" cy="0"/>
          <a:chOff x="0" y="0"/>
          <a:chExt cx="0" cy="0"/>
        </a:xfrm>
      </p:grpSpPr>
      <p:sp>
        <p:nvSpPr>
          <p:cNvPr id="119" name="Google Shape;119;p4"/>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3F3F3F"/>
              </a:buClr>
              <a:buSzPts val="4800"/>
              <a:buFont typeface="Calibri"/>
              <a:buNone/>
            </a:pPr>
            <a:r>
              <a:rPr lang="cs-CZ"/>
              <a:t>PRÁCE SE SKUPINOU</a:t>
            </a:r>
            <a:br>
              <a:rPr lang="cs-CZ"/>
            </a:br>
            <a:r>
              <a:rPr lang="cs-CZ"/>
              <a:t>VLASTNOSTI SOCIÁLNÍ SKUPINY</a:t>
            </a:r>
            <a:endParaRPr/>
          </a:p>
        </p:txBody>
      </p:sp>
      <p:sp>
        <p:nvSpPr>
          <p:cNvPr id="120" name="Google Shape;120;p4"/>
          <p:cNvSpPr txBox="1"/>
          <p:nvPr>
            <p:ph idx="1" type="body"/>
          </p:nvPr>
        </p:nvSpPr>
        <p:spPr>
          <a:xfrm>
            <a:off x="1097280" y="1854558"/>
            <a:ext cx="10058400" cy="4365938"/>
          </a:xfrm>
          <a:prstGeom prst="rect">
            <a:avLst/>
          </a:prstGeom>
          <a:noFill/>
          <a:ln>
            <a:noFill/>
          </a:ln>
        </p:spPr>
        <p:txBody>
          <a:bodyPr anchorCtr="0" anchor="t" bIns="45700" lIns="0" spcFirstLastPara="1" rIns="0" wrap="square" tIns="45700">
            <a:normAutofit/>
          </a:bodyPr>
          <a:lstStyle/>
          <a:p>
            <a:pPr indent="-139700" lvl="0" marL="91440" rtl="0" algn="l">
              <a:lnSpc>
                <a:spcPct val="100000"/>
              </a:lnSpc>
              <a:spcBef>
                <a:spcPts val="0"/>
              </a:spcBef>
              <a:spcAft>
                <a:spcPts val="0"/>
              </a:spcAft>
              <a:buSzPts val="2200"/>
              <a:buFont typeface="Courier New"/>
              <a:buChar char="o"/>
            </a:pPr>
            <a:r>
              <a:rPr b="1" lang="cs-CZ" sz="2200"/>
              <a:t> </a:t>
            </a:r>
            <a:r>
              <a:rPr b="1" lang="cs-CZ"/>
              <a:t>stabilita</a:t>
            </a:r>
            <a:r>
              <a:rPr lang="cs-CZ"/>
              <a:t> - projevuje se ve fluktuaci členů skupiny; u stabilních minimální změny ve složení členské základny i ve  vnitřní organizační struktuře skupiny; čím menší změny nastávají, tím je skupina stabilnější</a:t>
            </a:r>
            <a:endParaRPr/>
          </a:p>
          <a:p>
            <a:pPr indent="-127000" lvl="0" marL="91440" rtl="0" algn="l">
              <a:lnSpc>
                <a:spcPct val="100000"/>
              </a:lnSpc>
              <a:spcBef>
                <a:spcPts val="1400"/>
              </a:spcBef>
              <a:spcAft>
                <a:spcPts val="0"/>
              </a:spcAft>
              <a:buSzPts val="2000"/>
              <a:buFont typeface="Courier New"/>
              <a:buChar char="o"/>
            </a:pPr>
            <a:r>
              <a:rPr lang="cs-CZ"/>
              <a:t> </a:t>
            </a:r>
            <a:r>
              <a:rPr b="1" lang="cs-CZ"/>
              <a:t>kompaktnost / integrace skupiny </a:t>
            </a:r>
            <a:r>
              <a:rPr lang="cs-CZ"/>
              <a:t>- jednota činností a postojů členů; „síťový“ charakter vzájemných vazeb členů skupiny. </a:t>
            </a:r>
            <a:endParaRPr/>
          </a:p>
          <a:p>
            <a:pPr indent="-127000" lvl="0" marL="91440" rtl="0" algn="l">
              <a:lnSpc>
                <a:spcPct val="100000"/>
              </a:lnSpc>
              <a:spcBef>
                <a:spcPts val="1400"/>
              </a:spcBef>
              <a:spcAft>
                <a:spcPts val="0"/>
              </a:spcAft>
              <a:buSzPts val="2000"/>
              <a:buFont typeface="Courier New"/>
              <a:buChar char="o"/>
            </a:pPr>
            <a:r>
              <a:rPr lang="cs-CZ"/>
              <a:t> </a:t>
            </a:r>
            <a:r>
              <a:rPr b="1" lang="cs-CZ"/>
              <a:t>koheze / soudržnost- </a:t>
            </a:r>
            <a:r>
              <a:rPr lang="cs-CZ"/>
              <a:t>charakterizována pevností a stálostí vztahů ve skupině; vysoká míra koheze ve skupině se projevuje hloubkou vazeb mezi členy skupiny; projevem je pocit sounáležitosti</a:t>
            </a:r>
            <a:endParaRPr/>
          </a:p>
          <a:p>
            <a:pPr indent="-127000" lvl="0" marL="91440" rtl="0" algn="l">
              <a:lnSpc>
                <a:spcPct val="100000"/>
              </a:lnSpc>
              <a:spcBef>
                <a:spcPts val="1400"/>
              </a:spcBef>
              <a:spcAft>
                <a:spcPts val="0"/>
              </a:spcAft>
              <a:buSzPts val="2000"/>
              <a:buFont typeface="Courier New"/>
              <a:buChar char="o"/>
            </a:pPr>
            <a:r>
              <a:rPr lang="cs-CZ"/>
              <a:t> </a:t>
            </a:r>
            <a:r>
              <a:rPr b="1" lang="cs-CZ"/>
              <a:t>atraktivnost </a:t>
            </a:r>
            <a:r>
              <a:rPr lang="cs-CZ"/>
              <a:t>- přitažlivost skupiny pro jedince; podmíněna významem skupinových cílů a činností pro jedince, zejména v souvislosti s jeho vlastními cíli a motivy, podmíněna vážností a významností skupiny v širším kontextu. </a:t>
            </a:r>
            <a:endParaRPr/>
          </a:p>
          <a:p>
            <a:pPr indent="0" lvl="0" marL="91440" rtl="0" algn="l">
              <a:lnSpc>
                <a:spcPct val="80000"/>
              </a:lnSpc>
              <a:spcBef>
                <a:spcPts val="1400"/>
              </a:spcBef>
              <a:spcAft>
                <a:spcPts val="0"/>
              </a:spcAft>
              <a:buSzPts val="2000"/>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4" name="Shape 124"/>
        <p:cNvGrpSpPr/>
        <p:nvPr/>
      </p:nvGrpSpPr>
      <p:grpSpPr>
        <a:xfrm>
          <a:off x="0" y="0"/>
          <a:ext cx="0" cy="0"/>
          <a:chOff x="0" y="0"/>
          <a:chExt cx="0" cy="0"/>
        </a:xfrm>
      </p:grpSpPr>
      <p:sp>
        <p:nvSpPr>
          <p:cNvPr id="125" name="Google Shape;125;p5"/>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3F3F3F"/>
              </a:buClr>
              <a:buSzPts val="4800"/>
              <a:buFont typeface="Calibri"/>
              <a:buNone/>
            </a:pPr>
            <a:r>
              <a:rPr lang="cs-CZ"/>
              <a:t>PRÁCE SE SKUPINOU </a:t>
            </a:r>
            <a:br>
              <a:rPr lang="cs-CZ"/>
            </a:br>
            <a:r>
              <a:rPr lang="cs-CZ"/>
              <a:t>VLASTNOSTI SOCIÁLNÍ SKUPINY</a:t>
            </a:r>
            <a:endParaRPr/>
          </a:p>
        </p:txBody>
      </p:sp>
      <p:sp>
        <p:nvSpPr>
          <p:cNvPr id="126" name="Google Shape;126;p5"/>
          <p:cNvSpPr txBox="1"/>
          <p:nvPr>
            <p:ph idx="1" type="body"/>
          </p:nvPr>
        </p:nvSpPr>
        <p:spPr>
          <a:xfrm>
            <a:off x="1097280" y="1950236"/>
            <a:ext cx="10058400" cy="4297489"/>
          </a:xfrm>
          <a:prstGeom prst="rect">
            <a:avLst/>
          </a:prstGeom>
          <a:noFill/>
          <a:ln>
            <a:noFill/>
          </a:ln>
        </p:spPr>
        <p:txBody>
          <a:bodyPr anchorCtr="0" anchor="t" bIns="45700" lIns="0" spcFirstLastPara="1" rIns="0" wrap="square" tIns="45700">
            <a:normAutofit/>
          </a:bodyPr>
          <a:lstStyle/>
          <a:p>
            <a:pPr indent="-127000" lvl="0" marL="91440" rtl="0" algn="l">
              <a:lnSpc>
                <a:spcPct val="80000"/>
              </a:lnSpc>
              <a:spcBef>
                <a:spcPts val="0"/>
              </a:spcBef>
              <a:spcAft>
                <a:spcPts val="0"/>
              </a:spcAft>
              <a:buSzPts val="2000"/>
              <a:buFont typeface="Courier New"/>
              <a:buChar char="o"/>
            </a:pPr>
            <a:r>
              <a:rPr b="1" lang="cs-CZ"/>
              <a:t> stálost skupiny </a:t>
            </a:r>
            <a:r>
              <a:rPr lang="cs-CZ"/>
              <a:t>- stabilita skupiny v časovém horizontu</a:t>
            </a:r>
            <a:endParaRPr/>
          </a:p>
          <a:p>
            <a:pPr indent="-127000" lvl="0" marL="91440" rtl="0" algn="l">
              <a:lnSpc>
                <a:spcPct val="80000"/>
              </a:lnSpc>
              <a:spcBef>
                <a:spcPts val="1400"/>
              </a:spcBef>
              <a:spcAft>
                <a:spcPts val="0"/>
              </a:spcAft>
              <a:buSzPts val="2000"/>
              <a:buFont typeface="Courier New"/>
              <a:buChar char="o"/>
            </a:pPr>
            <a:r>
              <a:rPr b="1" lang="cs-CZ"/>
              <a:t> autonomie skupiny </a:t>
            </a:r>
            <a:r>
              <a:rPr lang="cs-CZ"/>
              <a:t>– (a její míra) je odvozena od nezávislosti skupiny na jiných skupinách, se kterými je v kontaktu v širším sociálním prostředí</a:t>
            </a:r>
            <a:endParaRPr/>
          </a:p>
          <a:p>
            <a:pPr indent="-127000" lvl="0" marL="91440" rtl="0" algn="l">
              <a:lnSpc>
                <a:spcPct val="80000"/>
              </a:lnSpc>
              <a:spcBef>
                <a:spcPts val="1400"/>
              </a:spcBef>
              <a:spcAft>
                <a:spcPts val="0"/>
              </a:spcAft>
              <a:buSzPts val="2000"/>
              <a:buFont typeface="Courier New"/>
              <a:buChar char="o"/>
            </a:pPr>
            <a:r>
              <a:rPr b="1" lang="cs-CZ"/>
              <a:t> intimita vztahů ve skupině</a:t>
            </a:r>
            <a:r>
              <a:rPr lang="cs-CZ"/>
              <a:t> – úroveň existence hlubokých a emotivních vztahů mezi členy; analogie k velikosti skupiny – čím větší skupina, tím menší míra intimity vztahů</a:t>
            </a:r>
            <a:endParaRPr/>
          </a:p>
          <a:p>
            <a:pPr indent="-127000" lvl="0" marL="91440" rtl="0" algn="l">
              <a:lnSpc>
                <a:spcPct val="80000"/>
              </a:lnSpc>
              <a:spcBef>
                <a:spcPts val="1400"/>
              </a:spcBef>
              <a:spcAft>
                <a:spcPts val="0"/>
              </a:spcAft>
              <a:buSzPts val="2000"/>
              <a:buFont typeface="Courier New"/>
              <a:buChar char="o"/>
            </a:pPr>
            <a:r>
              <a:rPr lang="cs-CZ"/>
              <a:t> </a:t>
            </a:r>
            <a:r>
              <a:rPr b="1" lang="cs-CZ"/>
              <a:t>uzavřenost skupiny - </a:t>
            </a:r>
            <a:r>
              <a:rPr lang="cs-CZ"/>
              <a:t>propustnost pro další členy; dána tím, co musí potencionální člen udělat či přijmout, aby se stal jejím členem; požadavky skupiny na nového člena</a:t>
            </a:r>
            <a:endParaRPr/>
          </a:p>
          <a:p>
            <a:pPr indent="-127000" lvl="0" marL="91440" rtl="0" algn="l">
              <a:lnSpc>
                <a:spcPct val="80000"/>
              </a:lnSpc>
              <a:spcBef>
                <a:spcPts val="1400"/>
              </a:spcBef>
              <a:spcAft>
                <a:spcPts val="0"/>
              </a:spcAft>
              <a:buSzPts val="2000"/>
              <a:buFont typeface="Courier New"/>
              <a:buChar char="o"/>
            </a:pPr>
            <a:r>
              <a:rPr lang="cs-CZ"/>
              <a:t> </a:t>
            </a:r>
            <a:r>
              <a:rPr b="1" lang="cs-CZ"/>
              <a:t>složení skupiny - </a:t>
            </a:r>
            <a:r>
              <a:rPr lang="cs-CZ"/>
              <a:t>homogenní / heterogenní, podle určitých znaků členů skupiny (věk, pohlaví, profese)</a:t>
            </a:r>
            <a:endParaRPr/>
          </a:p>
          <a:p>
            <a:pPr indent="-127000" lvl="0" marL="91440" rtl="0" algn="l">
              <a:lnSpc>
                <a:spcPct val="80000"/>
              </a:lnSpc>
              <a:spcBef>
                <a:spcPts val="1400"/>
              </a:spcBef>
              <a:spcAft>
                <a:spcPts val="0"/>
              </a:spcAft>
              <a:buSzPts val="2000"/>
              <a:buFont typeface="Courier New"/>
              <a:buChar char="o"/>
            </a:pPr>
            <a:r>
              <a:rPr lang="cs-CZ"/>
              <a:t> </a:t>
            </a:r>
            <a:r>
              <a:rPr b="1" lang="cs-CZ"/>
              <a:t>zaměřenost skupiny</a:t>
            </a:r>
            <a:r>
              <a:rPr lang="cs-CZ"/>
              <a:t> - posuzována podle cílů skupiny, podle jasného zaměření</a:t>
            </a:r>
            <a:endParaRPr/>
          </a:p>
          <a:p>
            <a:pPr indent="-127000" lvl="0" marL="91440" rtl="0" algn="l">
              <a:lnSpc>
                <a:spcPct val="80000"/>
              </a:lnSpc>
              <a:spcBef>
                <a:spcPts val="1400"/>
              </a:spcBef>
              <a:spcAft>
                <a:spcPts val="0"/>
              </a:spcAft>
              <a:buSzPts val="2000"/>
              <a:buFont typeface="Courier New"/>
              <a:buChar char="o"/>
            </a:pPr>
            <a:r>
              <a:rPr lang="cs-CZ"/>
              <a:t> </a:t>
            </a:r>
            <a:r>
              <a:rPr b="1" lang="cs-CZ"/>
              <a:t>hodnotová orientace skupiny</a:t>
            </a:r>
            <a:r>
              <a:rPr lang="cs-CZ"/>
              <a:t> - skupinové uznávání hodnot promítajících se v činnostech vedoucích k dosahování cílů</a:t>
            </a:r>
            <a:endParaRPr/>
          </a:p>
          <a:p>
            <a:pPr indent="0" lvl="0" marL="91440" rtl="0" algn="l">
              <a:lnSpc>
                <a:spcPct val="80000"/>
              </a:lnSpc>
              <a:spcBef>
                <a:spcPts val="1400"/>
              </a:spcBef>
              <a:spcAft>
                <a:spcPts val="0"/>
              </a:spcAft>
              <a:buSzPts val="2000"/>
              <a:buFont typeface="Courier New"/>
              <a:buNone/>
            </a:pPr>
            <a:r>
              <a:t/>
            </a:r>
            <a:endParaRPr/>
          </a:p>
          <a:p>
            <a:pPr indent="0" lvl="0" marL="91440" rtl="0" algn="l">
              <a:lnSpc>
                <a:spcPct val="80000"/>
              </a:lnSpc>
              <a:spcBef>
                <a:spcPts val="1400"/>
              </a:spcBef>
              <a:spcAft>
                <a:spcPts val="0"/>
              </a:spcAft>
              <a:buSzPts val="2000"/>
              <a:buFont typeface="Courier New"/>
              <a:buNone/>
            </a:pPr>
            <a:r>
              <a:t/>
            </a:r>
            <a:endParaRPr/>
          </a:p>
          <a:p>
            <a:pPr indent="0" lvl="0" marL="91440" rtl="0" algn="l">
              <a:lnSpc>
                <a:spcPct val="80000"/>
              </a:lnSpc>
              <a:spcBef>
                <a:spcPts val="1400"/>
              </a:spcBef>
              <a:spcAft>
                <a:spcPts val="0"/>
              </a:spcAft>
              <a:buSzPts val="2000"/>
              <a:buFont typeface="Courier New"/>
              <a:buNone/>
            </a:pPr>
            <a:r>
              <a:t/>
            </a:r>
            <a:endParaRPr/>
          </a:p>
          <a:p>
            <a:pPr indent="0" lvl="0" marL="91440" rtl="0" algn="l">
              <a:lnSpc>
                <a:spcPct val="80000"/>
              </a:lnSpc>
              <a:spcBef>
                <a:spcPts val="1400"/>
              </a:spcBef>
              <a:spcAft>
                <a:spcPts val="0"/>
              </a:spcAft>
              <a:buSzPts val="2000"/>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0" name="Shape 130"/>
        <p:cNvGrpSpPr/>
        <p:nvPr/>
      </p:nvGrpSpPr>
      <p:grpSpPr>
        <a:xfrm>
          <a:off x="0" y="0"/>
          <a:ext cx="0" cy="0"/>
          <a:chOff x="0" y="0"/>
          <a:chExt cx="0" cy="0"/>
        </a:xfrm>
      </p:grpSpPr>
      <p:sp>
        <p:nvSpPr>
          <p:cNvPr id="131" name="Google Shape;131;p6"/>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3F3F3F"/>
              </a:buClr>
              <a:buSzPts val="4800"/>
              <a:buFont typeface="Calibri"/>
              <a:buNone/>
            </a:pPr>
            <a:r>
              <a:rPr lang="cs-CZ"/>
              <a:t>PRÁCE SE SKUPINOU </a:t>
            </a:r>
            <a:br>
              <a:rPr lang="cs-CZ"/>
            </a:br>
            <a:r>
              <a:rPr lang="cs-CZ"/>
              <a:t>VLASTNOSTI SOCIÁLNÍ SKUPINY</a:t>
            </a:r>
            <a:endParaRPr/>
          </a:p>
        </p:txBody>
      </p:sp>
      <p:sp>
        <p:nvSpPr>
          <p:cNvPr id="132" name="Google Shape;132;p6"/>
          <p:cNvSpPr txBox="1"/>
          <p:nvPr>
            <p:ph idx="1" type="body"/>
          </p:nvPr>
        </p:nvSpPr>
        <p:spPr>
          <a:xfrm>
            <a:off x="1027611" y="1906694"/>
            <a:ext cx="10058400" cy="4023360"/>
          </a:xfrm>
          <a:prstGeom prst="rect">
            <a:avLst/>
          </a:prstGeom>
          <a:noFill/>
          <a:ln>
            <a:noFill/>
          </a:ln>
        </p:spPr>
        <p:txBody>
          <a:bodyPr anchorCtr="0" anchor="t" bIns="45700" lIns="0" spcFirstLastPara="1" rIns="0" wrap="square" tIns="45700">
            <a:normAutofit/>
          </a:bodyPr>
          <a:lstStyle/>
          <a:p>
            <a:pPr indent="-127000" lvl="0" marL="91440" rtl="0" algn="l">
              <a:lnSpc>
                <a:spcPct val="90000"/>
              </a:lnSpc>
              <a:spcBef>
                <a:spcPts val="0"/>
              </a:spcBef>
              <a:spcAft>
                <a:spcPts val="0"/>
              </a:spcAft>
              <a:buSzPts val="2000"/>
              <a:buFont typeface="Courier New"/>
              <a:buChar char="o"/>
            </a:pPr>
            <a:r>
              <a:rPr b="1" lang="cs-CZ"/>
              <a:t> míra uspokojení - </a:t>
            </a:r>
            <a:r>
              <a:rPr lang="cs-CZ"/>
              <a:t>významná z hlediska vnímání skupinového dění členem skupiny, jeho uspokojení je závislé na uspokojení jeho individuálních potřeb vně skupiny</a:t>
            </a:r>
            <a:endParaRPr/>
          </a:p>
          <a:p>
            <a:pPr indent="-127000" lvl="0" marL="91440" rtl="0" algn="l">
              <a:lnSpc>
                <a:spcPct val="90000"/>
              </a:lnSpc>
              <a:spcBef>
                <a:spcPts val="1400"/>
              </a:spcBef>
              <a:spcAft>
                <a:spcPts val="0"/>
              </a:spcAft>
              <a:buSzPts val="2000"/>
              <a:buFont typeface="Courier New"/>
              <a:buChar char="o"/>
            </a:pPr>
            <a:r>
              <a:rPr b="1" lang="cs-CZ"/>
              <a:t> stupeň libosti - </a:t>
            </a:r>
            <a:r>
              <a:rPr lang="cs-CZ"/>
              <a:t>jak příjemně či naopak nepříjemně prožívá jedinec zařazení do skupiny; podobné jako míra uspokojení;  záleží na jedinci a jeho motivech vně skupiny</a:t>
            </a:r>
            <a:endParaRPr/>
          </a:p>
          <a:p>
            <a:pPr indent="-127000" lvl="0" marL="91440" rtl="0" algn="l">
              <a:lnSpc>
                <a:spcPct val="90000"/>
              </a:lnSpc>
              <a:spcBef>
                <a:spcPts val="1400"/>
              </a:spcBef>
              <a:spcAft>
                <a:spcPts val="0"/>
              </a:spcAft>
              <a:buSzPts val="2000"/>
              <a:buFont typeface="Courier New"/>
              <a:buChar char="o"/>
            </a:pPr>
            <a:r>
              <a:rPr lang="cs-CZ"/>
              <a:t> </a:t>
            </a:r>
            <a:r>
              <a:rPr b="1" lang="cs-CZ"/>
              <a:t>míra kontroly - </a:t>
            </a:r>
            <a:r>
              <a:rPr lang="cs-CZ"/>
              <a:t>uplatňování skupinové moci; uplatňování „mocenské síly“ ve skupině a skupinou;  označuje význam skupinových   norem</a:t>
            </a:r>
            <a:endParaRPr/>
          </a:p>
          <a:p>
            <a:pPr indent="0" lvl="0" marL="91440" rtl="0" algn="l">
              <a:lnSpc>
                <a:spcPct val="90000"/>
              </a:lnSpc>
              <a:spcBef>
                <a:spcPts val="1400"/>
              </a:spcBef>
              <a:spcAft>
                <a:spcPts val="0"/>
              </a:spcAft>
              <a:buSzPts val="2000"/>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6" name="Shape 136"/>
        <p:cNvGrpSpPr/>
        <p:nvPr/>
      </p:nvGrpSpPr>
      <p:grpSpPr>
        <a:xfrm>
          <a:off x="0" y="0"/>
          <a:ext cx="0" cy="0"/>
          <a:chOff x="0" y="0"/>
          <a:chExt cx="0" cy="0"/>
        </a:xfrm>
      </p:grpSpPr>
      <p:sp>
        <p:nvSpPr>
          <p:cNvPr id="137" name="Google Shape;137;p7"/>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3F3F3F"/>
              </a:buClr>
              <a:buSzPts val="4800"/>
              <a:buFont typeface="Calibri"/>
              <a:buNone/>
            </a:pPr>
            <a:r>
              <a:rPr lang="cs-CZ"/>
              <a:t>PRÁCE SE SKUPINOU </a:t>
            </a:r>
            <a:br>
              <a:rPr lang="cs-CZ"/>
            </a:br>
            <a:r>
              <a:rPr lang="cs-CZ"/>
              <a:t>VLASTNOSTI SOCIÁLNÍ SKUPINY</a:t>
            </a:r>
            <a:endParaRPr cap="none"/>
          </a:p>
        </p:txBody>
      </p:sp>
      <p:graphicFrame>
        <p:nvGraphicFramePr>
          <p:cNvPr id="138" name="Google Shape;138;p7"/>
          <p:cNvGraphicFramePr/>
          <p:nvPr/>
        </p:nvGraphicFramePr>
        <p:xfrm>
          <a:off x="4603508" y="1832869"/>
          <a:ext cx="3000000" cy="3000000"/>
        </p:xfrm>
        <a:graphic>
          <a:graphicData uri="http://schemas.openxmlformats.org/drawingml/2006/table">
            <a:tbl>
              <a:tblPr bandCol="1" bandRow="1" firstCol="1" firstRow="1" lastCol="1" lastRow="1">
                <a:noFill/>
                <a:tableStyleId>{6E60905C-BD9E-439E-AC50-25D2B94317D8}</a:tableStyleId>
              </a:tblPr>
              <a:tblGrid>
                <a:gridCol w="1663250"/>
                <a:gridCol w="4427750"/>
              </a:tblGrid>
              <a:tr h="586400">
                <a:tc>
                  <a:txBody>
                    <a:bodyPr/>
                    <a:lstStyle/>
                    <a:p>
                      <a:pPr indent="0" lvl="0" marL="0" marR="0" rtl="0" algn="ctr">
                        <a:lnSpc>
                          <a:spcPct val="150000"/>
                        </a:lnSpc>
                        <a:spcBef>
                          <a:spcPts val="0"/>
                        </a:spcBef>
                        <a:spcAft>
                          <a:spcPts val="0"/>
                        </a:spcAft>
                        <a:buNone/>
                      </a:pPr>
                      <a:r>
                        <a:rPr lang="cs-CZ" sz="1400" u="none" cap="none" strike="noStrike"/>
                        <a:t>Počet členům skupiny</a:t>
                      </a:r>
                      <a:endParaRPr sz="1400" u="none" cap="none" strike="noStrike">
                        <a:latin typeface="Times New Roman"/>
                        <a:ea typeface="Times New Roman"/>
                        <a:cs typeface="Times New Roman"/>
                        <a:sym typeface="Times New Roman"/>
                      </a:endParaRPr>
                    </a:p>
                  </a:txBody>
                  <a:tcPr marT="0" marB="0" marR="53525" marL="53525" anchor="ctr"/>
                </a:tc>
                <a:tc>
                  <a:txBody>
                    <a:bodyPr/>
                    <a:lstStyle/>
                    <a:p>
                      <a:pPr indent="0" lvl="0" marL="0" marR="0" rtl="0" algn="ctr">
                        <a:lnSpc>
                          <a:spcPct val="150000"/>
                        </a:lnSpc>
                        <a:spcBef>
                          <a:spcPts val="0"/>
                        </a:spcBef>
                        <a:spcAft>
                          <a:spcPts val="0"/>
                        </a:spcAft>
                        <a:buNone/>
                      </a:pPr>
                      <a:r>
                        <a:rPr lang="cs-CZ" sz="1400" u="none" cap="none" strike="noStrike"/>
                        <a:t>Měnící se charakteristiky</a:t>
                      </a:r>
                      <a:endParaRPr sz="1400" u="none" cap="none" strike="noStrike">
                        <a:latin typeface="Times New Roman"/>
                        <a:ea typeface="Times New Roman"/>
                        <a:cs typeface="Times New Roman"/>
                        <a:sym typeface="Times New Roman"/>
                      </a:endParaRPr>
                    </a:p>
                  </a:txBody>
                  <a:tcPr marT="0" marB="0" marR="53525" marL="53525" anchor="ctr"/>
                </a:tc>
              </a:tr>
              <a:tr h="596175">
                <a:tc>
                  <a:txBody>
                    <a:bodyPr/>
                    <a:lstStyle/>
                    <a:p>
                      <a:pPr indent="0" lvl="0" marL="0" marR="0" rtl="0" algn="ctr">
                        <a:lnSpc>
                          <a:spcPct val="150000"/>
                        </a:lnSpc>
                        <a:spcBef>
                          <a:spcPts val="0"/>
                        </a:spcBef>
                        <a:spcAft>
                          <a:spcPts val="0"/>
                        </a:spcAft>
                        <a:buNone/>
                      </a:pPr>
                      <a:r>
                        <a:rPr lang="cs-CZ" sz="1400" u="none" cap="none" strike="noStrike"/>
                        <a:t>2-6</a:t>
                      </a:r>
                      <a:endParaRPr sz="1400" u="none" cap="none" strike="noStrike">
                        <a:latin typeface="Times New Roman"/>
                        <a:ea typeface="Times New Roman"/>
                        <a:cs typeface="Times New Roman"/>
                        <a:sym typeface="Times New Roman"/>
                      </a:endParaRPr>
                    </a:p>
                  </a:txBody>
                  <a:tcPr marT="0" marB="0" marR="53525" marL="53525" anchor="ctr"/>
                </a:tc>
                <a:tc>
                  <a:txBody>
                    <a:bodyPr/>
                    <a:lstStyle/>
                    <a:p>
                      <a:pPr indent="0" lvl="0" marL="0" marR="0" rtl="0" algn="just">
                        <a:lnSpc>
                          <a:spcPct val="150000"/>
                        </a:lnSpc>
                        <a:spcBef>
                          <a:spcPts val="0"/>
                        </a:spcBef>
                        <a:spcAft>
                          <a:spcPts val="0"/>
                        </a:spcAft>
                        <a:buNone/>
                      </a:pPr>
                      <a:r>
                        <a:rPr lang="cs-CZ" sz="1400" u="none" cap="none" strike="noStrike"/>
                        <a:t>Malá strukturace skupiny, vůdcovství je proměnlivé, interakce tváří v tvář.</a:t>
                      </a:r>
                      <a:endParaRPr sz="1400" u="none" cap="none" strike="noStrike">
                        <a:latin typeface="Times New Roman"/>
                        <a:ea typeface="Times New Roman"/>
                        <a:cs typeface="Times New Roman"/>
                        <a:sym typeface="Times New Roman"/>
                      </a:endParaRPr>
                    </a:p>
                  </a:txBody>
                  <a:tcPr marT="0" marB="0" marR="53525" marL="53525" anchor="ctr"/>
                </a:tc>
              </a:tr>
              <a:tr h="596175">
                <a:tc>
                  <a:txBody>
                    <a:bodyPr/>
                    <a:lstStyle/>
                    <a:p>
                      <a:pPr indent="0" lvl="0" marL="0" marR="0" rtl="0" algn="ctr">
                        <a:lnSpc>
                          <a:spcPct val="150000"/>
                        </a:lnSpc>
                        <a:spcBef>
                          <a:spcPts val="0"/>
                        </a:spcBef>
                        <a:spcAft>
                          <a:spcPts val="0"/>
                        </a:spcAft>
                        <a:buNone/>
                      </a:pPr>
                      <a:r>
                        <a:rPr lang="cs-CZ" sz="1400" u="none" cap="none" strike="noStrike"/>
                        <a:t>7-12</a:t>
                      </a:r>
                      <a:endParaRPr sz="1400" u="none" cap="none" strike="noStrike">
                        <a:latin typeface="Times New Roman"/>
                        <a:ea typeface="Times New Roman"/>
                        <a:cs typeface="Times New Roman"/>
                        <a:sym typeface="Times New Roman"/>
                      </a:endParaRPr>
                    </a:p>
                  </a:txBody>
                  <a:tcPr marT="0" marB="0" marR="53525" marL="53525" anchor="ctr"/>
                </a:tc>
                <a:tc>
                  <a:txBody>
                    <a:bodyPr/>
                    <a:lstStyle/>
                    <a:p>
                      <a:pPr indent="0" lvl="0" marL="0" marR="0" rtl="0" algn="just">
                        <a:lnSpc>
                          <a:spcPct val="150000"/>
                        </a:lnSpc>
                        <a:spcBef>
                          <a:spcPts val="0"/>
                        </a:spcBef>
                        <a:spcAft>
                          <a:spcPts val="0"/>
                        </a:spcAft>
                        <a:buNone/>
                      </a:pPr>
                      <a:r>
                        <a:rPr lang="cs-CZ" sz="1400" u="none" cap="none" strike="noStrike"/>
                        <a:t>Rozvoj struktury skupiny a diferenciace rolí, méně častá interakce tváří v tvář. </a:t>
                      </a:r>
                      <a:endParaRPr sz="1400" u="none" cap="none" strike="noStrike">
                        <a:latin typeface="Times New Roman"/>
                        <a:ea typeface="Times New Roman"/>
                        <a:cs typeface="Times New Roman"/>
                        <a:sym typeface="Times New Roman"/>
                      </a:endParaRPr>
                    </a:p>
                  </a:txBody>
                  <a:tcPr marT="0" marB="0" marR="53525" marL="53525" anchor="ctr"/>
                </a:tc>
              </a:tr>
              <a:tr h="1178250">
                <a:tc>
                  <a:txBody>
                    <a:bodyPr/>
                    <a:lstStyle/>
                    <a:p>
                      <a:pPr indent="0" lvl="0" marL="0" marR="0" rtl="0" algn="ctr">
                        <a:lnSpc>
                          <a:spcPct val="150000"/>
                        </a:lnSpc>
                        <a:spcBef>
                          <a:spcPts val="0"/>
                        </a:spcBef>
                        <a:spcAft>
                          <a:spcPts val="0"/>
                        </a:spcAft>
                        <a:buNone/>
                      </a:pPr>
                      <a:r>
                        <a:rPr lang="cs-CZ" sz="1400" u="none" cap="none" strike="noStrike"/>
                        <a:t>13-25</a:t>
                      </a:r>
                      <a:endParaRPr sz="1400" u="none" cap="none" strike="noStrike">
                        <a:latin typeface="Times New Roman"/>
                        <a:ea typeface="Times New Roman"/>
                        <a:cs typeface="Times New Roman"/>
                        <a:sym typeface="Times New Roman"/>
                      </a:endParaRPr>
                    </a:p>
                  </a:txBody>
                  <a:tcPr marT="0" marB="0" marR="53525" marL="53525" anchor="ctr"/>
                </a:tc>
                <a:tc>
                  <a:txBody>
                    <a:bodyPr/>
                    <a:lstStyle/>
                    <a:p>
                      <a:pPr indent="0" lvl="0" marL="0" marR="0" rtl="0" algn="just">
                        <a:lnSpc>
                          <a:spcPct val="150000"/>
                        </a:lnSpc>
                        <a:spcBef>
                          <a:spcPts val="0"/>
                        </a:spcBef>
                        <a:spcAft>
                          <a:spcPts val="0"/>
                        </a:spcAft>
                        <a:buNone/>
                      </a:pPr>
                      <a:r>
                        <a:rPr lang="cs-CZ" sz="1400" u="none" cap="none" strike="noStrike"/>
                        <a:t>Struktura skupiny a diferenciace rolí je již pro další fungování skupiny nezbytná, vznik podskupin, složitější interakce tváří v tvář.</a:t>
                      </a:r>
                      <a:endParaRPr sz="1400" u="none" cap="none" strike="noStrike">
                        <a:latin typeface="Times New Roman"/>
                        <a:ea typeface="Times New Roman"/>
                        <a:cs typeface="Times New Roman"/>
                        <a:sym typeface="Times New Roman"/>
                      </a:endParaRPr>
                    </a:p>
                  </a:txBody>
                  <a:tcPr marT="0" marB="0" marR="53525" marL="53525" anchor="ctr"/>
                </a:tc>
              </a:tr>
              <a:tr h="879600">
                <a:tc>
                  <a:txBody>
                    <a:bodyPr/>
                    <a:lstStyle/>
                    <a:p>
                      <a:pPr indent="0" lvl="0" marL="0" marR="0" rtl="0" algn="ctr">
                        <a:lnSpc>
                          <a:spcPct val="150000"/>
                        </a:lnSpc>
                        <a:spcBef>
                          <a:spcPts val="0"/>
                        </a:spcBef>
                        <a:spcAft>
                          <a:spcPts val="0"/>
                        </a:spcAft>
                        <a:buNone/>
                      </a:pPr>
                      <a:r>
                        <a:rPr lang="cs-CZ" sz="1400" u="none" cap="none" strike="noStrike"/>
                        <a:t>26-?</a:t>
                      </a:r>
                      <a:endParaRPr sz="1400" u="none" cap="none" strike="noStrike">
                        <a:latin typeface="Times New Roman"/>
                        <a:ea typeface="Times New Roman"/>
                        <a:cs typeface="Times New Roman"/>
                        <a:sym typeface="Times New Roman"/>
                      </a:endParaRPr>
                    </a:p>
                  </a:txBody>
                  <a:tcPr marT="0" marB="0" marR="53525" marL="53525" anchor="ctr"/>
                </a:tc>
                <a:tc>
                  <a:txBody>
                    <a:bodyPr/>
                    <a:lstStyle/>
                    <a:p>
                      <a:pPr indent="0" lvl="0" marL="0" marR="0" rtl="0" algn="just">
                        <a:lnSpc>
                          <a:spcPct val="150000"/>
                        </a:lnSpc>
                        <a:spcBef>
                          <a:spcPts val="0"/>
                        </a:spcBef>
                        <a:spcAft>
                          <a:spcPts val="0"/>
                        </a:spcAft>
                        <a:buNone/>
                      </a:pPr>
                      <a:r>
                        <a:rPr lang="cs-CZ" sz="1400" u="none" cap="none" strike="noStrike"/>
                        <a:t>Nezbytné je již vůdcovství ve skupině, formování podskupin, větší anonymita, minimální interakce tváří v tvář.</a:t>
                      </a:r>
                      <a:endParaRPr sz="1400" u="none" cap="none" strike="noStrike">
                        <a:latin typeface="Times New Roman"/>
                        <a:ea typeface="Times New Roman"/>
                        <a:cs typeface="Times New Roman"/>
                        <a:sym typeface="Times New Roman"/>
                      </a:endParaRPr>
                    </a:p>
                  </a:txBody>
                  <a:tcPr marT="0" marB="0" marR="53525" marL="53525" anchor="ctr"/>
                </a:tc>
              </a:tr>
            </a:tbl>
          </a:graphicData>
        </a:graphic>
      </p:graphicFrame>
      <p:sp>
        <p:nvSpPr>
          <p:cNvPr id="139" name="Google Shape;139;p7"/>
          <p:cNvSpPr/>
          <p:nvPr/>
        </p:nvSpPr>
        <p:spPr>
          <a:xfrm>
            <a:off x="10220167" y="5966129"/>
            <a:ext cx="1871025" cy="376834"/>
          </a:xfrm>
          <a:prstGeom prst="rect">
            <a:avLst/>
          </a:prstGeom>
          <a:noFill/>
          <a:ln>
            <a:noFill/>
          </a:ln>
        </p:spPr>
        <p:txBody>
          <a:bodyPr anchorCtr="0" anchor="t" bIns="45700" lIns="91425" spcFirstLastPara="1" rIns="91425" wrap="square" tIns="45700">
            <a:spAutoFit/>
          </a:bodyPr>
          <a:lstStyle/>
          <a:p>
            <a:pPr indent="0" lvl="0" marL="0" marR="0" rtl="0" algn="just">
              <a:lnSpc>
                <a:spcPct val="150000"/>
              </a:lnSpc>
              <a:spcBef>
                <a:spcPts val="0"/>
              </a:spcBef>
              <a:spcAft>
                <a:spcPts val="0"/>
              </a:spcAft>
              <a:buNone/>
            </a:pPr>
            <a:r>
              <a:rPr b="0" i="0" lang="cs-CZ" sz="1400" u="none" cap="none" strike="noStrike">
                <a:solidFill>
                  <a:schemeClr val="dk1"/>
                </a:solidFill>
                <a:latin typeface="Times New Roman"/>
                <a:ea typeface="Times New Roman"/>
                <a:cs typeface="Times New Roman"/>
                <a:sym typeface="Times New Roman"/>
              </a:rPr>
              <a:t>(Jaques, Salmon, 2007)</a:t>
            </a:r>
            <a:endParaRPr b="0" i="0" sz="1400" u="none" cap="none" strike="noStrike">
              <a:solidFill>
                <a:schemeClr val="dk1"/>
              </a:solidFill>
              <a:latin typeface="Times New Roman"/>
              <a:ea typeface="Times New Roman"/>
              <a:cs typeface="Times New Roman"/>
              <a:sym typeface="Times New Roman"/>
            </a:endParaRPr>
          </a:p>
        </p:txBody>
      </p:sp>
      <p:sp>
        <p:nvSpPr>
          <p:cNvPr id="140" name="Google Shape;140;p7"/>
          <p:cNvSpPr txBox="1"/>
          <p:nvPr/>
        </p:nvSpPr>
        <p:spPr>
          <a:xfrm rot="-5400000">
            <a:off x="3309340" y="3393782"/>
            <a:ext cx="1776147" cy="43088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cs-CZ" sz="2200" u="none" cap="none" strike="noStrike">
                <a:solidFill>
                  <a:schemeClr val="dk1"/>
                </a:solidFill>
                <a:latin typeface="Calibri"/>
                <a:ea typeface="Calibri"/>
                <a:cs typeface="Calibri"/>
                <a:sym typeface="Calibri"/>
              </a:rPr>
              <a:t>koheze 	→</a:t>
            </a:r>
            <a:endParaRPr b="1" sz="2200">
              <a:solidFill>
                <a:schemeClr val="dk1"/>
              </a:solidFill>
              <a:latin typeface="Calibri"/>
              <a:ea typeface="Calibri"/>
              <a:cs typeface="Calibri"/>
              <a:sym typeface="Calibri"/>
            </a:endParaRPr>
          </a:p>
        </p:txBody>
      </p:sp>
      <p:sp>
        <p:nvSpPr>
          <p:cNvPr id="141" name="Google Shape;141;p7"/>
          <p:cNvSpPr txBox="1"/>
          <p:nvPr/>
        </p:nvSpPr>
        <p:spPr>
          <a:xfrm rot="-5400000">
            <a:off x="10212520" y="3663882"/>
            <a:ext cx="1776147" cy="43088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cs-CZ" sz="2200">
                <a:solidFill>
                  <a:schemeClr val="dk1"/>
                </a:solidFill>
                <a:latin typeface="Calibri"/>
                <a:ea typeface="Calibri"/>
                <a:cs typeface="Calibri"/>
                <a:sym typeface="Calibri"/>
              </a:rPr>
              <a:t>←     tenze</a:t>
            </a:r>
            <a:endParaRPr b="1" sz="2200">
              <a:solidFill>
                <a:schemeClr val="dk1"/>
              </a:solidFill>
              <a:latin typeface="Calibri"/>
              <a:ea typeface="Calibri"/>
              <a:cs typeface="Calibri"/>
              <a:sym typeface="Calibri"/>
            </a:endParaRPr>
          </a:p>
        </p:txBody>
      </p:sp>
      <p:sp>
        <p:nvSpPr>
          <p:cNvPr id="142" name="Google Shape;142;p7"/>
          <p:cNvSpPr txBox="1"/>
          <p:nvPr/>
        </p:nvSpPr>
        <p:spPr>
          <a:xfrm>
            <a:off x="459285" y="2017644"/>
            <a:ext cx="3408860" cy="2246769"/>
          </a:xfrm>
          <a:prstGeom prst="rect">
            <a:avLst/>
          </a:prstGeom>
          <a:noFill/>
          <a:ln>
            <a:noFill/>
          </a:ln>
        </p:spPr>
        <p:txBody>
          <a:bodyPr anchorCtr="0" anchor="t" bIns="45700" lIns="91425" spcFirstLastPara="1" rIns="91425" wrap="square" tIns="45700">
            <a:spAutoFit/>
          </a:bodyPr>
          <a:lstStyle/>
          <a:p>
            <a:pPr indent="-285750" lvl="0" marL="285750" marR="0" rtl="0" algn="l">
              <a:spcBef>
                <a:spcPts val="0"/>
              </a:spcBef>
              <a:spcAft>
                <a:spcPts val="0"/>
              </a:spcAft>
              <a:buClr>
                <a:srgbClr val="3F3F3F"/>
              </a:buClr>
              <a:buSzPts val="2000"/>
              <a:buFont typeface="Courier New"/>
              <a:buChar char="o"/>
            </a:pPr>
            <a:r>
              <a:rPr b="1" lang="cs-CZ" sz="2000">
                <a:solidFill>
                  <a:srgbClr val="3F3F3F"/>
                </a:solidFill>
                <a:latin typeface="Calibri"/>
                <a:ea typeface="Calibri"/>
                <a:cs typeface="Calibri"/>
                <a:sym typeface="Calibri"/>
              </a:rPr>
              <a:t>velikost skupiny - </a:t>
            </a:r>
            <a:r>
              <a:rPr lang="cs-CZ" sz="2000">
                <a:solidFill>
                  <a:srgbClr val="3F3F3F"/>
                </a:solidFill>
                <a:latin typeface="Calibri"/>
                <a:ea typeface="Calibri"/>
                <a:cs typeface="Calibri"/>
                <a:sym typeface="Calibri"/>
              </a:rPr>
              <a:t>základním kvalitativním hlediskem třídění skupin; </a:t>
            </a:r>
            <a:r>
              <a:rPr b="1" lang="cs-CZ" sz="2000">
                <a:solidFill>
                  <a:srgbClr val="3F3F3F"/>
                </a:solidFill>
                <a:latin typeface="Calibri"/>
                <a:ea typeface="Calibri"/>
                <a:cs typeface="Calibri"/>
                <a:sym typeface="Calibri"/>
              </a:rPr>
              <a:t>od počtu členů je odvislá také četnost vzájemných interakcí uvnitř skupiny</a:t>
            </a:r>
            <a:endParaRPr/>
          </a:p>
          <a:p>
            <a:pPr indent="0" lvl="0" marL="0" marR="0" rtl="0" algn="l">
              <a:spcBef>
                <a:spcPts val="0"/>
              </a:spcBef>
              <a:spcAft>
                <a:spcPts val="0"/>
              </a:spcAft>
              <a:buNone/>
            </a:pPr>
            <a:r>
              <a:t/>
            </a:r>
            <a:endParaRPr sz="2000">
              <a:solidFill>
                <a:srgbClr val="3F3F3F"/>
              </a:solidFill>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6" name="Shape 146"/>
        <p:cNvGrpSpPr/>
        <p:nvPr/>
      </p:nvGrpSpPr>
      <p:grpSpPr>
        <a:xfrm>
          <a:off x="0" y="0"/>
          <a:ext cx="0" cy="0"/>
          <a:chOff x="0" y="0"/>
          <a:chExt cx="0" cy="0"/>
        </a:xfrm>
      </p:grpSpPr>
      <p:sp>
        <p:nvSpPr>
          <p:cNvPr id="147" name="Google Shape;147;p8"/>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3F3F3F"/>
              </a:buClr>
              <a:buSzPts val="4800"/>
              <a:buFont typeface="Calibri"/>
              <a:buNone/>
            </a:pPr>
            <a:r>
              <a:rPr lang="cs-CZ"/>
              <a:t>PRÁCE SE SKUPINOU </a:t>
            </a:r>
            <a:br>
              <a:rPr lang="cs-CZ"/>
            </a:br>
            <a:r>
              <a:rPr lang="cs-CZ"/>
              <a:t>SOCIÁLNÍ INTERAKCE VE SKUPINĚ</a:t>
            </a:r>
            <a:endParaRPr/>
          </a:p>
        </p:txBody>
      </p:sp>
      <p:sp>
        <p:nvSpPr>
          <p:cNvPr id="148" name="Google Shape;148;p8"/>
          <p:cNvSpPr txBox="1"/>
          <p:nvPr>
            <p:ph idx="1" type="body"/>
          </p:nvPr>
        </p:nvSpPr>
        <p:spPr>
          <a:xfrm>
            <a:off x="1097280" y="2352058"/>
            <a:ext cx="10058400" cy="4023360"/>
          </a:xfrm>
          <a:prstGeom prst="rect">
            <a:avLst/>
          </a:prstGeom>
          <a:noFill/>
          <a:ln>
            <a:noFill/>
          </a:ln>
        </p:spPr>
        <p:txBody>
          <a:bodyPr anchorCtr="0" anchor="t" bIns="45700" lIns="0" spcFirstLastPara="1" rIns="0" wrap="square" tIns="45700">
            <a:normAutofit/>
          </a:bodyPr>
          <a:lstStyle/>
          <a:p>
            <a:pPr indent="-127000" lvl="0" marL="91440" rtl="0" algn="l">
              <a:lnSpc>
                <a:spcPct val="90000"/>
              </a:lnSpc>
              <a:spcBef>
                <a:spcPts val="0"/>
              </a:spcBef>
              <a:spcAft>
                <a:spcPts val="0"/>
              </a:spcAft>
              <a:buSzPts val="2000"/>
              <a:buFont typeface="Courier New"/>
              <a:buChar char="o"/>
            </a:pPr>
            <a:r>
              <a:rPr lang="cs-CZ"/>
              <a:t> závisí na ní </a:t>
            </a:r>
            <a:r>
              <a:rPr b="1" lang="cs-CZ"/>
              <a:t>skupinové dění </a:t>
            </a:r>
            <a:r>
              <a:rPr lang="cs-CZ"/>
              <a:t>i </a:t>
            </a:r>
            <a:r>
              <a:rPr b="1" lang="cs-CZ"/>
              <a:t>vývoj skupiny v čase</a:t>
            </a:r>
            <a:endParaRPr/>
          </a:p>
          <a:p>
            <a:pPr indent="-127000" lvl="0" marL="91440" rtl="0" algn="l">
              <a:lnSpc>
                <a:spcPct val="90000"/>
              </a:lnSpc>
              <a:spcBef>
                <a:spcPts val="1400"/>
              </a:spcBef>
              <a:spcAft>
                <a:spcPts val="0"/>
              </a:spcAft>
              <a:buSzPts val="2000"/>
              <a:buFont typeface="Courier New"/>
              <a:buChar char="o"/>
            </a:pPr>
            <a:r>
              <a:rPr lang="cs-CZ"/>
              <a:t> </a:t>
            </a:r>
            <a:r>
              <a:rPr b="1" lang="cs-CZ"/>
              <a:t>vzájemné dorozumívání verbální i neverbální </a:t>
            </a:r>
            <a:r>
              <a:rPr lang="cs-CZ"/>
              <a:t>mezi dvěma nebo více jedinci či mezi skupinami</a:t>
            </a:r>
            <a:endParaRPr/>
          </a:p>
          <a:p>
            <a:pPr indent="-127000" lvl="0" marL="91440" rtl="0" algn="l">
              <a:lnSpc>
                <a:spcPct val="90000"/>
              </a:lnSpc>
              <a:spcBef>
                <a:spcPts val="1400"/>
              </a:spcBef>
              <a:spcAft>
                <a:spcPts val="0"/>
              </a:spcAft>
              <a:buSzPts val="2000"/>
              <a:buFont typeface="Courier New"/>
              <a:buChar char="o"/>
            </a:pPr>
            <a:r>
              <a:rPr lang="cs-CZ"/>
              <a:t> nejčastěji probíhá tak, že </a:t>
            </a:r>
            <a:r>
              <a:rPr b="1" lang="cs-CZ"/>
              <a:t>chování jednoho se stává podnětem pro chování druhého</a:t>
            </a:r>
            <a:r>
              <a:rPr lang="cs-CZ"/>
              <a:t>, jeho reakce se naopak stává podnětem pro dalšího člena</a:t>
            </a:r>
            <a:endParaRPr/>
          </a:p>
          <a:p>
            <a:pPr indent="-127000" lvl="0" marL="91440" rtl="0" algn="l">
              <a:lnSpc>
                <a:spcPct val="90000"/>
              </a:lnSpc>
              <a:spcBef>
                <a:spcPts val="1400"/>
              </a:spcBef>
              <a:spcAft>
                <a:spcPts val="0"/>
              </a:spcAft>
              <a:buSzPts val="2000"/>
              <a:buFont typeface="Courier New"/>
              <a:buChar char="o"/>
            </a:pPr>
            <a:r>
              <a:rPr lang="cs-CZ"/>
              <a:t> zahrnuje </a:t>
            </a:r>
            <a:r>
              <a:rPr b="1" lang="cs-CZ"/>
              <a:t>sociální komunikaci</a:t>
            </a:r>
            <a:r>
              <a:rPr lang="cs-CZ"/>
              <a:t>, procesy či vliv na moc, i kooperaci</a:t>
            </a:r>
            <a:br>
              <a:rPr lang="cs-CZ"/>
            </a:br>
            <a:r>
              <a:rPr lang="cs-CZ"/>
              <a:t>a </a:t>
            </a:r>
            <a:r>
              <a:rPr b="1" lang="cs-CZ"/>
              <a:t>sociální konflikt</a:t>
            </a:r>
            <a:endParaRPr/>
          </a:p>
          <a:p>
            <a:pPr indent="-127000" lvl="0" marL="91440" rtl="0" algn="l">
              <a:lnSpc>
                <a:spcPct val="90000"/>
              </a:lnSpc>
              <a:spcBef>
                <a:spcPts val="1400"/>
              </a:spcBef>
              <a:spcAft>
                <a:spcPts val="0"/>
              </a:spcAft>
              <a:buSzPts val="2000"/>
              <a:buFont typeface="Courier New"/>
              <a:buChar char="o"/>
            </a:pPr>
            <a:r>
              <a:rPr lang="cs-CZ"/>
              <a:t> jako součást skupinové dynamiky zastává roli</a:t>
            </a:r>
            <a:br>
              <a:rPr lang="cs-CZ"/>
            </a:br>
            <a:r>
              <a:rPr lang="cs-CZ"/>
              <a:t>  </a:t>
            </a:r>
            <a:r>
              <a:rPr b="1" lang="cs-CZ"/>
              <a:t>hybatele skupinového dění</a:t>
            </a:r>
            <a:endParaRPr/>
          </a:p>
        </p:txBody>
      </p:sp>
      <p:pic>
        <p:nvPicPr>
          <p:cNvPr id="149" name="Google Shape;149;p8"/>
          <p:cNvPicPr preferRelativeResize="0"/>
          <p:nvPr/>
        </p:nvPicPr>
        <p:blipFill rotWithShape="1">
          <a:blip r:embed="rId3">
            <a:alphaModFix/>
          </a:blip>
          <a:srcRect b="0" l="0" r="0" t="0"/>
          <a:stretch/>
        </p:blipFill>
        <p:spPr>
          <a:xfrm>
            <a:off x="8278402" y="3709852"/>
            <a:ext cx="3768953" cy="2508067"/>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3" name="Shape 153"/>
        <p:cNvGrpSpPr/>
        <p:nvPr/>
      </p:nvGrpSpPr>
      <p:grpSpPr>
        <a:xfrm>
          <a:off x="0" y="0"/>
          <a:ext cx="0" cy="0"/>
          <a:chOff x="0" y="0"/>
          <a:chExt cx="0" cy="0"/>
        </a:xfrm>
      </p:grpSpPr>
      <p:sp>
        <p:nvSpPr>
          <p:cNvPr id="154" name="Google Shape;154;p9"/>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3F3F3F"/>
              </a:buClr>
              <a:buSzPts val="4800"/>
              <a:buFont typeface="Calibri"/>
              <a:buNone/>
            </a:pPr>
            <a:r>
              <a:rPr lang="cs-CZ"/>
              <a:t>SKUPINOVÁ DYNAMIKA</a:t>
            </a:r>
            <a:endParaRPr/>
          </a:p>
        </p:txBody>
      </p:sp>
      <p:sp>
        <p:nvSpPr>
          <p:cNvPr id="155" name="Google Shape;155;p9"/>
          <p:cNvSpPr txBox="1"/>
          <p:nvPr>
            <p:ph idx="1" type="body"/>
          </p:nvPr>
        </p:nvSpPr>
        <p:spPr>
          <a:xfrm>
            <a:off x="1097280" y="1985071"/>
            <a:ext cx="10058400" cy="4023360"/>
          </a:xfrm>
          <a:prstGeom prst="rect">
            <a:avLst/>
          </a:prstGeom>
          <a:noFill/>
          <a:ln>
            <a:noFill/>
          </a:ln>
        </p:spPr>
        <p:txBody>
          <a:bodyPr anchorCtr="0" anchor="t" bIns="45700" lIns="0" spcFirstLastPara="1" rIns="0" wrap="square" tIns="45700">
            <a:normAutofit/>
          </a:bodyPr>
          <a:lstStyle/>
          <a:p>
            <a:pPr indent="-165100" lvl="0" marL="91440" rtl="0" algn="l">
              <a:lnSpc>
                <a:spcPct val="80000"/>
              </a:lnSpc>
              <a:spcBef>
                <a:spcPts val="0"/>
              </a:spcBef>
              <a:spcAft>
                <a:spcPts val="0"/>
              </a:spcAft>
              <a:buSzPts val="2600"/>
              <a:buFont typeface="Courier New"/>
              <a:buChar char="o"/>
            </a:pPr>
            <a:r>
              <a:rPr lang="cs-CZ" sz="2600"/>
              <a:t> </a:t>
            </a:r>
            <a:r>
              <a:rPr lang="cs-CZ"/>
              <a:t>proces </a:t>
            </a:r>
            <a:r>
              <a:rPr b="1" lang="cs-CZ"/>
              <a:t>interakcí všech participujících </a:t>
            </a:r>
            <a:r>
              <a:rPr lang="cs-CZ"/>
              <a:t>ve skupině, </a:t>
            </a:r>
            <a:r>
              <a:rPr b="1" lang="cs-CZ"/>
              <a:t>variabilita vztahů </a:t>
            </a:r>
            <a:r>
              <a:rPr lang="cs-CZ"/>
              <a:t>mezi nimi</a:t>
            </a:r>
            <a:endParaRPr/>
          </a:p>
          <a:p>
            <a:pPr indent="-127000" lvl="0" marL="91440" rtl="0" algn="l">
              <a:lnSpc>
                <a:spcPct val="80000"/>
              </a:lnSpc>
              <a:spcBef>
                <a:spcPts val="1400"/>
              </a:spcBef>
              <a:spcAft>
                <a:spcPts val="0"/>
              </a:spcAft>
              <a:buSzPts val="2000"/>
              <a:buFont typeface="Courier New"/>
              <a:buChar char="o"/>
            </a:pPr>
            <a:r>
              <a:rPr lang="cs-CZ">
                <a:solidFill>
                  <a:schemeClr val="dk1"/>
                </a:solidFill>
              </a:rPr>
              <a:t> </a:t>
            </a:r>
            <a:r>
              <a:rPr lang="cs-CZ"/>
              <a:t>souhrn </a:t>
            </a:r>
            <a:r>
              <a:rPr b="1" lang="cs-CZ"/>
              <a:t>komplexních a vzájemných sil i protisil</a:t>
            </a:r>
            <a:r>
              <a:rPr lang="cs-CZ"/>
              <a:t>, působících ve společném sociálním prostředí, ve skupině</a:t>
            </a:r>
            <a:endParaRPr>
              <a:solidFill>
                <a:schemeClr val="dk1"/>
              </a:solidFill>
            </a:endParaRPr>
          </a:p>
          <a:p>
            <a:pPr indent="-127000" lvl="0" marL="91440" rtl="0" algn="l">
              <a:lnSpc>
                <a:spcPct val="80000"/>
              </a:lnSpc>
              <a:spcBef>
                <a:spcPts val="1400"/>
              </a:spcBef>
              <a:spcAft>
                <a:spcPts val="0"/>
              </a:spcAft>
              <a:buSzPts val="2000"/>
              <a:buFont typeface="Courier New"/>
              <a:buChar char="o"/>
            </a:pPr>
            <a:r>
              <a:rPr lang="cs-CZ">
                <a:solidFill>
                  <a:schemeClr val="dk1"/>
                </a:solidFill>
              </a:rPr>
              <a:t> </a:t>
            </a:r>
            <a:r>
              <a:rPr lang="cs-CZ"/>
              <a:t>v každé skupině existuje a působí soubor nejrůznějších „hybných sil a protisil“, které ovlivňují skupinu a skupinové dění</a:t>
            </a:r>
            <a:endParaRPr/>
          </a:p>
          <a:p>
            <a:pPr indent="-127000" lvl="0" marL="91440" rtl="0" algn="l">
              <a:lnSpc>
                <a:spcPct val="80000"/>
              </a:lnSpc>
              <a:spcBef>
                <a:spcPts val="1400"/>
              </a:spcBef>
              <a:spcAft>
                <a:spcPts val="0"/>
              </a:spcAft>
              <a:buSzPts val="2000"/>
              <a:buFont typeface="Courier New"/>
              <a:buChar char="o"/>
            </a:pPr>
            <a:r>
              <a:rPr lang="cs-CZ">
                <a:solidFill>
                  <a:schemeClr val="dk1"/>
                </a:solidFill>
              </a:rPr>
              <a:t> skupinová dynamika složena z mnoha prvků, které se navzájem ovlivňují a vyvíjejí</a:t>
            </a:r>
            <a:endParaRPr/>
          </a:p>
          <a:p>
            <a:pPr indent="-127000" lvl="0" marL="91440" rtl="0" algn="l">
              <a:lnSpc>
                <a:spcPct val="80000"/>
              </a:lnSpc>
              <a:spcBef>
                <a:spcPts val="1400"/>
              </a:spcBef>
              <a:spcAft>
                <a:spcPts val="0"/>
              </a:spcAft>
              <a:buSzPts val="2000"/>
              <a:buFont typeface="Courier New"/>
              <a:buChar char="o"/>
            </a:pPr>
            <a:r>
              <a:rPr lang="cs-CZ">
                <a:solidFill>
                  <a:schemeClr val="dk1"/>
                </a:solidFill>
              </a:rPr>
              <a:t> </a:t>
            </a:r>
            <a:r>
              <a:rPr lang="cs-CZ"/>
              <a:t>dána </a:t>
            </a:r>
            <a:r>
              <a:rPr b="1" lang="cs-CZ"/>
              <a:t>veškerým skupinovým děním, cíli a normami skupiny, její strukturací, pozicemi a rolemi ve</a:t>
            </a:r>
            <a:r>
              <a:rPr lang="cs-CZ"/>
              <a:t> </a:t>
            </a:r>
            <a:r>
              <a:rPr b="1" lang="cs-CZ"/>
              <a:t>skupině, skupinovými interakcemi a vývojem skupinových vztahů i celé skupiny</a:t>
            </a:r>
            <a:endParaRPr/>
          </a:p>
          <a:p>
            <a:pPr indent="-127000" lvl="0" marL="91440" rtl="0" algn="l">
              <a:lnSpc>
                <a:spcPct val="80000"/>
              </a:lnSpc>
              <a:spcBef>
                <a:spcPts val="1400"/>
              </a:spcBef>
              <a:spcAft>
                <a:spcPts val="0"/>
              </a:spcAft>
              <a:buSzPts val="2000"/>
              <a:buFont typeface="Courier New"/>
              <a:buChar char="o"/>
            </a:pPr>
            <a:r>
              <a:rPr b="1" lang="cs-CZ">
                <a:solidFill>
                  <a:schemeClr val="dk1"/>
                </a:solidFill>
              </a:rPr>
              <a:t> </a:t>
            </a:r>
            <a:r>
              <a:rPr lang="cs-CZ"/>
              <a:t>ke skupinové dynamice patří zejména </a:t>
            </a:r>
            <a:r>
              <a:rPr b="1" lang="cs-CZ"/>
              <a:t>cíle a normy skupiny</a:t>
            </a:r>
            <a:r>
              <a:rPr lang="cs-CZ"/>
              <a:t>, </a:t>
            </a:r>
            <a:r>
              <a:rPr b="1" lang="cs-CZ"/>
              <a:t>vůdcovství,</a:t>
            </a:r>
            <a:r>
              <a:rPr lang="cs-CZ"/>
              <a:t> </a:t>
            </a:r>
            <a:r>
              <a:rPr b="1" lang="cs-CZ"/>
              <a:t>koheze</a:t>
            </a:r>
            <a:r>
              <a:rPr lang="cs-CZ"/>
              <a:t> a </a:t>
            </a:r>
            <a:r>
              <a:rPr b="1" lang="cs-CZ"/>
              <a:t>tenze</a:t>
            </a:r>
            <a:r>
              <a:rPr lang="cs-CZ"/>
              <a:t>, </a:t>
            </a:r>
            <a:r>
              <a:rPr b="1" lang="cs-CZ"/>
              <a:t>projekce minulých zkušeností a vztahů do aktuálních interakcí, vytváření podskupin a vztahy jedinců a skupiny; k</a:t>
            </a:r>
            <a:r>
              <a:rPr lang="cs-CZ"/>
              <a:t>e skupinové dynamice patří také </a:t>
            </a:r>
            <a:r>
              <a:rPr b="1" lang="cs-CZ"/>
              <a:t>vývoj skupiny v čase</a:t>
            </a:r>
            <a:endParaRPr>
              <a:solidFill>
                <a:schemeClr val="dk1"/>
              </a:solidFill>
            </a:endParaRPr>
          </a:p>
          <a:p>
            <a:pPr indent="0" lvl="0" marL="0" rtl="0" algn="l">
              <a:lnSpc>
                <a:spcPct val="80000"/>
              </a:lnSpc>
              <a:spcBef>
                <a:spcPts val="1400"/>
              </a:spcBef>
              <a:spcAft>
                <a:spcPts val="0"/>
              </a:spcAft>
              <a:buSzPts val="2600"/>
              <a:buNone/>
            </a:pPr>
            <a:r>
              <a:t/>
            </a:r>
            <a:endParaRPr sz="2600">
              <a:solidFill>
                <a:schemeClr val="dk1"/>
              </a:solidFill>
            </a:endParaRPr>
          </a:p>
          <a:p>
            <a:pPr indent="0" lvl="0" marL="91440" rtl="0" algn="l">
              <a:lnSpc>
                <a:spcPct val="80000"/>
              </a:lnSpc>
              <a:spcBef>
                <a:spcPts val="1400"/>
              </a:spcBef>
              <a:spcAft>
                <a:spcPts val="0"/>
              </a:spcAft>
              <a:buSzPts val="2600"/>
              <a:buNone/>
            </a:pPr>
            <a:r>
              <a:t/>
            </a:r>
            <a:endParaRPr sz="2600"/>
          </a:p>
        </p:txBody>
      </p:sp>
    </p:spTree>
  </p:cSld>
  <p:clrMapOvr>
    <a:masterClrMapping/>
  </p:clrMapOvr>
</p:sld>
</file>

<file path=ppt/theme/theme1.xml><?xml version="1.0" encoding="utf-8"?>
<a:theme xmlns:a="http://schemas.openxmlformats.org/drawingml/2006/main" xmlns:r="http://schemas.openxmlformats.org/officeDocument/2006/relationships" name="Retrospektiva">
  <a:themeElements>
    <a:clrScheme name="Fialová">
      <a:dk1>
        <a:srgbClr val="000000"/>
      </a:dk1>
      <a:lt1>
        <a:srgbClr val="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2015-02-20T12:36:02Z</dcterms:created>
  <dc:creator>Dagmar Trávníková</dc:creator>
</cp:coreProperties>
</file>