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gINsW9l365OxY3gC/rdbCm6iYP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2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8" name="Google Shape;98;p2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3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13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9" name="Google Shape;29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2" name="Google Shape;32;p13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1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14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41" name="Google Shape;41;p1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" type="body"/>
          </p:nvPr>
        </p:nvSpPr>
        <p:spPr>
          <a:xfrm>
            <a:off x="1097280" y="1845734"/>
            <a:ext cx="4937760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6"/>
          <p:cNvSpPr txBox="1"/>
          <p:nvPr>
            <p:ph idx="2" type="body"/>
          </p:nvPr>
        </p:nvSpPr>
        <p:spPr>
          <a:xfrm>
            <a:off x="1097280" y="2582335"/>
            <a:ext cx="493776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6"/>
          <p:cNvSpPr txBox="1"/>
          <p:nvPr>
            <p:ph idx="4" type="body"/>
          </p:nvPr>
        </p:nvSpPr>
        <p:spPr>
          <a:xfrm>
            <a:off x="6217920" y="2582334"/>
            <a:ext cx="493776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9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9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0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0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BECAD4"/>
          </a:solid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0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4" name="Google Shape;84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7" name="Google Shape;17;p11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/>
          <p:nvPr>
            <p:ph type="title"/>
          </p:nvPr>
        </p:nvSpPr>
        <p:spPr>
          <a:xfrm>
            <a:off x="1097280" y="1293288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30"/>
              <a:buFont typeface="Calibri"/>
              <a:buNone/>
            </a:pPr>
            <a:r>
              <a:rPr b="1" lang="cs-CZ" sz="6030"/>
              <a:t>TÝMOVÉ DOVEDNOSTI</a:t>
            </a:r>
            <a:br>
              <a:rPr b="1" lang="cs-CZ" sz="4860"/>
            </a:br>
            <a:r>
              <a:rPr b="1" lang="cs-CZ" sz="2520"/>
              <a:t>bp2088 / bk2088</a:t>
            </a:r>
            <a:br>
              <a:rPr b="1" lang="cs-CZ" sz="2520"/>
            </a:br>
            <a:r>
              <a:rPr b="1" lang="cs-CZ" sz="2520"/>
              <a:t>Jaro 2020</a:t>
            </a:r>
            <a:br>
              <a:rPr lang="cs-CZ" sz="3600"/>
            </a:br>
            <a:br>
              <a:rPr b="1" lang="cs-CZ" sz="3600"/>
            </a:br>
            <a:endParaRPr b="1" sz="3600"/>
          </a:p>
        </p:txBody>
      </p:sp>
      <p:sp>
        <p:nvSpPr>
          <p:cNvPr id="106" name="Google Shape;106;p1"/>
          <p:cNvSpPr txBox="1"/>
          <p:nvPr>
            <p:ph idx="1" type="body"/>
          </p:nvPr>
        </p:nvSpPr>
        <p:spPr>
          <a:xfrm>
            <a:off x="1224280" y="3713636"/>
            <a:ext cx="8808720" cy="15822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-2857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500"/>
              <a:buChar char=" "/>
            </a:pPr>
            <a:r>
              <a:rPr b="1" lang="cs-CZ" sz="4500">
                <a:solidFill>
                  <a:srgbClr val="0070C0"/>
                </a:solidFill>
              </a:rPr>
              <a:t>TECHNIKY</a:t>
            </a:r>
            <a:br>
              <a:rPr b="1" lang="cs-CZ" sz="4500">
                <a:solidFill>
                  <a:srgbClr val="0070C0"/>
                </a:solidFill>
              </a:rPr>
            </a:br>
            <a:r>
              <a:rPr b="1" lang="cs-CZ" sz="4500">
                <a:solidFill>
                  <a:srgbClr val="0070C0"/>
                </a:solidFill>
              </a:rPr>
              <a:t>TÝMOVÉ SPOLUPRÁCE</a:t>
            </a:r>
            <a:endParaRPr sz="4500">
              <a:solidFill>
                <a:srgbClr val="0070C0"/>
              </a:solidFill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/>
          </a:p>
        </p:txBody>
      </p:sp>
      <p:sp>
        <p:nvSpPr>
          <p:cNvPr id="163" name="Google Shape;163;p1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LITERATURA:</a:t>
            </a:r>
            <a:endParaRPr/>
          </a:p>
          <a:p>
            <a:pPr indent="-9144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00"/>
              <a:buChar char=" "/>
            </a:pPr>
            <a:r>
              <a:rPr lang="cs-CZ" sz="1400"/>
              <a:t>KOLAJOVÁ, Lenka. (2006)  </a:t>
            </a:r>
            <a:r>
              <a:rPr i="1" lang="cs-CZ" sz="1400"/>
              <a:t>Týmová spolupráce: Jak efektivně vést tým pro dosažení nejlepších výsledků</a:t>
            </a:r>
            <a:r>
              <a:rPr lang="cs-CZ" sz="1400"/>
              <a:t>. Praha: Grada</a:t>
            </a:r>
            <a:br>
              <a:rPr lang="cs-CZ" sz="1400"/>
            </a:br>
            <a:r>
              <a:rPr lang="cs-CZ" sz="1400"/>
              <a:t>URBAN, Jan. (2013)  </a:t>
            </a:r>
            <a:r>
              <a:rPr i="1" lang="cs-CZ" sz="1400"/>
              <a:t>Řízení lidí v organizaci: personální rozměr managementu</a:t>
            </a:r>
            <a:r>
              <a:rPr lang="cs-CZ" sz="1400"/>
              <a:t>. Praha: Wolters Kluwer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/>
          </a:p>
        </p:txBody>
      </p:sp>
      <p:sp>
        <p:nvSpPr>
          <p:cNvPr id="112" name="Google Shape;112;p2"/>
          <p:cNvSpPr txBox="1"/>
          <p:nvPr>
            <p:ph idx="1" type="body"/>
          </p:nvPr>
        </p:nvSpPr>
        <p:spPr>
          <a:xfrm>
            <a:off x="1097280" y="1845734"/>
            <a:ext cx="10058400" cy="47328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veškerá činnost jedince ve spolupráci s jinými jedinci 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</a:t>
            </a:r>
            <a:r>
              <a:rPr lang="cs-CZ" sz="1850"/>
              <a:t>týmová práce - je určitým způsobem </a:t>
            </a:r>
            <a:r>
              <a:rPr b="1" lang="cs-CZ" sz="1850"/>
              <a:t>systematicky řízena a koordinována za určitým účelem</a:t>
            </a:r>
            <a:endParaRPr/>
          </a:p>
          <a:p>
            <a:pPr indent="-11747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předpokládá motivaci a zapojení všech účastníků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důvody nespolupráce </a:t>
            </a:r>
            <a:endParaRPr b="1" sz="1850"/>
          </a:p>
          <a:p>
            <a:pPr indent="-186055" lvl="1" marL="384048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Char char="◦"/>
            </a:pPr>
            <a:r>
              <a:rPr lang="cs-CZ" sz="1850"/>
              <a:t>jedinec nemusí chápat a výhody týmové práce nebo neví, jakým  způsobem má spolupracovat</a:t>
            </a:r>
            <a:endParaRPr sz="1850"/>
          </a:p>
          <a:p>
            <a:pPr indent="-186055" lvl="1" marL="384048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Char char="◦"/>
            </a:pPr>
            <a:r>
              <a:rPr lang="cs-CZ" sz="1850"/>
              <a:t>jedinec může mít pocit, že na spolupráci nemá čas nebo se cítí  ohrožen a nechce se vzdát moci a kontroly, kterou má</a:t>
            </a:r>
            <a:endParaRPr sz="1850"/>
          </a:p>
          <a:p>
            <a:pPr indent="-186055" lvl="1" marL="384048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Char char="◦"/>
            </a:pPr>
            <a:r>
              <a:rPr lang="cs-CZ" sz="1850"/>
              <a:t>nespolupráce se projevuje vzájemnou nedůvěrou, kritikou, kontrolou, nepřebíráním odpovědnosti za úkoly či rezignací</a:t>
            </a:r>
            <a:endParaRPr/>
          </a:p>
          <a:p>
            <a:pPr indent="-11747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týmové spolupráci je možné se naučit </a:t>
            </a:r>
            <a:r>
              <a:rPr lang="cs-CZ" sz="1850"/>
              <a:t>– předpoklad být ochoten pracovat na sobě, revidovat zaběhlé postupy a pravidla a poskytovat a přijímat zpětnou vazbu, akceptovat jiný názor, být si vědom, co je cílem spolupráce a respektovat, že členové týmu jsou různí a mají své pravdy (Zahrádková, 2005)</a:t>
            </a:r>
            <a:endParaRPr/>
          </a:p>
          <a:p>
            <a:pPr indent="-11747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vhodné využití </a:t>
            </a:r>
            <a:r>
              <a:rPr b="1" lang="cs-CZ" sz="1850"/>
              <a:t>zážitkového učení </a:t>
            </a:r>
            <a:r>
              <a:rPr lang="cs-CZ" sz="1850"/>
              <a:t>– cílené vzdělávání se v tématické oblasti s diagnostikou výchozího stavu, simulaci procesů, vyzkoušeni si změny a nových poznatků a praktickým využitím; zážitek jedince je subjektivní a nepřenosný a je zdrojem osobní zkušenosti; zážitkové učení při budování a rozvoji týmu je založeno na osobní aktivitě každého člena týmu</a:t>
            </a:r>
            <a:endParaRPr sz="18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/>
          </a:p>
        </p:txBody>
      </p:sp>
      <p:sp>
        <p:nvSpPr>
          <p:cNvPr id="118" name="Google Shape;118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máme-li sestavený tým, složený z kvalitně vybraných členů, jsou nastavena pravidla, máme definované cíle a funguje zde motivace, pak jsme s největší pravděpodobností vybudovali </a:t>
            </a:r>
            <a:r>
              <a:rPr b="1" lang="cs-CZ" sz="1850"/>
              <a:t>úspěšný tým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tento tým bude vykazovat následující </a:t>
            </a:r>
            <a:r>
              <a:rPr b="1" lang="cs-CZ" sz="1850" cap="none"/>
              <a:t>ZNAKY ÚSPĚŠNÉ TÝMOVÉ SPOLUPRÁCE</a:t>
            </a:r>
            <a:r>
              <a:rPr lang="cs-CZ" sz="1850"/>
              <a:t>: </a:t>
            </a:r>
            <a:endParaRPr sz="1850"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>
                <a:solidFill>
                  <a:srgbClr val="00B0F0"/>
                </a:solidFill>
              </a:rPr>
              <a:t>Výkon</a:t>
            </a:r>
            <a:r>
              <a:rPr b="1" lang="cs-CZ" sz="1850"/>
              <a:t> </a:t>
            </a:r>
            <a:r>
              <a:rPr lang="cs-CZ" sz="1850"/>
              <a:t>– tým je schopen dosáhnout výkonů, které by členové sami za sebe nikdy nedosáhli. Jejich osobní silné stránky se spojují v týmu a vytvářejí produkt, který představuje více než součet jednotlivých nadání. </a:t>
            </a:r>
            <a:endParaRPr sz="1850"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>
                <a:solidFill>
                  <a:srgbClr val="00B0F0"/>
                </a:solidFill>
              </a:rPr>
              <a:t>Cíle </a:t>
            </a:r>
            <a:r>
              <a:rPr lang="cs-CZ" sz="1850"/>
              <a:t>– každý tým potřebuje hlavní cíl, který jeho členové znají, se kterým jsou srozuměni a jehož splnění jim dá hodně úsilí. Tento cíl je týmem samotným mnohdy označován jako „zakázka“. 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>
                <a:solidFill>
                  <a:srgbClr val="00B0F0"/>
                </a:solidFill>
              </a:rPr>
              <a:t>Dynamika</a:t>
            </a:r>
            <a:r>
              <a:rPr b="1" lang="cs-CZ" sz="1850"/>
              <a:t> </a:t>
            </a:r>
            <a:r>
              <a:rPr lang="cs-CZ" sz="1850"/>
              <a:t>– členové týmu se vzájemně motivují. Vzniká synergický efekt. 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>
                <a:solidFill>
                  <a:srgbClr val="00B0F0"/>
                </a:solidFill>
              </a:rPr>
              <a:t>Struktura</a:t>
            </a:r>
            <a:r>
              <a:rPr b="1" lang="cs-CZ" sz="1850"/>
              <a:t> </a:t>
            </a:r>
            <a:r>
              <a:rPr lang="cs-CZ" sz="1850"/>
              <a:t>– vysoce hodnotný tým řeší svízelné problémy jako kontrola, nároky na vedení, pracovní styl, organizaci a pochopení pro úlohu. 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>
                <a:solidFill>
                  <a:srgbClr val="00B0F0"/>
                </a:solidFill>
              </a:rPr>
              <a:t>Klima</a:t>
            </a:r>
            <a:r>
              <a:rPr b="1" lang="cs-CZ" sz="1850"/>
              <a:t> </a:t>
            </a:r>
            <a:r>
              <a:rPr lang="cs-CZ" sz="1850"/>
              <a:t>– každý tým vyvíjí svého vlastního zvláštního ducha. Ten způsobuje otevřenost mezi členy a vzájemnou radost a povzbuzování. Členové se identifikují s týmem.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idx="1" type="body"/>
          </p:nvPr>
        </p:nvSpPr>
        <p:spPr>
          <a:xfrm>
            <a:off x="1097280" y="20108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celkový úspěch týmu je ovlivňován také </a:t>
            </a:r>
            <a:r>
              <a:rPr b="1" lang="cs-CZ"/>
              <a:t>kvalitou jeho vedoucího, jeho manažerskými dovednostmi a použitým stylem řízení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mezi další faktory ovlivňující úspěch týmové práce patří: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>
                <a:solidFill>
                  <a:srgbClr val="00B0F0"/>
                </a:solidFill>
              </a:rPr>
              <a:t>Osobnostní faktory </a:t>
            </a:r>
            <a:r>
              <a:rPr lang="cs-CZ"/>
              <a:t>– struktura osobnosti členů týmu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>
                <a:solidFill>
                  <a:srgbClr val="00B0F0"/>
                </a:solidFill>
              </a:rPr>
              <a:t>Skupinové faktory </a:t>
            </a:r>
            <a:r>
              <a:rPr lang="cs-CZ"/>
              <a:t>– orientace v úkolech, struktura týmu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>
                <a:solidFill>
                  <a:srgbClr val="00B0F0"/>
                </a:solidFill>
              </a:rPr>
              <a:t>Situační faktory </a:t>
            </a:r>
            <a:r>
              <a:rPr lang="cs-CZ"/>
              <a:t>– situace na pracovišti, organizační záležitosti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>
                <a:solidFill>
                  <a:srgbClr val="00B0F0"/>
                </a:solidFill>
              </a:rPr>
              <a:t>Řídící faktory </a:t>
            </a:r>
            <a:r>
              <a:rPr lang="cs-CZ"/>
              <a:t>– mzda, možnosti postupu, dispozice zdrojů, atd.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24" name="Google Shape;124;p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BARIÉRY TÝMOVÉ SPOLUPRÁCE</a:t>
            </a:r>
            <a:endParaRPr/>
          </a:p>
        </p:txBody>
      </p:sp>
      <p:sp>
        <p:nvSpPr>
          <p:cNvPr id="130" name="Google Shape;130;p5"/>
          <p:cNvSpPr txBox="1"/>
          <p:nvPr>
            <p:ph idx="1" type="body"/>
          </p:nvPr>
        </p:nvSpPr>
        <p:spPr>
          <a:xfrm>
            <a:off x="589280" y="1826260"/>
            <a:ext cx="113360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2552" lvl="0" marL="9144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b="1" lang="cs-CZ" sz="1615"/>
              <a:t> </a:t>
            </a:r>
            <a:r>
              <a:rPr b="1" lang="cs-CZ" sz="1710"/>
              <a:t>nejasné cíle - </a:t>
            </a:r>
            <a:r>
              <a:rPr lang="cs-CZ" sz="1710"/>
              <a:t>tým je tím efektivnější, čím jasnější je jeho společný cíl; nejasné či měnící se cíle a priority mohou bránit i tomu, aby tým začal skutečně pracovat</a:t>
            </a:r>
            <a:endParaRPr/>
          </a:p>
          <a:p>
            <a:pPr indent="-10858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10"/>
              <a:buFont typeface="Courier New"/>
              <a:buChar char="o"/>
            </a:pPr>
            <a:r>
              <a:rPr b="1" lang="cs-CZ" sz="1710"/>
              <a:t> chybějící vedení - </a:t>
            </a:r>
            <a:r>
              <a:rPr lang="cs-CZ" sz="1710"/>
              <a:t>efektivní tým musí mít vůdce; vůdce může být jmenován nebo zvolen, může i postupně „vykrystalizovat“ jako osoba s přirozenou autoritou a důvěryhodností, své úkoly však musí plnit</a:t>
            </a:r>
            <a:endParaRPr sz="1710"/>
          </a:p>
          <a:p>
            <a:pPr indent="-10858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10"/>
              <a:buFont typeface="Courier New"/>
              <a:buChar char="o"/>
            </a:pPr>
            <a:r>
              <a:rPr b="1" lang="cs-CZ" sz="1710"/>
              <a:t> osobní zájmy - </a:t>
            </a:r>
            <a:r>
              <a:rPr lang="cs-CZ" sz="1710"/>
              <a:t>úspěšnost týmu vyžaduje, aby všichni jeho členové sledovali společné cíle; k potlačení osobních zájmů jednotlivých členů týmu může přispět způsob odměňování, rozhodující je však zpravidla úloha týmového vůdce</a:t>
            </a:r>
            <a:endParaRPr sz="1710"/>
          </a:p>
          <a:p>
            <a:pPr indent="-10858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10"/>
              <a:buFont typeface="Courier New"/>
              <a:buChar char="o"/>
            </a:pPr>
            <a:r>
              <a:rPr b="1" lang="cs-CZ" sz="1710"/>
              <a:t> neproduktivní konflikty - </a:t>
            </a:r>
            <a:r>
              <a:rPr lang="cs-CZ" sz="1710"/>
              <a:t>úspěšné týmy vyžadují výzvy a konflikty, jinak ztrácejí svou soudržnost; konflikty by však měly být produktivní, tedy vést k výsledku nebo řešení; konflikty, které se zaměřují jen na negativní stránky nebo osoby týmu jsou neproduktivní a je třeba je odstranit</a:t>
            </a:r>
            <a:endParaRPr sz="1710"/>
          </a:p>
          <a:p>
            <a:pPr indent="-10858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10"/>
              <a:buFont typeface="Courier New"/>
              <a:buChar char="o"/>
            </a:pPr>
            <a:r>
              <a:rPr b="1" lang="cs-CZ" sz="1710"/>
              <a:t> příliš velký tým - </a:t>
            </a:r>
            <a:r>
              <a:rPr lang="cs-CZ" sz="1710"/>
              <a:t>úspěšně fungující týmy jsou zpravidla početně omezené skupiny, jejichž osoby spolu těsně spolupracují; omezená velikost týmu i osobní spolupráce jsou důležité mimo jiné pro vzájemnou kontrolu práce jednotlivých členů</a:t>
            </a:r>
            <a:endParaRPr sz="1710"/>
          </a:p>
          <a:p>
            <a:pPr indent="-10858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10"/>
              <a:buFont typeface="Courier New"/>
              <a:buChar char="o"/>
            </a:pPr>
            <a:r>
              <a:rPr b="1" lang="cs-CZ" sz="1710"/>
              <a:t> nevhodný výběr členů týmu - </a:t>
            </a:r>
            <a:r>
              <a:rPr lang="cs-CZ" sz="1710"/>
              <a:t>ne každý zaměstnanec je „týmový hráč“ schopný spolupracovat na plnění společných cílů a ne každý se hodí do jakéhokoli týmu; vhodné nejsou osoby preferující samostatnou práci nebo nedůvěřující schopnostem ostatních; nejefektivněji naopak pracují týmy, ve kterých jsou zastoupeny osoby s různými schopnostmi a dalšími předpoklady</a:t>
            </a:r>
            <a:endParaRPr sz="1710"/>
          </a:p>
          <a:p>
            <a:pPr indent="-108585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10"/>
              <a:buFont typeface="Courier New"/>
              <a:buChar char="o"/>
            </a:pPr>
            <a:r>
              <a:rPr b="1" lang="cs-CZ" sz="1710"/>
              <a:t> neschopnost manažera nebo vedoucího týmu zvládnout problémové chování</a:t>
            </a:r>
            <a:r>
              <a:rPr lang="cs-CZ" sz="1710"/>
              <a:t> jeho členů -  k příkladům problémového chování bránícího úspěšnému fungování týmu patří individualistické či sebestředné zaměření jednotlivců na úkor týmu jako celku, ale i snaha dominovat, vyhledávat osobní ocenění, nezapojovat se do společné práce, blokovat práci týmu apod.											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855"/>
              <a:buNone/>
            </a:pPr>
            <a:r>
              <a:t/>
            </a:r>
            <a:endParaRPr sz="855"/>
          </a:p>
        </p:txBody>
      </p:sp>
      <p:sp>
        <p:nvSpPr>
          <p:cNvPr id="131" name="Google Shape;131;p5"/>
          <p:cNvSpPr txBox="1"/>
          <p:nvPr/>
        </p:nvSpPr>
        <p:spPr>
          <a:xfrm>
            <a:off x="9367520" y="6400800"/>
            <a:ext cx="282448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(Zdroj: Urban, 2011)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TECHNIKY TÝMOVÉ SPOLUPRÁCE</a:t>
            </a:r>
            <a:endParaRPr/>
          </a:p>
        </p:txBody>
      </p:sp>
      <p:sp>
        <p:nvSpPr>
          <p:cNvPr id="137" name="Google Shape;137;p6"/>
          <p:cNvSpPr txBox="1"/>
          <p:nvPr>
            <p:ph idx="1" type="body"/>
          </p:nvPr>
        </p:nvSpPr>
        <p:spPr>
          <a:xfrm>
            <a:off x="1097280" y="2226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techniky pro </a:t>
            </a:r>
            <a:r>
              <a:rPr b="1" lang="cs-CZ"/>
              <a:t>hledání nápadů </a:t>
            </a:r>
            <a:r>
              <a:rPr lang="cs-CZ"/>
              <a:t>(brainstorming, banka nápadů, myšlenkové mapy)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techniky vhodné pro kreativní </a:t>
            </a:r>
            <a:r>
              <a:rPr b="1" lang="cs-CZ"/>
              <a:t>posuzování nápadů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techniky vhodné pro rozhodování </a:t>
            </a:r>
            <a:r>
              <a:rPr lang="cs-CZ"/>
              <a:t>(bodování, podle určitých kritérií..)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tvorba konsensu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poskytování </a:t>
            </a:r>
            <a:r>
              <a:rPr b="1" lang="cs-CZ"/>
              <a:t>efektivní zpětné vazby</a:t>
            </a:r>
            <a:br>
              <a:rPr b="1" lang="cs-CZ"/>
            </a:br>
            <a:endParaRPr b="1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Font typeface="Courier New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rPr lang="cs-CZ" sz="1500"/>
              <a:t>(Kolajová, 2006)</a:t>
            </a:r>
            <a:endParaRPr sz="1500"/>
          </a:p>
        </p:txBody>
      </p:sp>
      <p:pic>
        <p:nvPicPr>
          <p:cNvPr id="138" name="Google Shape;13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4600" y="3618423"/>
            <a:ext cx="4214367" cy="26316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>
              <a:solidFill>
                <a:srgbClr val="0070C0"/>
              </a:solidFill>
            </a:endParaRPr>
          </a:p>
        </p:txBody>
      </p:sp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1097280" y="1854200"/>
            <a:ext cx="10243820" cy="45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001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90"/>
              <a:buFont typeface="Noto Sans Symbols"/>
              <a:buChar char="❖"/>
            </a:pPr>
            <a:r>
              <a:rPr b="1" lang="cs-CZ" sz="1890" cap="none"/>
              <a:t> TECHNIKY PRO HLEDÁNÍ NÁPADŮ</a:t>
            </a:r>
            <a:br>
              <a:rPr b="1" lang="cs-CZ" sz="1890" cap="none"/>
            </a:br>
            <a:r>
              <a:rPr lang="cs-CZ" sz="1540"/>
              <a:t>- pravděpodobnost nalezení toho nejlepšího řešení se zvyšuje</a:t>
            </a:r>
            <a:br>
              <a:rPr lang="cs-CZ" sz="1540"/>
            </a:br>
            <a:r>
              <a:rPr lang="cs-CZ" sz="1540"/>
              <a:t>s větším počtem myšlenek, nápadů a přístupů</a:t>
            </a:r>
            <a:br>
              <a:rPr lang="cs-CZ" sz="1540"/>
            </a:br>
            <a:r>
              <a:rPr lang="cs-CZ" sz="1540"/>
              <a:t>- při týmové spolupráci je obecně platné, že se zrodí mnohem více</a:t>
            </a:r>
            <a:br>
              <a:rPr lang="cs-CZ" sz="1540"/>
            </a:br>
            <a:r>
              <a:rPr lang="cs-CZ" sz="1540"/>
              <a:t>originálních nápadů,  než při samostatné práci jednotlivce za stejný čas</a:t>
            </a:r>
            <a:br>
              <a:rPr lang="cs-CZ" sz="1540"/>
            </a:br>
            <a:r>
              <a:rPr lang="cs-CZ" sz="1540"/>
              <a:t> </a:t>
            </a:r>
            <a:br>
              <a:rPr lang="cs-CZ" sz="1679"/>
            </a:br>
            <a:r>
              <a:rPr b="1" lang="cs-CZ" sz="1679">
                <a:solidFill>
                  <a:srgbClr val="00B0F0"/>
                </a:solidFill>
              </a:rPr>
              <a:t>Brainstorming </a:t>
            </a:r>
            <a:br>
              <a:rPr b="1" lang="cs-CZ" sz="1679">
                <a:solidFill>
                  <a:srgbClr val="00B0F0"/>
                </a:solidFill>
              </a:rPr>
            </a:br>
            <a:r>
              <a:rPr lang="cs-CZ" sz="1540"/>
              <a:t>- základem této techniky je co nejrychlejší vyslovování svých nápadů nahlas kolegům; ti se jimi inspirují a přicházejí tak s novými nápady; všechny dobré nápady se zapisují a dále rozvíjí</a:t>
            </a:r>
            <a:endParaRPr/>
          </a:p>
          <a:p>
            <a:pPr indent="-12001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90"/>
              <a:buChar char=" "/>
            </a:pPr>
            <a:r>
              <a:rPr b="1" lang="cs-CZ" sz="1890">
                <a:solidFill>
                  <a:srgbClr val="E10F96"/>
                </a:solidFill>
              </a:rPr>
              <a:t>Myšlenkové mapy  / mind maps</a:t>
            </a:r>
            <a:br>
              <a:rPr b="1" lang="cs-CZ" sz="1679">
                <a:solidFill>
                  <a:srgbClr val="00B0F0"/>
                </a:solidFill>
              </a:rPr>
            </a:br>
            <a:r>
              <a:rPr lang="cs-CZ" sz="1540"/>
              <a:t>- autorem Tony Buzan</a:t>
            </a:r>
            <a:br>
              <a:rPr lang="cs-CZ" sz="1540"/>
            </a:br>
            <a:r>
              <a:rPr lang="cs-CZ" sz="1540"/>
              <a:t>- </a:t>
            </a:r>
            <a:r>
              <a:rPr lang="cs-CZ" sz="1470"/>
              <a:t>jsou nepostradatelným pomocníkem kreativních lidí, jelikož dokáží velmi přehledně zachytit myšlenkové toky, plánování různých projektů (včetně struktury příběhů) a dlouhodobých i krátkodobých úkolů</a:t>
            </a:r>
            <a:br>
              <a:rPr lang="cs-CZ" sz="1470"/>
            </a:br>
            <a:r>
              <a:rPr lang="cs-CZ" sz="1540"/>
              <a:t>- tým je rozdělen do dvou až tří členných podskupin, tyto skupiny své nápady zakreslují do myšlenkové mapy a tím vznikne tolik map, kolik je podskupin; úkolem je najít co nejvíce řešení problému</a:t>
            </a:r>
            <a:br>
              <a:rPr lang="cs-CZ" sz="1540"/>
            </a:br>
            <a:r>
              <a:rPr lang="cs-CZ" sz="1540"/>
              <a:t>- nápady se mohou popisovat ve formě obrázků, asociací, zkratek atd. </a:t>
            </a:r>
            <a:br>
              <a:rPr lang="cs-CZ" sz="1540"/>
            </a:br>
            <a:r>
              <a:rPr lang="cs-CZ" sz="1540"/>
              <a:t>- zapisují se kolem jádra řešeného problému ve směru hodinových ručiček; díky této technice se přirozeně rozvíjí tvořivost členů týmu</a:t>
            </a:r>
            <a:endParaRPr sz="1540"/>
          </a:p>
          <a:p>
            <a:pPr indent="-106616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79"/>
              <a:buChar char=" "/>
            </a:pPr>
            <a:r>
              <a:rPr b="1" lang="cs-CZ" sz="1679">
                <a:solidFill>
                  <a:srgbClr val="00B0F0"/>
                </a:solidFill>
              </a:rPr>
              <a:t>Banka nápadů </a:t>
            </a:r>
            <a:br>
              <a:rPr b="1" lang="cs-CZ" sz="1679">
                <a:solidFill>
                  <a:srgbClr val="00B0F0"/>
                </a:solidFill>
              </a:rPr>
            </a:br>
            <a:r>
              <a:rPr lang="cs-CZ" sz="1540"/>
              <a:t>- členové týmu píší své nápady na lístky, každý nápad má svůj vlastní lístek, ty se dále shromažďují, poté se všechny lístky vystaví např. na nástěnku; pokud je potřeba, může se kdokoliv z týmu jít inspirovat</a:t>
            </a:r>
            <a:br>
              <a:rPr lang="cs-CZ" sz="1540"/>
            </a:br>
            <a:r>
              <a:rPr lang="cs-CZ" sz="1540"/>
              <a:t>- banku nápadů je vhodné využít například u témat, při kterých by mohly vzniknout vyostřené diskuze kvůli protichůdným názorům</a:t>
            </a:r>
            <a:endParaRPr sz="1540"/>
          </a:p>
        </p:txBody>
      </p:sp>
      <p:pic>
        <p:nvPicPr>
          <p:cNvPr id="145" name="Google Shape;14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80325" y="173003"/>
            <a:ext cx="4011675" cy="3128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/>
          </a:p>
        </p:txBody>
      </p:sp>
      <p:sp>
        <p:nvSpPr>
          <p:cNvPr id="151" name="Google Shape;151;p8"/>
          <p:cNvSpPr txBox="1"/>
          <p:nvPr>
            <p:ph idx="1" type="body"/>
          </p:nvPr>
        </p:nvSpPr>
        <p:spPr>
          <a:xfrm>
            <a:off x="1097280" y="1845734"/>
            <a:ext cx="10058400" cy="4415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79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Noto Sans Symbols"/>
              <a:buChar char="❖"/>
            </a:pPr>
            <a:r>
              <a:rPr b="1" lang="cs-CZ" sz="1700" cap="none"/>
              <a:t> TECHNIKY PRO POSUZOVÁNÍ NÁPADŮ</a:t>
            </a:r>
            <a:br>
              <a:rPr b="1" lang="cs-CZ" sz="1700" cap="none"/>
            </a:br>
            <a:r>
              <a:rPr lang="cs-CZ" sz="1400"/>
              <a:t>- posuzují se výhody a nevýhody, případně také možná rizika, která by s sebou nápady přinesly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b="1" lang="cs-CZ" sz="1900">
                <a:solidFill>
                  <a:srgbClr val="00B0F0"/>
                </a:solidFill>
              </a:rPr>
              <a:t>Blýskavice</a:t>
            </a:r>
            <a:r>
              <a:rPr b="1" lang="cs-CZ">
                <a:solidFill>
                  <a:srgbClr val="00B0F0"/>
                </a:solidFill>
              </a:rPr>
              <a:t> </a:t>
            </a:r>
            <a:br>
              <a:rPr b="1" lang="cs-CZ">
                <a:solidFill>
                  <a:srgbClr val="00B0F0"/>
                </a:solidFill>
              </a:rPr>
            </a:br>
            <a:r>
              <a:rPr lang="cs-CZ" sz="1700"/>
              <a:t>- principem je rychlá a objektivní zpětná vazba – sdělení svého názoru, na nápad kolegy</a:t>
            </a:r>
            <a:br>
              <a:rPr lang="cs-CZ" sz="1700"/>
            </a:br>
            <a:r>
              <a:rPr lang="cs-CZ" sz="1700"/>
              <a:t>- stručně se sdělí pozitiva i negativa, možná rizika, nedostatky či vlastní doplnění nápadu</a:t>
            </a:r>
            <a:br>
              <a:rPr lang="cs-CZ" sz="1700"/>
            </a:br>
            <a:r>
              <a:rPr lang="cs-CZ" sz="1700"/>
              <a:t>- tato metoda se využívá, pokud je potřeba rychlé vyřešení problému</a:t>
            </a:r>
            <a:br>
              <a:rPr lang="cs-CZ" sz="1700"/>
            </a:br>
            <a:r>
              <a:rPr lang="cs-CZ" sz="1700"/>
              <a:t>- zároveň na ni ale musí být tým připraven; ne každému týmu prospěje, když si budou členové říkat otevřeně kritiku, vztahy v týmu na to musí být dostatečně vyspělé</a:t>
            </a:r>
            <a:endParaRPr sz="1700"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b="1" lang="cs-CZ" sz="1900">
                <a:solidFill>
                  <a:srgbClr val="00B0F0"/>
                </a:solidFill>
              </a:rPr>
              <a:t>Anonymní posuzování </a:t>
            </a:r>
            <a:br>
              <a:rPr b="1" lang="cs-CZ">
                <a:solidFill>
                  <a:srgbClr val="00B0F0"/>
                </a:solidFill>
              </a:rPr>
            </a:br>
            <a:r>
              <a:rPr lang="cs-CZ" sz="1700"/>
              <a:t>- metoda umožňující objektivní zpětnou vazbu; názory na nápady se nevyslovují nahlas, ale píší se na papírky zcela anonymně</a:t>
            </a:r>
            <a:endParaRPr sz="1400"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b="1" lang="cs-CZ" sz="1900">
                <a:solidFill>
                  <a:srgbClr val="00B0F0"/>
                </a:solidFill>
              </a:rPr>
              <a:t>Philips 66 </a:t>
            </a:r>
            <a:br>
              <a:rPr b="1" lang="cs-CZ">
                <a:solidFill>
                  <a:srgbClr val="00B0F0"/>
                </a:solidFill>
              </a:rPr>
            </a:br>
            <a:r>
              <a:rPr lang="cs-CZ" sz="1700"/>
              <a:t>- týmy se rozdělují do podskupin po min 3 členech, v těchto skupinách probíhá hodnocen (6 minut)</a:t>
            </a:r>
            <a:br>
              <a:rPr lang="cs-CZ" sz="1700"/>
            </a:br>
            <a:r>
              <a:rPr lang="cs-CZ" sz="1700"/>
              <a:t>- úkolem je najít co nejvíce kladů a záporů na posuzovaném nápadu</a:t>
            </a:r>
            <a:br>
              <a:rPr lang="cs-CZ" sz="1700"/>
            </a:br>
            <a:r>
              <a:rPr lang="cs-CZ" sz="1700"/>
              <a:t>- toto řešení se dá využít i v méně stmeleném týmu a pomocí skupinové zpětné vazby se členové mohou lépe sehrávat</a:t>
            </a:r>
            <a:endParaRPr b="1" sz="1700" cap="non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cs-CZ">
                <a:solidFill>
                  <a:srgbClr val="0070C0"/>
                </a:solidFill>
              </a:rPr>
              <a:t>TÝMOVÁ SPOLUPRÁCE</a:t>
            </a:r>
            <a:endParaRPr/>
          </a:p>
        </p:txBody>
      </p:sp>
      <p:sp>
        <p:nvSpPr>
          <p:cNvPr id="157" name="Google Shape;157;p9"/>
          <p:cNvSpPr txBox="1"/>
          <p:nvPr>
            <p:ph idx="1" type="body"/>
          </p:nvPr>
        </p:nvSpPr>
        <p:spPr>
          <a:xfrm>
            <a:off x="1097280" y="19854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79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Noto Sans Symbols"/>
              <a:buChar char="❖"/>
            </a:pPr>
            <a:r>
              <a:rPr b="1" lang="cs-CZ" sz="1700" cap="none"/>
              <a:t> TECHNIKY PRO ROZHODOVÁNÍ</a:t>
            </a:r>
            <a:br>
              <a:rPr b="1" lang="cs-CZ" sz="1700" cap="none"/>
            </a:br>
            <a:r>
              <a:rPr lang="cs-CZ" sz="1900"/>
              <a:t>- základem pro správné týmové rozhodování je respektování ostatních členů týmu a uvědomění si, že rozhodování není v kompetenci jednotlivce, ale musí se na něm podílet celý tým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None/>
            </a:pPr>
            <a:br>
              <a:rPr lang="cs-CZ" sz="1900"/>
            </a:br>
            <a:r>
              <a:rPr lang="cs-CZ" sz="1900"/>
              <a:t>- pokud však daný úkol vyžaduje rozhodnutí jedince, není třeba, aby všichni členové plýtvali časem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b="1" lang="cs-CZ" sz="1900">
                <a:solidFill>
                  <a:srgbClr val="00B0F0"/>
                </a:solidFill>
              </a:rPr>
              <a:t>Rozhodnutí jedince </a:t>
            </a:r>
            <a:endParaRPr b="1" sz="1900">
              <a:solidFill>
                <a:srgbClr val="00B0F0"/>
              </a:solidFill>
            </a:endParaRPr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b="1" lang="cs-CZ" sz="1900">
                <a:solidFill>
                  <a:srgbClr val="00B0F0"/>
                </a:solidFill>
              </a:rPr>
              <a:t>Pravidlo většiny 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b="1" lang="cs-CZ" sz="1900">
                <a:solidFill>
                  <a:srgbClr val="00B0F0"/>
                </a:solidFill>
              </a:rPr>
              <a:t>Kompromis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ktiva">
  <a:themeElements>
    <a:clrScheme name="Retrospektiva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2015-02-19T10:18:21Z</dcterms:created>
  <dc:creator>Dagmar Trávníková</dc:creator>
</cp:coreProperties>
</file>