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7" roundtripDataSignature="AMtx7mj4JIhIelJtJLd/zVUeVoNhjc71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4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7" name="Google Shape;17;p2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3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3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3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3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4"/>
          <p:cNvSpPr txBox="1"/>
          <p:nvPr>
            <p:ph type="title"/>
          </p:nvPr>
        </p:nvSpPr>
        <p:spPr>
          <a:xfrm rot="5400000">
            <a:off x="7160640" y="1979039"/>
            <a:ext cx="5757421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34"/>
          <p:cNvSpPr txBox="1"/>
          <p:nvPr>
            <p:ph idx="1" type="body"/>
          </p:nvPr>
        </p:nvSpPr>
        <p:spPr>
          <a:xfrm rot="5400000">
            <a:off x="1826639" y="-573661"/>
            <a:ext cx="5757422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3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3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showMasterSp="0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5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5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5"/>
          <p:cNvSpPr txBox="1"/>
          <p:nvPr>
            <p:ph idx="1" type="subTitle"/>
          </p:nvPr>
        </p:nvSpPr>
        <p:spPr>
          <a:xfrm>
            <a:off x="1100051" y="4455620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5" name="Google Shape;25;p2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8" name="Google Shape;28;p25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showMasterSp="0" type="secHead">
  <p:cSld name="SECTION_HEADER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6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26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6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2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7" name="Google Shape;37;p26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7"/>
          <p:cNvSpPr txBox="1"/>
          <p:nvPr>
            <p:ph idx="1" type="body"/>
          </p:nvPr>
        </p:nvSpPr>
        <p:spPr>
          <a:xfrm>
            <a:off x="109727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27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2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8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8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28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8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2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nadpis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0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30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3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31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31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1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31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31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1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2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32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32"/>
          <p:cNvSpPr txBox="1"/>
          <p:nvPr>
            <p:ph type="title"/>
          </p:nvPr>
        </p:nvSpPr>
        <p:spPr>
          <a:xfrm>
            <a:off x="1097280" y="5074920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2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457200" spcFirstLastPara="1" rIns="0" wrap="square" tIns="4572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32"/>
          <p:cNvSpPr txBox="1"/>
          <p:nvPr>
            <p:ph idx="1" type="body"/>
          </p:nvPr>
        </p:nvSpPr>
        <p:spPr>
          <a:xfrm>
            <a:off x="1097280" y="5907023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3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3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23"/>
          <p:cNvSpPr/>
          <p:nvPr/>
        </p:nvSpPr>
        <p:spPr>
          <a:xfrm>
            <a:off x="0" y="6334316"/>
            <a:ext cx="12192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2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23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3" name="Google Shape;13;p23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title"/>
          </p:nvPr>
        </p:nvSpPr>
        <p:spPr>
          <a:xfrm>
            <a:off x="1097280" y="9978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30"/>
              <a:buFont typeface="Calibri"/>
              <a:buNone/>
            </a:pPr>
            <a:r>
              <a:rPr b="1" lang="cs-CZ" sz="6030"/>
              <a:t>TÝMOVÉ DOVEDNOSTI</a:t>
            </a:r>
            <a:br>
              <a:rPr b="1" lang="cs-CZ" sz="5940"/>
            </a:br>
            <a:r>
              <a:rPr b="1" lang="cs-CZ" sz="2520"/>
              <a:t>bp2088 / bk2088</a:t>
            </a:r>
            <a:br>
              <a:rPr b="1" lang="cs-CZ" sz="2520"/>
            </a:br>
            <a:r>
              <a:rPr b="1" lang="cs-CZ" sz="2520"/>
              <a:t>Jaro 2020</a:t>
            </a:r>
            <a:br>
              <a:rPr lang="cs-CZ" sz="2520"/>
            </a:br>
            <a:br>
              <a:rPr lang="cs-CZ" sz="2520"/>
            </a:br>
            <a:endParaRPr sz="2520"/>
          </a:p>
        </p:txBody>
      </p:sp>
      <p:sp>
        <p:nvSpPr>
          <p:cNvPr id="102" name="Google Shape;102;p1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-30543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4810"/>
              <a:buChar char=" "/>
            </a:pPr>
            <a:r>
              <a:rPr b="1" lang="cs-CZ" sz="4810">
                <a:solidFill>
                  <a:schemeClr val="accent2"/>
                </a:solidFill>
              </a:rPr>
              <a:t>VEDOUCÍ TÝMU</a:t>
            </a:r>
            <a:endParaRPr/>
          </a:p>
          <a:p>
            <a:pPr indent="-30543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4810"/>
              <a:buChar char=" "/>
            </a:pPr>
            <a:r>
              <a:rPr b="1" lang="cs-CZ" sz="4810">
                <a:solidFill>
                  <a:schemeClr val="accent2"/>
                </a:solidFill>
              </a:rPr>
              <a:t>VEDENÍ A ŘÍZENÍ</a:t>
            </a:r>
            <a:endParaRPr b="1" sz="4810">
              <a:solidFill>
                <a:schemeClr val="accent2"/>
              </a:solidFill>
            </a:endParaRPr>
          </a:p>
        </p:txBody>
      </p:sp>
      <p:pic>
        <p:nvPicPr>
          <p:cNvPr descr="http://myeslfriends.com/wordpress/wp-content/uploads/2010/08/lead-04.jpg" id="103" name="Google Shape;10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04113" y="1471659"/>
            <a:ext cx="3903662" cy="39036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VEDOUCÍ TÝMU</a:t>
            </a:r>
            <a:br>
              <a:rPr lang="cs-CZ">
                <a:solidFill>
                  <a:schemeClr val="accent2"/>
                </a:solidFill>
              </a:rPr>
            </a:br>
            <a:r>
              <a:rPr lang="cs-CZ">
                <a:solidFill>
                  <a:schemeClr val="accent2"/>
                </a:solidFill>
              </a:rPr>
              <a:t>vlastnosti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57" name="Google Shape;157;p10"/>
          <p:cNvSpPr txBox="1"/>
          <p:nvPr>
            <p:ph idx="1" type="body"/>
          </p:nvPr>
        </p:nvSpPr>
        <p:spPr>
          <a:xfrm>
            <a:off x="1097280" y="21886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být týmovým hráčem, zapojovat ostatní, dávat jim příležitosti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využívat příležitostí, používat nové přístupy a myšlenky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zajímat se o zaměstnance / členy týmu a aktivně je motivovat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důvěřovat zaměstnancům / členům týmu a usilovat o jejich rozvoj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umožnit úspěch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přiznat vlastní slabosti a chyby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VEDOUCÍ TÝMU</a:t>
            </a:r>
            <a:br>
              <a:rPr lang="cs-CZ">
                <a:solidFill>
                  <a:schemeClr val="accent2"/>
                </a:solidFill>
              </a:rPr>
            </a:br>
            <a:r>
              <a:rPr lang="cs-CZ">
                <a:solidFill>
                  <a:schemeClr val="accent2"/>
                </a:solidFill>
              </a:rPr>
              <a:t>kritické (nežádoucí) vlastnosti</a:t>
            </a:r>
            <a:endParaRPr/>
          </a:p>
        </p:txBody>
      </p:sp>
      <p:sp>
        <p:nvSpPr>
          <p:cNvPr id="163" name="Google Shape;163;p11"/>
          <p:cNvSpPr txBox="1"/>
          <p:nvPr>
            <p:ph idx="1" type="body"/>
          </p:nvPr>
        </p:nvSpPr>
        <p:spPr>
          <a:xfrm>
            <a:off x="1097280" y="1954108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07950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arogance </a:t>
            </a:r>
            <a:r>
              <a:rPr i="1" lang="cs-CZ" sz="1700"/>
              <a:t>(já jediný mám pravdu a ostatní se mýlí) </a:t>
            </a:r>
            <a:endParaRPr i="1" sz="1700"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i="1" lang="cs-CZ" sz="1700"/>
              <a:t> </a:t>
            </a:r>
            <a:r>
              <a:rPr lang="cs-CZ" sz="1700"/>
              <a:t>teatrálnost </a:t>
            </a:r>
            <a:r>
              <a:rPr i="1" lang="cs-CZ" sz="1700"/>
              <a:t>(musím být středem pozornosti) </a:t>
            </a:r>
            <a:endParaRPr i="1" sz="1700"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i="1" lang="cs-CZ" sz="1700"/>
              <a:t> </a:t>
            </a:r>
            <a:r>
              <a:rPr lang="cs-CZ" sz="1700"/>
              <a:t>náladovost </a:t>
            </a:r>
            <a:r>
              <a:rPr i="1" lang="cs-CZ" sz="1700"/>
              <a:t>(má momentální nálada silně ovlivňuje můj výkon) </a:t>
            </a:r>
            <a:endParaRPr i="1" sz="1700"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i="1" lang="cs-CZ" sz="1700"/>
              <a:t> </a:t>
            </a:r>
            <a:r>
              <a:rPr lang="cs-CZ" sz="1700"/>
              <a:t>přílišná opatrnost </a:t>
            </a:r>
            <a:r>
              <a:rPr i="1" lang="cs-CZ" sz="1700"/>
              <a:t>(bojím se rozhodnout) </a:t>
            </a:r>
            <a:endParaRPr i="1" sz="1700"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i="1" lang="cs-CZ" sz="1700"/>
              <a:t> </a:t>
            </a:r>
            <a:r>
              <a:rPr lang="cs-CZ" sz="1700"/>
              <a:t>vrozená nedůvěra k lidem </a:t>
            </a:r>
            <a:r>
              <a:rPr i="1" lang="cs-CZ" sz="1700"/>
              <a:t>(vidím na druhých jen negativní stránky) </a:t>
            </a:r>
            <a:endParaRPr i="1" sz="1700"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i="1" lang="cs-CZ" sz="1700"/>
              <a:t> </a:t>
            </a:r>
            <a:r>
              <a:rPr lang="cs-CZ" sz="1700"/>
              <a:t>rezervovanost </a:t>
            </a:r>
            <a:r>
              <a:rPr i="1" lang="cs-CZ" sz="1700"/>
              <a:t>(nekomunikuji s podřízenými, držím se stranou) </a:t>
            </a:r>
            <a:endParaRPr i="1" sz="1700"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i="1" lang="cs-CZ" sz="1700"/>
              <a:t> </a:t>
            </a:r>
            <a:r>
              <a:rPr lang="cs-CZ" sz="1700"/>
              <a:t>rebelantství </a:t>
            </a:r>
            <a:r>
              <a:rPr i="1" lang="cs-CZ" sz="1700"/>
              <a:t>(nedodržuji pravidla, ani ty, jež jsem určil pro jiné) </a:t>
            </a:r>
            <a:endParaRPr i="1" sz="1700"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i="1" lang="cs-CZ" sz="1700"/>
              <a:t> </a:t>
            </a:r>
            <a:r>
              <a:rPr lang="cs-CZ" sz="1700"/>
              <a:t>výstřednost </a:t>
            </a:r>
            <a:r>
              <a:rPr i="1" lang="cs-CZ" sz="1700"/>
              <a:t>(musím se odlišovat od ostatních, je to zábavné) </a:t>
            </a:r>
            <a:endParaRPr i="1" sz="1700"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i="1" lang="cs-CZ" sz="1700"/>
              <a:t> </a:t>
            </a:r>
            <a:r>
              <a:rPr lang="cs-CZ" sz="1700"/>
              <a:t>pasivní odpor </a:t>
            </a:r>
            <a:r>
              <a:rPr i="1" lang="cs-CZ" sz="1700"/>
              <a:t>(nic neříkám, ale na má slova dojde) </a:t>
            </a:r>
            <a:endParaRPr i="1" sz="1700"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i="1" lang="cs-CZ" sz="1700"/>
              <a:t> </a:t>
            </a:r>
            <a:r>
              <a:rPr lang="cs-CZ" sz="1700"/>
              <a:t>perfekcionismus </a:t>
            </a:r>
            <a:r>
              <a:rPr i="1" lang="cs-CZ" sz="1700"/>
              <a:t>(zabývám se maličkostmi do detailu, důležité neřeším) </a:t>
            </a:r>
            <a:endParaRPr i="1" sz="1700"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i="1" lang="cs-CZ" sz="1700"/>
              <a:t> </a:t>
            </a:r>
            <a:r>
              <a:rPr lang="cs-CZ" sz="1700"/>
              <a:t>snaha se všem zalíbit </a:t>
            </a:r>
            <a:r>
              <a:rPr i="1" lang="cs-CZ" sz="1700"/>
              <a:t>(nejdůležitější je být oblíbený, aby mne měli lidé rádi) </a:t>
            </a:r>
            <a:endParaRPr sz="1700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sz="1700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sz="1700"/>
          </a:p>
        </p:txBody>
      </p:sp>
      <p:sp>
        <p:nvSpPr>
          <p:cNvPr id="164" name="Google Shape;164;p11"/>
          <p:cNvSpPr txBox="1"/>
          <p:nvPr/>
        </p:nvSpPr>
        <p:spPr>
          <a:xfrm>
            <a:off x="8775700" y="5977468"/>
            <a:ext cx="3683000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(Dotlich,Cairo 2006)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VEDOUCÍ TÝMU</a:t>
            </a:r>
            <a:br>
              <a:rPr lang="cs-CZ">
                <a:solidFill>
                  <a:schemeClr val="accent2"/>
                </a:solidFill>
              </a:rPr>
            </a:br>
            <a:r>
              <a:rPr lang="cs-CZ">
                <a:solidFill>
                  <a:schemeClr val="accent2"/>
                </a:solidFill>
              </a:rPr>
              <a:t>funkce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70" name="Google Shape;170;p12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rozhoduje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plánuje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kontroluje</a:t>
            </a:r>
            <a:r>
              <a:rPr lang="cs-CZ"/>
              <a:t> (pozor na extrémní situace absence kontroly X přemíra)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organizuje</a:t>
            </a:r>
            <a:r>
              <a:rPr lang="cs-CZ"/>
              <a:t> (nasměrování všech aktivit směrem k dosažení cíle)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implementuje</a:t>
            </a:r>
            <a:r>
              <a:rPr lang="cs-CZ"/>
              <a:t> (novinky, změny, přenos nového chování do všedního života, musí dát podnět k implementaci nové metody, techniky,atd. X pohodlná rutina v týmu)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dotahuje a usnadňuje komunikaci </a:t>
            </a:r>
            <a:r>
              <a:rPr lang="cs-CZ"/>
              <a:t>(ověření správného toku informací, porozumění informacím..)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motivuje</a:t>
            </a:r>
            <a:r>
              <a:rPr lang="cs-CZ">
                <a:solidFill>
                  <a:schemeClr val="dk1"/>
                </a:solidFill>
              </a:rPr>
              <a:t> </a:t>
            </a:r>
            <a:r>
              <a:rPr lang="cs-CZ"/>
              <a:t>(dodává týmu energii, spirit, elán)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umožňuje členům týmu sebeprosazení – integraci </a:t>
            </a:r>
            <a:r>
              <a:rPr lang="cs-CZ"/>
              <a:t>(extrémní stavy – přemíra sebeprosazení= rozklad týmu, přemíra integrace = omezení, sevření členů týmu)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STYLY VEDENÍ A ŘÍZENÍ</a:t>
            </a:r>
            <a:endParaRPr/>
          </a:p>
        </p:txBody>
      </p:sp>
      <p:sp>
        <p:nvSpPr>
          <p:cNvPr id="176" name="Google Shape;176;p13"/>
          <p:cNvSpPr txBox="1"/>
          <p:nvPr>
            <p:ph idx="1" type="body"/>
          </p:nvPr>
        </p:nvSpPr>
        <p:spPr>
          <a:xfrm>
            <a:off x="1097280" y="1845734"/>
            <a:ext cx="10058400" cy="4580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řízení </a:t>
            </a:r>
            <a:r>
              <a:rPr lang="cs-CZ" sz="1850"/>
              <a:t>= druzí plní naše úkoly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vedení</a:t>
            </a:r>
            <a:r>
              <a:rPr lang="cs-CZ" sz="1850"/>
              <a:t> = dáváme druhým prostor k vyjádření a rozhodujeme společně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vedení </a:t>
            </a:r>
            <a:r>
              <a:rPr lang="cs-CZ" sz="1850"/>
              <a:t>zahrnuje také úkoly jako: definovat cíle, organizovat, pečovat, plánovat, delegovat, atd.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styl vedení je třeba měnit a </a:t>
            </a:r>
            <a:r>
              <a:rPr b="1" lang="cs-CZ" sz="1850"/>
              <a:t>přizpůsobit jej dané konkrétní situaci; </a:t>
            </a:r>
            <a:r>
              <a:rPr lang="cs-CZ" sz="1850"/>
              <a:t>je určován na základě osobních vlastností, postojem podřízených, závažností rozhodnutí a charakterem dané situace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kritéria stylu vedení z pohledu vedoucí osoby : Chci vtahovat do hry i další zúčastněné osoby? Chci jim dát více prostoru pro sdělení jejich názorů? Chci do všeho zasahovat a mít na vše vliv? Chci být ve svém působení aktivní? </a:t>
            </a:r>
            <a:endParaRPr sz="1850"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podle Kottera: 	</a:t>
            </a:r>
            <a:r>
              <a:rPr b="1" lang="cs-CZ" sz="1850"/>
              <a:t>tradiční řízení </a:t>
            </a:r>
            <a:r>
              <a:rPr lang="cs-CZ" sz="1850"/>
              <a:t>= </a:t>
            </a:r>
            <a:r>
              <a:rPr lang="cs-CZ" sz="1295"/>
              <a:t>plánování, organizování, výběru pracovníků a kontrole a dále na sledování dosažených výsledků, kdy smyslem řídících aktivit je vytvořit určitý řád v průběhu činností organizace s cílem dosáhnout požadovaných, zpravidla krátkodobých výsledků</a:t>
            </a:r>
            <a:br>
              <a:rPr lang="cs-CZ" sz="1295"/>
            </a:br>
            <a:r>
              <a:rPr lang="cs-CZ" sz="1295"/>
              <a:t>		</a:t>
            </a:r>
            <a:r>
              <a:rPr b="1" lang="cs-CZ" sz="1942"/>
              <a:t>přístupy</a:t>
            </a:r>
            <a:r>
              <a:rPr lang="cs-CZ" sz="1295"/>
              <a:t> </a:t>
            </a:r>
            <a:r>
              <a:rPr b="1" lang="cs-CZ" sz="1850"/>
              <a:t>vedení = </a:t>
            </a:r>
            <a:r>
              <a:rPr lang="cs-CZ" sz="1295"/>
              <a:t>založeny na stanovení záměru, vize budoucnosti, zapojení lidí, k čemuž má sloužit komunikace se všemi zúčastněnými, jejich motivování a inspirování s cílem získat lidi pro změny a dlouhodobé potřeby organizace	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podle typologie Managerial Grid se vedení rozděluje podle:</a:t>
            </a:r>
            <a:br>
              <a:rPr lang="cs-CZ" sz="1850"/>
            </a:br>
            <a:r>
              <a:rPr lang="cs-CZ" sz="1850"/>
              <a:t> </a:t>
            </a:r>
            <a:r>
              <a:rPr b="1" lang="cs-CZ" sz="1850"/>
              <a:t>1. zaměření na úkol, výkon </a:t>
            </a:r>
            <a:r>
              <a:rPr lang="cs-CZ" sz="1665"/>
              <a:t>(výrobní aspekt) - úsilí splnit uložené úkoly a dosáhnout co nejvyššího pracovního výkonu</a:t>
            </a:r>
            <a:br>
              <a:rPr lang="cs-CZ" sz="1665"/>
            </a:br>
            <a:r>
              <a:rPr lang="cs-CZ" sz="1850"/>
              <a:t> </a:t>
            </a:r>
            <a:r>
              <a:rPr b="1" lang="cs-CZ" sz="1850"/>
              <a:t>2. zaměření na lidi </a:t>
            </a:r>
            <a:r>
              <a:rPr lang="cs-CZ" sz="1665"/>
              <a:t>(sociální aspekt) - snaha o uspokojení všech potřeb pracovníků </a:t>
            </a:r>
            <a:endParaRPr sz="1665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STYLY VEDENÍ A ŘÍZENÍ</a:t>
            </a:r>
            <a:endParaRPr/>
          </a:p>
        </p:txBody>
      </p:sp>
      <p:sp>
        <p:nvSpPr>
          <p:cNvPr id="182" name="Google Shape;182;p14"/>
          <p:cNvSpPr txBox="1"/>
          <p:nvPr>
            <p:ph idx="1" type="body"/>
          </p:nvPr>
        </p:nvSpPr>
        <p:spPr>
          <a:xfrm>
            <a:off x="1097280" y="2143760"/>
            <a:ext cx="10574020" cy="4714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cs-CZ">
                <a:solidFill>
                  <a:schemeClr val="accent2"/>
                </a:solidFill>
              </a:rPr>
              <a:t>1. </a:t>
            </a:r>
            <a:r>
              <a:rPr b="1" lang="cs-CZ"/>
              <a:t>Direktivní styl vedení - vysoce aktivní vedoucí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manažer je velice aktivní ve své činnosti, soustřeďuje se především na svůj názor a pojetí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často zasahuje do rozhodování, vydává příkazy a rozkazy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často hovoří v první osobě jednotného čísla (já chci)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do všeho zasahuje a rozhoduje a druzí zúčastnění nemají takřka žádné slovo a postavení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vhodné tehdy, pokud hrozí krize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</a:pPr>
            <a:r>
              <a:rPr b="1" lang="cs-CZ">
                <a:solidFill>
                  <a:schemeClr val="accent2"/>
                </a:solidFill>
              </a:rPr>
              <a:t>2. </a:t>
            </a:r>
            <a:r>
              <a:rPr b="1" lang="cs-CZ"/>
              <a:t>Demokratický styl - prostor i pro druhé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vedoucí osoba je ve svém snažení velice aktivní, ale ráda si nechává sdělit názor druhých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nechává jim prostor k vyjádření svých představ, ale při závěrečném rozhodování má hlavní slovo vedoucí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v tomto stylu používáme otevřené otázky (Jaký na to máte názor?), a 2. osobu množného čísla</a:t>
            </a:r>
            <a:endParaRPr sz="1700"/>
          </a:p>
          <a:p>
            <a:pPr indent="-2539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STYLY VEDENÍ A ŘÍZENÍ</a:t>
            </a:r>
            <a:endParaRPr/>
          </a:p>
        </p:txBody>
      </p:sp>
      <p:sp>
        <p:nvSpPr>
          <p:cNvPr id="188" name="Google Shape;188;p15"/>
          <p:cNvSpPr txBox="1"/>
          <p:nvPr>
            <p:ph idx="1" type="body"/>
          </p:nvPr>
        </p:nvSpPr>
        <p:spPr>
          <a:xfrm>
            <a:off x="1097280" y="21632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cs-CZ">
                <a:solidFill>
                  <a:schemeClr val="accent2"/>
                </a:solidFill>
              </a:rPr>
              <a:t>3.  </a:t>
            </a:r>
            <a:r>
              <a:rPr b="1" lang="cs-CZ"/>
              <a:t>Liberální styl - nepřijímat odpovědnost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b="1" lang="cs-CZ"/>
              <a:t> </a:t>
            </a:r>
            <a:r>
              <a:rPr lang="cs-CZ" sz="1700"/>
              <a:t>vedoucí osoba nemusí být aktivní a může se zříci své zodpovědnosti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 často přenechává zodpovědnost na ostatních (rozhodněte se dle sebe)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 využíváme v případě, kdy požadovaná věc nesouvisí s  prací manažera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</a:pPr>
            <a:r>
              <a:rPr b="1" lang="cs-CZ">
                <a:solidFill>
                  <a:schemeClr val="accent2"/>
                </a:solidFill>
              </a:rPr>
              <a:t>4.  </a:t>
            </a:r>
            <a:r>
              <a:rPr b="1" lang="cs-CZ"/>
              <a:t>Participativní styl - rozvoj týmové práce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cs-CZ"/>
              <a:t> </a:t>
            </a:r>
            <a:r>
              <a:rPr lang="cs-CZ" sz="1700"/>
              <a:t>vedoucí osoba se drží v pozadí a nemusí se aktivně projevovat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 může dávat prostor všem zúčastněným k projevení názorů a připomínek; snaží se docílit toho, aby je neustále vedl k osobnímu rozvoji; do práce jim příliš nezasahuje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 po odvedené práci zhodnotí vedoucí pracovník s týmem výsledky; sděluje jim, co udělali dobře a čemu se naopak příště vyvarovat</a:t>
            </a:r>
            <a:endParaRPr/>
          </a:p>
          <a:p>
            <a:pPr indent="-182880" lvl="2" marL="56692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Font typeface="Arial"/>
              <a:buChar char="•"/>
            </a:pPr>
            <a:r>
              <a:rPr lang="cs-CZ" sz="1700"/>
              <a:t> při konverzaci dává prostor ostatním, svůj názor sděluje jako poslední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STYLY VEDENÍ A ŘÍZENÍ</a:t>
            </a:r>
            <a:endParaRPr/>
          </a:p>
        </p:txBody>
      </p:sp>
      <p:sp>
        <p:nvSpPr>
          <p:cNvPr id="194" name="Google Shape;194;p16"/>
          <p:cNvSpPr txBox="1"/>
          <p:nvPr>
            <p:ph idx="1" type="body"/>
          </p:nvPr>
        </p:nvSpPr>
        <p:spPr>
          <a:xfrm>
            <a:off x="1097280" y="1845734"/>
            <a:ext cx="10058400" cy="44153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zralost pro plnění úkolů </a:t>
            </a:r>
            <a:r>
              <a:rPr lang="cs-CZ"/>
              <a:t>(Hersey a Blanchard) – vedoucí týmu / manažer volí přiměřený styl řízení v závislosti na </a:t>
            </a:r>
            <a:r>
              <a:rPr b="1" lang="cs-CZ"/>
              <a:t>pracovní a psychické zralosti pracovníka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pracovní zralost = </a:t>
            </a:r>
            <a:r>
              <a:rPr lang="cs-CZ"/>
              <a:t>dovednosti, technické znalosti, vzdělání, připravenost přijmout odpovědnost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styl řízení </a:t>
            </a:r>
            <a:r>
              <a:rPr lang="cs-CZ"/>
              <a:t>je možno měnit v rozsahu </a:t>
            </a:r>
            <a:r>
              <a:rPr b="1" lang="cs-CZ"/>
              <a:t>podpůrné chování </a:t>
            </a:r>
            <a:r>
              <a:rPr b="1" lang="cs-CZ">
                <a:latin typeface="Calibri"/>
                <a:ea typeface="Calibri"/>
                <a:cs typeface="Calibri"/>
                <a:sym typeface="Calibri"/>
              </a:rPr>
              <a:t>→</a:t>
            </a:r>
            <a:r>
              <a:rPr b="1" lang="cs-CZ"/>
              <a:t> direktivní chování 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1" lang="cs-CZ">
                <a:solidFill>
                  <a:schemeClr val="accent2"/>
                </a:solidFill>
              </a:rPr>
              <a:t>přikazování	</a:t>
            </a:r>
            <a:r>
              <a:rPr lang="cs-CZ"/>
              <a:t> – vhodné pro pracovně i psychicky nezralé pracovníky ( zapracovávají se )</a:t>
            </a:r>
            <a:br>
              <a:rPr lang="cs-CZ"/>
            </a:br>
            <a:r>
              <a:rPr lang="cs-CZ"/>
              <a:t>		- chování manažera je velmi direktivní, přesně určuje, co a jak se bude dělat, minimálně 			projevuje zájem o vztahy na pracovišti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1" lang="cs-CZ">
                <a:solidFill>
                  <a:schemeClr val="accent2"/>
                </a:solidFill>
              </a:rPr>
              <a:t>koučování</a:t>
            </a:r>
            <a:r>
              <a:rPr lang="cs-CZ"/>
              <a:t> 	– vhodné pro pracovně zralé a současně psychicky nezralé pracovníky</a:t>
            </a:r>
            <a:br>
              <a:rPr lang="cs-CZ"/>
            </a:br>
            <a:r>
              <a:rPr lang="cs-CZ"/>
              <a:t>		- vedoucí se chová velmi direktivně, ale zároveň velmi podporujícím způsobem, 			zaměřuje se více na vztahy a řešení sporů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1" lang="cs-CZ">
                <a:solidFill>
                  <a:schemeClr val="accent2"/>
                </a:solidFill>
              </a:rPr>
              <a:t>podporování 	</a:t>
            </a:r>
            <a:r>
              <a:rPr lang="cs-CZ"/>
              <a:t>– vhodné pro pracovníky již částečně pracovně i psychicky zralé ( pracovní dovednosti 			zaměstnanců jsou již dostatečné a postupně se učí zvládat interpersonální problémy)</a:t>
            </a:r>
            <a:br>
              <a:rPr lang="cs-CZ"/>
            </a:br>
            <a:r>
              <a:rPr lang="cs-CZ"/>
              <a:t>		- vedoucí opouští od direktivnosti a postupně snižuje podporu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1" lang="cs-CZ">
                <a:solidFill>
                  <a:schemeClr val="accent2"/>
                </a:solidFill>
              </a:rPr>
              <a:t>delegování</a:t>
            </a:r>
            <a:r>
              <a:rPr lang="cs-CZ"/>
              <a:t> 	– vhodné pro pracovníky dostatečně zralé pracovně i psychicky</a:t>
            </a:r>
            <a:br>
              <a:rPr lang="cs-CZ"/>
            </a:br>
            <a:r>
              <a:rPr lang="cs-CZ"/>
              <a:t>		- vedoucí deleguje rutinní úkoly a sobě ponechává úkoly strategické</a:t>
            </a:r>
            <a:endParaRPr/>
          </a:p>
          <a:p>
            <a:pPr indent="0" lvl="0" marL="9144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STYLY VEDENÍ A ŘÍZENÍ</a:t>
            </a:r>
            <a:br>
              <a:rPr lang="cs-CZ">
                <a:solidFill>
                  <a:schemeClr val="accent2"/>
                </a:solidFill>
              </a:rPr>
            </a:br>
            <a:r>
              <a:rPr lang="cs-CZ">
                <a:solidFill>
                  <a:schemeClr val="accent2"/>
                </a:solidFill>
              </a:rPr>
              <a:t>aktuální trendy</a:t>
            </a:r>
            <a:endParaRPr/>
          </a:p>
        </p:txBody>
      </p:sp>
      <p:sp>
        <p:nvSpPr>
          <p:cNvPr id="200" name="Google Shape;200;p17"/>
          <p:cNvSpPr txBox="1"/>
          <p:nvPr>
            <p:ph idx="1" type="body"/>
          </p:nvPr>
        </p:nvSpPr>
        <p:spPr>
          <a:xfrm>
            <a:off x="1097280" y="1845734"/>
            <a:ext cx="10058400" cy="445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lang="cs-CZ" sz="1665"/>
              <a:t>společným rysem je </a:t>
            </a:r>
            <a:r>
              <a:rPr b="1" lang="cs-CZ" sz="1665"/>
              <a:t>posílení prvků demokratizace, úsilí o větší samostatnost a angažovanost pracovníků</a:t>
            </a:r>
            <a:r>
              <a:rPr lang="cs-CZ" sz="1665"/>
              <a:t>, o posun rozhodovacích pravomocí blíže k výkonným složkám, atd.</a:t>
            </a:r>
            <a:endParaRPr/>
          </a:p>
          <a:p>
            <a:pPr indent="-105727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665"/>
              <a:buFont typeface="Courier New"/>
              <a:buChar char="o"/>
            </a:pPr>
            <a:r>
              <a:rPr lang="cs-CZ" sz="1665"/>
              <a:t> s tím související terminologie:</a:t>
            </a:r>
            <a:br>
              <a:rPr lang="cs-CZ" sz="1665"/>
            </a:br>
            <a:r>
              <a:rPr lang="cs-CZ" sz="1665"/>
              <a:t>	- vedoucí pracovník = </a:t>
            </a:r>
            <a:r>
              <a:rPr b="1" lang="cs-CZ" sz="1665"/>
              <a:t>manažer a dobrý vůdce, leader</a:t>
            </a:r>
            <a:br>
              <a:rPr lang="cs-CZ" sz="1665"/>
            </a:br>
            <a:r>
              <a:rPr lang="cs-CZ" sz="1665"/>
              <a:t>	- vedení nejen prostřednictvím příkazů a kontroly, ale posiluje se vedení prostřednictvím </a:t>
            </a:r>
            <a:r>
              <a:rPr b="1" lang="cs-CZ" sz="1665"/>
              <a:t>sdílené vize</a:t>
            </a:r>
            <a:endParaRPr/>
          </a:p>
          <a:p>
            <a:pPr indent="-117475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</a:t>
            </a:r>
            <a:r>
              <a:rPr lang="cs-CZ" sz="1850"/>
              <a:t> </a:t>
            </a:r>
            <a:r>
              <a:rPr b="1" lang="cs-CZ" sz="1850">
                <a:solidFill>
                  <a:schemeClr val="dk1"/>
                </a:solidFill>
              </a:rPr>
              <a:t>KOUČOVÁNÍ, ZMOCŇOVÁNÍ (empowerment), TÝMOVÁ PRÁCE</a:t>
            </a:r>
            <a:endParaRPr/>
          </a:p>
          <a:p>
            <a:pPr indent="-117475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>
                <a:solidFill>
                  <a:schemeClr val="accent2"/>
                </a:solidFill>
              </a:rPr>
              <a:t>koučování (coaching) </a:t>
            </a:r>
            <a:r>
              <a:rPr b="1" lang="cs-CZ" sz="1850"/>
              <a:t>	</a:t>
            </a:r>
            <a:r>
              <a:rPr b="1" lang="cs-CZ" sz="1665"/>
              <a:t>- </a:t>
            </a:r>
            <a:r>
              <a:rPr lang="cs-CZ" sz="1665"/>
              <a:t>styl vedení lidi převzatý z oblasti sportu a sociální práce</a:t>
            </a:r>
            <a:br>
              <a:rPr lang="cs-CZ" sz="1665"/>
            </a:br>
            <a:r>
              <a:rPr lang="cs-CZ" sz="1665"/>
              <a:t>	- vedoucí pracovník omezuje přímé příkazy, projevy formální moci a posilování kázně a nahrazuje je </a:t>
            </a:r>
            <a:r>
              <a:rPr b="1" lang="cs-CZ" sz="1665"/>
              <a:t>posilováním takových přístupů, které se opírají o prezentování cílů útvaru, o projevování důvěry v pracovní tým</a:t>
            </a:r>
            <a:r>
              <a:rPr lang="cs-CZ" sz="1665"/>
              <a:t>, v příslib pomoci, </a:t>
            </a:r>
            <a:r>
              <a:rPr b="1" lang="cs-CZ" sz="1665"/>
              <a:t>spolupráce</a:t>
            </a:r>
            <a:r>
              <a:rPr lang="cs-CZ" sz="1665"/>
              <a:t> či rádcovství při řešení problémů</a:t>
            </a:r>
            <a:br>
              <a:rPr lang="cs-CZ" sz="1665"/>
            </a:br>
            <a:r>
              <a:rPr lang="cs-CZ" sz="1665"/>
              <a:t>	- manažer jako kouč je „rádce“, který pomáhá s řešením problémů, zabezpečením nezbytných podmínek pro dosažení požadovaných výsledků</a:t>
            </a:r>
            <a:br>
              <a:rPr lang="cs-CZ" sz="1665"/>
            </a:br>
            <a:r>
              <a:rPr lang="cs-CZ" sz="1665"/>
              <a:t>	-koučování představuje vedení lidí pomocí jasně a logicky formulovaných otázek, na které si odpovídá sám koučovaný</a:t>
            </a:r>
            <a:endParaRPr/>
          </a:p>
          <a:p>
            <a:pPr indent="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STYLY VEDENÍ A ŘÍZENÍ</a:t>
            </a:r>
            <a:br>
              <a:rPr lang="cs-CZ">
                <a:solidFill>
                  <a:schemeClr val="accent2"/>
                </a:solidFill>
              </a:rPr>
            </a:br>
            <a:r>
              <a:rPr lang="cs-CZ">
                <a:solidFill>
                  <a:schemeClr val="accent2"/>
                </a:solidFill>
              </a:rPr>
              <a:t>aktuální trendy</a:t>
            </a:r>
            <a:endParaRPr/>
          </a:p>
        </p:txBody>
      </p:sp>
      <p:sp>
        <p:nvSpPr>
          <p:cNvPr id="206" name="Google Shape;206;p18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0795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nejčastější metodou, které se při koučování využívá je metoda </a:t>
            </a:r>
            <a:r>
              <a:rPr b="1" lang="cs-CZ" sz="1700"/>
              <a:t>GROW</a:t>
            </a:r>
            <a:br>
              <a:rPr b="1" lang="cs-CZ" sz="1700"/>
            </a:br>
            <a:r>
              <a:rPr lang="cs-CZ" sz="1700"/>
              <a:t>G – goals (cíle) </a:t>
            </a:r>
            <a:br>
              <a:rPr lang="cs-CZ" sz="1700"/>
            </a:br>
            <a:r>
              <a:rPr lang="cs-CZ" sz="1700"/>
              <a:t>R – reality (hodnocení stávajícího stavu) </a:t>
            </a:r>
            <a:br>
              <a:rPr lang="cs-CZ" sz="1700"/>
            </a:br>
            <a:r>
              <a:rPr lang="cs-CZ" sz="1700"/>
              <a:t>O – options (možnosti řešení) </a:t>
            </a:r>
            <a:br>
              <a:rPr lang="cs-CZ" sz="1700"/>
            </a:br>
            <a:r>
              <a:rPr lang="cs-CZ" sz="1700"/>
              <a:t>W – who, when, where, what (KDO, KDY, KDE, …) </a:t>
            </a:r>
            <a:endParaRPr/>
          </a:p>
          <a:p>
            <a:pPr indent="-1079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základními podmínkami pro možné vedení pracovníků metodou koučování je </a:t>
            </a:r>
            <a:r>
              <a:rPr b="1" lang="cs-CZ" sz="1700"/>
              <a:t>správná kompetence kouče a ochota být koučován ze strany koučovaného</a:t>
            </a:r>
            <a:endParaRPr b="1" sz="1700"/>
          </a:p>
          <a:p>
            <a:pPr indent="-1079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>
                <a:solidFill>
                  <a:schemeClr val="accent2"/>
                </a:solidFill>
              </a:rPr>
              <a:t> </a:t>
            </a:r>
            <a:r>
              <a:rPr b="1" lang="cs-CZ" sz="1700">
                <a:solidFill>
                  <a:schemeClr val="accent2"/>
                </a:solidFill>
              </a:rPr>
              <a:t>zmocňování (empowerment) </a:t>
            </a:r>
            <a:r>
              <a:rPr b="1" lang="cs-CZ" sz="1700"/>
              <a:t>- </a:t>
            </a:r>
            <a:r>
              <a:rPr lang="cs-CZ" sz="1700"/>
              <a:t>představuje směr vedení lidí, který spočívá v poskytnutí pracovníkům jisté míry volnosti, samostatnosti v jednání a při výkonu jim svěřené práce</a:t>
            </a:r>
            <a:br>
              <a:rPr lang="cs-CZ" sz="1700"/>
            </a:br>
            <a:r>
              <a:rPr lang="cs-CZ" sz="1700"/>
              <a:t>- při výkonu práce existují činnosti, které by měly být provedeny přesně a podle jasných pokynů a které budou doprovázeny příslušnou kontrolou</a:t>
            </a:r>
            <a:br>
              <a:rPr lang="cs-CZ" sz="1700"/>
            </a:br>
            <a:r>
              <a:rPr lang="cs-CZ" sz="1700"/>
              <a:t>- vedle toho je možné poskytnout prostor pro volnou angažovanost pracovníků</a:t>
            </a:r>
            <a:br>
              <a:rPr lang="cs-CZ" sz="1700"/>
            </a:br>
            <a:r>
              <a:rPr lang="cs-CZ" sz="1700"/>
              <a:t>- zmocňování spočívá v uvolnění prostoru při vlastním rozhodování a převzetí příslušné odpovědnosti pracovníka za vlastní pracovní výkon a dosažené výsledky </a:t>
            </a:r>
            <a:br>
              <a:rPr lang="cs-CZ" sz="1700"/>
            </a:br>
            <a:r>
              <a:rPr lang="cs-CZ" sz="1700"/>
              <a:t>- se zmocňováním úzce souvisí pojem delegování, a to ve smyslu pověření výkonem nebo přenesení vymezeného rozsahu pravomocí a odpovědnost na jinou (zpravidla podřízenou osobu)</a:t>
            </a:r>
            <a:endParaRPr sz="17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STYLY VEDENÍ A ŘÍZENÍ</a:t>
            </a:r>
            <a:br>
              <a:rPr lang="cs-CZ">
                <a:solidFill>
                  <a:schemeClr val="accent2"/>
                </a:solidFill>
              </a:rPr>
            </a:br>
            <a:r>
              <a:rPr lang="cs-CZ">
                <a:solidFill>
                  <a:schemeClr val="accent2"/>
                </a:solidFill>
              </a:rPr>
              <a:t>aktuální trendy</a:t>
            </a:r>
            <a:endParaRPr/>
          </a:p>
        </p:txBody>
      </p:sp>
      <p:sp>
        <p:nvSpPr>
          <p:cNvPr id="212" name="Google Shape;212;p19"/>
          <p:cNvSpPr txBox="1"/>
          <p:nvPr>
            <p:ph idx="1" type="body"/>
          </p:nvPr>
        </p:nvSpPr>
        <p:spPr>
          <a:xfrm>
            <a:off x="1097280" y="20743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</a:t>
            </a:r>
            <a:r>
              <a:rPr b="1" lang="cs-CZ" sz="1700">
                <a:solidFill>
                  <a:schemeClr val="accent2"/>
                </a:solidFill>
              </a:rPr>
              <a:t>tým, týmová práce (teamwork) </a:t>
            </a:r>
            <a:endParaRPr b="1" sz="1700">
              <a:solidFill>
                <a:schemeClr val="accent2"/>
              </a:solidFill>
            </a:endParaRPr>
          </a:p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700"/>
              <a:t>- </a:t>
            </a:r>
            <a:r>
              <a:rPr lang="cs-CZ" sz="1700"/>
              <a:t>dva základní pohledy na týmy a týmovou práci:</a:t>
            </a:r>
            <a:br>
              <a:rPr lang="cs-CZ" sz="1700"/>
            </a:br>
            <a:r>
              <a:rPr lang="cs-CZ" sz="1700"/>
              <a:t> </a:t>
            </a:r>
            <a:endParaRPr sz="1700"/>
          </a:p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700"/>
              <a:t>	- chápání týmu jako </a:t>
            </a:r>
            <a:r>
              <a:rPr b="1" lang="cs-CZ" sz="1700"/>
              <a:t>uskupení lidí, kteří jsou sdruženi za účelem plnění určitých, často i zcela pravidelných pracovních úkolů</a:t>
            </a:r>
            <a:r>
              <a:rPr lang="cs-CZ" sz="1700"/>
              <a:t> (zde tým splývá s organizačním vymezením pracovní skupiny), kdy charakteristickým rysem týmové práce je zdůrazňování vzájemné závislosti mezi výsledky a prací dané pracovní skupiny jako celku; </a:t>
            </a:r>
            <a:endParaRPr sz="1700"/>
          </a:p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cs-CZ" sz="1700"/>
            </a:br>
            <a:r>
              <a:rPr lang="cs-CZ" sz="1700"/>
              <a:t>	- chápání týmu jako „ad hoc“ (= k tomuto konkrétnímu účelu) </a:t>
            </a:r>
            <a:r>
              <a:rPr b="1" lang="cs-CZ" sz="1700"/>
              <a:t>pracovní skupiny</a:t>
            </a:r>
            <a:r>
              <a:rPr lang="cs-CZ" sz="1700"/>
              <a:t>, sestavené k tvůrčímu řešení, popř. i realizaci specifického úkolu, </a:t>
            </a:r>
            <a:r>
              <a:rPr b="1" lang="cs-CZ" sz="1700"/>
              <a:t>obvykle nad rámec běžných pracovních úkolů</a:t>
            </a:r>
            <a:endParaRPr b="1"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KDO JE VEDOUCÍ TÝMU ?</a:t>
            </a:r>
            <a:endParaRPr/>
          </a:p>
        </p:txBody>
      </p:sp>
      <p:sp>
        <p:nvSpPr>
          <p:cNvPr id="109" name="Google Shape;109;p2"/>
          <p:cNvSpPr txBox="1"/>
          <p:nvPr>
            <p:ph idx="1" type="body"/>
          </p:nvPr>
        </p:nvSpPr>
        <p:spPr>
          <a:xfrm>
            <a:off x="1097280" y="1845734"/>
            <a:ext cx="10058400" cy="44280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143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úspěch / neúspěch pracovního týmu závisí do velké míry na jeho vedoucím</a:t>
            </a:r>
            <a:endParaRPr/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jeho úkolem je především </a:t>
            </a:r>
            <a:r>
              <a:rPr b="1" lang="cs-CZ" sz="1800"/>
              <a:t>odpovědnost za plnění vize týmu</a:t>
            </a:r>
            <a:endParaRPr/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vedoucí je </a:t>
            </a:r>
            <a:r>
              <a:rPr b="1" lang="cs-CZ" sz="1800"/>
              <a:t>součástí týmu a zároveň vyslancem týmu pro jednání s firmou a jejím vedením</a:t>
            </a:r>
            <a:endParaRPr/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usnadňuje práci tymu tím, že zajišťuje přístup ke zdrojům a vytváří a vyjednává cíle týmu v rámci firmy</a:t>
            </a:r>
            <a:endParaRPr/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vedoucí také </a:t>
            </a:r>
            <a:r>
              <a:rPr b="1" lang="cs-CZ" sz="1800"/>
              <a:t>sleduje úspěchy i neúspěchy týmu a sděluje je ostatním členům týmu i firmě</a:t>
            </a:r>
            <a:endParaRPr/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úlohou vedoucího je také </a:t>
            </a:r>
            <a:r>
              <a:rPr b="1" lang="cs-CZ" sz="1800"/>
              <a:t>zajištění těch nejlepších podmínek pro fungování týmu </a:t>
            </a:r>
            <a:r>
              <a:rPr lang="cs-CZ" sz="1800"/>
              <a:t>a náležitá prezentace výsledků jeho práce</a:t>
            </a:r>
            <a:endParaRPr/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podporuje soudržnost týmu a buduje podmínky pro pozitivní sociální identifikaci jednotlivých členů týmu</a:t>
            </a:r>
            <a:endParaRPr/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b="1" lang="cs-CZ" sz="1800"/>
              <a:t> neobviňuje osobně členy týmu z neúspěchu</a:t>
            </a:r>
            <a:r>
              <a:rPr lang="cs-CZ" sz="1800"/>
              <a:t>, ale vnímá chybovou situaci jako šanci,  z níž se lze poučit</a:t>
            </a:r>
            <a:endParaRPr/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schopnost delegovat úkoly </a:t>
            </a:r>
            <a:r>
              <a:rPr b="1" lang="cs-CZ" sz="1800"/>
              <a:t>- zplnomocnění vyžaduje stanovení jasných a jednoznačných hranic odpovědnosti týmu a zajištění přísunu informací, potřebných pro rozhodování</a:t>
            </a:r>
            <a:endParaRPr b="1" sz="1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Úloha ved</a:t>
            </a:r>
            <a:r>
              <a:rPr lang="cs-CZ">
                <a:solidFill>
                  <a:schemeClr val="accent2"/>
                </a:solidFill>
              </a:rPr>
              <a:t>oucího při řešení konfliktů 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18" name="Google Shape;218;p20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 "/>
            </a:pPr>
            <a:r>
              <a:rPr lang="cs-CZ"/>
              <a:t>Úkolem vedoucího týmu je působit mezi stranami konfliktu jako prostředník a udržovat diskusi na věcné úrovni. V žádném případě nedopusťte, abyste sklouzli na vztahovou úroveň. V takovém případě jde podle dlouhodobých zkušeností o všechno jiné, jen ne o řešení problému. Vedoucí týmu má v zásadě tři možnosti, které závisí na tom, kolik kontroly si při tom chce zachovat. Ve většině případů je efektivní jedna z nich.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1. Arbitráž </a:t>
            </a:r>
            <a:endParaRPr b="1"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lang="cs-CZ"/>
              <a:t>Vedoucí zaujme roli soudce. 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lang="cs-CZ"/>
              <a:t>Je to rychlý a definitivní přístup, který lze uplatnit tam, kde jedna strana zjevně porušila jasná pravidla a současně uznává autoritu soudu.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Úloha vedoucího při řešení konfliktů </a:t>
            </a:r>
            <a:endParaRPr/>
          </a:p>
        </p:txBody>
      </p:sp>
      <p:sp>
        <p:nvSpPr>
          <p:cNvPr id="224" name="Google Shape;224;p21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2. Delegování </a:t>
            </a:r>
            <a:endParaRPr b="1"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lang="cs-CZ"/>
              <a:t>Řešení se přenese na zúčastněné strany, aby si konflikt zvládly samy. 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lang="cs-CZ"/>
              <a:t>Častěji se k němu uchýlí ti, kteří se snaží konflikty spíše uhladit než aktivně řešit. 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lang="cs-CZ"/>
              <a:t>Účastníci většinou postrádají dovednosti, informace, nestrannost a dostatečnou vůli k optimálnímu řešení, proto tento přístup nebývá vždy nejúčinnější. </a:t>
            </a:r>
            <a:endParaRPr/>
          </a:p>
          <a:p>
            <a:pPr indent="0" lvl="0" marL="9144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27000" lvl="0" marL="91440" rtl="0" algn="l"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3. Zprostředkování </a:t>
            </a:r>
            <a:endParaRPr b="1"/>
          </a:p>
          <a:p>
            <a:pPr indent="-127000" lvl="0" marL="91440" rtl="0" algn="l"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lang="cs-CZ"/>
              <a:t>Vedoucí týmu má zde funkci prostředníka (mediátora). </a:t>
            </a:r>
            <a:endParaRPr/>
          </a:p>
          <a:p>
            <a:pPr indent="-127000" lvl="0" marL="91440" rtl="0" algn="l"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lang="cs-CZ"/>
              <a:t>Při řešení se vzdáváme do značné míry vlivu nad podobou konečné dohody, ale udržujeme si velkou míru kontroly nad procesem řešení. </a:t>
            </a:r>
            <a:endParaRPr/>
          </a:p>
          <a:p>
            <a:pPr indent="-127000" lvl="0" marL="91440" rtl="0" algn="l"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lang="cs-CZ"/>
              <a:t>Zprostředkovatel obě strany vede k tomu, aby spolu samy nalezly řešení jejich problému. </a:t>
            </a:r>
            <a:endParaRPr/>
          </a:p>
          <a:p>
            <a:pPr indent="0" lvl="0" marL="9144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KDO JE VEDOUCÍ TÝMU ?</a:t>
            </a:r>
            <a:endParaRPr/>
          </a:p>
        </p:txBody>
      </p:sp>
      <p:sp>
        <p:nvSpPr>
          <p:cNvPr id="115" name="Google Shape;115;p3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leader</a:t>
            </a:r>
            <a:r>
              <a:rPr lang="cs-CZ"/>
              <a:t> (lídr, vůdce) je člověk, který je nadprůměrný svými výsledky, má zájem o lidi, ochotu jim pomáhat a starat se o ně; takto získává přirozenou autoritu a vůdcovské postavení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i="1" lang="cs-CZ"/>
              <a:t> </a:t>
            </a:r>
            <a:r>
              <a:rPr b="1" lang="cs-CZ"/>
              <a:t>formální autorita</a:t>
            </a:r>
            <a:r>
              <a:rPr lang="cs-CZ"/>
              <a:t> – autorita poziční, manažer byl do své funkce ustaven, instalován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neformální autorita</a:t>
            </a:r>
            <a:r>
              <a:rPr lang="cs-CZ"/>
              <a:t> – je tvořena vlastnostmi, schopnostmi a dovednostmi, pro které se stává vedoucí pracovník neformální autoritou v očích svých podřízených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odborná kompetence - </a:t>
            </a:r>
            <a:r>
              <a:rPr lang="cs-CZ"/>
              <a:t>odborné znalosti související s předmětem podnikání, odborné schopnosti řídícího charakteru, odborné znalosti příbuzné problematiky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morální část autority </a:t>
            </a:r>
            <a:r>
              <a:rPr lang="cs-CZ"/>
              <a:t>– schopnost jasně stanovovat „pravidla hry“, přesně je respektovat, neměnit je zištně dle potřeby vedoucího, schopnost držet slovo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charisma vedoucího</a:t>
            </a:r>
            <a:r>
              <a:rPr lang="cs-CZ"/>
              <a:t> – sem patří především schopnost verbální a neverbální komunikace, image osobnosti, vyváženost zaměření na vztahy a výkon v týmu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 txBox="1"/>
          <p:nvPr>
            <p:ph type="title"/>
          </p:nvPr>
        </p:nvSpPr>
        <p:spPr>
          <a:xfrm>
            <a:off x="1186180" y="172303"/>
            <a:ext cx="10058400" cy="20290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KOMPETENCE VEDOUCÍHO TÝMU</a:t>
            </a:r>
            <a:br>
              <a:rPr lang="cs-CZ">
                <a:solidFill>
                  <a:schemeClr val="accent2"/>
                </a:solidFill>
              </a:rPr>
            </a:br>
            <a:endParaRPr>
              <a:solidFill>
                <a:schemeClr val="accent2"/>
              </a:solidFill>
            </a:endParaRPr>
          </a:p>
        </p:txBody>
      </p:sp>
      <p:sp>
        <p:nvSpPr>
          <p:cNvPr id="121" name="Google Shape;121;p4"/>
          <p:cNvSpPr txBox="1"/>
          <p:nvPr>
            <p:ph idx="1" type="body"/>
          </p:nvPr>
        </p:nvSpPr>
        <p:spPr>
          <a:xfrm>
            <a:off x="1097280" y="22013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odborná zdatnost</a:t>
            </a:r>
            <a:r>
              <a:rPr lang="cs-CZ"/>
              <a:t> 	– odborné znalosti, široké vědomosti i obecného rázu</a:t>
            </a:r>
            <a:br>
              <a:rPr lang="cs-CZ"/>
            </a:br>
            <a:r>
              <a:rPr lang="cs-CZ"/>
              <a:t>	 - zahrnuje:  vědomosti o objektu řízení, vědomosti o funkcích řízení, vědomosti o informacích pro řízení, vědomosti o systému řízení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praktická dovednost 	</a:t>
            </a:r>
            <a:r>
              <a:rPr lang="cs-CZ"/>
              <a:t>– praktické schopnosti jednat, realizovat znalosti </a:t>
            </a:r>
            <a:br>
              <a:rPr lang="cs-CZ"/>
            </a:br>
            <a:r>
              <a:rPr lang="cs-CZ"/>
              <a:t>	- zahrnuje: schopnost komunikovat, schopnost motivovat, schopnost týmové práce a vedení týmu , schopnost sebeřízení a řízení času (time management)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sociální zralost</a:t>
            </a:r>
            <a:r>
              <a:rPr lang="cs-CZ"/>
              <a:t> 		– osobní vlastnosti </a:t>
            </a:r>
            <a:br>
              <a:rPr lang="cs-CZ"/>
            </a:br>
            <a:r>
              <a:rPr lang="cs-CZ"/>
              <a:t>	- zahrnuje:  charakterové vlastnosti, schopnost vnímání, tvořivost, temperament, psychické vlastnosti 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VEDOUCÍ TÝMU</a:t>
            </a:r>
            <a:br>
              <a:rPr lang="cs-CZ">
                <a:solidFill>
                  <a:schemeClr val="accent2"/>
                </a:solidFill>
              </a:rPr>
            </a:br>
            <a:r>
              <a:rPr lang="cs-CZ">
                <a:solidFill>
                  <a:schemeClr val="accent2"/>
                </a:solidFill>
              </a:rPr>
              <a:t>charakteristika</a:t>
            </a:r>
            <a:endParaRPr/>
          </a:p>
        </p:txBody>
      </p:sp>
      <p:sp>
        <p:nvSpPr>
          <p:cNvPr id="127" name="Google Shape;127;p5"/>
          <p:cNvSpPr txBox="1"/>
          <p:nvPr>
            <p:ph idx="1" type="body"/>
          </p:nvPr>
        </p:nvSpPr>
        <p:spPr>
          <a:xfrm>
            <a:off x="1097280" y="1985434"/>
            <a:ext cx="102692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Za nejdůležitější osobní vlastnosti vedoucího týmu / manažera lze považovat: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b="1" lang="cs-CZ" sz="1900"/>
              <a:t> vůdcovství –</a:t>
            </a:r>
            <a:r>
              <a:rPr lang="cs-CZ" sz="1900"/>
              <a:t> schopnost vést na jakékoliv úrovni řízení, oslovit a přesvědčit, získat lidi a uplatnit sebe i své myšlenky; úvádí se, že úspěch je podmíněn jen z 15 % odbornými znalostmi a z 85 % osobností a vůdcovskou schopností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</a:t>
            </a:r>
            <a:r>
              <a:rPr b="1" lang="cs-CZ" sz="1900"/>
              <a:t>rozhodnost –</a:t>
            </a:r>
            <a:r>
              <a:rPr lang="cs-CZ" sz="1900"/>
              <a:t> umění zvolit východiska i z krizové situace při nedostatku času, informací  i prostředků s potřebnou odvahou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</a:t>
            </a:r>
            <a:r>
              <a:rPr b="1" lang="cs-CZ" sz="1900"/>
              <a:t>samostatnost</a:t>
            </a:r>
            <a:r>
              <a:rPr lang="cs-CZ" sz="1900"/>
              <a:t> – spoléhání na vlastní síly a schopnosti, a to i u svých podřízených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</a:t>
            </a:r>
            <a:r>
              <a:rPr b="1" lang="cs-CZ" sz="1900"/>
              <a:t>iniciativa</a:t>
            </a:r>
            <a:r>
              <a:rPr lang="cs-CZ" sz="1900"/>
              <a:t> – předvídat a tím i ovlivňovat žádoucí vývoj v okruhu své působnosti, být v čele dění a také naopak předjímat možné nežádoucí jevy a vhodně jim předcházet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</a:t>
            </a:r>
            <a:r>
              <a:rPr b="1" lang="cs-CZ" sz="1900"/>
              <a:t>spolehlivost </a:t>
            </a:r>
            <a:r>
              <a:rPr b="1" i="1" lang="cs-CZ" sz="1900"/>
              <a:t>–</a:t>
            </a:r>
            <a:r>
              <a:rPr lang="cs-CZ" sz="1900"/>
              <a:t> stabilita chování a jednání, soulad slov a činů, vyrovnanost a odolnost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VEDOUCÍ TÝMU </a:t>
            </a:r>
            <a:br>
              <a:rPr lang="cs-CZ">
                <a:solidFill>
                  <a:schemeClr val="accent2"/>
                </a:solidFill>
              </a:rPr>
            </a:br>
            <a:r>
              <a:rPr lang="cs-CZ">
                <a:solidFill>
                  <a:schemeClr val="accent2"/>
                </a:solidFill>
              </a:rPr>
              <a:t>požadavky a schopnosti</a:t>
            </a:r>
            <a:endParaRPr sz="2000">
              <a:solidFill>
                <a:schemeClr val="accent2"/>
              </a:solidFill>
            </a:endParaRPr>
          </a:p>
        </p:txBody>
      </p:sp>
      <p:sp>
        <p:nvSpPr>
          <p:cNvPr id="133" name="Google Shape;133;p6"/>
          <p:cNvSpPr txBox="1"/>
          <p:nvPr>
            <p:ph idx="1" type="body"/>
          </p:nvPr>
        </p:nvSpPr>
        <p:spPr>
          <a:xfrm>
            <a:off x="1097280" y="2235200"/>
            <a:ext cx="10058400" cy="416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koordinovat tým </a:t>
            </a:r>
            <a:r>
              <a:rPr lang="cs-CZ" sz="1850"/>
              <a:t>(vyhlašovat a vyjasňovat cíle týmu, dodržení harmonogramu práce..)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moderovat tým </a:t>
            </a:r>
            <a:r>
              <a:rPr lang="cs-CZ" sz="1850"/>
              <a:t>(pečovat o vzájemnou komunikaci, aby byli všichni „ve hře“, vyvažovat argumentaci při jednáních, odhalovat a odstraňovat problémy v komunikaci, zajistit dokumentaci konečného výsledku)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radit členům týmu </a:t>
            </a:r>
            <a:r>
              <a:rPr lang="cs-CZ" sz="1850"/>
              <a:t>(vyslechnout, odborné otázky, otázky pracovních postupů, vztahové problémy v týmu..)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regulovat konflikty </a:t>
            </a:r>
            <a:r>
              <a:rPr lang="cs-CZ" sz="1850"/>
              <a:t>(v závislosti na fázi vývoje týmu – formování X orientace..atd.)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prezentovat výsledky </a:t>
            </a:r>
            <a:r>
              <a:rPr lang="cs-CZ" sz="1850"/>
              <a:t>(přesvědčivý výklad, schopnost diplomaticky vyjednávat, vyjádřit abstraktní nebo komplexní souvislosti)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reprezentovat tým navenek </a:t>
            </a:r>
            <a:r>
              <a:rPr lang="cs-CZ" sz="1850"/>
              <a:t>(věcně a sebevědomě zastupovat zájmy svého týmu)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jednat za tým </a:t>
            </a:r>
            <a:r>
              <a:rPr lang="cs-CZ" sz="1850"/>
              <a:t>(diplomatické chování, bojovat za tým, produktivní zvládání konfliktů se zadavatelem, partnery, atd.)</a:t>
            </a:r>
            <a:endParaRPr sz="925"/>
          </a:p>
          <a:p>
            <a:pPr indent="0" lvl="0" marL="0" rtl="0" algn="r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110"/>
              <a:buNone/>
            </a:pPr>
            <a:r>
              <a:rPr lang="cs-CZ" sz="1110"/>
              <a:t>(Kruger, 2004</a:t>
            </a:r>
            <a:r>
              <a:rPr lang="cs-CZ" sz="925"/>
              <a:t>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VEDOUCÍ TÝMU x MANAŽER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39" name="Google Shape;139;p7"/>
          <p:cNvSpPr txBox="1"/>
          <p:nvPr>
            <p:ph idx="1" type="body"/>
          </p:nvPr>
        </p:nvSpPr>
        <p:spPr>
          <a:xfrm>
            <a:off x="1097280" y="1845734"/>
            <a:ext cx="10058400" cy="4618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05727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65"/>
              <a:buFont typeface="Courier New"/>
              <a:buChar char="o"/>
            </a:pPr>
            <a:r>
              <a:rPr lang="cs-CZ" sz="1665"/>
              <a:t> tyto dva typy vedoucích jsou rozdílní především v </a:t>
            </a:r>
            <a:r>
              <a:rPr b="1" lang="cs-CZ" sz="1665"/>
              <a:t>zaměření a způsobu, jakým dosahují cílů</a:t>
            </a:r>
            <a:endParaRPr b="1" sz="1665"/>
          </a:p>
          <a:p>
            <a:pPr indent="-129222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35"/>
              <a:buChar char=" "/>
            </a:pPr>
            <a:r>
              <a:rPr b="1" lang="cs-CZ" sz="2035"/>
              <a:t>Vedoucí / vůdce / lídr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daleko více se zaměřuje na lidi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 ví, že splnění úkolu dosáhne podporou ostatních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 má za úkol pomoci ostatním jít v jeho stopách a tak společně dojít k cíli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 úspěšný především v období změn, vůdce je iniciátorem změn</a:t>
            </a:r>
            <a:endParaRPr sz="1480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 vidí smysl vlastní práce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 dává smysl práci druhých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 jeho zásady, myšlenky a činy pronikají do celé společnosti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 jeho práce je uspokojivější, ale obtížnější než práce manažera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2035"/>
              <a:buNone/>
            </a:pPr>
            <a:r>
              <a:rPr b="1" lang="cs-CZ" sz="2035"/>
              <a:t>Manažer</a:t>
            </a:r>
            <a:endParaRPr/>
          </a:p>
          <a:p>
            <a:pPr indent="-285750" lvl="1" marL="578358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se zabývá především úkoly a naplněním cílů</a:t>
            </a:r>
            <a:endParaRPr/>
          </a:p>
          <a:p>
            <a:pPr indent="-285750" lvl="1" marL="57835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zaměstnance a lidské zdroje vidí jako prostředky ke splnění úkolu</a:t>
            </a:r>
            <a:endParaRPr/>
          </a:p>
          <a:p>
            <a:pPr indent="-285750" lvl="1" marL="57835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nezabývá se tolik jejich potřebami a růstem</a:t>
            </a:r>
            <a:endParaRPr/>
          </a:p>
          <a:p>
            <a:pPr indent="-285750" lvl="1" marL="57835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jeho úkol – zajistit prostředky pro dosažení cíle</a:t>
            </a:r>
            <a:endParaRPr/>
          </a:p>
          <a:p>
            <a:pPr indent="-285750" lvl="1" marL="57835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má své místo především v období stability firmy / společnosti</a:t>
            </a:r>
            <a:endParaRPr/>
          </a:p>
          <a:p>
            <a:pPr indent="0" lvl="1" marL="20116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None/>
            </a:pPr>
            <a:r>
              <a:t/>
            </a:r>
            <a:endParaRPr sz="148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VEDOUCÍ TÝMU x MANAŽER</a:t>
            </a:r>
            <a:br>
              <a:rPr b="1" lang="cs-CZ" sz="3000">
                <a:solidFill>
                  <a:schemeClr val="accent2"/>
                </a:solidFill>
              </a:rPr>
            </a:br>
            <a:r>
              <a:rPr b="1" lang="cs-CZ" sz="2000"/>
              <a:t>(podle Warda, Bowmana a Kakabadse, 2007)</a:t>
            </a:r>
            <a:endParaRPr b="1" sz="2000"/>
          </a:p>
        </p:txBody>
      </p:sp>
      <p:sp>
        <p:nvSpPr>
          <p:cNvPr id="145" name="Google Shape;145;p8"/>
          <p:cNvSpPr txBox="1"/>
          <p:nvPr>
            <p:ph idx="1" type="body"/>
          </p:nvPr>
        </p:nvSpPr>
        <p:spPr>
          <a:xfrm>
            <a:off x="1008380" y="2087034"/>
            <a:ext cx="10497820" cy="4464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8" marL="1471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b="1" lang="cs-CZ" sz="3400"/>
              <a:t>			</a:t>
            </a:r>
            <a:r>
              <a:rPr b="1" lang="cs-CZ" sz="2000">
                <a:solidFill>
                  <a:schemeClr val="accent2"/>
                </a:solidFill>
              </a:rPr>
              <a:t>Lídr /vedoucí /vůdce</a:t>
            </a:r>
            <a:r>
              <a:rPr b="1" lang="cs-CZ" sz="1500">
                <a:solidFill>
                  <a:srgbClr val="00B0F0"/>
                </a:solidFill>
              </a:rPr>
              <a:t>		</a:t>
            </a:r>
            <a:r>
              <a:rPr b="1" lang="cs-CZ" sz="2000">
                <a:solidFill>
                  <a:schemeClr val="accent2"/>
                </a:solidFill>
              </a:rPr>
              <a:t>Manažer</a:t>
            </a:r>
            <a:endParaRPr b="1" sz="2000">
              <a:solidFill>
                <a:schemeClr val="accent2"/>
              </a:solidFill>
            </a:endParaRPr>
          </a:p>
          <a:p>
            <a:pPr indent="-9525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500"/>
              <a:buChar char=" "/>
            </a:pPr>
            <a:r>
              <a:rPr b="1" lang="cs-CZ" sz="1500"/>
              <a:t>Mocenský základ 			</a:t>
            </a:r>
            <a:r>
              <a:rPr lang="cs-CZ" sz="1500"/>
              <a:t>Osobní a dobrovolný 			Garantovaný organizací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b="1" lang="cs-CZ" sz="1500"/>
              <a:t>Zdroj autority 				</a:t>
            </a:r>
            <a:r>
              <a:rPr lang="cs-CZ" sz="1500"/>
              <a:t>Následovníci 				Podřízení</a:t>
            </a:r>
            <a:endParaRPr sz="1500"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b="1" lang="cs-CZ" sz="1500"/>
              <a:t>Parametry role				</a:t>
            </a:r>
            <a:r>
              <a:rPr lang="cs-CZ" sz="1500"/>
              <a:t>Definuje si sám				Definuje organizace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b="1" lang="cs-CZ" sz="1500"/>
              <a:t>Klíčové činnosti 		</a:t>
            </a:r>
            <a:r>
              <a:rPr lang="cs-CZ" sz="1400"/>
              <a:t>Nastavit směr /Inspirovat a zapojit/ Srovnat a zaměřit		Plánovat/Implementovat/Kontrolovat</a:t>
            </a:r>
            <a:endParaRPr sz="1400"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b="1" lang="cs-CZ" sz="1500"/>
              <a:t>Vytváření hodnot	</a:t>
            </a:r>
            <a:r>
              <a:rPr lang="cs-CZ" sz="1400"/>
              <a:t>Dosahování nespojitých výstupů, využití maxima dostupných možností		Dosahování předem stanovených cílů</a:t>
            </a:r>
            <a:endParaRPr sz="1400"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b="1" lang="cs-CZ" sz="1500"/>
              <a:t>Povaha vztahů 				</a:t>
            </a:r>
            <a:r>
              <a:rPr lang="cs-CZ" sz="1500"/>
              <a:t>Dospělý - dospělý 			Může být rodič - dítě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b="1" lang="cs-CZ" sz="1500"/>
              <a:t>Mechanismus podpory a posilování	</a:t>
            </a:r>
            <a:r>
              <a:rPr lang="cs-CZ" sz="1500"/>
              <a:t>Vzájemná důvěra a respekt 		Cukr a bič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Calibri"/>
              <a:buNone/>
            </a:pPr>
            <a:r>
              <a:rPr lang="cs-CZ">
                <a:solidFill>
                  <a:schemeClr val="accent2"/>
                </a:solidFill>
              </a:rPr>
              <a:t>VEDOUCÍ TÝMU</a:t>
            </a:r>
            <a:br>
              <a:rPr lang="cs-CZ">
                <a:solidFill>
                  <a:schemeClr val="accent2"/>
                </a:solidFill>
              </a:rPr>
            </a:br>
            <a:r>
              <a:rPr lang="cs-CZ">
                <a:solidFill>
                  <a:schemeClr val="accent2"/>
                </a:solidFill>
              </a:rPr>
              <a:t>vlastnosti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51" name="Google Shape;151;p9"/>
          <p:cNvSpPr txBox="1"/>
          <p:nvPr>
            <p:ph idx="1" type="body"/>
          </p:nvPr>
        </p:nvSpPr>
        <p:spPr>
          <a:xfrm>
            <a:off x="1097280" y="1972734"/>
            <a:ext cx="10058400" cy="43391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strategické myšlení a schopnost nadhledu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být úspěšný – dosahovat výsledků, za které nese odpovědnost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umět se rozhodnout (také schopnost dělat nepopulární rozhodnutí)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neodkládat věci na později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zápal pro organizaci a její zaměstnance / tým a jeho členy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smysl pro spravedlnost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dodržovat sliby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poskytnout zpětnou vazbu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komunikovat, informovat a naslouchat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etrospektiva">
  <a:themeElements>
    <a:clrScheme name="Žlutá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2015-02-20T12:07:35Z</dcterms:created>
  <dc:creator>Dagmar Trávníková</dc:creator>
</cp:coreProperties>
</file>