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handoutMasterIdLst>
    <p:handoutMasterId r:id="rId55"/>
  </p:handoutMasterIdLst>
  <p:sldIdLst>
    <p:sldId id="256" r:id="rId2"/>
    <p:sldId id="258" r:id="rId3"/>
    <p:sldId id="282" r:id="rId4"/>
    <p:sldId id="283" r:id="rId5"/>
    <p:sldId id="306" r:id="rId6"/>
    <p:sldId id="259" r:id="rId7"/>
    <p:sldId id="284" r:id="rId8"/>
    <p:sldId id="260" r:id="rId9"/>
    <p:sldId id="262" r:id="rId10"/>
    <p:sldId id="263" r:id="rId11"/>
    <p:sldId id="261" r:id="rId12"/>
    <p:sldId id="264" r:id="rId13"/>
    <p:sldId id="285" r:id="rId14"/>
    <p:sldId id="265" r:id="rId15"/>
    <p:sldId id="286" r:id="rId16"/>
    <p:sldId id="296" r:id="rId17"/>
    <p:sldId id="266" r:id="rId18"/>
    <p:sldId id="295" r:id="rId19"/>
    <p:sldId id="302" r:id="rId20"/>
    <p:sldId id="267" r:id="rId21"/>
    <p:sldId id="303" r:id="rId22"/>
    <p:sldId id="269" r:id="rId23"/>
    <p:sldId id="308" r:id="rId24"/>
    <p:sldId id="268" r:id="rId25"/>
    <p:sldId id="305" r:id="rId26"/>
    <p:sldId id="270" r:id="rId27"/>
    <p:sldId id="297" r:id="rId28"/>
    <p:sldId id="298" r:id="rId29"/>
    <p:sldId id="271" r:id="rId30"/>
    <p:sldId id="307" r:id="rId31"/>
    <p:sldId id="287" r:id="rId32"/>
    <p:sldId id="289" r:id="rId33"/>
    <p:sldId id="288" r:id="rId34"/>
    <p:sldId id="272" r:id="rId35"/>
    <p:sldId id="290" r:id="rId36"/>
    <p:sldId id="273" r:id="rId37"/>
    <p:sldId id="291" r:id="rId38"/>
    <p:sldId id="292" r:id="rId39"/>
    <p:sldId id="274" r:id="rId40"/>
    <p:sldId id="276" r:id="rId41"/>
    <p:sldId id="275" r:id="rId42"/>
    <p:sldId id="277" r:id="rId43"/>
    <p:sldId id="299" r:id="rId44"/>
    <p:sldId id="300" r:id="rId45"/>
    <p:sldId id="301" r:id="rId46"/>
    <p:sldId id="278" r:id="rId47"/>
    <p:sldId id="279" r:id="rId48"/>
    <p:sldId id="309" r:id="rId49"/>
    <p:sldId id="280" r:id="rId50"/>
    <p:sldId id="293" r:id="rId51"/>
    <p:sldId id="281" r:id="rId52"/>
    <p:sldId id="294" r:id="rId53"/>
    <p:sldId id="304" r:id="rId5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0EEEE-84FA-4DE1-8AB9-D38C09A6EB00}" type="datetimeFigureOut">
              <a:rPr lang="cs-CZ" smtClean="0"/>
              <a:pPr/>
              <a:t>3.11.2017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C6244-BF55-41B4-BB9F-B3EBEFC924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00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CDB8-49DF-4F06-A5D5-A5D7F32F77DB}" type="datetimeFigureOut">
              <a:rPr lang="cs-CZ" smtClean="0"/>
              <a:pPr/>
              <a:t>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151-757C-4E76-9553-D9BA8D919A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CDB8-49DF-4F06-A5D5-A5D7F32F77DB}" type="datetimeFigureOut">
              <a:rPr lang="cs-CZ" smtClean="0"/>
              <a:pPr/>
              <a:t>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151-757C-4E76-9553-D9BA8D919A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CDB8-49DF-4F06-A5D5-A5D7F32F77DB}" type="datetimeFigureOut">
              <a:rPr lang="cs-CZ" smtClean="0"/>
              <a:pPr/>
              <a:t>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151-757C-4E76-9553-D9BA8D919A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CDB8-49DF-4F06-A5D5-A5D7F32F77DB}" type="datetimeFigureOut">
              <a:rPr lang="cs-CZ" smtClean="0"/>
              <a:pPr/>
              <a:t>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151-757C-4E76-9553-D9BA8D919A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CDB8-49DF-4F06-A5D5-A5D7F32F77DB}" type="datetimeFigureOut">
              <a:rPr lang="cs-CZ" smtClean="0"/>
              <a:pPr/>
              <a:t>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151-757C-4E76-9553-D9BA8D919A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CDB8-49DF-4F06-A5D5-A5D7F32F77DB}" type="datetimeFigureOut">
              <a:rPr lang="cs-CZ" smtClean="0"/>
              <a:pPr/>
              <a:t>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151-757C-4E76-9553-D9BA8D919A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CDB8-49DF-4F06-A5D5-A5D7F32F77DB}" type="datetimeFigureOut">
              <a:rPr lang="cs-CZ" smtClean="0"/>
              <a:pPr/>
              <a:t>3.11.2017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151-757C-4E76-9553-D9BA8D919A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CDB8-49DF-4F06-A5D5-A5D7F32F77DB}" type="datetimeFigureOut">
              <a:rPr lang="cs-CZ" smtClean="0"/>
              <a:pPr/>
              <a:t>3.11.2017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151-757C-4E76-9553-D9BA8D919A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CDB8-49DF-4F06-A5D5-A5D7F32F77DB}" type="datetimeFigureOut">
              <a:rPr lang="cs-CZ" smtClean="0"/>
              <a:pPr/>
              <a:t>3.11.2017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151-757C-4E76-9553-D9BA8D919A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CDB8-49DF-4F06-A5D5-A5D7F32F77DB}" type="datetimeFigureOut">
              <a:rPr lang="cs-CZ" smtClean="0"/>
              <a:pPr/>
              <a:t>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151-757C-4E76-9553-D9BA8D919A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CDB8-49DF-4F06-A5D5-A5D7F32F77DB}" type="datetimeFigureOut">
              <a:rPr lang="cs-CZ" smtClean="0"/>
              <a:pPr/>
              <a:t>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C151-757C-4E76-9553-D9BA8D919A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2CDB8-49DF-4F06-A5D5-A5D7F32F77DB}" type="datetimeFigureOut">
              <a:rPr lang="cs-CZ" smtClean="0"/>
              <a:pPr/>
              <a:t>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BC151-757C-4E76-9553-D9BA8D919A3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952327"/>
          </a:xfrm>
        </p:spPr>
        <p:txBody>
          <a:bodyPr/>
          <a:lstStyle/>
          <a:p>
            <a:r>
              <a:rPr lang="cs-CZ" b="1" dirty="0" smtClean="0"/>
              <a:t>Didaktika sebeobrany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Otázky a Odpovědi</a:t>
            </a:r>
            <a:endParaRPr lang="cs-CZ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5.</a:t>
            </a:r>
            <a:br>
              <a:rPr lang="cs-CZ" dirty="0" smtClean="0"/>
            </a:br>
            <a:r>
              <a:rPr lang="cs-CZ" dirty="0" smtClean="0"/>
              <a:t>Použití donucovacích prostředků </a:t>
            </a:r>
            <a:br>
              <a:rPr lang="cs-CZ" dirty="0" smtClean="0"/>
            </a:br>
            <a:r>
              <a:rPr lang="cs-CZ" dirty="0" smtClean="0"/>
              <a:t>(a zbraně) </a:t>
            </a:r>
            <a:br>
              <a:rPr lang="cs-CZ" dirty="0" smtClean="0"/>
            </a:br>
            <a:r>
              <a:rPr lang="cs-CZ" dirty="0" smtClean="0"/>
              <a:t>vs. </a:t>
            </a:r>
            <a:br>
              <a:rPr lang="cs-CZ" dirty="0" smtClean="0"/>
            </a:br>
            <a:r>
              <a:rPr lang="cs-CZ" dirty="0" smtClean="0"/>
              <a:t>technické prostředky v sebeobraně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6.</a:t>
            </a:r>
            <a:br>
              <a:rPr lang="cs-CZ" dirty="0" smtClean="0"/>
            </a:br>
            <a:r>
              <a:rPr lang="cs-CZ" dirty="0" smtClean="0"/>
              <a:t>Reálná sebeobrana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7.</a:t>
            </a:r>
            <a:br>
              <a:rPr lang="cs-CZ" dirty="0" smtClean="0"/>
            </a:br>
            <a:r>
              <a:rPr lang="cs-CZ" dirty="0" smtClean="0"/>
              <a:t>Motorické učení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 descr="Fáze motorického učení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906" r="2906"/>
          <a:stretch>
            <a:fillRect/>
          </a:stretch>
        </p:blipFill>
        <p:spPr>
          <a:xfrm>
            <a:off x="395536" y="260648"/>
            <a:ext cx="8542991" cy="62452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8.</a:t>
            </a:r>
            <a:br>
              <a:rPr lang="cs-CZ" dirty="0" smtClean="0"/>
            </a:br>
            <a:r>
              <a:rPr lang="cs-CZ" dirty="0" smtClean="0"/>
              <a:t>Hrubá     X    jemná </a:t>
            </a:r>
            <a:br>
              <a:rPr lang="cs-CZ" dirty="0" smtClean="0"/>
            </a:br>
            <a:r>
              <a:rPr lang="cs-CZ" dirty="0" smtClean="0"/>
              <a:t>motorika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b="1" dirty="0" smtClean="0"/>
              <a:t>Jemná motorika</a:t>
            </a:r>
          </a:p>
          <a:p>
            <a:pPr algn="just">
              <a:buNone/>
            </a:pPr>
            <a:r>
              <a:rPr lang="cs-CZ" dirty="0" smtClean="0"/>
              <a:t>	Motorika prstů a artikulačních orgánů. Je řízena aktivitou drobných svalů a vypovídá o manipulačních schopnostech, …</a:t>
            </a:r>
          </a:p>
          <a:p>
            <a:pPr algn="just"/>
            <a:r>
              <a:rPr lang="cs-CZ" b="1" dirty="0" smtClean="0"/>
              <a:t>Hrubá motorika</a:t>
            </a:r>
          </a:p>
          <a:p>
            <a:pPr algn="just">
              <a:buNone/>
            </a:pPr>
            <a:r>
              <a:rPr lang="cs-CZ" dirty="0" smtClean="0"/>
              <a:t>	silový výsledek, který využívá velkých svalových skupin jako nohy, ruce; normálně jsou to tlačení a tažení, jsou rozšířené když se dostaví reakce adrenalinu</a:t>
            </a:r>
          </a:p>
          <a:p>
            <a:pPr algn="just"/>
            <a:r>
              <a:rPr lang="cs-CZ" b="1" dirty="0" smtClean="0"/>
              <a:t>Komplexní</a:t>
            </a:r>
          </a:p>
          <a:p>
            <a:pPr algn="just">
              <a:buNone/>
            </a:pPr>
            <a:r>
              <a:rPr lang="cs-CZ" dirty="0" smtClean="0"/>
              <a:t>	zahrnují koordinaci oko ruka, načasování, sledování, mají </a:t>
            </a:r>
            <a:r>
              <a:rPr lang="cs-CZ" dirty="0" err="1" smtClean="0"/>
              <a:t>multi</a:t>
            </a:r>
            <a:r>
              <a:rPr lang="cs-CZ" dirty="0" smtClean="0"/>
              <a:t>-technické části</a:t>
            </a:r>
          </a:p>
          <a:p>
            <a:pPr algn="just">
              <a:buNone/>
            </a:pPr>
            <a:r>
              <a:rPr lang="cs-CZ" dirty="0" smtClean="0"/>
              <a:t>	série kombinací motorických dovedností, mají optimální výkonnost mezi 115 – 145 </a:t>
            </a:r>
            <a:r>
              <a:rPr lang="cs-CZ" dirty="0" err="1" smtClean="0"/>
              <a:t>bpm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just"/>
            <a:r>
              <a:rPr lang="cs-CZ" dirty="0" smtClean="0"/>
              <a:t>Výzkumy zjistily, že průměrný student se bude hrubé motorické dovednosti učit rychleji než jemné nebo komplexní.</a:t>
            </a:r>
          </a:p>
          <a:p>
            <a:pPr algn="just"/>
            <a:r>
              <a:rPr lang="cs-CZ" dirty="0" smtClean="0"/>
              <a:t>Hrubé motorické dovednosti jsou většinou snadněji naučitelné. </a:t>
            </a:r>
          </a:p>
          <a:p>
            <a:pPr algn="just"/>
            <a:r>
              <a:rPr lang="cs-CZ" dirty="0" smtClean="0"/>
              <a:t>Průměrné motorické dovednosti mohou být naučeny ve třech minutách nebo dříve, nebo během 25ti opakování.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>9.</a:t>
            </a:r>
            <a:br>
              <a:rPr lang="cs-CZ" dirty="0" smtClean="0"/>
            </a:br>
            <a:r>
              <a:rPr lang="cs-CZ" dirty="0" smtClean="0"/>
              <a:t>Projev stresu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cs-CZ" dirty="0" smtClean="0"/>
              <a:t>115 </a:t>
            </a:r>
            <a:r>
              <a:rPr lang="cs-CZ" dirty="0" err="1" smtClean="0"/>
              <a:t>bpm</a:t>
            </a:r>
            <a:r>
              <a:rPr lang="cs-CZ" dirty="0" smtClean="0"/>
              <a:t> – zhoršují se jemné motorické dovednosti</a:t>
            </a:r>
          </a:p>
          <a:p>
            <a:r>
              <a:rPr lang="cs-CZ" dirty="0" smtClean="0"/>
              <a:t>146 – 175 </a:t>
            </a:r>
            <a:r>
              <a:rPr lang="cs-CZ" dirty="0" err="1" smtClean="0"/>
              <a:t>bpm</a:t>
            </a:r>
            <a:r>
              <a:rPr lang="cs-CZ" dirty="0" smtClean="0"/>
              <a:t> – zhoršují se komplexní motorické dovednosti – optimální dovednosti k přežití a boji</a:t>
            </a:r>
          </a:p>
          <a:p>
            <a:r>
              <a:rPr lang="cs-CZ" dirty="0" smtClean="0"/>
              <a:t>Zhoršují se rozeznávací procesy a vnímání se zužuje</a:t>
            </a:r>
          </a:p>
          <a:p>
            <a:r>
              <a:rPr lang="cs-CZ" dirty="0" smtClean="0"/>
              <a:t>176 a výš – hyper bdělost a iracionální chování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Hyper ostražitost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Je často popisována jako zamrznutí  na místě a dostavuje se když je identifikován vysoký stupeň hrozby.</a:t>
            </a:r>
          </a:p>
          <a:p>
            <a:pPr algn="just"/>
            <a:r>
              <a:rPr lang="cs-CZ" dirty="0" err="1" smtClean="0"/>
              <a:t>Janis</a:t>
            </a:r>
            <a:r>
              <a:rPr lang="cs-CZ" dirty="0" smtClean="0"/>
              <a:t> a Mann (1977) popisují </a:t>
            </a:r>
            <a:r>
              <a:rPr lang="cs-CZ" dirty="0" err="1" smtClean="0"/>
              <a:t>hyperostražitost</a:t>
            </a:r>
            <a:r>
              <a:rPr lang="cs-CZ" dirty="0" smtClean="0"/>
              <a:t>, když nastává nebo bezprostředně hrozí vážné fyzické poškození nebo smrt a čas na řízení hrozby je krátký. Za těchto podmínek jednotlivec jedná impulzivně. 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>1. </a:t>
            </a:r>
            <a:br>
              <a:rPr lang="cs-CZ" dirty="0" smtClean="0"/>
            </a:br>
            <a:r>
              <a:rPr lang="cs-CZ" dirty="0" smtClean="0"/>
              <a:t>Rozdíl mezi sebeobranou </a:t>
            </a:r>
            <a:br>
              <a:rPr lang="cs-CZ" dirty="0" smtClean="0"/>
            </a:br>
            <a:r>
              <a:rPr lang="cs-CZ" dirty="0" smtClean="0"/>
              <a:t>a sebeochranou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>10.</a:t>
            </a:r>
            <a:br>
              <a:rPr lang="cs-CZ" dirty="0" smtClean="0"/>
            </a:br>
            <a:r>
              <a:rPr lang="cs-CZ" dirty="0" smtClean="0"/>
              <a:t>Spouštěče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Reakce osoby na podnět</a:t>
            </a:r>
          </a:p>
          <a:p>
            <a:pPr lvl="1"/>
            <a:r>
              <a:rPr lang="cs-CZ" dirty="0" smtClean="0"/>
              <a:t>Psychická</a:t>
            </a:r>
          </a:p>
          <a:p>
            <a:pPr lvl="1"/>
            <a:r>
              <a:rPr lang="cs-CZ" dirty="0" smtClean="0"/>
              <a:t>fyzická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>11.</a:t>
            </a:r>
            <a:br>
              <a:rPr lang="cs-CZ" dirty="0" smtClean="0"/>
            </a:br>
            <a:r>
              <a:rPr lang="cs-CZ" dirty="0" smtClean="0"/>
              <a:t>Embryonální pozice (poloha) 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 descr="Embrionální poloha - httpblog.predatorbdu.com201307sage-dynamics-firearms-training-fetal.htm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35003"/>
            <a:ext cx="7920880" cy="605758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99592" y="6309320"/>
            <a:ext cx="7387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httpblog.predatorbdu.com201307sage-</a:t>
            </a:r>
            <a:r>
              <a:rPr lang="cs-CZ" dirty="0" err="1" smtClean="0"/>
              <a:t>dynamics</a:t>
            </a:r>
            <a:r>
              <a:rPr lang="cs-CZ" dirty="0" smtClean="0"/>
              <a:t>-</a:t>
            </a:r>
            <a:r>
              <a:rPr lang="cs-CZ" dirty="0" err="1" smtClean="0"/>
              <a:t>firearms</a:t>
            </a:r>
            <a:r>
              <a:rPr lang="cs-CZ" dirty="0" smtClean="0"/>
              <a:t>-</a:t>
            </a:r>
            <a:r>
              <a:rPr lang="cs-CZ" dirty="0" err="1" smtClean="0"/>
              <a:t>training</a:t>
            </a:r>
            <a:r>
              <a:rPr lang="cs-CZ" dirty="0" smtClean="0"/>
              <a:t>-</a:t>
            </a:r>
            <a:r>
              <a:rPr lang="cs-CZ" dirty="0" err="1" smtClean="0"/>
              <a:t>fetal.html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>12.</a:t>
            </a:r>
            <a:br>
              <a:rPr lang="cs-CZ" dirty="0" smtClean="0"/>
            </a:br>
            <a:r>
              <a:rPr lang="cs-CZ" dirty="0" smtClean="0"/>
              <a:t>Deeskalační pozice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 descr="DSC000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75" y="1720056"/>
            <a:ext cx="3524250" cy="4286250"/>
          </a:xfrm>
        </p:spPr>
      </p:pic>
      <p:pic>
        <p:nvPicPr>
          <p:cNvPr id="6" name="Zástupný symbol pro obsah 5" descr="imag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05475" y="2672556"/>
            <a:ext cx="1924050" cy="23812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>13.</a:t>
            </a:r>
            <a:br>
              <a:rPr lang="cs-CZ" dirty="0" smtClean="0"/>
            </a:br>
            <a:r>
              <a:rPr lang="cs-CZ" dirty="0" smtClean="0"/>
              <a:t>Uzavřené  vs.    Otevřené </a:t>
            </a:r>
            <a:br>
              <a:rPr lang="cs-CZ" dirty="0" smtClean="0"/>
            </a:br>
            <a:r>
              <a:rPr lang="cs-CZ" dirty="0" smtClean="0"/>
              <a:t>motorické dovednosti v sebeobraně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Uzavřené motorické dovednosti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Jsou vedené ve statickém prostředí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Např. střelba, když po vás nikdo nestřílí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Otevřené motorické dovednosti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Dovednosti vedené v dynamickém prostředí         a mohou být považovány za reakční motorické dovednosti.</a:t>
            </a:r>
          </a:p>
          <a:p>
            <a:pPr algn="just"/>
            <a:endParaRPr lang="cs-CZ" dirty="0" smtClean="0"/>
          </a:p>
          <a:p>
            <a:pPr algn="just">
              <a:buNone/>
            </a:pPr>
            <a:r>
              <a:rPr lang="cs-CZ" dirty="0" smtClean="0"/>
              <a:t>Např. aktuální bojová střelba ve které by musel policista reagovat proti smrtící síle útočníka. 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>14.</a:t>
            </a:r>
            <a:br>
              <a:rPr lang="cs-CZ" dirty="0" smtClean="0"/>
            </a:br>
            <a:r>
              <a:rPr lang="cs-CZ" dirty="0" smtClean="0"/>
              <a:t>Fáze konfliktu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Sebeobrana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smtClean="0"/>
              <a:t>	Je otevřeným systémem, aby bylo možné podle okolností (daných zúčastněnými osobami, situací, apod.) měnit konkrétní </a:t>
            </a:r>
            <a:r>
              <a:rPr lang="cs-CZ" dirty="0" err="1" smtClean="0"/>
              <a:t>úpolové</a:t>
            </a:r>
            <a:r>
              <a:rPr lang="cs-CZ" dirty="0" smtClean="0"/>
              <a:t> činnosti takovým způsobem, aby sebeobranná akce byla dostatečně účinná a rychlá, a aby byly současně zachovány zájmy chráněné zákonem. (především život a zdraví člověka, či majetek).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06[1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8685876" cy="361642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16624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cs-CZ" dirty="0" err="1" smtClean="0"/>
              <a:t>Prekonflikt</a:t>
            </a:r>
            <a:endParaRPr lang="cs-CZ" sz="2800" dirty="0" smtClean="0"/>
          </a:p>
          <a:p>
            <a:pPr lvl="1" algn="just"/>
            <a:r>
              <a:rPr lang="cs-CZ" dirty="0" smtClean="0"/>
              <a:t>Vzdělání – znalostní doména (příprava na konflikt)</a:t>
            </a:r>
            <a:endParaRPr lang="cs-CZ" sz="2400" dirty="0" smtClean="0"/>
          </a:p>
          <a:p>
            <a:pPr lvl="1" algn="just"/>
            <a:r>
              <a:rPr lang="cs-CZ" dirty="0" smtClean="0"/>
              <a:t>Iniciace – podnět, který je příčinou konfliktu </a:t>
            </a:r>
            <a:endParaRPr lang="cs-CZ" sz="2400" dirty="0" smtClean="0"/>
          </a:p>
          <a:p>
            <a:pPr lvl="1" algn="just"/>
            <a:r>
              <a:rPr lang="cs-CZ" dirty="0" smtClean="0"/>
              <a:t>Eskalace</a:t>
            </a:r>
            <a:endParaRPr lang="cs-CZ" sz="2400" dirty="0" smtClean="0"/>
          </a:p>
          <a:p>
            <a:pPr lvl="0" algn="just"/>
            <a:r>
              <a:rPr lang="cs-CZ" dirty="0" smtClean="0"/>
              <a:t>Konflikt</a:t>
            </a:r>
            <a:endParaRPr lang="cs-CZ" sz="2800" dirty="0" smtClean="0"/>
          </a:p>
          <a:p>
            <a:pPr lvl="1" algn="just"/>
            <a:r>
              <a:rPr lang="cs-CZ" dirty="0" smtClean="0"/>
              <a:t>Konfrontace – použití síly (tzv. žebřík použití síly – Jim Wagner)</a:t>
            </a:r>
            <a:endParaRPr lang="cs-CZ" sz="2400" dirty="0" smtClean="0"/>
          </a:p>
          <a:p>
            <a:pPr lvl="0" algn="just"/>
            <a:r>
              <a:rPr lang="cs-CZ" dirty="0" err="1" smtClean="0"/>
              <a:t>Postkonflikt</a:t>
            </a:r>
            <a:endParaRPr lang="cs-CZ" sz="2800" dirty="0" smtClean="0"/>
          </a:p>
          <a:p>
            <a:pPr lvl="1" algn="just"/>
            <a:r>
              <a:rPr lang="cs-CZ" dirty="0" smtClean="0"/>
              <a:t>Stabilizace – únik, zadržení útočníka, první pomoc, kontakt s policií</a:t>
            </a:r>
            <a:endParaRPr lang="cs-CZ" sz="2400" dirty="0" smtClean="0"/>
          </a:p>
          <a:p>
            <a:pPr lvl="1" algn="just"/>
            <a:r>
              <a:rPr lang="cs-CZ" dirty="0" smtClean="0"/>
              <a:t>Normalizace – hospitalizace, trestní řízení</a:t>
            </a:r>
            <a:endParaRPr lang="cs-CZ" sz="2400" dirty="0" smtClean="0"/>
          </a:p>
          <a:p>
            <a:pPr lvl="1" algn="just"/>
            <a:r>
              <a:rPr lang="cs-CZ" dirty="0" smtClean="0"/>
              <a:t>Evaluace – poučení se ze skutečností, pokrok                       v tréninku</a:t>
            </a:r>
            <a:endParaRPr lang="cs-CZ" sz="24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yklus_konflikt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0307" y="404813"/>
            <a:ext cx="6943385" cy="572135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Žebřík použití síl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4314" y="404664"/>
            <a:ext cx="6196038" cy="593752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>15.</a:t>
            </a:r>
            <a:br>
              <a:rPr lang="cs-CZ" dirty="0" smtClean="0"/>
            </a:br>
            <a:r>
              <a:rPr lang="cs-CZ" dirty="0" smtClean="0"/>
              <a:t>Osobní direktiva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algn="just">
              <a:buNone/>
            </a:pPr>
            <a:r>
              <a:rPr lang="cs-CZ" dirty="0" smtClean="0"/>
              <a:t>	„V případě útoku udělám co bude v mých silách, abych se vyhnul konfrontaci za použití co nejméně násilí hrozícímu jak mě, tak mým protivníkům.</a:t>
            </a:r>
            <a:endParaRPr lang="cs-CZ" sz="2800" dirty="0" smtClean="0"/>
          </a:p>
          <a:p>
            <a:pPr lvl="2" algn="just"/>
            <a:r>
              <a:rPr lang="cs-CZ" dirty="0" smtClean="0"/>
              <a:t>Direktiva jsou něco jako váš osobní rozkaz (mise)</a:t>
            </a:r>
            <a:endParaRPr lang="cs-CZ" sz="2000" dirty="0" smtClean="0"/>
          </a:p>
          <a:p>
            <a:pPr lvl="2" algn="just"/>
            <a:r>
              <a:rPr lang="cs-CZ" dirty="0" smtClean="0"/>
              <a:t>Je mentální podnět, který vám pomáhá </a:t>
            </a:r>
            <a:r>
              <a:rPr lang="cs-CZ" dirty="0" smtClean="0"/>
              <a:t>přepnout</a:t>
            </a:r>
            <a:endParaRPr lang="cs-CZ" sz="2000" dirty="0" smtClean="0"/>
          </a:p>
          <a:p>
            <a:pPr lvl="2" algn="just"/>
            <a:r>
              <a:rPr lang="cs-CZ" dirty="0" smtClean="0"/>
              <a:t>Pokud je reálná a podpořená realistickým tréninkem, pak pomůže právě tehdy, kdy ji budete potřebovat</a:t>
            </a:r>
            <a:endParaRPr lang="cs-CZ" sz="2000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>16.</a:t>
            </a:r>
            <a:br>
              <a:rPr lang="cs-CZ" dirty="0" smtClean="0"/>
            </a:br>
            <a:r>
              <a:rPr lang="cs-CZ" dirty="0" err="1" smtClean="0"/>
              <a:t>Hickův</a:t>
            </a:r>
            <a:r>
              <a:rPr lang="cs-CZ" dirty="0" smtClean="0"/>
              <a:t> zákon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Britský psycholog William Edmund </a:t>
            </a:r>
            <a:r>
              <a:rPr lang="cs-CZ" sz="2800" dirty="0" err="1" smtClean="0"/>
              <a:t>Hick</a:t>
            </a:r>
            <a:endParaRPr lang="cs-CZ" sz="2800" dirty="0" smtClean="0"/>
          </a:p>
          <a:p>
            <a:r>
              <a:rPr lang="cs-CZ" sz="2800" dirty="0" smtClean="0"/>
              <a:t>Definuje čas, který osoba potřebuje k tomu, aby se dokázala rozhodnout na základě možností, které má.</a:t>
            </a:r>
          </a:p>
          <a:p>
            <a:r>
              <a:rPr lang="cs-CZ" sz="2800" dirty="0" smtClean="0"/>
              <a:t>Zákon </a:t>
            </a:r>
            <a:r>
              <a:rPr lang="cs-CZ" sz="2800" b="1" dirty="0" smtClean="0"/>
              <a:t>zkoumá kognitivní (rozpoznávací) schopnost výběru jako reakci na určitý stimul</a:t>
            </a:r>
            <a:r>
              <a:rPr lang="cs-CZ" sz="2800" dirty="0" smtClean="0"/>
              <a:t>. Množství času, které daná osoba potřebuje ke zpracování informací, se nazývá stupeň získání informací (</a:t>
            </a:r>
            <a:r>
              <a:rPr lang="cs-CZ" sz="2800" dirty="0" err="1" smtClean="0"/>
              <a:t>rate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gain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information</a:t>
            </a:r>
            <a:r>
              <a:rPr lang="cs-CZ" sz="2800" dirty="0" smtClean="0"/>
              <a:t>).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cs-CZ" sz="2800" dirty="0" smtClean="0"/>
              <a:t>Vztah mezi stimulem a výběrem reakce poprvé publikoval </a:t>
            </a:r>
            <a:r>
              <a:rPr lang="cs-CZ" sz="2800" dirty="0" err="1" smtClean="0"/>
              <a:t>Franciscus</a:t>
            </a:r>
            <a:r>
              <a:rPr lang="cs-CZ" sz="2800" dirty="0" smtClean="0"/>
              <a:t> </a:t>
            </a:r>
            <a:r>
              <a:rPr lang="cs-CZ" sz="2800" dirty="0" err="1" smtClean="0"/>
              <a:t>Donders</a:t>
            </a:r>
            <a:r>
              <a:rPr lang="cs-CZ" sz="2800" dirty="0" smtClean="0"/>
              <a:t> v roce 1868. Později, v roce 1885, J. </a:t>
            </a:r>
            <a:r>
              <a:rPr lang="cs-CZ" sz="2800" dirty="0" err="1" smtClean="0"/>
              <a:t>Merkel</a:t>
            </a:r>
            <a:r>
              <a:rPr lang="cs-CZ" sz="2800" dirty="0" smtClean="0"/>
              <a:t> objevil a vědecky dokázal, že </a:t>
            </a:r>
            <a:r>
              <a:rPr lang="cs-CZ" sz="2800" b="1" dirty="0" smtClean="0"/>
              <a:t>reakční čas na stimul je delší, pokud existuje větší počet variant reakcí</a:t>
            </a:r>
            <a:r>
              <a:rPr lang="cs-CZ" sz="2800" dirty="0" smtClean="0"/>
              <a:t>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>17.</a:t>
            </a:r>
            <a:br>
              <a:rPr lang="cs-CZ" dirty="0" smtClean="0"/>
            </a:br>
            <a:r>
              <a:rPr lang="cs-CZ" dirty="0" smtClean="0"/>
              <a:t>Obranné instinktivní reakce a jejich využití v sebeobraně 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Sebeochrana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cs-CZ" dirty="0" smtClean="0"/>
              <a:t>	Podle povahy uplatňovaného násilí rozeznáváme jednak tzv. situace </a:t>
            </a:r>
            <a:r>
              <a:rPr lang="cs-CZ" b="1" dirty="0" smtClean="0"/>
              <a:t>sebeobranné</a:t>
            </a:r>
            <a:r>
              <a:rPr lang="cs-CZ" dirty="0" smtClean="0"/>
              <a:t>. Útočník v nich používá krajních forem násilí, ohrožujících zdraví nebo život napadeného. Tyto situace jsou u nás poměrně dosti rozšířené. </a:t>
            </a:r>
          </a:p>
          <a:p>
            <a:pPr algn="just">
              <a:buNone/>
            </a:pPr>
            <a:r>
              <a:rPr lang="cs-CZ" dirty="0" smtClean="0"/>
              <a:t>	Dost se ale i stává, že útočník napadeného uchopí za oděv či určitou část těla, cloumá jím, strká do něho atd. když útočník sice používá násilí nebo jím hrozí, avšak neuvádí v bezprostřední nebezpečí zdraví nebo život, obránce nelze používat zákroků, které by důvodně mohly vést k poranění nebo dokonce usmrcení útočníka. </a:t>
            </a:r>
          </a:p>
          <a:p>
            <a:pPr algn="just">
              <a:buNone/>
            </a:pPr>
            <a:r>
              <a:rPr lang="cs-CZ" dirty="0" smtClean="0"/>
              <a:t>	Takové situace nazýváme </a:t>
            </a:r>
            <a:r>
              <a:rPr lang="cs-CZ" b="1" dirty="0" smtClean="0"/>
              <a:t>sebeochranné</a:t>
            </a:r>
            <a:r>
              <a:rPr lang="cs-CZ" dirty="0" smtClean="0"/>
              <a:t> a disciplínu, která se jimi zabývá, sebeochranou.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>18.</a:t>
            </a:r>
            <a:br>
              <a:rPr lang="cs-CZ" dirty="0" smtClean="0"/>
            </a:br>
            <a:r>
              <a:rPr lang="cs-CZ" dirty="0" smtClean="0"/>
              <a:t>Rozhodovací proces v sebeobraně (vnímání a vyhodnocení hrozby) 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>19.</a:t>
            </a:r>
            <a:br>
              <a:rPr lang="cs-CZ" dirty="0" smtClean="0"/>
            </a:br>
            <a:r>
              <a:rPr lang="cs-CZ" dirty="0" smtClean="0"/>
              <a:t>Motorické dovednosti v situacích ohrožení života (v sebeobraně)</a:t>
            </a: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>20.</a:t>
            </a:r>
            <a:br>
              <a:rPr lang="cs-CZ" dirty="0" smtClean="0"/>
            </a:br>
            <a:r>
              <a:rPr lang="cs-CZ" dirty="0" smtClean="0"/>
              <a:t>Reakční časy v sebeobraně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reakční čas + </a:t>
            </a:r>
            <a:r>
              <a:rPr lang="cs-CZ" dirty="0" err="1" smtClean="0"/>
              <a:t>čas</a:t>
            </a:r>
            <a:r>
              <a:rPr lang="cs-CZ" dirty="0" smtClean="0"/>
              <a:t> pohybu = čas odpovědi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Reakční čas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funkce, která nastane mezi senzory nervového systému a schopnosti mozku rozeznat a identifikovat správnou odpověď na konkrétní hrozbu; </a:t>
            </a:r>
          </a:p>
          <a:p>
            <a:pPr algn="just"/>
            <a:r>
              <a:rPr lang="cs-CZ" dirty="0" smtClean="0"/>
              <a:t>Reakční čas je definován jako čistá rozpoznávací úloha</a:t>
            </a:r>
          </a:p>
          <a:p>
            <a:pPr algn="just"/>
            <a:r>
              <a:rPr lang="cs-CZ" dirty="0" smtClean="0"/>
              <a:t>(analýza/rozhodnutí, formulace strategie, motorická iniciace)</a:t>
            </a: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 pohybu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normálně definován jako časový interval mezi započetím a ukončením pohybu.</a:t>
            </a:r>
          </a:p>
          <a:p>
            <a:r>
              <a:rPr lang="cs-CZ" dirty="0" smtClean="0"/>
              <a:t>V tomto případě tréninku přežití je čas pohybu, který by byl identifikován jako trvání času specifické dovednosti přežití do jejího ukončení</a:t>
            </a:r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 odpovědi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Toto je kombinace reakčního času a času odpovědi. </a:t>
            </a:r>
          </a:p>
          <a:p>
            <a:r>
              <a:rPr lang="cs-CZ" dirty="0" smtClean="0"/>
              <a:t>Je to čas od vnímání (rozpoznání) podnětu hrozby do kompletní studentovy odezvy.</a:t>
            </a:r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>21.</a:t>
            </a:r>
            <a:br>
              <a:rPr lang="cs-CZ" dirty="0" smtClean="0"/>
            </a:br>
            <a:r>
              <a:rPr lang="cs-CZ" dirty="0" smtClean="0"/>
              <a:t>Zkrácený výcvik </a:t>
            </a:r>
            <a:br>
              <a:rPr lang="cs-CZ" dirty="0" smtClean="0"/>
            </a:br>
            <a:r>
              <a:rPr lang="cs-CZ" dirty="0" smtClean="0"/>
              <a:t>vs. </a:t>
            </a:r>
            <a:br>
              <a:rPr lang="cs-CZ" dirty="0" smtClean="0"/>
            </a:br>
            <a:r>
              <a:rPr lang="cs-CZ" dirty="0" smtClean="0"/>
              <a:t>výuka dlouhodobá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22.</a:t>
            </a:r>
            <a:br>
              <a:rPr lang="cs-CZ" dirty="0" smtClean="0"/>
            </a:br>
            <a:r>
              <a:rPr lang="cs-CZ" dirty="0" smtClean="0"/>
              <a:t> Páky v sebeobraně</a:t>
            </a:r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55576" y="836712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… přivedení kloubních pohyblivých částí lidského těla do nepřiměřené polohy, tj. na hranici normální pohyblivosti popř. za tuto mez …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… </a:t>
            </a:r>
            <a:r>
              <a:rPr lang="cs-CZ" dirty="0" err="1" smtClean="0"/>
              <a:t>uvední</a:t>
            </a:r>
            <a:r>
              <a:rPr lang="cs-CZ" dirty="0" smtClean="0"/>
              <a:t> kloubních spojení do </a:t>
            </a:r>
            <a:r>
              <a:rPr lang="cs-CZ" dirty="0" err="1" smtClean="0"/>
              <a:t>nefyzilogických</a:t>
            </a:r>
            <a:r>
              <a:rPr lang="cs-CZ" dirty="0" smtClean="0"/>
              <a:t> poloh …</a:t>
            </a:r>
          </a:p>
          <a:p>
            <a:endParaRPr lang="cs-CZ" dirty="0" smtClean="0"/>
          </a:p>
          <a:p>
            <a:r>
              <a:rPr lang="cs-CZ" dirty="0" err="1" smtClean="0"/>
              <a:t>Kansecu</a:t>
            </a:r>
            <a:r>
              <a:rPr lang="cs-CZ" dirty="0" smtClean="0"/>
              <a:t> </a:t>
            </a:r>
            <a:r>
              <a:rPr lang="cs-CZ" dirty="0" err="1" smtClean="0"/>
              <a:t>waza</a:t>
            </a:r>
            <a:r>
              <a:rPr lang="cs-CZ" dirty="0" smtClean="0"/>
              <a:t> – zneškodnění soupeře páčením</a:t>
            </a:r>
          </a:p>
          <a:p>
            <a:r>
              <a:rPr lang="cs-CZ" dirty="0" smtClean="0"/>
              <a:t>	</a:t>
            </a:r>
            <a:r>
              <a:rPr lang="cs-CZ" dirty="0" err="1" smtClean="0"/>
              <a:t>Ude</a:t>
            </a:r>
            <a:r>
              <a:rPr lang="cs-CZ" dirty="0" smtClean="0"/>
              <a:t> </a:t>
            </a:r>
            <a:r>
              <a:rPr lang="cs-CZ" dirty="0" err="1" smtClean="0"/>
              <a:t>hišigi</a:t>
            </a:r>
            <a:r>
              <a:rPr lang="cs-CZ" dirty="0" smtClean="0"/>
              <a:t> </a:t>
            </a:r>
            <a:r>
              <a:rPr lang="cs-CZ" dirty="0" err="1" smtClean="0"/>
              <a:t>gatame</a:t>
            </a:r>
            <a:r>
              <a:rPr lang="cs-CZ" dirty="0" smtClean="0"/>
              <a:t> – páčení natažené paže</a:t>
            </a:r>
          </a:p>
          <a:p>
            <a:r>
              <a:rPr lang="cs-CZ" dirty="0" smtClean="0"/>
              <a:t>	</a:t>
            </a:r>
            <a:r>
              <a:rPr lang="cs-CZ" dirty="0" err="1" smtClean="0"/>
              <a:t>Ude</a:t>
            </a:r>
            <a:r>
              <a:rPr lang="cs-CZ" dirty="0" smtClean="0"/>
              <a:t> </a:t>
            </a:r>
            <a:r>
              <a:rPr lang="cs-CZ" dirty="0" err="1" smtClean="0"/>
              <a:t>garami</a:t>
            </a:r>
            <a:r>
              <a:rPr lang="cs-CZ" dirty="0" smtClean="0"/>
              <a:t> </a:t>
            </a:r>
            <a:r>
              <a:rPr lang="cs-CZ" dirty="0" err="1" smtClean="0"/>
              <a:t>gatame</a:t>
            </a:r>
            <a:r>
              <a:rPr lang="cs-CZ" dirty="0" smtClean="0"/>
              <a:t> – páčení ohnuté paže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>23.</a:t>
            </a:r>
            <a:br>
              <a:rPr lang="cs-CZ" dirty="0" smtClean="0"/>
            </a:br>
            <a:r>
              <a:rPr lang="cs-CZ" dirty="0" smtClean="0"/>
              <a:t>Barevný kód zavedený </a:t>
            </a:r>
            <a:r>
              <a:rPr lang="cs-CZ" dirty="0" err="1" smtClean="0"/>
              <a:t>Jeffem</a:t>
            </a:r>
            <a:r>
              <a:rPr lang="cs-CZ" dirty="0" smtClean="0"/>
              <a:t> </a:t>
            </a:r>
            <a:r>
              <a:rPr lang="cs-CZ" dirty="0" err="1" smtClean="0"/>
              <a:t>Cooprem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Cooprova</a:t>
            </a:r>
            <a:r>
              <a:rPr lang="cs-CZ" dirty="0" smtClean="0"/>
              <a:t> stupnice připravenosti (nerozepisovat barevné kódy)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self</a:t>
            </a:r>
            <a:r>
              <a:rPr lang="cs-CZ" dirty="0" smtClean="0"/>
              <a:t> - defense</a:t>
            </a:r>
            <a:br>
              <a:rPr lang="cs-CZ" dirty="0" smtClean="0"/>
            </a:br>
            <a:r>
              <a:rPr lang="cs-CZ" dirty="0" err="1" smtClean="0"/>
              <a:t>self</a:t>
            </a:r>
            <a:r>
              <a:rPr lang="cs-CZ" dirty="0" smtClean="0"/>
              <a:t> – </a:t>
            </a:r>
            <a:r>
              <a:rPr lang="cs-CZ" dirty="0" err="1" smtClean="0"/>
              <a:t>ofense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self</a:t>
            </a:r>
            <a:r>
              <a:rPr lang="cs-CZ" dirty="0" smtClean="0"/>
              <a:t> – </a:t>
            </a:r>
            <a:r>
              <a:rPr lang="cs-CZ" dirty="0" err="1" smtClean="0"/>
              <a:t>protection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self</a:t>
            </a:r>
            <a:r>
              <a:rPr lang="cs-CZ" dirty="0" smtClean="0"/>
              <a:t> - </a:t>
            </a:r>
            <a:r>
              <a:rPr lang="cs-CZ" dirty="0" err="1" smtClean="0"/>
              <a:t>preservation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dirty="0" smtClean="0"/>
              <a:t>	Barevný kód, byl původně zavedený </a:t>
            </a:r>
            <a:r>
              <a:rPr lang="cs-CZ" dirty="0" err="1" smtClean="0"/>
              <a:t>Jeffem</a:t>
            </a:r>
            <a:r>
              <a:rPr lang="cs-CZ" dirty="0" smtClean="0"/>
              <a:t> </a:t>
            </a:r>
            <a:r>
              <a:rPr lang="cs-CZ" dirty="0" err="1" smtClean="0"/>
              <a:t>Cooprem</a:t>
            </a:r>
            <a:r>
              <a:rPr lang="cs-CZ" dirty="0" smtClean="0"/>
              <a:t>, neměl nic společného s taktickou situací nebo úrovní ostražitosti, ale spíše se stavem mysli. Jak učil </a:t>
            </a:r>
            <a:r>
              <a:rPr lang="cs-CZ" dirty="0" err="1" smtClean="0"/>
              <a:t>Cooper</a:t>
            </a:r>
            <a:r>
              <a:rPr lang="cs-CZ" dirty="0" smtClean="0"/>
              <a:t> stupeň ohrožení se vztahuje s úrovní ochoty s tím něco dělat,         a který vám umožní přechod z jedné úrovně k jiné. To vám umožní správně zvládnout danou situaci. </a:t>
            </a:r>
            <a:r>
              <a:rPr lang="cs-CZ" dirty="0" err="1" smtClean="0"/>
              <a:t>Cooper</a:t>
            </a:r>
            <a:r>
              <a:rPr lang="cs-CZ" dirty="0" smtClean="0"/>
              <a:t> netvrdil, že něco vynalez, ale byl zřejmě první kdo barevný kód používal jako projev duševního stavu.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>24.</a:t>
            </a:r>
            <a:br>
              <a:rPr lang="cs-CZ" dirty="0" smtClean="0"/>
            </a:br>
            <a:r>
              <a:rPr lang="cs-CZ" dirty="0" smtClean="0"/>
              <a:t> Stupně bolesti</a:t>
            </a:r>
            <a:endParaRPr 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	„Z hlediska džiu-džitsu rozeznáváme 3 stupně bolesti. Rozdělení toto vyhovuje praxi džiu-džitsu, nic však neříká o způsobu, jakým je bolest způsobena. Stejný zákrok může způsobit bolest kteréhokoliv stupně podle způsobu, jakým byl prováděn nebo podle citlivosti soupeře.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sz="2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 smtClean="0"/>
              <a:t>	</a:t>
            </a:r>
            <a:r>
              <a:rPr lang="cs-CZ" u="sng" dirty="0" smtClean="0"/>
              <a:t>1. stupeň</a:t>
            </a:r>
            <a:r>
              <a:rPr lang="cs-CZ" dirty="0" smtClean="0"/>
              <a:t>: </a:t>
            </a:r>
          </a:p>
          <a:p>
            <a:pPr>
              <a:buNone/>
            </a:pPr>
            <a:r>
              <a:rPr lang="cs-CZ" dirty="0" smtClean="0"/>
              <a:t>	Bolest lze vůli přemoci, jednat tak, jako by nebyla pociťována. Vědomí je však rozděleno k přemáhání bolesti a k pokračování právě prováděného úkonu.</a:t>
            </a:r>
          </a:p>
          <a:p>
            <a:pPr lvl="0">
              <a:buNone/>
            </a:pPr>
            <a:r>
              <a:rPr lang="cs-CZ" dirty="0" smtClean="0"/>
              <a:t>	</a:t>
            </a:r>
            <a:r>
              <a:rPr lang="cs-CZ" u="sng" dirty="0" smtClean="0"/>
              <a:t>2. stupeň</a:t>
            </a:r>
            <a:r>
              <a:rPr lang="cs-CZ" dirty="0" smtClean="0"/>
              <a:t>: </a:t>
            </a:r>
          </a:p>
          <a:p>
            <a:pPr lvl="0">
              <a:buNone/>
            </a:pPr>
            <a:r>
              <a:rPr lang="cs-CZ" dirty="0" smtClean="0"/>
              <a:t>	Bolest lze přemoci jen s vypětím celé vůle a je na krátký čas. Vědomí je rozděleno mezi snahu pokračovat ve výkonu a zbavit se bolesti.</a:t>
            </a:r>
          </a:p>
          <a:p>
            <a:pPr lvl="0">
              <a:buNone/>
            </a:pPr>
            <a:r>
              <a:rPr lang="cs-CZ" dirty="0" smtClean="0"/>
              <a:t>	</a:t>
            </a:r>
            <a:r>
              <a:rPr lang="cs-CZ" u="sng" dirty="0" smtClean="0"/>
              <a:t>3. stupeň</a:t>
            </a:r>
            <a:r>
              <a:rPr lang="cs-CZ" dirty="0" smtClean="0"/>
              <a:t>: </a:t>
            </a:r>
          </a:p>
          <a:p>
            <a:pPr lvl="0">
              <a:buNone/>
            </a:pPr>
            <a:r>
              <a:rPr lang="cs-CZ" dirty="0" smtClean="0"/>
              <a:t>	Bolest nelze vůli vůbec přemoci. Nastane úplné podání se bolesti. Nelze li se bolesti vyhnout, nastane bouřlivá reakce, křičení, svíjení se nebo bezvědomí.“ ŠÍMA, KRÁKORA (1944, str. 162)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2. </a:t>
            </a:r>
            <a:br>
              <a:rPr lang="cs-CZ" dirty="0" smtClean="0"/>
            </a:br>
            <a:r>
              <a:rPr lang="cs-CZ" dirty="0" smtClean="0"/>
              <a:t>Výukové metody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A. Metody z hlediska pramene poznání a typu poznatků – aspekt didaktický</a:t>
            </a:r>
          </a:p>
          <a:p>
            <a:r>
              <a:rPr lang="cs-CZ" b="1" dirty="0" smtClean="0"/>
              <a:t>Metody slovní</a:t>
            </a:r>
            <a:endParaRPr lang="cs-CZ" dirty="0" smtClean="0"/>
          </a:p>
          <a:p>
            <a:r>
              <a:rPr lang="cs-CZ" i="1" dirty="0" smtClean="0"/>
              <a:t>monologické metody (např. vysvětlování, přednáška,…)</a:t>
            </a:r>
            <a:endParaRPr lang="cs-CZ" dirty="0" smtClean="0"/>
          </a:p>
          <a:p>
            <a:r>
              <a:rPr lang="cs-CZ" i="1" dirty="0" smtClean="0"/>
              <a:t>dialogické metody (např. rozhovor, diskuse, dramatizace,…)</a:t>
            </a:r>
            <a:endParaRPr lang="cs-CZ" dirty="0" smtClean="0"/>
          </a:p>
          <a:p>
            <a:r>
              <a:rPr lang="cs-CZ" i="1" dirty="0" smtClean="0"/>
              <a:t>metody písemných prací (např. písemná cvičení, kompozice,…)</a:t>
            </a:r>
            <a:endParaRPr lang="cs-CZ" dirty="0" smtClean="0"/>
          </a:p>
          <a:p>
            <a:r>
              <a:rPr lang="cs-CZ" i="1" dirty="0" smtClean="0"/>
              <a:t>metody práce s učebnicí, knihou</a:t>
            </a:r>
            <a:endParaRPr lang="cs-CZ" dirty="0" smtClean="0"/>
          </a:p>
          <a:p>
            <a:r>
              <a:rPr lang="cs-CZ" b="1" dirty="0" smtClean="0"/>
              <a:t>Metody názorně demonstrační</a:t>
            </a:r>
            <a:endParaRPr lang="cs-CZ" dirty="0" smtClean="0"/>
          </a:p>
          <a:p>
            <a:r>
              <a:rPr lang="cs-CZ" i="1" dirty="0" smtClean="0"/>
              <a:t>pozorování předmětů a jevů</a:t>
            </a:r>
            <a:endParaRPr lang="cs-CZ" dirty="0" smtClean="0"/>
          </a:p>
          <a:p>
            <a:r>
              <a:rPr lang="cs-CZ" i="1" dirty="0" smtClean="0"/>
              <a:t>předvádění (předmětů, modelů, pokusů, činností,…)</a:t>
            </a:r>
            <a:endParaRPr lang="cs-CZ" dirty="0" smtClean="0"/>
          </a:p>
          <a:p>
            <a:r>
              <a:rPr lang="cs-CZ" i="1" dirty="0" smtClean="0"/>
              <a:t>demonstrace obrazů statických</a:t>
            </a:r>
            <a:endParaRPr lang="cs-CZ" dirty="0" smtClean="0"/>
          </a:p>
          <a:p>
            <a:r>
              <a:rPr lang="cs-CZ" i="1" dirty="0" smtClean="0"/>
              <a:t>projekce statická a dynamická</a:t>
            </a:r>
            <a:endParaRPr lang="cs-CZ" dirty="0" smtClean="0"/>
          </a:p>
          <a:p>
            <a:r>
              <a:rPr lang="cs-CZ" b="1" dirty="0" smtClean="0"/>
              <a:t>Metody praktické</a:t>
            </a:r>
            <a:endParaRPr lang="cs-CZ" dirty="0" smtClean="0"/>
          </a:p>
          <a:p>
            <a:r>
              <a:rPr lang="cs-CZ" i="1" dirty="0" smtClean="0"/>
              <a:t>nácvik pohybových a pracovních dovedností</a:t>
            </a:r>
            <a:endParaRPr lang="cs-CZ" dirty="0" smtClean="0"/>
          </a:p>
          <a:p>
            <a:r>
              <a:rPr lang="cs-CZ" i="1" dirty="0" smtClean="0"/>
              <a:t>žákovské laborování</a:t>
            </a:r>
            <a:endParaRPr lang="cs-CZ" dirty="0" smtClean="0"/>
          </a:p>
          <a:p>
            <a:r>
              <a:rPr lang="cs-CZ" i="1" dirty="0" smtClean="0"/>
              <a:t>pracovní činnosti (v dílnách, na pozemku)</a:t>
            </a:r>
            <a:endParaRPr lang="cs-CZ" dirty="0" smtClean="0"/>
          </a:p>
          <a:p>
            <a:r>
              <a:rPr lang="cs-CZ" i="1" dirty="0" smtClean="0"/>
              <a:t>grafické a výtvarné činnosti</a:t>
            </a:r>
            <a:endParaRPr lang="cs-CZ" dirty="0" smtClean="0"/>
          </a:p>
          <a:p>
            <a:r>
              <a:rPr lang="cs-CZ" dirty="0" smtClean="0"/>
              <a:t>B. Metody z hlediska aktivity a samostatnosti žáků – aspekt psychologický</a:t>
            </a:r>
          </a:p>
          <a:p>
            <a:r>
              <a:rPr lang="cs-CZ" dirty="0" smtClean="0"/>
              <a:t>C. Struktura metod z hlediska myšlenkových operací – aspekt logický</a:t>
            </a:r>
          </a:p>
          <a:p>
            <a:r>
              <a:rPr lang="cs-CZ" dirty="0" smtClean="0"/>
              <a:t>D. Varianty metod z hlediska fází výchovně vzdělávacího procesu – aspekt procesuální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3. </a:t>
            </a:r>
            <a:br>
              <a:rPr lang="cs-CZ" dirty="0" smtClean="0"/>
            </a:br>
            <a:r>
              <a:rPr lang="cs-CZ" dirty="0" smtClean="0"/>
              <a:t>Bojový (</a:t>
            </a:r>
            <a:r>
              <a:rPr lang="cs-CZ" dirty="0" err="1" smtClean="0"/>
              <a:t>úpolový</a:t>
            </a:r>
            <a:r>
              <a:rPr lang="cs-CZ" dirty="0" smtClean="0"/>
              <a:t>) sport</a:t>
            </a:r>
            <a:br>
              <a:rPr lang="cs-CZ" dirty="0" smtClean="0"/>
            </a:br>
            <a:r>
              <a:rPr lang="cs-CZ" dirty="0" smtClean="0"/>
              <a:t>Bojové umění</a:t>
            </a:r>
            <a:br>
              <a:rPr lang="cs-CZ" dirty="0" smtClean="0"/>
            </a:br>
            <a:r>
              <a:rPr lang="cs-CZ" dirty="0" smtClean="0"/>
              <a:t>Sebeobrana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4. </a:t>
            </a:r>
            <a:br>
              <a:rPr lang="cs-CZ" dirty="0" smtClean="0"/>
            </a:br>
            <a:r>
              <a:rPr lang="cs-CZ" dirty="0" smtClean="0"/>
              <a:t>Služební zákrok vs. sebeobrana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Profesní sebeobrana vs. služební zákrok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448</Words>
  <Application>Microsoft Office PowerPoint</Application>
  <PresentationFormat>Předvádění na obrazovce (4:3)</PresentationFormat>
  <Paragraphs>130</Paragraphs>
  <Slides>53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6" baseType="lpstr">
      <vt:lpstr>Arial</vt:lpstr>
      <vt:lpstr>Calibri</vt:lpstr>
      <vt:lpstr>Motiv sady Office</vt:lpstr>
      <vt:lpstr>Didaktika sebeobrany  Otázky a Odpovědi</vt:lpstr>
      <vt:lpstr>1.  Rozdíl mezi sebeobranou  a sebeochranou</vt:lpstr>
      <vt:lpstr>Sebeobrana</vt:lpstr>
      <vt:lpstr>Sebeochrana</vt:lpstr>
      <vt:lpstr>  self - defense self – ofense self – protection self - preservation  </vt:lpstr>
      <vt:lpstr> 2.  Výukové metody </vt:lpstr>
      <vt:lpstr>Prezentace aplikace PowerPoint</vt:lpstr>
      <vt:lpstr>   3.  Bojový (úpolový) sport Bojové umění Sebeobrana  </vt:lpstr>
      <vt:lpstr>      4.  Služební zákrok vs. sebeobrana  Profesní sebeobrana vs. služební zákrok    </vt:lpstr>
      <vt:lpstr>    5. Použití donucovacích prostředků  (a zbraně)  vs.  technické prostředky v sebeobraně  </vt:lpstr>
      <vt:lpstr>    6. Reálná sebeobrana   </vt:lpstr>
      <vt:lpstr>    7. Motorické učení   </vt:lpstr>
      <vt:lpstr>Prezentace aplikace PowerPoint</vt:lpstr>
      <vt:lpstr>   8. Hrubá     X    jemná  motorika  </vt:lpstr>
      <vt:lpstr>Prezentace aplikace PowerPoint</vt:lpstr>
      <vt:lpstr>Prezentace aplikace PowerPoint</vt:lpstr>
      <vt:lpstr>9. Projev stresu</vt:lpstr>
      <vt:lpstr>Prezentace aplikace PowerPoint</vt:lpstr>
      <vt:lpstr>Hyper ostražitost</vt:lpstr>
      <vt:lpstr>10. Spouštěče</vt:lpstr>
      <vt:lpstr>Prezentace aplikace PowerPoint</vt:lpstr>
      <vt:lpstr>11. Embryonální pozice (poloha) </vt:lpstr>
      <vt:lpstr>Prezentace aplikace PowerPoint</vt:lpstr>
      <vt:lpstr>12. Deeskalační pozice</vt:lpstr>
      <vt:lpstr>Prezentace aplikace PowerPoint</vt:lpstr>
      <vt:lpstr>13. Uzavřené  vs.    Otevřené  motorické dovednosti v sebeobraně</vt:lpstr>
      <vt:lpstr>Uzavřené motorické dovednosti</vt:lpstr>
      <vt:lpstr>Otevřené motorické dovednosti</vt:lpstr>
      <vt:lpstr>14. Fáze konfliktu</vt:lpstr>
      <vt:lpstr>Prezentace aplikace PowerPoint</vt:lpstr>
      <vt:lpstr>Prezentace aplikace PowerPoint</vt:lpstr>
      <vt:lpstr>Prezentace aplikace PowerPoint</vt:lpstr>
      <vt:lpstr>Prezentace aplikace PowerPoint</vt:lpstr>
      <vt:lpstr>15. Osobní direktiva</vt:lpstr>
      <vt:lpstr>Prezentace aplikace PowerPoint</vt:lpstr>
      <vt:lpstr>16. Hickův zákon</vt:lpstr>
      <vt:lpstr>Prezentace aplikace PowerPoint</vt:lpstr>
      <vt:lpstr>Prezentace aplikace PowerPoint</vt:lpstr>
      <vt:lpstr>17. Obranné instinktivní reakce a jejich využití v sebeobraně  </vt:lpstr>
      <vt:lpstr>18. Rozhodovací proces v sebeobraně (vnímání a vyhodnocení hrozby)  </vt:lpstr>
      <vt:lpstr>19. Motorické dovednosti v situacích ohrožení života (v sebeobraně)</vt:lpstr>
      <vt:lpstr>20. Reakční časy v sebeobraně  reakční čas + čas pohybu = čas odpovědi </vt:lpstr>
      <vt:lpstr>Reakční čas</vt:lpstr>
      <vt:lpstr>Čas pohybu</vt:lpstr>
      <vt:lpstr>Čas odpovědi</vt:lpstr>
      <vt:lpstr>21. Zkrácený výcvik  vs.  výuka dlouhodobá </vt:lpstr>
      <vt:lpstr>22.  Páky v sebeobraně</vt:lpstr>
      <vt:lpstr>Prezentace aplikace PowerPoint</vt:lpstr>
      <vt:lpstr>23. Barevný kód zavedený Jeffem Cooprem   Cooprova stupnice připravenosti (nerozepisovat barevné kódy) </vt:lpstr>
      <vt:lpstr>Prezentace aplikace PowerPoint</vt:lpstr>
      <vt:lpstr>24.  Stupně bolesti</vt:lpstr>
      <vt:lpstr>Prezentace aplikace PowerPoint</vt:lpstr>
      <vt:lpstr>Prezentace aplikace PowerPoint</vt:lpstr>
    </vt:vector>
  </TitlesOfParts>
  <Company>ČR GŘC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sebeobrany</dc:title>
  <dc:creator>S216</dc:creator>
  <cp:lastModifiedBy>Martin Bugala</cp:lastModifiedBy>
  <cp:revision>45</cp:revision>
  <dcterms:created xsi:type="dcterms:W3CDTF">2012-06-21T11:33:55Z</dcterms:created>
  <dcterms:modified xsi:type="dcterms:W3CDTF">2017-11-03T09:38:34Z</dcterms:modified>
</cp:coreProperties>
</file>