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Kurikulum, metody výuky, didaktická technika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,,</a:t>
            </a:r>
            <a:r>
              <a:rPr lang="cs-CZ" dirty="0"/>
              <a:t>algoritmus postupů k dosažením cíle” (Palán 1997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„… </a:t>
            </a:r>
            <a:r>
              <a:rPr lang="cs-CZ" dirty="0"/>
              <a:t>výzkumný komponent modernizace procesuální stránky vyučovacího procesu, který je v souladu se zákonitostmi a zásadami výchovy a vzdělávání dospělých“ (kol. autorů 2000</a:t>
            </a:r>
            <a:r>
              <a:rPr lang="cs-CZ" dirty="0" smtClean="0"/>
              <a:t>)</a:t>
            </a:r>
          </a:p>
          <a:p>
            <a:r>
              <a:rPr lang="cs-CZ" dirty="0" smtClean="0"/>
              <a:t> „... </a:t>
            </a:r>
            <a:r>
              <a:rPr lang="cs-CZ" dirty="0"/>
              <a:t>způsob záměrného uspořádání činností a opatření, pro zajištění realizace vzdělávacího procesu a jeho účinnosti ve směru k vzdělávanému (posluchači, </a:t>
            </a:r>
            <a:r>
              <a:rPr lang="cs-CZ" dirty="0" smtClean="0"/>
              <a:t>studenti </a:t>
            </a:r>
            <a:r>
              <a:rPr lang="cs-CZ" dirty="0"/>
              <a:t>) tak, aby se co nejefektivněji dosáhlo vzdělávacího cíle“ (Palán 1997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18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 interakce:</a:t>
            </a:r>
          </a:p>
          <a:p>
            <a:pPr lvl="1"/>
            <a:r>
              <a:rPr lang="cs-CZ" dirty="0" smtClean="0"/>
              <a:t>frontální, skupinové </a:t>
            </a:r>
            <a:r>
              <a:rPr lang="cs-CZ" dirty="0"/>
              <a:t>a </a:t>
            </a:r>
            <a:r>
              <a:rPr lang="cs-CZ" dirty="0" smtClean="0"/>
              <a:t>individuální </a:t>
            </a:r>
          </a:p>
          <a:p>
            <a:pPr lvl="1"/>
            <a:r>
              <a:rPr lang="cs-CZ" dirty="0" err="1" smtClean="0"/>
              <a:t>monologické,dialogické</a:t>
            </a:r>
            <a:r>
              <a:rPr lang="cs-CZ" dirty="0" smtClean="0"/>
              <a:t>, problémové, inscenační </a:t>
            </a:r>
            <a:r>
              <a:rPr lang="cs-CZ" dirty="0"/>
              <a:t>– hraní rolí, ekonomické, </a:t>
            </a:r>
            <a:r>
              <a:rPr lang="cs-CZ" dirty="0" smtClean="0"/>
              <a:t>praktické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volby logických </a:t>
            </a:r>
            <a:r>
              <a:rPr lang="cs-CZ" dirty="0" smtClean="0"/>
              <a:t>postupů</a:t>
            </a:r>
          </a:p>
          <a:p>
            <a:pPr lvl="1"/>
            <a:r>
              <a:rPr lang="cs-CZ" dirty="0" smtClean="0"/>
              <a:t>induktivní</a:t>
            </a:r>
            <a:r>
              <a:rPr lang="cs-CZ" dirty="0"/>
              <a:t>, deduktivní, genetické, analytické, syntetické a </a:t>
            </a:r>
            <a:r>
              <a:rPr lang="cs-CZ" dirty="0" smtClean="0"/>
              <a:t>dogmatické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fází vzdělávacího </a:t>
            </a:r>
            <a:r>
              <a:rPr lang="cs-CZ" dirty="0" smtClean="0"/>
              <a:t>procesu</a:t>
            </a:r>
          </a:p>
          <a:p>
            <a:pPr lvl="1"/>
            <a:r>
              <a:rPr lang="cs-CZ" dirty="0" smtClean="0"/>
              <a:t>metody předávající </a:t>
            </a:r>
            <a:r>
              <a:rPr lang="cs-CZ" dirty="0"/>
              <a:t>nové vědomosti, metody sloužící k upevnění prohlubování znalostí, metody prověřovací a metody opakování </a:t>
            </a:r>
            <a:r>
              <a:rPr lang="cs-CZ" dirty="0" smtClean="0"/>
              <a:t>učiva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89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</a:t>
            </a:r>
            <a:r>
              <a:rPr lang="cs-CZ" dirty="0"/>
              <a:t>fází vzdělávacího procesu</a:t>
            </a:r>
            <a:endParaRPr lang="cs-CZ" dirty="0" smtClean="0"/>
          </a:p>
          <a:p>
            <a:endParaRPr lang="cs-CZ" dirty="0"/>
          </a:p>
          <a:p>
            <a:pPr lvl="1"/>
            <a:r>
              <a:rPr lang="cs-CZ" dirty="0"/>
              <a:t>metody přípravy účastníků na aktivní osvojování učiva (metody motivační) 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založené na přímém poznávání skutečnosti (metody předvádění, metody pozorování, metoda objevování) 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založené na zprostředkovaném poznání skutečnosti 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upevňování a prohlubování osvojených vědomostí, dovedností a </a:t>
            </a:r>
            <a:r>
              <a:rPr lang="cs-CZ" dirty="0" smtClean="0"/>
              <a:t>návyků</a:t>
            </a:r>
            <a:endParaRPr lang="cs-CZ" dirty="0"/>
          </a:p>
          <a:p>
            <a:pPr lvl="1"/>
            <a:r>
              <a:rPr lang="cs-CZ" dirty="0" smtClean="0"/>
              <a:t>metody </a:t>
            </a:r>
            <a:r>
              <a:rPr lang="cs-CZ" dirty="0"/>
              <a:t>kontroly, hodnocení a </a:t>
            </a:r>
            <a:r>
              <a:rPr lang="cs-CZ" dirty="0" smtClean="0"/>
              <a:t>klasifikace</a:t>
            </a:r>
          </a:p>
          <a:p>
            <a:endParaRPr lang="cs-CZ" dirty="0" smtClean="0"/>
          </a:p>
          <a:p>
            <a:r>
              <a:rPr lang="cs-CZ" dirty="0" smtClean="0"/>
              <a:t>Autodidaktické metody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86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metody ve vzdělávání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Instruktáž při výkonu práce </a:t>
            </a:r>
          </a:p>
          <a:p>
            <a:r>
              <a:rPr lang="cs-CZ" dirty="0"/>
              <a:t>b) </a:t>
            </a:r>
            <a:r>
              <a:rPr lang="cs-CZ" dirty="0" err="1"/>
              <a:t>Coaching</a:t>
            </a:r>
            <a:r>
              <a:rPr lang="cs-CZ" dirty="0"/>
              <a:t> </a:t>
            </a:r>
          </a:p>
          <a:p>
            <a:r>
              <a:rPr lang="cs-CZ" dirty="0"/>
              <a:t>c) </a:t>
            </a:r>
            <a:r>
              <a:rPr lang="cs-CZ" dirty="0" err="1"/>
              <a:t>Mentoring</a:t>
            </a:r>
            <a:r>
              <a:rPr lang="cs-CZ" dirty="0"/>
              <a:t> </a:t>
            </a:r>
          </a:p>
          <a:p>
            <a:r>
              <a:rPr lang="cs-CZ" dirty="0"/>
              <a:t>d) </a:t>
            </a:r>
            <a:r>
              <a:rPr lang="cs-CZ" smtClean="0"/>
              <a:t>Counselling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e) Asistování </a:t>
            </a:r>
          </a:p>
          <a:p>
            <a:r>
              <a:rPr lang="cs-CZ" dirty="0"/>
              <a:t>f) Pověření úkolem </a:t>
            </a:r>
          </a:p>
          <a:p>
            <a:r>
              <a:rPr lang="cs-CZ" dirty="0"/>
              <a:t>g) Rotace práce </a:t>
            </a:r>
          </a:p>
          <a:p>
            <a:r>
              <a:rPr lang="cs-CZ" dirty="0"/>
              <a:t>h) Pracovní porady </a:t>
            </a:r>
          </a:p>
        </p:txBody>
      </p:sp>
    </p:spTree>
    <p:extLst>
      <p:ext uri="{BB962C8B-B14F-4D97-AF65-F5344CB8AC3E}">
        <p14:creationId xmlns:p14="http://schemas.microsoft.com/office/powerpoint/2010/main" val="265290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přístroje na záznam obrazu </a:t>
            </a:r>
          </a:p>
          <a:p>
            <a:r>
              <a:rPr lang="cs-CZ" dirty="0"/>
              <a:t>b) zobrazovací plochy </a:t>
            </a:r>
          </a:p>
          <a:p>
            <a:r>
              <a:rPr lang="cs-CZ" dirty="0"/>
              <a:t>c) promítací přístroje – projektory </a:t>
            </a:r>
          </a:p>
          <a:p>
            <a:r>
              <a:rPr lang="cs-CZ" dirty="0"/>
              <a:t>d) zvuková technika </a:t>
            </a:r>
          </a:p>
          <a:p>
            <a:r>
              <a:rPr lang="cs-CZ" dirty="0"/>
              <a:t>e) televizní a videotechnika </a:t>
            </a:r>
          </a:p>
          <a:p>
            <a:r>
              <a:rPr lang="cs-CZ" dirty="0"/>
              <a:t>f) přístrojová technika na demonstraci hůře sledovatelných přírodních jevů </a:t>
            </a:r>
          </a:p>
          <a:p>
            <a:r>
              <a:rPr lang="cs-CZ" dirty="0"/>
              <a:t>g) výukové a testovací stroje </a:t>
            </a:r>
          </a:p>
          <a:p>
            <a:r>
              <a:rPr lang="cs-CZ" dirty="0"/>
              <a:t>h) automatizované učebny </a:t>
            </a:r>
          </a:p>
          <a:p>
            <a:r>
              <a:rPr lang="cs-CZ" dirty="0"/>
              <a:t>i) počítače ve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05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použití didaktické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Dynamika </a:t>
            </a:r>
            <a:r>
              <a:rPr lang="cs-CZ" dirty="0"/>
              <a:t>– nechat před očima účastníků probíhat děje a procesy, přesouvat nebo přiřazovat informace </a:t>
            </a:r>
          </a:p>
          <a:p>
            <a:r>
              <a:rPr lang="cs-CZ" dirty="0" smtClean="0"/>
              <a:t>Korekce </a:t>
            </a:r>
            <a:r>
              <a:rPr lang="cs-CZ" dirty="0"/>
              <a:t>– rychle a s malým vynaložením času a prostředků dělat korekce </a:t>
            </a:r>
          </a:p>
          <a:p>
            <a:r>
              <a:rPr lang="cs-CZ" dirty="0" smtClean="0"/>
              <a:t>Permanence </a:t>
            </a:r>
            <a:r>
              <a:rPr lang="cs-CZ" dirty="0"/>
              <a:t>– nechat informace delší dobu beze změny </a:t>
            </a:r>
          </a:p>
          <a:p>
            <a:r>
              <a:rPr lang="cs-CZ" dirty="0" smtClean="0"/>
              <a:t>Velikost </a:t>
            </a:r>
            <a:r>
              <a:rPr lang="cs-CZ" dirty="0"/>
              <a:t>– informace znázornit veliké nebo zvětšené </a:t>
            </a:r>
          </a:p>
          <a:p>
            <a:r>
              <a:rPr lang="cs-CZ" dirty="0" smtClean="0"/>
              <a:t>Příprava </a:t>
            </a:r>
            <a:r>
              <a:rPr lang="cs-CZ" dirty="0"/>
              <a:t>– mít informace připravené již před použitím pomocných prostředků </a:t>
            </a:r>
          </a:p>
          <a:p>
            <a:r>
              <a:rPr lang="cs-CZ" dirty="0" smtClean="0"/>
              <a:t>Archivace </a:t>
            </a:r>
            <a:r>
              <a:rPr lang="cs-CZ" dirty="0"/>
              <a:t>– informace uchovávat a ve stejné formě znovu používat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46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Inovativní didaktická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Interaktivní tabule/panely</a:t>
            </a:r>
          </a:p>
          <a:p>
            <a:r>
              <a:rPr lang="cs-CZ" dirty="0" smtClean="0"/>
              <a:t>Interaktivní programy/DVD</a:t>
            </a:r>
          </a:p>
          <a:p>
            <a:r>
              <a:rPr lang="cs-CZ" dirty="0" smtClean="0"/>
              <a:t>Počítač/tablet/</a:t>
            </a:r>
            <a:r>
              <a:rPr lang="cs-CZ" dirty="0" err="1" smtClean="0"/>
              <a:t>smartphone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Internet ve vzdělávání dospělých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80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1) Obecné cíle – vyplývají ze sociálně –ekonomických a politických cílů </a:t>
            </a:r>
          </a:p>
          <a:p>
            <a:r>
              <a:rPr lang="cs-CZ" dirty="0"/>
              <a:t>2) Strategické – tyto cíle mají vazbu na dané vzdělávací systémy a jejich subsystémy – (základní, střední, vysoké školství, stejně jako vzdělávání dospělých) </a:t>
            </a:r>
          </a:p>
          <a:p>
            <a:r>
              <a:rPr lang="cs-CZ" dirty="0"/>
              <a:t>3) Taktické – jinými slovy také výukové cíle. Tyto cíle se váží na konkrétní vzdělávací a výchovné </a:t>
            </a:r>
            <a:r>
              <a:rPr lang="cs-CZ" dirty="0" smtClean="0"/>
              <a:t>procesy 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a) proč vzdělávat </a:t>
            </a:r>
          </a:p>
          <a:p>
            <a:r>
              <a:rPr lang="cs-CZ" dirty="0"/>
              <a:t>b) koho vzdělávat </a:t>
            </a:r>
          </a:p>
          <a:p>
            <a:r>
              <a:rPr lang="cs-CZ" dirty="0"/>
              <a:t>c) v čem vzdělávat </a:t>
            </a:r>
          </a:p>
          <a:p>
            <a:r>
              <a:rPr lang="cs-CZ" dirty="0"/>
              <a:t>d) jak vzdělávat </a:t>
            </a:r>
          </a:p>
          <a:p>
            <a:r>
              <a:rPr lang="cs-CZ" dirty="0"/>
              <a:t>e) kdy vzdělávat </a:t>
            </a:r>
          </a:p>
          <a:p>
            <a:r>
              <a:rPr lang="cs-CZ" dirty="0"/>
              <a:t>f) za jakých podmínek vzdělávat </a:t>
            </a:r>
          </a:p>
          <a:p>
            <a:r>
              <a:rPr lang="cs-CZ" dirty="0"/>
              <a:t>g) s jakými očekávanými výsledky </a:t>
            </a:r>
            <a:r>
              <a:rPr lang="cs-CZ" dirty="0" smtClean="0"/>
              <a:t>vzdělávat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664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5050</TotalTime>
  <Words>471</Words>
  <Application>Microsoft Office PowerPoint</Application>
  <PresentationFormat>Širokoúhlá obrazovka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Corbel</vt:lpstr>
      <vt:lpstr>Wingdings</vt:lpstr>
      <vt:lpstr>Pruhy</vt:lpstr>
      <vt:lpstr>Kurikulum, metody výuky, didaktická technika</vt:lpstr>
      <vt:lpstr>Metody výuky</vt:lpstr>
      <vt:lpstr>Metody výuky</vt:lpstr>
      <vt:lpstr>Metody výuky</vt:lpstr>
      <vt:lpstr>Specifické metody ve vzdělávání dospělých</vt:lpstr>
      <vt:lpstr>Didaktická technika</vt:lpstr>
      <vt:lpstr>Principy použití didaktické techniky</vt:lpstr>
      <vt:lpstr>Inovativní didaktická technika</vt:lpstr>
      <vt:lpstr>Kurikulum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56</cp:revision>
  <dcterms:created xsi:type="dcterms:W3CDTF">2014-09-12T07:45:11Z</dcterms:created>
  <dcterms:modified xsi:type="dcterms:W3CDTF">2014-10-20T12:23:19Z</dcterms:modified>
</cp:coreProperties>
</file>