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x4/84LiNR9EXACXy2y+3a+IWM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f3c812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6f3c8127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4.jpg"/><Relationship Id="rId6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48656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9000"/>
              <a:buFont typeface="Calibri"/>
              <a:buNone/>
            </a:pPr>
            <a:r>
              <a:rPr b="1" lang="cs-CZ" sz="9000" cap="none">
                <a:solidFill>
                  <a:srgbClr val="00B0F0"/>
                </a:solidFill>
              </a:rPr>
              <a:t>TEAMBUILDING</a:t>
            </a:r>
            <a:br>
              <a:rPr b="1" lang="cs-CZ" sz="5400" cap="none">
                <a:solidFill>
                  <a:srgbClr val="00B0F0"/>
                </a:solidFill>
              </a:rPr>
            </a:br>
            <a:r>
              <a:rPr b="1" lang="cs-CZ" sz="3600">
                <a:solidFill>
                  <a:srgbClr val="00B0F0"/>
                </a:solidFill>
              </a:rPr>
              <a:t>Různými cestami k různým cílům</a:t>
            </a:r>
            <a:br>
              <a:rPr b="1" lang="cs-CZ" sz="2970">
                <a:solidFill>
                  <a:srgbClr val="00B0F0"/>
                </a:solidFill>
              </a:rPr>
            </a:br>
            <a:endParaRPr b="1" sz="2970">
              <a:solidFill>
                <a:srgbClr val="00B0F0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5629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Jana Stará</a:t>
            </a:r>
            <a:br>
              <a:rPr lang="cs-CZ"/>
            </a:br>
            <a:r>
              <a:rPr lang="cs-CZ"/>
              <a:t>Zuzana Hájková</a:t>
            </a:r>
            <a:br>
              <a:rPr lang="cs-CZ"/>
            </a:br>
            <a:r>
              <a:rPr lang="cs-CZ"/>
              <a:t>Dagmar Heiland Trávníková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703" y="2701127"/>
            <a:ext cx="5368079" cy="2547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TEAMSPIRIT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podporuje plynulou, efektivní komunikaci a loajalitu účastníků (ať zaměstnanců či zákazníku)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dokáže přispět ke stmelení kolektivu a posílit týmového ducha, neformální firemní vztahy a loajalitu k firmě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atraktivní, nevšední a dynamické programy i pro velké skupiny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i="1" lang="cs-CZ">
                <a:solidFill>
                  <a:srgbClr val="00B0F0"/>
                </a:solidFill>
              </a:rPr>
              <a:t>Sportovní a adrenalinové aktivity, avšak s jejich rozvojovým potenciálem organizátoři hlouběji nepracují.</a:t>
            </a:r>
            <a:endParaRPr i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TEAMSPIRIT</a:t>
            </a:r>
            <a:endParaRPr/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0670" y="3899896"/>
            <a:ext cx="4153898" cy="27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2003" y="262135"/>
            <a:ext cx="5132565" cy="340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866" y="2300027"/>
            <a:ext cx="6309238" cy="435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0217" y="1473662"/>
            <a:ext cx="5628068" cy="388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TEAMBUILDING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systematické budování a rozvoj týmu usilující o zlepšení jeho výkonu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pracuje se skupinovou dynamikou, emocemi a učením se vlastním prožitkem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rozvoje dosahuje pomocí přesně sestaveného programu, který účastníky vystavuje novým situacím, na které musí reagovat pomocí spolupráce s ostatními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cs-CZ" sz="2590"/>
              <a:t>tyto zážitky jsou následně reflektovány ve společné diskusi, která umožňuje </a:t>
            </a:r>
            <a:r>
              <a:rPr b="1" lang="cs-CZ" sz="2590"/>
              <a:t>transfer zážitků do zkušeností přenositelných do pracovního prostředí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590"/>
              <a:buNone/>
            </a:pPr>
            <a:r>
              <a:rPr i="1" lang="cs-CZ" sz="2590">
                <a:solidFill>
                  <a:srgbClr val="00B0F0"/>
                </a:solidFill>
              </a:rPr>
              <a:t>    Často outdoor aktivity, které využívají specifické přírodní podmínky a         dynamiky menší skupiny. </a:t>
            </a:r>
            <a:endParaRPr i="1" sz="259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TEAMBUILDING</a:t>
            </a:r>
            <a:endParaRPr/>
          </a:p>
        </p:txBody>
      </p:sp>
      <p:pic>
        <p:nvPicPr>
          <p:cNvPr id="169" name="Google Shape;16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77" y="2936383"/>
            <a:ext cx="6618521" cy="372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7774" y="242193"/>
            <a:ext cx="4816967" cy="642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7133" y="1223493"/>
            <a:ext cx="2083064" cy="144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Calibri"/>
              <a:buNone/>
            </a:pPr>
            <a:r>
              <a:rPr b="1" lang="cs-CZ" sz="4200">
                <a:solidFill>
                  <a:srgbClr val="00B0F0"/>
                </a:solidFill>
              </a:rPr>
              <a:t>Vzdělávání</a:t>
            </a:r>
            <a:r>
              <a:rPr lang="cs-CZ" sz="4200"/>
              <a:t> </a:t>
            </a:r>
            <a:r>
              <a:rPr b="1" lang="cs-CZ" sz="4200">
                <a:solidFill>
                  <a:srgbClr val="00B0F0"/>
                </a:solidFill>
              </a:rPr>
              <a:t>/ Firemní vzdělávání / Výcvikové kurzy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jde především o individuální rozvoj, přesto lze velmi efektivně pracovat ve skupině právě metodou trénování a pozorování na základě interakce jedince s ostatními. 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cílem je zefektivnění pracovního výkonu jedince, nalezení a využití potenciálu týmu či firmy a jeho další rozvoj.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i="1" lang="cs-CZ">
                <a:solidFill>
                  <a:srgbClr val="00B0F0"/>
                </a:solidFill>
              </a:rPr>
              <a:t>Assessment centrum, koučování, trénink soft/hard-skills</a:t>
            </a:r>
            <a:endParaRPr i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Literatura: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838200" y="1825624"/>
            <a:ext cx="10515600" cy="468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Hermochová, S. (2006). </a:t>
            </a:r>
            <a:r>
              <a:rPr i="1" lang="cs-CZ" sz="2380"/>
              <a:t>Teambuilding</a:t>
            </a:r>
            <a:r>
              <a:rPr lang="cs-CZ" sz="2380"/>
              <a:t>. Praha: Grada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Mohauptová, E. (2009). </a:t>
            </a:r>
            <a:r>
              <a:rPr i="1" lang="cs-CZ" sz="2380"/>
              <a:t>Teambuilding – cesta k efektivní spolupráci</a:t>
            </a:r>
            <a:r>
              <a:rPr lang="cs-CZ" sz="2380"/>
              <a:t>. Praha: Portál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Glegg, B. &amp; Birch, P. (2002). </a:t>
            </a:r>
            <a:r>
              <a:rPr i="1" lang="cs-CZ" sz="2380"/>
              <a:t>Teamwork, 70 her a cvičení</a:t>
            </a:r>
            <a:r>
              <a:rPr lang="cs-CZ" sz="2380"/>
              <a:t>. Praha: Computer Press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Horváthová, P. (2008). </a:t>
            </a:r>
            <a:r>
              <a:rPr i="1" lang="cs-CZ" sz="2380"/>
              <a:t>Týmy a týmová spolupráce</a:t>
            </a:r>
            <a:r>
              <a:rPr lang="cs-CZ" sz="2380"/>
              <a:t>. Praha: ASPI 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Kolajová, L. (2006). </a:t>
            </a:r>
            <a:r>
              <a:rPr i="1" lang="cs-CZ" sz="2380"/>
              <a:t>Týmová spolupráce</a:t>
            </a:r>
            <a:r>
              <a:rPr lang="cs-CZ" sz="2380"/>
              <a:t>. </a:t>
            </a:r>
            <a:r>
              <a:rPr i="1" lang="cs-CZ" sz="2380"/>
              <a:t>Jak efektivně vést tým pro dosažení lepších výsledků. </a:t>
            </a:r>
            <a:r>
              <a:rPr lang="cs-CZ" sz="2380"/>
              <a:t>Praha: Grada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Krüger, W. (2004). </a:t>
            </a:r>
            <a:r>
              <a:rPr i="1" lang="cs-CZ" sz="2380"/>
              <a:t>Vedení týmů. Jak sestavit, organizovat a povzbuzovat pracovní tým</a:t>
            </a:r>
            <a:r>
              <a:rPr lang="cs-CZ" sz="2380"/>
              <a:t>. Praha: Grada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Meier, R. (2009). </a:t>
            </a:r>
            <a:r>
              <a:rPr i="1" lang="cs-CZ" sz="2380"/>
              <a:t>Úspěšná práce s týmem. 25 pravidel pro vedoucí týmu a členy týmu</a:t>
            </a:r>
            <a:r>
              <a:rPr lang="cs-CZ" sz="2380"/>
              <a:t>. Praha: Grada</a:t>
            </a:r>
            <a:endParaRPr sz="238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cs-CZ" sz="2380"/>
              <a:t>Payne, V. (2007). </a:t>
            </a:r>
            <a:r>
              <a:rPr i="1" lang="cs-CZ" sz="2380"/>
              <a:t>Teambuilding workshop: trénink týmových dovedností</a:t>
            </a:r>
            <a:r>
              <a:rPr lang="cs-CZ" sz="2380"/>
              <a:t>. Brno: Computer Press</a:t>
            </a:r>
            <a:endParaRPr sz="238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7747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CO JE TEAMBUILDING ?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945074"/>
            <a:ext cx="10515600" cy="5145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původní pojetí – používal se jako nástroj </a:t>
            </a:r>
            <a:r>
              <a:rPr b="1" lang="cs-CZ"/>
              <a:t>ke zkvalitnění mezilidských vztahů a sociální interakce</a:t>
            </a:r>
            <a:r>
              <a:rPr lang="cs-CZ"/>
              <a:t>, protože proces teambuildingu vychází ze skupinové dynamiky a sociální psychologie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současné pojetí - teambuilding se zabývá</a:t>
            </a:r>
            <a:br>
              <a:rPr lang="cs-CZ"/>
            </a:br>
            <a:r>
              <a:rPr lang="cs-CZ"/>
              <a:t>převážně tím, </a:t>
            </a:r>
            <a:r>
              <a:rPr b="1" lang="cs-CZ"/>
              <a:t>jak týmy vykonávají svoji práci</a:t>
            </a:r>
            <a:br>
              <a:rPr b="1" lang="cs-CZ"/>
            </a:br>
            <a:r>
              <a:rPr b="1" lang="cs-CZ"/>
              <a:t>a jaké jsou vztahy mezi členy týmu 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teambuilding a zážitkové učení jsou vhodné</a:t>
            </a:r>
            <a:br>
              <a:rPr lang="cs-CZ"/>
            </a:br>
            <a:r>
              <a:rPr lang="cs-CZ"/>
              <a:t>prostředky k </a:t>
            </a:r>
            <a:r>
              <a:rPr b="1" lang="cs-CZ"/>
              <a:t>záměrnému rozvoji pracovních</a:t>
            </a:r>
            <a:br>
              <a:rPr b="1" lang="cs-CZ"/>
            </a:br>
            <a:r>
              <a:rPr b="1" lang="cs-CZ"/>
              <a:t>skupin </a:t>
            </a:r>
            <a:r>
              <a:rPr lang="cs-CZ"/>
              <a:t>(Mohauptová, 2009)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847" y="3174532"/>
            <a:ext cx="3158836" cy="327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CO JE / NENÍ TEAMBUILDING ?</a:t>
            </a:r>
            <a:endParaRPr/>
          </a:p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38200" y="1552492"/>
            <a:ext cx="10515600" cy="50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většinou je TB chápán jako </a:t>
            </a:r>
            <a:r>
              <a:rPr b="1" lang="cs-CZ" sz="2200"/>
              <a:t>jakákoliv činnosti, která probíhá ve skupině, ať už se jedná o firemní večeři, workshop, poradu či setkání týmu nebo outdoorové kurzy</a:t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ale TB by měla být </a:t>
            </a:r>
            <a:r>
              <a:rPr b="1" lang="cs-CZ" sz="2200"/>
              <a:t>vědomá </a:t>
            </a:r>
            <a:r>
              <a:rPr lang="cs-CZ" sz="2200"/>
              <a:t>a </a:t>
            </a:r>
            <a:r>
              <a:rPr b="1" lang="cs-CZ" sz="2200"/>
              <a:t>cílená práce s týmem </a:t>
            </a:r>
            <a:r>
              <a:rPr lang="cs-CZ" sz="2200"/>
              <a:t>zaměřená na podporu, nedostatky, zlepšení a schopnost efektivně využívat jedinečnost každého člena týmu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129" y="2403165"/>
            <a:ext cx="4169840" cy="317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898" y="2376912"/>
            <a:ext cx="5017589" cy="319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CO JE TEAMBUILDING ?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690688"/>
            <a:ext cx="10515600" cy="4860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způsob, jakým dosahujeme harmonii, přínosnou a výkonnou  spolupráci jednotlivých členů a maximalizujeme realizaci zadaného úkolu a splnění stanoveného cíle </a:t>
            </a:r>
            <a:endParaRPr sz="2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neslouží pouze skupině jako celku, ale je prospěšný i pro jednotlivé členy v týmu, pomáhá jim propojit jejich osobní cíle s cíli organizace </a:t>
            </a:r>
            <a:endParaRPr sz="2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teambuildingové programy jsou tvořeny pro konkrétní týmy a jsou určeny pro různé fáze, které v týmu probíhají </a:t>
            </a:r>
            <a:endParaRPr sz="2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cs-CZ" sz="2300"/>
              <a:t>dochází k hlubšímu a bližšímu poznání jednotlivých členů týmu mezi sebou, pěstování vzájemné důvěry, rozvoji sebevědomí a sebedůvěry, zlepšuje se komunikace mezi členy, dochází k určení pozic a rolí v týmu, zjištění přirozených lídrů a zdokonalování využívání dovedností potřebných pro týmovou práci </a:t>
            </a:r>
            <a:endParaRPr sz="23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cs-CZ" sz="2300"/>
              <a:t>hlavním znakem teambuildingu je </a:t>
            </a:r>
            <a:r>
              <a:rPr b="1" lang="cs-CZ" sz="2300"/>
              <a:t>společně prožitý zážitek</a:t>
            </a:r>
            <a:r>
              <a:rPr b="1" lang="cs-CZ" sz="2300"/>
              <a:t>, který je následně </a:t>
            </a:r>
            <a:r>
              <a:rPr b="1" lang="cs-CZ" sz="2300"/>
              <a:t>zpracován</a:t>
            </a:r>
            <a:r>
              <a:rPr b="1" lang="cs-CZ" sz="2300"/>
              <a:t>, převeden do obecné roviny a lze aplikovat do praxe a využívá získané zkušenosti</a:t>
            </a:r>
            <a:endParaRPr b="1"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PROCES TEAMBUILDINGU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před samotným zahájením teambuildingu je potřeba si ujasnit, </a:t>
            </a:r>
            <a:r>
              <a:rPr b="1" lang="cs-CZ"/>
              <a:t>kde se nyní tým nachází</a:t>
            </a:r>
            <a:r>
              <a:rPr lang="cs-CZ"/>
              <a:t> a kam by se mohl v případě aplikace teambuildingového programu posunout?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je důležité si uvědomit, že </a:t>
            </a:r>
            <a:r>
              <a:rPr b="1" lang="cs-CZ"/>
              <a:t>ne vždy je teambuilding efektivní </a:t>
            </a:r>
            <a:r>
              <a:rPr lang="cs-CZ"/>
              <a:t>a je třeba zvážit, </a:t>
            </a:r>
            <a:r>
              <a:rPr b="1" lang="cs-CZ"/>
              <a:t>zda by pro skupinu byl či nebyl prospěšný</a:t>
            </a:r>
            <a:r>
              <a:rPr lang="cs-CZ"/>
              <a:t>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proces TB – 6 krokový model</a:t>
            </a:r>
            <a:br>
              <a:rPr lang="cs-CZ"/>
            </a:br>
            <a:br>
              <a:rPr lang="cs-CZ"/>
            </a:br>
            <a:r>
              <a:rPr lang="cs-CZ"/>
              <a:t>			</a:t>
            </a:r>
            <a:r>
              <a:rPr lang="cs-CZ" sz="2000"/>
              <a:t>(Vivette Payne, 2007)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545" y="3988816"/>
            <a:ext cx="4575958" cy="282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3c8127b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PROCES TEAMBUILDINGU</a:t>
            </a:r>
            <a:endParaRPr/>
          </a:p>
        </p:txBody>
      </p:sp>
      <p:pic>
        <p:nvPicPr>
          <p:cNvPr id="120" name="Google Shape;120;g6f3c8127bc_0_0"/>
          <p:cNvPicPr preferRelativeResize="0"/>
          <p:nvPr/>
        </p:nvPicPr>
        <p:blipFill rotWithShape="1">
          <a:blip r:embed="rId3">
            <a:alphaModFix/>
          </a:blip>
          <a:srcRect b="4390" l="0" r="0" t="-4390"/>
          <a:stretch/>
        </p:blipFill>
        <p:spPr>
          <a:xfrm>
            <a:off x="1504100" y="1267675"/>
            <a:ext cx="8576974" cy="529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6f3c8127bc_0_0"/>
          <p:cNvSpPr txBox="1"/>
          <p:nvPr>
            <p:ph idx="1" type="body"/>
          </p:nvPr>
        </p:nvSpPr>
        <p:spPr>
          <a:xfrm>
            <a:off x="838200" y="2134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(Vivette Payne, 2007)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0" y="7451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TB JAKO STYL PRÁCE S LIDMI, HLEDÁNÍ ODPOVĚDÍ NA OTÁZKY: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vést tým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pracovat s odlišností v týmu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pracovat s různými pracovními styly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využít v dobré míře spolupráci i soutěž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pracovat s motivací skupiny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zvládat složité situace, konflikty, odlišné názory a přístupy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jak reagovat a řešit různé fáze skupinové dynamiky (forming/storming/norming/performing)</a:t>
            </a:r>
            <a:br>
              <a:rPr lang="cs-CZ"/>
            </a:br>
            <a:r>
              <a:rPr lang="cs-CZ"/>
              <a:t>																	</a:t>
            </a:r>
            <a:r>
              <a:rPr lang="cs-CZ" sz="2000"/>
              <a:t>(Mohauptová, 2009)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B0F0"/>
                </a:solidFill>
              </a:rPr>
              <a:t>FUN</a:t>
            </a:r>
            <a:endParaRPr b="1">
              <a:solidFill>
                <a:srgbClr val="00B0F0"/>
              </a:solidFill>
            </a:endParaRPr>
          </a:p>
        </p:txBody>
      </p:sp>
      <p:sp>
        <p:nvSpPr>
          <p:cNvPr id="133" name="Google Shape;13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nevšední zážitek, odreagování, zábava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nastartování vztahů a pocitu sounáležitosti se skupinou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podporuje plynulou, efektivní komunikaci a loajalitu účastníků (ať zaměstnanců či zákazníku)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cílem je zážitek, individuální či týmový. Jde o zábavu.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i="1" lang="cs-CZ">
                <a:solidFill>
                  <a:srgbClr val="00B0F0"/>
                </a:solidFill>
              </a:rPr>
              <a:t>Family days, výročí společnosti, produktové přehlídky</a:t>
            </a:r>
            <a:endParaRPr i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FUN</a:t>
            </a:r>
            <a:endParaRPr/>
          </a:p>
        </p:txBody>
      </p:sp>
      <p:pic>
        <p:nvPicPr>
          <p:cNvPr id="139" name="Google Shape;13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35" y="1754522"/>
            <a:ext cx="3452722" cy="498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6693" y="169019"/>
            <a:ext cx="4258614" cy="28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6693" y="3191780"/>
            <a:ext cx="5339165" cy="35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3443" y="169019"/>
            <a:ext cx="3570078" cy="536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