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J2vYkFTFoEdeRwmzXFU2FqmZA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15"/>
          <p:cNvCxnSpPr/>
          <p:nvPr/>
        </p:nvCxnSpPr>
        <p:spPr>
          <a:xfrm>
            <a:off x="1208088" y="4343400"/>
            <a:ext cx="98758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5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4114801" y="-1171574"/>
            <a:ext cx="4022725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5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5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" name="Google Shape;32;p17"/>
          <p:cNvCxnSpPr/>
          <p:nvPr/>
        </p:nvCxnSpPr>
        <p:spPr>
          <a:xfrm>
            <a:off x="1208088" y="4343400"/>
            <a:ext cx="9875837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17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17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9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1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2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2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65138" y="6459538"/>
            <a:ext cx="26193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800600" y="6459538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3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3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4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4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" type="body"/>
          </p:nvPr>
        </p:nvSpPr>
        <p:spPr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0" type="dt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14"/>
          <p:cNvCxnSpPr/>
          <p:nvPr/>
        </p:nvCxnSpPr>
        <p:spPr>
          <a:xfrm>
            <a:off x="1193800" y="1738313"/>
            <a:ext cx="9966325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524000" y="2555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5760" cap="none">
                <a:solidFill>
                  <a:srgbClr val="FFC000"/>
                </a:solidFill>
              </a:rPr>
              <a:t>CO PŘEDCHÁZÍ TB PROGRAMU</a:t>
            </a:r>
            <a:br>
              <a:rPr b="1" lang="cs-CZ" sz="5760" cap="none">
                <a:solidFill>
                  <a:srgbClr val="FFC000"/>
                </a:solidFill>
              </a:rPr>
            </a:br>
            <a:r>
              <a:rPr b="1" lang="cs-CZ" sz="3780">
                <a:solidFill>
                  <a:srgbClr val="FFC000"/>
                </a:solidFill>
              </a:rPr>
              <a:t>Stanovení potřeb a cílů</a:t>
            </a:r>
            <a:br>
              <a:rPr b="1" lang="cs-CZ" sz="3780">
                <a:solidFill>
                  <a:srgbClr val="FFC000"/>
                </a:solidFill>
              </a:rPr>
            </a:br>
            <a:r>
              <a:rPr b="1" lang="cs-CZ" sz="3780">
                <a:solidFill>
                  <a:srgbClr val="FFC000"/>
                </a:solidFill>
              </a:rPr>
              <a:t>Diagnostika skupiny</a:t>
            </a:r>
            <a:endParaRPr b="1" sz="2970">
              <a:solidFill>
                <a:srgbClr val="FFC000"/>
              </a:solidFill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0425" y="2786188"/>
            <a:ext cx="4595814" cy="30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DIAGNOSTIKA SKUPINY / TÝMU</a:t>
            </a:r>
            <a:br>
              <a:rPr b="1" lang="cs-CZ">
                <a:solidFill>
                  <a:srgbClr val="FFC000"/>
                </a:solidFill>
              </a:rPr>
            </a:br>
            <a:r>
              <a:rPr b="1" lang="cs-CZ">
                <a:solidFill>
                  <a:srgbClr val="FFC000"/>
                </a:solidFill>
              </a:rPr>
              <a:t>STANOVENÍ POTŘEB A CÍLŮ</a:t>
            </a:r>
            <a:endParaRPr/>
          </a:p>
        </p:txBody>
      </p:sp>
      <p:sp>
        <p:nvSpPr>
          <p:cNvPr id="158" name="Google Shape;158;p10"/>
          <p:cNvSpPr txBox="1"/>
          <p:nvPr>
            <p:ph idx="1" type="body"/>
          </p:nvPr>
        </p:nvSpPr>
        <p:spPr>
          <a:xfrm>
            <a:off x="1096963" y="2000250"/>
            <a:ext cx="10058400" cy="402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97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b="1" lang="cs-CZ" sz="2200">
                <a:solidFill>
                  <a:srgbClr val="0070C0"/>
                </a:solidFill>
              </a:rPr>
              <a:t>Stanovení potřeb a následně cílů TB programu s manažerem či jinou pověřenou osobou</a:t>
            </a:r>
            <a:br>
              <a:rPr b="1" lang="cs-CZ" sz="2200">
                <a:solidFill>
                  <a:srgbClr val="0070C0"/>
                </a:solidFill>
              </a:rPr>
            </a:br>
            <a:r>
              <a:rPr lang="cs-CZ"/>
              <a:t>- </a:t>
            </a:r>
            <a:r>
              <a:rPr b="1" lang="cs-CZ"/>
              <a:t>rozhodnutí uskutečnit TB 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dohoda na formě spolupráce se školitelem</a:t>
            </a:r>
            <a:r>
              <a:rPr lang="cs-CZ"/>
              <a:t> TB programu či rozhodnutí, že </a:t>
            </a:r>
            <a:r>
              <a:rPr b="1" lang="cs-CZ"/>
              <a:t>TB povede sám manažer</a:t>
            </a:r>
            <a:r>
              <a:rPr lang="cs-CZ"/>
              <a:t> (+ získá nový pohled na svoji kompetenci řídit, posílí a upevní svou odpovědnost za výkonnost a efektivitu týmu, zvýší sebedůvěru), někdy nutné zaškolení manažera školitelem</a:t>
            </a:r>
            <a:br>
              <a:rPr lang="cs-CZ"/>
            </a:br>
            <a:r>
              <a:rPr lang="cs-CZ"/>
              <a:t>- pokud školitel, je nutné </a:t>
            </a:r>
            <a:r>
              <a:rPr b="1" lang="cs-CZ"/>
              <a:t>vyjasnění jeho role </a:t>
            </a:r>
            <a:r>
              <a:rPr lang="cs-CZ"/>
              <a:t>(advokát, odborník, řešitel problému, sběrač dat a informací, pomocník, trenér…)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stanovení očekávání v rovině manažer X školitel a plán spolupráce</a:t>
            </a:r>
            <a:br>
              <a:rPr b="1" lang="cs-CZ"/>
            </a:br>
            <a:r>
              <a:rPr lang="cs-CZ"/>
              <a:t>- </a:t>
            </a:r>
            <a:r>
              <a:rPr b="1" lang="cs-CZ"/>
              <a:t>posouzení potřeby </a:t>
            </a:r>
            <a:r>
              <a:rPr lang="cs-CZ"/>
              <a:t>– přesný původ problémů a otázek, které by se na TB měly řešit – shromáždění a zpracování informací (rozhovory – mezi čtyřma očima, v malých skupinkách, po telefonu, dotazníky, písemné hodnocení), interpretace výsledků, zpětná vazba pro manažera a tým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definování cílů TB programu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>
            <p:ph type="title"/>
          </p:nvPr>
        </p:nvSpPr>
        <p:spPr>
          <a:xfrm>
            <a:off x="1096963" y="215900"/>
            <a:ext cx="10058400" cy="14493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DIAGNOSTIKA SKUPINY</a:t>
            </a:r>
            <a:br>
              <a:rPr b="1" lang="cs-CZ">
                <a:solidFill>
                  <a:srgbClr val="FFC000"/>
                </a:solidFill>
              </a:rPr>
            </a:br>
            <a:r>
              <a:rPr b="1" lang="cs-CZ" sz="3500" cap="none">
                <a:solidFill>
                  <a:srgbClr val="FFC000"/>
                </a:solidFill>
              </a:rPr>
              <a:t>METODY A NÁSTROJE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4" name="Google Shape;164;p11"/>
          <p:cNvSpPr txBox="1"/>
          <p:nvPr>
            <p:ph idx="1" type="body"/>
          </p:nvPr>
        </p:nvSpPr>
        <p:spPr>
          <a:xfrm>
            <a:off x="1096963" y="1846263"/>
            <a:ext cx="8369300" cy="439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35064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127"/>
              <a:buFont typeface="Courier New"/>
              <a:buChar char="o"/>
            </a:pPr>
            <a:r>
              <a:rPr b="1" lang="cs-CZ" sz="2127">
                <a:solidFill>
                  <a:srgbClr val="3F3F3F"/>
                </a:solidFill>
              </a:rPr>
              <a:t> </a:t>
            </a:r>
            <a:r>
              <a:rPr b="1" lang="cs-CZ" sz="2127">
                <a:solidFill>
                  <a:srgbClr val="0070C0"/>
                </a:solidFill>
              </a:rPr>
              <a:t>diagnostické metody z oblasti pedagogiky </a:t>
            </a:r>
            <a:r>
              <a:rPr lang="cs-CZ" sz="2127">
                <a:solidFill>
                  <a:srgbClr val="3F3F3F"/>
                </a:solidFill>
              </a:rPr>
              <a:t>(klima ve třídě, atmosféra…)</a:t>
            </a:r>
            <a:endParaRPr/>
          </a:p>
          <a:p>
            <a:pPr indent="-135064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127"/>
              <a:buFont typeface="Courier New"/>
              <a:buChar char="o"/>
            </a:pPr>
            <a:r>
              <a:rPr b="1" lang="cs-CZ" sz="2127">
                <a:solidFill>
                  <a:srgbClr val="3F3F3F"/>
                </a:solidFill>
              </a:rPr>
              <a:t> </a:t>
            </a:r>
            <a:r>
              <a:rPr b="1" lang="cs-CZ" sz="2127">
                <a:solidFill>
                  <a:srgbClr val="0070C0"/>
                </a:solidFill>
              </a:rPr>
              <a:t>typ temperamentu </a:t>
            </a:r>
            <a:r>
              <a:rPr lang="cs-CZ" sz="2127">
                <a:solidFill>
                  <a:srgbClr val="3F3F3F"/>
                </a:solidFill>
              </a:rPr>
              <a:t>(Hippokrates – sangvinik, cholerik, melancholik, flegmatik)</a:t>
            </a:r>
            <a:endParaRPr/>
          </a:p>
          <a:p>
            <a:pPr indent="-135064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127"/>
              <a:buFont typeface="Courier New"/>
              <a:buChar char="o"/>
            </a:pPr>
            <a:r>
              <a:rPr b="1" lang="cs-CZ" sz="2127">
                <a:solidFill>
                  <a:srgbClr val="3F3F3F"/>
                </a:solidFill>
              </a:rPr>
              <a:t> </a:t>
            </a:r>
            <a:r>
              <a:rPr b="1" lang="cs-CZ" sz="2127">
                <a:solidFill>
                  <a:srgbClr val="0070C0"/>
                </a:solidFill>
              </a:rPr>
              <a:t>introverze – extroverze </a:t>
            </a:r>
            <a:r>
              <a:rPr lang="cs-CZ" sz="2127">
                <a:solidFill>
                  <a:srgbClr val="3F3F3F"/>
                </a:solidFill>
              </a:rPr>
              <a:t>/ praktický, koncepční, společenský, kreativní typ (Jung)</a:t>
            </a:r>
            <a:endParaRPr/>
          </a:p>
          <a:p>
            <a:pPr indent="-135064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127"/>
              <a:buFont typeface="Courier New"/>
              <a:buChar char="o"/>
            </a:pPr>
            <a:r>
              <a:rPr lang="cs-CZ" sz="2127">
                <a:solidFill>
                  <a:srgbClr val="3F3F3F"/>
                </a:solidFill>
              </a:rPr>
              <a:t> </a:t>
            </a:r>
            <a:r>
              <a:rPr lang="cs-CZ" sz="2127">
                <a:solidFill>
                  <a:srgbClr val="0070C0"/>
                </a:solidFill>
              </a:rPr>
              <a:t>1 </a:t>
            </a:r>
            <a:r>
              <a:rPr b="1" lang="cs-CZ" sz="2127">
                <a:solidFill>
                  <a:srgbClr val="0070C0"/>
                </a:solidFill>
              </a:rPr>
              <a:t>pyknik</a:t>
            </a:r>
            <a:r>
              <a:rPr lang="cs-CZ" sz="2127">
                <a:solidFill>
                  <a:srgbClr val="0070C0"/>
                </a:solidFill>
              </a:rPr>
              <a:t> – 2 </a:t>
            </a:r>
            <a:r>
              <a:rPr b="1" lang="cs-CZ" sz="2127">
                <a:solidFill>
                  <a:srgbClr val="0070C0"/>
                </a:solidFill>
              </a:rPr>
              <a:t>astenik</a:t>
            </a:r>
            <a:r>
              <a:rPr lang="cs-CZ" sz="2127">
                <a:solidFill>
                  <a:srgbClr val="0070C0"/>
                </a:solidFill>
              </a:rPr>
              <a:t> – 3 </a:t>
            </a:r>
            <a:r>
              <a:rPr b="1" lang="cs-CZ" sz="2127">
                <a:solidFill>
                  <a:srgbClr val="0070C0"/>
                </a:solidFill>
              </a:rPr>
              <a:t>atletik</a:t>
            </a:r>
            <a:r>
              <a:rPr lang="cs-CZ" sz="2127">
                <a:solidFill>
                  <a:srgbClr val="0070C0"/>
                </a:solidFill>
              </a:rPr>
              <a:t> </a:t>
            </a:r>
            <a:r>
              <a:rPr lang="cs-CZ" sz="2127">
                <a:solidFill>
                  <a:srgbClr val="3F3F3F"/>
                </a:solidFill>
              </a:rPr>
              <a:t>(Kretschmerova typologie)</a:t>
            </a:r>
            <a:br>
              <a:rPr lang="cs-CZ" sz="2127">
                <a:solidFill>
                  <a:srgbClr val="3F3F3F"/>
                </a:solidFill>
              </a:rPr>
            </a:br>
            <a:r>
              <a:rPr i="1" lang="cs-CZ" sz="2127">
                <a:solidFill>
                  <a:srgbClr val="FFC000"/>
                </a:solidFill>
              </a:rPr>
              <a:t>ad1</a:t>
            </a:r>
            <a:r>
              <a:rPr i="1" lang="cs-CZ" sz="2127">
                <a:solidFill>
                  <a:srgbClr val="3F3F3F"/>
                </a:solidFill>
              </a:rPr>
              <a:t> </a:t>
            </a:r>
            <a:r>
              <a:rPr lang="cs-CZ" sz="2127">
                <a:solidFill>
                  <a:srgbClr val="3F3F3F"/>
                </a:solidFill>
              </a:rPr>
              <a:t>vyznačuje se společenskou přizpůsobivostí a bezprostředností; p</a:t>
            </a:r>
            <a:r>
              <a:rPr lang="cs-CZ" sz="2220">
                <a:solidFill>
                  <a:srgbClr val="3F3F3F"/>
                </a:solidFill>
              </a:rPr>
              <a:t>ovahu má vřelou a přátelskou, přímočarou a nemá s lidmi obvykle konflikty; rád vše organizuje a smyslově prožívá; není příliš vzrušivý</a:t>
            </a:r>
            <a:br>
              <a:rPr lang="cs-CZ" sz="2127">
                <a:solidFill>
                  <a:srgbClr val="3F3F3F"/>
                </a:solidFill>
              </a:rPr>
            </a:br>
            <a:r>
              <a:rPr i="1" lang="cs-CZ" sz="2127">
                <a:solidFill>
                  <a:srgbClr val="FFC000"/>
                </a:solidFill>
              </a:rPr>
              <a:t>ad2</a:t>
            </a:r>
            <a:r>
              <a:rPr lang="cs-CZ" sz="2127">
                <a:solidFill>
                  <a:srgbClr val="FFC000"/>
                </a:solidFill>
              </a:rPr>
              <a:t> </a:t>
            </a:r>
            <a:r>
              <a:rPr lang="cs-CZ" sz="2220">
                <a:solidFill>
                  <a:srgbClr val="3F3F3F"/>
                </a:solidFill>
              </a:rPr>
              <a:t>společensky uzavřený typ, nevýrazný, zásadový, disciplinovaný, přísný, důsledný, smysl pro abstraktnost, bývá jednostranný až panovačný</a:t>
            </a:r>
            <a:br>
              <a:rPr lang="cs-CZ" sz="2220">
                <a:solidFill>
                  <a:srgbClr val="3F3F3F"/>
                </a:solidFill>
              </a:rPr>
            </a:br>
            <a:r>
              <a:rPr i="1" lang="cs-CZ" sz="2220">
                <a:solidFill>
                  <a:srgbClr val="FFC000"/>
                </a:solidFill>
              </a:rPr>
              <a:t>ad3</a:t>
            </a:r>
            <a:r>
              <a:rPr lang="cs-CZ" sz="2220">
                <a:solidFill>
                  <a:srgbClr val="3F3F3F"/>
                </a:solidFill>
              </a:rPr>
              <a:t> typ pomalý, důkladný, necitlivý a rázný; je typický svou houževnatostí a výbušností, ale také vyrovnaností a energičností; atletické typy mají rádi sport s možností vybití své energie</a:t>
            </a:r>
            <a:endParaRPr/>
          </a:p>
        </p:txBody>
      </p:sp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3300" y="2068513"/>
            <a:ext cx="1687513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DIAGNOSTIKA SKUPINY</a:t>
            </a:r>
            <a:br>
              <a:rPr b="1" lang="cs-CZ">
                <a:solidFill>
                  <a:srgbClr val="FFC000"/>
                </a:solidFill>
              </a:rPr>
            </a:br>
            <a:r>
              <a:rPr b="1" lang="cs-CZ" sz="3500" cap="none">
                <a:solidFill>
                  <a:srgbClr val="FFC000"/>
                </a:solidFill>
              </a:rPr>
              <a:t>METODY A NÁSTROJE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71" name="Google Shape;171;p12"/>
          <p:cNvSpPr txBox="1"/>
          <p:nvPr>
            <p:ph idx="1" type="body"/>
          </p:nvPr>
        </p:nvSpPr>
        <p:spPr>
          <a:xfrm>
            <a:off x="1096963" y="1846263"/>
            <a:ext cx="10058400" cy="432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diagnostika týmových rolí (Schindler</a:t>
            </a:r>
            <a:r>
              <a:rPr b="1" lang="cs-CZ"/>
              <a:t>):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jedinec alfa </a:t>
            </a:r>
            <a:r>
              <a:rPr lang="cs-CZ"/>
              <a:t>– neformální vůdce skupiny, většinou bývá velmi aktivní a imponující pro zbytek skupiny, „hvězda”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jedinec beta </a:t>
            </a:r>
            <a:r>
              <a:rPr lang="cs-CZ"/>
              <a:t>– pravá ruka alfy, má přiřazen úkol, který však zpravidla interpretuje alfa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jedinec gama </a:t>
            </a:r>
            <a:r>
              <a:rPr lang="cs-CZ"/>
              <a:t>– zbytek skupiny, pasivní přihlížení a přizpůsobení se situaci</a:t>
            </a:r>
            <a:br>
              <a:rPr lang="cs-CZ"/>
            </a:br>
            <a:r>
              <a:rPr lang="cs-CZ">
                <a:solidFill>
                  <a:srgbClr val="FF0000"/>
                </a:solidFill>
              </a:rPr>
              <a:t>jedinec omega </a:t>
            </a:r>
            <a:r>
              <a:rPr lang="cs-CZ"/>
              <a:t>– oponent či outsider skupiny</a:t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b="1" lang="cs-CZ"/>
              <a:t> diagnostika týmových rolí (Meredith Belbin)</a:t>
            </a:r>
            <a:br>
              <a:rPr b="1" lang="cs-CZ"/>
            </a:br>
            <a:r>
              <a:rPr lang="cs-CZ"/>
              <a:t>-</a:t>
            </a:r>
            <a:r>
              <a:rPr lang="cs-CZ"/>
              <a:t> Tato teorie týmových rolí se postupem času stala jednou z nejznámějších a nejrozšířenější teorií využívanou pro budování pracovního týmu. Je založena na předpokladu, že </a:t>
            </a:r>
            <a:r>
              <a:rPr b="1" lang="cs-CZ"/>
              <a:t>každý člen týmu má určité vlastnosti a dovednosti, kterými disponuje a je důležité, aby byly v týmové spolupráci co nejefektivněji využity.</a:t>
            </a:r>
            <a:endParaRPr i="1"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FFC000"/>
                </a:solidFill>
              </a:rPr>
              <a:t>Role dle Belbina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8101" y="0"/>
            <a:ext cx="8873900" cy="63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600">
                <a:solidFill>
                  <a:srgbClr val="FFC000"/>
                </a:solidFill>
              </a:rPr>
              <a:t>VÝCVIK / VZDĚLÁVACÍ PROGRAM </a:t>
            </a:r>
            <a:br>
              <a:rPr b="1" lang="cs-CZ" sz="4600">
                <a:solidFill>
                  <a:srgbClr val="FFC000"/>
                </a:solidFill>
              </a:rPr>
            </a:br>
            <a:r>
              <a:rPr b="1" lang="cs-CZ" sz="4600">
                <a:solidFill>
                  <a:srgbClr val="FFC000"/>
                </a:solidFill>
              </a:rPr>
              <a:t>X  TEAMBUILDING</a:t>
            </a:r>
            <a:endParaRPr/>
          </a:p>
        </p:txBody>
      </p:sp>
      <p:sp>
        <p:nvSpPr>
          <p:cNvPr id="108" name="Google Shape;108;p2"/>
          <p:cNvSpPr txBox="1"/>
          <p:nvPr>
            <p:ph idx="1" type="body"/>
          </p:nvPr>
        </p:nvSpPr>
        <p:spPr>
          <a:xfrm>
            <a:off x="639763" y="1831975"/>
            <a:ext cx="10515600" cy="514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335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vzdělávací / výcvikové programy jako </a:t>
            </a:r>
            <a:r>
              <a:rPr b="1" lang="cs-CZ" sz="2100"/>
              <a:t>příprava na práci  v týmech (ještě není TB)</a:t>
            </a:r>
            <a:endParaRPr/>
          </a:p>
          <a:p>
            <a:pPr indent="-133350" lvl="0" marL="90488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základ výcviků v orientaci na </a:t>
            </a:r>
            <a:r>
              <a:rPr b="1" lang="cs-CZ" sz="2100"/>
              <a:t>rozvoj jedince a jeho dovedností </a:t>
            </a:r>
            <a:r>
              <a:rPr lang="cs-CZ" sz="2100"/>
              <a:t>– sebepoznání, autoregulace, sebeprezentace, tvůrčí myšlení, komunikační dovednosti, vyjednávání, konflikty a jejich řešení, asertivita, zvládání stresu, vedení porad, time management, manažerské dovednosti aj.</a:t>
            </a:r>
            <a:endParaRPr/>
          </a:p>
          <a:p>
            <a:pPr indent="-13335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nejefektivnější výcvikové programy</a:t>
            </a:r>
            <a:br>
              <a:rPr lang="cs-CZ" sz="2100"/>
            </a:br>
            <a:r>
              <a:rPr lang="cs-CZ" sz="2100"/>
              <a:t>– </a:t>
            </a:r>
            <a:r>
              <a:rPr b="1" lang="cs-CZ" sz="2100"/>
              <a:t>na principu interakce </a:t>
            </a:r>
            <a:r>
              <a:rPr lang="cs-CZ" sz="2100"/>
              <a:t>(NE přednáška)</a:t>
            </a:r>
            <a:br>
              <a:rPr lang="cs-CZ" sz="2100"/>
            </a:br>
            <a:r>
              <a:rPr b="1" lang="cs-CZ" sz="2100"/>
              <a:t>– hry a simulace </a:t>
            </a:r>
            <a:r>
              <a:rPr lang="cs-CZ" sz="2100"/>
              <a:t>umožňují profesionální</a:t>
            </a:r>
            <a:br>
              <a:rPr lang="cs-CZ" sz="2100"/>
            </a:br>
            <a:r>
              <a:rPr lang="cs-CZ" sz="2100"/>
              <a:t> přípravu blízkou realitě</a:t>
            </a:r>
            <a:endParaRPr/>
          </a:p>
          <a:p>
            <a:pPr indent="-13335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</a:t>
            </a:r>
            <a:r>
              <a:rPr b="1" lang="cs-CZ" sz="2100"/>
              <a:t>zaměření výcvikových programů</a:t>
            </a:r>
            <a:r>
              <a:rPr lang="cs-CZ" sz="2100"/>
              <a:t>:</a:t>
            </a:r>
            <a:br>
              <a:rPr lang="cs-CZ" sz="2100"/>
            </a:br>
            <a:r>
              <a:rPr lang="cs-CZ" sz="2100"/>
              <a:t>zvyšování znalostí, ovlivňování postojů,</a:t>
            </a:r>
            <a:br>
              <a:rPr lang="cs-CZ" sz="2100"/>
            </a:br>
            <a:r>
              <a:rPr lang="cs-CZ" sz="2100"/>
              <a:t>získávání dovedností potřebných pro dané odvětví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8813" y="3328988"/>
            <a:ext cx="4260850" cy="284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096963" y="1998663"/>
            <a:ext cx="10515600" cy="4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651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cs-CZ" sz="2600"/>
              <a:t> efektivita výcviků</a:t>
            </a:r>
            <a:r>
              <a:rPr lang="cs-CZ" sz="2300"/>
              <a:t>: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účastníci musí být motivováni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co nejpřesnější stanovení cílů a norem, které budou dosažitelné a které lze snadno využít</a:t>
            </a:r>
            <a:br>
              <a:rPr lang="cs-CZ" sz="2000"/>
            </a:br>
            <a:r>
              <a:rPr lang="cs-CZ" sz="2000"/>
              <a:t>pro posouzení pokroku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nutno využívat zpětnou vazbu!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účastníci musí být přesvědčení o užitečnosti vzdělávání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výcvik je založen na aktivitě účastníků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důležitá volba vhodných metod (vhodná jejich obměna a rozmanitost)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poskytnout přiměřený čas k naučení nových znalostí a osvojení nových dovedností</a:t>
            </a:r>
            <a:endParaRPr/>
          </a:p>
          <a:p>
            <a:pPr indent="-182562" lvl="3" marL="7493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◦"/>
            </a:pPr>
            <a:r>
              <a:rPr lang="cs-CZ" sz="2000"/>
              <a:t>v průběhu přípravy posilovat vědomí správnosti (či nevhodnosti) určitého jednání</a:t>
            </a:r>
            <a:endParaRPr/>
          </a:p>
        </p:txBody>
      </p:sp>
      <p:sp>
        <p:nvSpPr>
          <p:cNvPr id="115" name="Google Shape;115;p3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600">
                <a:solidFill>
                  <a:srgbClr val="FFC000"/>
                </a:solidFill>
              </a:rPr>
              <a:t>VÝCVIK / VZDĚLÁVACÍ PROGRAM </a:t>
            </a:r>
            <a:br>
              <a:rPr b="1" lang="cs-CZ" sz="4600">
                <a:solidFill>
                  <a:srgbClr val="FFC000"/>
                </a:solidFill>
              </a:rPr>
            </a:br>
            <a:r>
              <a:rPr b="1" lang="cs-CZ" sz="4600">
                <a:solidFill>
                  <a:srgbClr val="FFC000"/>
                </a:solidFill>
              </a:rPr>
              <a:t>X  TEAMBUILDING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750888" y="1884363"/>
            <a:ext cx="10752137" cy="44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chceme z pracovní skupiny vytvořit TÝM – </a:t>
            </a:r>
            <a:r>
              <a:rPr b="1" lang="cs-CZ"/>
              <a:t>musíme zjistit, kde se skupina nachází a kam se za stávajících podmínek může posunout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práce týmů je efektivní pouze v některých typech úkolů </a:t>
            </a:r>
            <a:r>
              <a:rPr lang="cs-CZ"/>
              <a:t>a v určité organizaci procesů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kritéria týmové práce:</a:t>
            </a:r>
            <a:endParaRPr/>
          </a:p>
          <a:p>
            <a:pPr indent="-182562" lvl="2" marL="56673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b="1" lang="cs-CZ" sz="1800">
                <a:solidFill>
                  <a:srgbClr val="FF0000"/>
                </a:solidFill>
              </a:rPr>
              <a:t> pracovní závislost skupiny </a:t>
            </a:r>
            <a:r>
              <a:rPr lang="cs-CZ" sz="1800"/>
              <a:t>(do jaké míry moje práce závisí na výsledcích mých kolegů)</a:t>
            </a:r>
            <a:endParaRPr/>
          </a:p>
          <a:p>
            <a:pPr indent="-182562" lvl="2" marL="56673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cs-CZ" sz="1800"/>
              <a:t> </a:t>
            </a:r>
            <a:r>
              <a:rPr b="1" lang="cs-CZ" sz="1800">
                <a:solidFill>
                  <a:srgbClr val="FF0000"/>
                </a:solidFill>
              </a:rPr>
              <a:t>charakter cíle </a:t>
            </a:r>
            <a:r>
              <a:rPr lang="cs-CZ" sz="1800"/>
              <a:t>(1. dlouhodobý cíl, skupina si sama určuje strategické plány a úkoly např. u projektových týmů; 2. jasně definovaný společný cíl a úkoly; 3. není jasně deklarován společný cíl, úkoly vyplývají z denního programu; 4. pracovníci mají různé individ.cíle; 5. cíle pracovníků působí proti sobě, vzniká napětí a konkurence)</a:t>
            </a:r>
            <a:endParaRPr/>
          </a:p>
          <a:p>
            <a:pPr indent="-182562" lvl="2" marL="56673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b="1" lang="cs-CZ" sz="1800">
                <a:solidFill>
                  <a:srgbClr val="FF0000"/>
                </a:solidFill>
              </a:rPr>
              <a:t>vazba týmu na okolí </a:t>
            </a:r>
            <a:r>
              <a:rPr lang="cs-CZ" sz="1800"/>
              <a:t>(1. žádná – skupina je samostatný celek procesně i informačně; 2. malá-projektový tým – pracovně nezávislá část firmy; 3. střední – např. oddělení, je součástí toku práce a informací v celé firmě, ale je jasné, jaká část práce jim náleží; 4. vysoká – projektoví manažeři pracovníci mají společné cíle, metody, sdílejí znalostní bázi, jsou plně navázáni na své spolupracovníky ve svých týmech)</a:t>
            </a:r>
            <a:endParaRPr/>
          </a:p>
          <a:p>
            <a:pPr indent="-182562" lvl="2" marL="56673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b="1" lang="cs-CZ" sz="1800">
                <a:solidFill>
                  <a:srgbClr val="FF0000"/>
                </a:solidFill>
              </a:rPr>
              <a:t> vazba obsahu práce týmu na obvyklou náplň práce</a:t>
            </a:r>
            <a:endParaRPr sz="1800"/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600">
                <a:solidFill>
                  <a:srgbClr val="FFC000"/>
                </a:solidFill>
              </a:rPr>
              <a:t>VÝCVIK / VZDĚLÁVACÍ PROGRAM </a:t>
            </a:r>
            <a:br>
              <a:rPr b="1" lang="cs-CZ" sz="4600">
                <a:solidFill>
                  <a:srgbClr val="FFC000"/>
                </a:solidFill>
              </a:rPr>
            </a:br>
            <a:r>
              <a:rPr b="1" lang="cs-CZ" sz="4600">
                <a:solidFill>
                  <a:srgbClr val="FFC000"/>
                </a:solidFill>
              </a:rPr>
              <a:t>X  TEAMBUILDING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DIAGNOSTIKA SKUPINY</a:t>
            </a:r>
            <a:br>
              <a:rPr b="1" lang="cs-CZ">
                <a:solidFill>
                  <a:srgbClr val="FFC000"/>
                </a:solidFill>
              </a:rPr>
            </a:br>
            <a:r>
              <a:rPr b="1" lang="cs-CZ" sz="3500" cap="none">
                <a:solidFill>
                  <a:srgbClr val="FFC000"/>
                </a:solidFill>
              </a:rPr>
              <a:t>ATMOSFÉRA VE SKUPINĚ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838200" y="1992313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Člověk </a:t>
            </a:r>
            <a:r>
              <a:rPr b="1" lang="cs-CZ"/>
              <a:t>očekává od skupiny podporu, možnost seberealizace, navázání sociálních vztahů, sebezkušenosti, dostatek pozitivních zážitků a emocí</a:t>
            </a:r>
            <a:r>
              <a:rPr lang="cs-CZ"/>
              <a:t> - naplnění těchto potřeb členů skupiny se odvíjí podle převládající atmosféry ve skupině, která </a:t>
            </a:r>
            <a:r>
              <a:rPr lang="cs-CZ"/>
              <a:t>je proměnlivá, má relativní trvání, spadá do skupinové dynamiky.</a:t>
            </a:r>
            <a:endParaRPr/>
          </a:p>
          <a:p>
            <a:pPr indent="-127000" lvl="0" marL="9048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Kožnar (1992) „</a:t>
            </a:r>
            <a:r>
              <a:rPr i="1" lang="cs-CZ"/>
              <a:t>Skupinová atmosféra je důležitou charakteristikou skupiny, ukazuje na jakousi převládající náladu ve skupině, na emocionální ovzduší, klima skupiny.</a:t>
            </a:r>
            <a:r>
              <a:rPr lang="cs-CZ"/>
              <a:t>“</a:t>
            </a:r>
            <a:endParaRPr/>
          </a:p>
          <a:p>
            <a:pPr indent="-133350" lvl="0" marL="90487" rtl="0" algn="l">
              <a:spcBef>
                <a:spcPts val="140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</a:t>
            </a:r>
            <a:r>
              <a:rPr b="1" lang="cs-CZ" sz="2100"/>
              <a:t>P</a:t>
            </a:r>
            <a:r>
              <a:rPr b="1" lang="cs-CZ" sz="2100"/>
              <a:t>říznivá atmosféra</a:t>
            </a:r>
            <a:r>
              <a:rPr lang="cs-CZ" sz="2100"/>
              <a:t> umožňuje optimální zapojení</a:t>
            </a:r>
            <a:br>
              <a:rPr lang="cs-CZ" sz="2100"/>
            </a:br>
            <a:r>
              <a:rPr lang="cs-CZ" sz="2100"/>
              <a:t>všech členů skupiny, jejich sebezkoumání</a:t>
            </a:r>
            <a:br>
              <a:rPr lang="cs-CZ" sz="2100"/>
            </a:br>
            <a:r>
              <a:rPr lang="cs-CZ" sz="2100"/>
              <a:t>a sebeprojevování, otevřené poskytování zpětných</a:t>
            </a:r>
            <a:br>
              <a:rPr lang="cs-CZ" sz="2100"/>
            </a:br>
            <a:r>
              <a:rPr lang="cs-CZ" sz="2100"/>
              <a:t>vazeb, podstupování rizik spojených se sociálním</a:t>
            </a:r>
            <a:br>
              <a:rPr lang="cs-CZ" sz="2100"/>
            </a:br>
            <a:r>
              <a:rPr lang="cs-CZ" sz="2100"/>
              <a:t>učením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3588" y="3883013"/>
            <a:ext cx="3690936" cy="246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DIAGNOSTIKA SKUPINY</a:t>
            </a:r>
            <a:br>
              <a:rPr b="1" lang="cs-CZ">
                <a:solidFill>
                  <a:srgbClr val="FFC000"/>
                </a:solidFill>
              </a:rPr>
            </a:br>
            <a:r>
              <a:rPr b="1" lang="cs-CZ" sz="3500" cap="none">
                <a:solidFill>
                  <a:srgbClr val="FFC000"/>
                </a:solidFill>
              </a:rPr>
              <a:t>ATMOSFÉRA VE SKUPINĚ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647700" y="1979613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3350" lvl="0" marL="904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</a:t>
            </a:r>
            <a:r>
              <a:rPr b="1" lang="cs-CZ" sz="2100"/>
              <a:t>KLIMA</a:t>
            </a:r>
            <a:r>
              <a:rPr lang="cs-CZ" sz="2100"/>
              <a:t> tzv. skupinové ovzduší, pokud je pozitivní umožňuje otevřeně projevovat a pojmenovávat všechny pocity a vnitřní hnutí, včetně těch, za něž se člověk stydí. Uvolňuje se smíchem, třebaže někdy nervózním.</a:t>
            </a:r>
            <a:endParaRPr sz="2100"/>
          </a:p>
          <a:p>
            <a:pPr indent="-133350" lvl="0" marL="90487" rtl="0" algn="l">
              <a:spcBef>
                <a:spcPts val="140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</a:t>
            </a:r>
            <a:r>
              <a:rPr b="1" lang="cs-CZ" sz="2100"/>
              <a:t>KOHEZE </a:t>
            </a:r>
            <a:r>
              <a:rPr lang="cs-CZ" sz="2100"/>
              <a:t>pokud ve skupině dominuje koheze, převládá </a:t>
            </a:r>
            <a:r>
              <a:rPr b="1" lang="cs-CZ" sz="2100"/>
              <a:t>atmosféra důvěry, přátelství, spolupráce, otevřenosti, pohody, tolerance</a:t>
            </a:r>
            <a:r>
              <a:rPr lang="cs-CZ" sz="2100"/>
              <a:t> - v takové skupinové atmosféře lze pracovat bezpečně i s pocity velmi emočně nabitými i s pocity nepřátelskými</a:t>
            </a:r>
            <a:endParaRPr sz="2100"/>
          </a:p>
          <a:p>
            <a:pPr indent="0" lvl="0" marL="904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13335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b="1" lang="cs-CZ" sz="2100"/>
              <a:t>TENZE </a:t>
            </a:r>
            <a:r>
              <a:rPr lang="cs-CZ" sz="2100"/>
              <a:t>pokud ve skupině převažuje tenze, pro skupinovou atmosféru je charakteristické </a:t>
            </a:r>
            <a:r>
              <a:rPr b="1" lang="cs-CZ" sz="2100"/>
              <a:t>napětí, nedůvěra, nepřátelství, nevraživost, soutěživost, agresivita, ale také i strach, úzkost, </a:t>
            </a:r>
            <a:r>
              <a:rPr lang="cs-CZ" sz="2100"/>
              <a:t>s nimiž se obtížně pracuje (nejen ve skupině)</a:t>
            </a:r>
            <a:endParaRPr sz="2100"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cs-CZ" sz="2100"/>
              <a:t>Důležitým prvkem pro skupinovou atmosféru je </a:t>
            </a:r>
            <a:r>
              <a:rPr b="1" lang="cs-CZ" sz="2100"/>
              <a:t>vedoucí skupiny - </a:t>
            </a:r>
            <a:r>
              <a:rPr lang="cs-CZ" sz="2100"/>
              <a:t>jeho jednání by mělo vést k </a:t>
            </a:r>
            <a:r>
              <a:rPr lang="cs-CZ" sz="2100"/>
              <a:t>postupnému vyvolání</a:t>
            </a:r>
            <a:r>
              <a:rPr b="1" lang="cs-CZ" sz="2100"/>
              <a:t> pocitu bezpečí u všech členů skupiny </a:t>
            </a:r>
            <a:r>
              <a:rPr lang="cs-CZ" sz="2100"/>
              <a:t>a manipulování se všemi prvky</a:t>
            </a:r>
            <a:br>
              <a:rPr lang="cs-CZ" sz="2100"/>
            </a:br>
            <a:r>
              <a:rPr lang="cs-CZ" sz="2100"/>
              <a:t>skupinové dynamiky by mělo maximálně uvolňovat potenciál skupiny.</a:t>
            </a:r>
            <a:endParaRPr sz="2100"/>
          </a:p>
          <a:p>
            <a:pPr indent="-13335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100"/>
              <a:buFont typeface="Courier New"/>
              <a:buChar char="o"/>
            </a:pPr>
            <a:r>
              <a:rPr lang="cs-CZ" sz="2100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DIAGNOSTIKA SKUPINY / TÝMU</a:t>
            </a:r>
            <a:br>
              <a:rPr b="1" lang="cs-CZ">
                <a:solidFill>
                  <a:srgbClr val="FFC000"/>
                </a:solidFill>
              </a:rPr>
            </a:br>
            <a:r>
              <a:rPr b="1" lang="cs-CZ">
                <a:solidFill>
                  <a:srgbClr val="FFC000"/>
                </a:solidFill>
              </a:rPr>
              <a:t>STANOVENÍ POTŘEB A CÍLŮ</a:t>
            </a:r>
            <a:endParaRPr/>
          </a:p>
        </p:txBody>
      </p:sp>
      <p:sp>
        <p:nvSpPr>
          <p:cNvPr id="140" name="Google Shape;140;p8"/>
          <p:cNvSpPr txBox="1"/>
          <p:nvPr>
            <p:ph idx="1" type="body"/>
          </p:nvPr>
        </p:nvSpPr>
        <p:spPr>
          <a:xfrm>
            <a:off x="1096963" y="1846263"/>
            <a:ext cx="100584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1</a:t>
            </a:r>
            <a:r>
              <a:rPr lang="cs-CZ">
                <a:solidFill>
                  <a:srgbClr val="0070C0"/>
                </a:solidFill>
              </a:rPr>
              <a:t>. </a:t>
            </a:r>
            <a:r>
              <a:rPr b="1" lang="cs-CZ">
                <a:solidFill>
                  <a:srgbClr val="0070C0"/>
                </a:solidFill>
              </a:rPr>
              <a:t>Hodnocení zjišťování problému </a:t>
            </a:r>
            <a:r>
              <a:rPr lang="cs-CZ"/>
              <a:t>– indikátory špatného provádění úkolu a problémové mezilidské vztahy; </a:t>
            </a:r>
            <a:r>
              <a:rPr lang="cs-CZ" u="sng"/>
              <a:t>provádí členové týmu nebo/a manažer</a:t>
            </a:r>
            <a:br>
              <a:rPr lang="cs-CZ"/>
            </a:br>
            <a:r>
              <a:rPr lang="cs-CZ"/>
              <a:t>Např. dotazník: Označte, do jaké míry následující problémy ovlivňují výkonnost týmu: Stížnosti v týmu? Nejasné zadání? Nedostatek inovací? atd.</a:t>
            </a:r>
            <a:br>
              <a:rPr lang="cs-CZ"/>
            </a:br>
            <a:r>
              <a:rPr lang="cs-CZ"/>
              <a:t> </a:t>
            </a:r>
            <a:r>
              <a:rPr i="1" lang="cs-CZ"/>
              <a:t>/neovlivňuje vůbec – ovlivňuje trochu – ovlivňuje velmi/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cs-CZ"/>
              <a:t>2</a:t>
            </a:r>
            <a:r>
              <a:rPr lang="cs-CZ">
                <a:solidFill>
                  <a:srgbClr val="0070C0"/>
                </a:solidFill>
              </a:rPr>
              <a:t>. </a:t>
            </a:r>
            <a:r>
              <a:rPr b="1" lang="cs-CZ">
                <a:solidFill>
                  <a:srgbClr val="0070C0"/>
                </a:solidFill>
              </a:rPr>
              <a:t>Hodnocení strategického vlivu </a:t>
            </a:r>
            <a:r>
              <a:rPr lang="cs-CZ"/>
              <a:t>– </a:t>
            </a:r>
            <a:r>
              <a:rPr lang="cs-CZ" u="sng"/>
              <a:t>provádí manažer </a:t>
            </a:r>
            <a:r>
              <a:rPr lang="cs-CZ"/>
              <a:t>na základě strategických úkolů a aktuálních změn</a:t>
            </a:r>
            <a:br>
              <a:rPr lang="cs-CZ"/>
            </a:br>
            <a:r>
              <a:rPr lang="cs-CZ"/>
              <a:t>Např. dotazník: Označte, do jaké míry ovlivňují následující problémy tým nebo by v následujícím období ovlivňovat mohly: Tým musí řešit zásadní nový úkol? Organizace prochází velkými změnami a tým má problémy se s nimi vyrovnat? Tým potřebuje zlepšit vztahy s interními nebo externími zákazníky? atd.</a:t>
            </a:r>
            <a:br>
              <a:rPr lang="cs-CZ"/>
            </a:br>
            <a:r>
              <a:rPr lang="cs-CZ"/>
              <a:t>/</a:t>
            </a:r>
            <a:r>
              <a:rPr i="1" lang="cs-CZ"/>
              <a:t>neovlivňuje vůbec – ovlivňuje trochu – ovlivňuje velmi/</a:t>
            </a:r>
            <a:endParaRPr i="1"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b="1" lang="cs-CZ"/>
              <a:t>Pokud se často objevuje odpověď „ovlivňuje velmi“, TB může být vhodným nástrojem řešení! TB může skupině pomoci určit, jak se s problémy vypořádat a zajistit trvalou efektivitu.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KDY TEAMBUILDING ANO?</a:t>
            </a:r>
            <a:endParaRPr/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1096963" y="1736725"/>
            <a:ext cx="10742612" cy="454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lang="cs-CZ" sz="2300"/>
              <a:t>- nový tým, potřebují se poznat a najít možné způsoby spolupráce</a:t>
            </a:r>
            <a:br>
              <a:rPr lang="cs-CZ" sz="2300"/>
            </a:br>
            <a:r>
              <a:rPr lang="cs-CZ" sz="2300"/>
              <a:t>- selhání v týmové práci</a:t>
            </a:r>
            <a:br>
              <a:rPr lang="cs-CZ" sz="2300"/>
            </a:br>
            <a:r>
              <a:rPr lang="cs-CZ" sz="2300"/>
              <a:t>- špatné provádění úkolu, </a:t>
            </a:r>
            <a:r>
              <a:rPr lang="cs-CZ" sz="2300"/>
              <a:t>neplnění termínů, nízká morálka</a:t>
            </a:r>
            <a:br>
              <a:rPr lang="cs-CZ" sz="2300"/>
            </a:br>
            <a:r>
              <a:rPr lang="cs-CZ" sz="2300"/>
              <a:t>- </a:t>
            </a:r>
            <a:r>
              <a:rPr lang="cs-CZ" sz="2300"/>
              <a:t>problémové mezilidské vztahy</a:t>
            </a:r>
            <a:br>
              <a:rPr lang="cs-CZ" sz="2300"/>
            </a:br>
            <a:r>
              <a:rPr lang="cs-CZ" sz="2300"/>
              <a:t>- špatná komunikace, </a:t>
            </a:r>
            <a:r>
              <a:rPr lang="cs-CZ" sz="2300"/>
              <a:t>nedostatečné šíření informací v týmu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lang="cs-CZ" sz="2300"/>
              <a:t>- </a:t>
            </a:r>
            <a:r>
              <a:rPr lang="cs-CZ" sz="2300"/>
              <a:t>konflikty,  krize v týmu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lang="cs-CZ" sz="2300"/>
              <a:t>- nedostatek důvěry, stížnosti, nedodržení závazků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lang="cs-CZ" sz="2300"/>
              <a:t>- členové si nenaslouchají…atd.</a:t>
            </a:r>
            <a:br>
              <a:rPr lang="cs-CZ" sz="2300"/>
            </a:b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b="1" lang="cs-CZ" sz="2300"/>
              <a:t>Manažer musí rozhodnout</a:t>
            </a:r>
            <a:r>
              <a:rPr lang="cs-CZ" sz="2300"/>
              <a:t>, jsou-li symptomy krize široce rozšířené nebo zda se projevují v chování jednoho či dvou členů týmu – pokud rozšířené, TB může být vhodným nástrojem, jak rozkrýt a zjistit zastírané problémy; pokud u jednoho, dvou členů – individuální řešení, konzultace, rozhovor.</a:t>
            </a:r>
            <a:br>
              <a:rPr lang="cs-CZ" sz="2300"/>
            </a:br>
            <a:r>
              <a:rPr lang="cs-CZ" sz="2300"/>
              <a:t>	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lang="cs-CZ"/>
              <a:t>						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>
                <a:solidFill>
                  <a:srgbClr val="FFC000"/>
                </a:solidFill>
              </a:rPr>
              <a:t>KDY TEAMBUILDING NE</a:t>
            </a:r>
            <a:endParaRPr/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1096963" y="1846263"/>
            <a:ext cx="10058400" cy="44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39700" lvl="0" marL="9048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 "/>
            </a:pPr>
            <a:r>
              <a:rPr lang="cs-CZ"/>
              <a:t>- </a:t>
            </a:r>
            <a:r>
              <a:rPr b="1" lang="cs-CZ"/>
              <a:t>členové týmu nemají schopnosti požadované pro jejich práci </a:t>
            </a:r>
            <a:r>
              <a:rPr lang="cs-CZ"/>
              <a:t>(poskytnout týmu výcvik – např. v případě problémů s rozhodováním či komunikací)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tým nemá prostředky, které potřebuje </a:t>
            </a:r>
            <a:r>
              <a:rPr lang="cs-CZ"/>
              <a:t>(dohoda s manažerem – jak získat další lidi? prostředky? vybavení?..které tým ke splnění úkolu potřebuje)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týmová práce není oceňována nebo se neodráží v systému řízení výkonu</a:t>
            </a:r>
            <a:r>
              <a:rPr lang="cs-CZ"/>
              <a:t> (personální oddělení? Vhodnější stanovení pravomocí?)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problémy jednotlivce ovlivňují výkonnost týmu </a:t>
            </a:r>
            <a:r>
              <a:rPr lang="cs-CZ"/>
              <a:t>(individuální řešení, z očí do očí, hlavním cílem TB by neměl být pouze „výkon“)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tým má problémy nalákat a udržet si členy </a:t>
            </a:r>
            <a:r>
              <a:rPr lang="cs-CZ"/>
              <a:t>(spolupráce s personálním oddělením, důvody odchodu zaměstnanců? jiné faktory?)</a:t>
            </a:r>
            <a:br>
              <a:rPr lang="cs-CZ"/>
            </a:br>
            <a:r>
              <a:rPr lang="cs-CZ"/>
              <a:t>- </a:t>
            </a:r>
            <a:r>
              <a:rPr b="1" lang="cs-CZ"/>
              <a:t>vedoucímu týmu chybí odborná nebo praktická kvalifikace či požadované schopnosti</a:t>
            </a:r>
            <a:br>
              <a:rPr b="1" lang="cs-CZ"/>
            </a:br>
            <a:r>
              <a:rPr lang="cs-CZ"/>
              <a:t>- </a:t>
            </a:r>
            <a:r>
              <a:rPr b="1" lang="cs-CZ"/>
              <a:t>zmatek ohledně pravomocí v týmu</a:t>
            </a:r>
            <a:br>
              <a:rPr b="1" lang="cs-CZ"/>
            </a:br>
            <a:r>
              <a:rPr lang="cs-CZ"/>
              <a:t>- </a:t>
            </a:r>
            <a:r>
              <a:rPr b="1" lang="cs-CZ"/>
              <a:t>tým už má s TB špatnou zkušenost</a:t>
            </a:r>
            <a:r>
              <a:rPr lang="cs-CZ"/>
              <a:t> (důvod? proč špatná zkušenost? vhodné TB aktivity na pracovišti – motivace pro TB program mimo pracoviště)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														</a:t>
            </a:r>
            <a:r>
              <a:rPr b="1" lang="cs-CZ"/>
              <a:t>Více viz Payne - dokument v ISu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ktiva">
  <a:themeElements>
    <a:clrScheme name="Papí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2015-02-24T17:35:06Z</dcterms:created>
  <dc:creator>Jana Stará</dc:creator>
</cp:coreProperties>
</file>