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iVgXD+uLgg3NmDJDy41h1DRduf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3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3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2" name="Google Shape;22;p13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3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3"/>
          <p:cNvSpPr txBox="1"/>
          <p:nvPr>
            <p:ph type="title"/>
          </p:nvPr>
        </p:nvSpPr>
        <p:spPr>
          <a:xfrm rot="5400000">
            <a:off x="4649564" y="2306413"/>
            <a:ext cx="57598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 rot="5400000">
            <a:off x="649063" y="391888"/>
            <a:ext cx="57598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ctrTitle"/>
          </p:nvPr>
        </p:nvSpPr>
        <p:spPr>
          <a:xfrm>
            <a:off x="1143000" y="1124530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06" name="Google Shape;106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623888" y="1712423"/>
            <a:ext cx="7886700" cy="2851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623888" y="455263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" type="body"/>
          </p:nvPr>
        </p:nvSpPr>
        <p:spPr>
          <a:xfrm>
            <a:off x="633845" y="1828801"/>
            <a:ext cx="38862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2" type="body"/>
          </p:nvPr>
        </p:nvSpPr>
        <p:spPr>
          <a:xfrm>
            <a:off x="4629150" y="1828801"/>
            <a:ext cx="38862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>
  <p:cSld name="Porovnání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633845" y="1681851"/>
            <a:ext cx="3867150" cy="8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0" name="Google Shape;130;p29"/>
          <p:cNvSpPr txBox="1"/>
          <p:nvPr>
            <p:ph idx="2" type="body"/>
          </p:nvPr>
        </p:nvSpPr>
        <p:spPr>
          <a:xfrm>
            <a:off x="633845" y="2507551"/>
            <a:ext cx="3867150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3" type="body"/>
          </p:nvPr>
        </p:nvSpPr>
        <p:spPr>
          <a:xfrm>
            <a:off x="4629150" y="1681851"/>
            <a:ext cx="3886201" cy="825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2" name="Google Shape;132;p29"/>
          <p:cNvSpPr txBox="1"/>
          <p:nvPr>
            <p:ph idx="4" type="body"/>
          </p:nvPr>
        </p:nvSpPr>
        <p:spPr>
          <a:xfrm>
            <a:off x="4629150" y="2507551"/>
            <a:ext cx="3886201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6" name="Google Shape;136;p29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>
  <p:cSld name="Pouze nadpi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1" name="Google Shape;141;p30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type="title"/>
          </p:nvPr>
        </p:nvSpPr>
        <p:spPr>
          <a:xfrm>
            <a:off x="630936" y="457201"/>
            <a:ext cx="294894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1" type="body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9pPr>
          </a:lstStyle>
          <a:p/>
        </p:txBody>
      </p:sp>
      <p:sp>
        <p:nvSpPr>
          <p:cNvPr id="149" name="Google Shape;149;p32"/>
          <p:cNvSpPr txBox="1"/>
          <p:nvPr>
            <p:ph idx="2" type="body"/>
          </p:nvPr>
        </p:nvSpPr>
        <p:spPr>
          <a:xfrm>
            <a:off x="630936" y="2057399"/>
            <a:ext cx="294894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50" name="Google Shape;150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>
            <a:off x="630936" y="457200"/>
            <a:ext cx="29489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3"/>
          <p:cNvSpPr/>
          <p:nvPr>
            <p:ph idx="2" type="pic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33"/>
          <p:cNvSpPr txBox="1"/>
          <p:nvPr>
            <p:ph idx="1" type="body"/>
          </p:nvPr>
        </p:nvSpPr>
        <p:spPr>
          <a:xfrm>
            <a:off x="630936" y="2057400"/>
            <a:ext cx="294894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57" name="Google Shape;157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4"/>
          <p:cNvSpPr txBox="1"/>
          <p:nvPr>
            <p:ph idx="1" type="body"/>
          </p:nvPr>
        </p:nvSpPr>
        <p:spPr>
          <a:xfrm rot="5400000">
            <a:off x="2401527" y="61119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63" name="Google Shape;163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>
            <p:ph type="title"/>
          </p:nvPr>
        </p:nvSpPr>
        <p:spPr>
          <a:xfrm rot="5400000">
            <a:off x="4623593" y="2280444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5"/>
          <p:cNvSpPr txBox="1"/>
          <p:nvPr>
            <p:ph idx="1" type="body"/>
          </p:nvPr>
        </p:nvSpPr>
        <p:spPr>
          <a:xfrm rot="5400000">
            <a:off x="623094" y="365919"/>
            <a:ext cx="5811837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69" name="Google Shape;169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5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5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7" name="Google Shape;37;p15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822960" y="1845735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2" type="body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7"/>
          <p:cNvSpPr txBox="1"/>
          <p:nvPr>
            <p:ph idx="2" type="body"/>
          </p:nvPr>
        </p:nvSpPr>
        <p:spPr>
          <a:xfrm>
            <a:off x="822960" y="2582335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9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0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0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" type="body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1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1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/>
          <p:nvPr>
            <p:ph idx="2" type="pic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2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2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3" name="Google Shape;13;p12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fUXdrl9ch_Q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/>
          <p:nvPr>
            <p:ph type="ctrTitle"/>
          </p:nvPr>
        </p:nvSpPr>
        <p:spPr>
          <a:xfrm>
            <a:off x="683567" y="260648"/>
            <a:ext cx="7846640" cy="23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Calibri"/>
              <a:buNone/>
            </a:pPr>
            <a:r>
              <a:rPr b="1" lang="cs-CZ" sz="5400">
                <a:solidFill>
                  <a:srgbClr val="00B0F0"/>
                </a:solidFill>
              </a:rPr>
              <a:t>DRAMATURGIE</a:t>
            </a:r>
            <a:br>
              <a:rPr b="1" lang="cs-CZ" sz="5400">
                <a:solidFill>
                  <a:srgbClr val="00B0F0"/>
                </a:solidFill>
              </a:rPr>
            </a:br>
            <a:r>
              <a:rPr b="1" lang="cs-CZ" sz="5400">
                <a:solidFill>
                  <a:srgbClr val="00B0F0"/>
                </a:solidFill>
              </a:rPr>
              <a:t>TB  PROGRAMU</a:t>
            </a:r>
            <a:br>
              <a:rPr b="1" lang="cs-CZ" sz="5400">
                <a:solidFill>
                  <a:srgbClr val="00B0F0"/>
                </a:solidFill>
              </a:rPr>
            </a:br>
            <a:r>
              <a:rPr b="1" lang="cs-CZ" sz="5400">
                <a:solidFill>
                  <a:srgbClr val="00B0F0"/>
                </a:solidFill>
              </a:rPr>
              <a:t>„PŘED AKCÍ“</a:t>
            </a:r>
            <a:endParaRPr b="1" sz="5400">
              <a:solidFill>
                <a:srgbClr val="00B0F0"/>
              </a:solidFill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2195736" y="5365665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 Stará</a:t>
            </a:r>
            <a:b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Zuzana Hájková</a:t>
            </a:r>
            <a:b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Dagmar Heiland Trávníková</a:t>
            </a:r>
            <a:endParaRPr/>
          </a:p>
        </p:txBody>
      </p:sp>
      <p:pic>
        <p:nvPicPr>
          <p:cNvPr id="178" name="Google Shape;17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301" y="2558878"/>
            <a:ext cx="3359172" cy="2742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Přípravná fáze TB programu</a:t>
            </a:r>
            <a:br>
              <a:rPr b="1" lang="cs-CZ">
                <a:solidFill>
                  <a:srgbClr val="00B0F0"/>
                </a:solidFill>
              </a:rPr>
            </a:br>
            <a:r>
              <a:rPr b="1" lang="cs-CZ">
                <a:solidFill>
                  <a:srgbClr val="00B0F0"/>
                </a:solidFill>
              </a:rPr>
              <a:t>MOTIVACE ÚČASTNÍKŮ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239" name="Google Shape;239;p10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1. Zadání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2. Analýza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3. Organizační příprava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 u="sng">
                <a:solidFill>
                  <a:srgbClr val="00B0F0"/>
                </a:solidFill>
              </a:rPr>
              <a:t>4. Informace o kurzu účastníkům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je jedním z nejdůležitějších kroků - pokud lidé nemají zájem se kurzu účastnit nebo mají pocit, že se na ně „něco chystá“, je celý kurz spíše zbytečný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motivace závisí na skupinové dynamice a na skupinové kultuře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každého motivuje něco jiného a většina lidí potřebuje vědět, proč to má dělat a k čemu jim to bude!</a:t>
            </a:r>
            <a:endParaRPr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Přípravná fáze TB programu</a:t>
            </a:r>
            <a:br>
              <a:rPr b="1" lang="cs-CZ">
                <a:solidFill>
                  <a:srgbClr val="00B0F0"/>
                </a:solidFill>
              </a:rPr>
            </a:br>
            <a:r>
              <a:rPr b="1" lang="cs-CZ">
                <a:solidFill>
                  <a:srgbClr val="00B0F0"/>
                </a:solidFill>
              </a:rPr>
              <a:t>MOTIVACE ÚČASTNÍKŮ</a:t>
            </a:r>
            <a:endParaRPr/>
          </a:p>
        </p:txBody>
      </p:sp>
      <p:sp>
        <p:nvSpPr>
          <p:cNvPr id="245" name="Google Shape;245;p11"/>
          <p:cNvSpPr txBox="1"/>
          <p:nvPr>
            <p:ph idx="1" type="body"/>
          </p:nvPr>
        </p:nvSpPr>
        <p:spPr>
          <a:xfrm>
            <a:off x="822959" y="2132856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před TB programem je nutná otevřená komunikace, vyjasnění cíle a záměru kurzu všem účastníkům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je třeba všechny seznámit se zázemím, kde se bude spát, jaké je v místě konání prostory, kolik budou mít volného času, co budou jíst..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důležité je pravidlo </a:t>
            </a:r>
            <a:r>
              <a:rPr b="1" lang="cs-CZ"/>
              <a:t>dobrovolnosti</a:t>
            </a:r>
            <a:r>
              <a:rPr lang="cs-CZ"/>
              <a:t> účastnit se konkrétních činností - dává svobodnou volbu i rozhodování X pozor na bojkot (pomůže nám diagnostika skupiny před akcí)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program popíšeme tak, aby účastníci věděli, co si vzít s sebou, jak moc fyzicky náročná akce bude a jaký je náhradní program při nepříznivém počasí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Dramaturgie TB programů</a:t>
            </a:r>
            <a:endParaRPr/>
          </a:p>
        </p:txBody>
      </p:sp>
      <p:sp>
        <p:nvSpPr>
          <p:cNvPr id="184" name="Google Shape;184;p2"/>
          <p:cNvSpPr txBox="1"/>
          <p:nvPr>
            <p:ph idx="1" type="body"/>
          </p:nvPr>
        </p:nvSpPr>
        <p:spPr>
          <a:xfrm>
            <a:off x="822959" y="1988840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cs-CZ"/>
              <a:t>Teambuilding</a:t>
            </a:r>
            <a:r>
              <a:rPr lang="cs-CZ"/>
              <a:t> – efektivita a výkonnost týmu !!</a:t>
            </a:r>
            <a:br>
              <a:rPr lang="cs-CZ"/>
            </a:br>
            <a:r>
              <a:rPr lang="cs-CZ" u="sng">
                <a:solidFill>
                  <a:schemeClr val="hlink"/>
                </a:solidFill>
                <a:hlinkClick r:id="rId3"/>
              </a:rPr>
              <a:t>https://www.youtube.com/watch?v=fUXdrl9ch_Q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cs-CZ"/>
              <a:t>Dramaturgie je </a:t>
            </a:r>
            <a:r>
              <a:rPr b="1" lang="cs-CZ"/>
              <a:t>praktická tvůrčí činnost</a:t>
            </a:r>
            <a:br>
              <a:rPr b="1" lang="cs-CZ"/>
            </a:br>
            <a:r>
              <a:rPr b="1" lang="cs-CZ"/>
              <a:t> </a:t>
            </a:r>
            <a:r>
              <a:rPr lang="cs-CZ"/>
              <a:t>= příprava akce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 sestavení programu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 vytváření atmosféry akce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 </a:t>
            </a:r>
            <a:r>
              <a:rPr b="1" lang="cs-CZ"/>
              <a:t>metoda/nástroj</a:t>
            </a:r>
            <a:r>
              <a:rPr lang="cs-CZ"/>
              <a:t> v uvažování o </a:t>
            </a:r>
            <a:r>
              <a:rPr b="1" lang="cs-CZ"/>
              <a:t>tématu a cíli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85" name="Google Shape;18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2200" y="1988840"/>
            <a:ext cx="2575772" cy="4120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Dramaturgie TB programů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191" name="Google Shape;191;p3"/>
          <p:cNvSpPr txBox="1"/>
          <p:nvPr>
            <p:ph idx="1" type="body"/>
          </p:nvPr>
        </p:nvSpPr>
        <p:spPr>
          <a:xfrm>
            <a:off x="755576" y="2204864"/>
            <a:ext cx="8662736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cs-CZ"/>
              <a:t> dramaturgie</a:t>
            </a:r>
            <a:r>
              <a:rPr lang="cs-CZ"/>
              <a:t> = „technika dramatického umění, jejíž cílem je stanovit stavební principy díla“ (divadlo, hudba, TB..)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cs-CZ"/>
              <a:t> dramaturgická vazba: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00"/>
              <a:buNone/>
            </a:pPr>
            <a:r>
              <a:rPr b="1" lang="cs-CZ" sz="2500">
                <a:solidFill>
                  <a:srgbClr val="00B0F0"/>
                </a:solidFill>
              </a:rPr>
              <a:t>   záměr – program – reflexe</a:t>
            </a:r>
            <a:br>
              <a:rPr b="1" lang="cs-CZ" sz="2500">
                <a:solidFill>
                  <a:srgbClr val="00B0F0"/>
                </a:solidFill>
              </a:rPr>
            </a:br>
            <a:r>
              <a:rPr lang="cs-CZ"/>
              <a:t>                                         (vyhodnocení)</a:t>
            </a:r>
            <a:br>
              <a:rPr lang="cs-CZ"/>
            </a:br>
            <a:br>
              <a:rPr lang="cs-CZ"/>
            </a:b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b="1" lang="cs-CZ"/>
              <a:t>teoretická</a:t>
            </a:r>
            <a:r>
              <a:rPr lang="cs-CZ"/>
              <a:t> / </a:t>
            </a:r>
            <a:r>
              <a:rPr b="1" lang="cs-CZ"/>
              <a:t>praktická</a:t>
            </a:r>
            <a:r>
              <a:rPr lang="cs-CZ"/>
              <a:t> dramaturgie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92" name="Google Shape;19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1184" y="3068960"/>
            <a:ext cx="3869714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Teoretická dramaturgie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198" name="Google Shape;198;p4"/>
          <p:cNvSpPr txBox="1"/>
          <p:nvPr>
            <p:ph idx="1" type="body"/>
          </p:nvPr>
        </p:nvSpPr>
        <p:spPr>
          <a:xfrm>
            <a:off x="822960" y="1956979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vytváří a vyhodnocuje </a:t>
            </a:r>
            <a:r>
              <a:rPr b="1" lang="cs-CZ"/>
              <a:t>záměr akce </a:t>
            </a:r>
            <a:r>
              <a:rPr lang="cs-CZ"/>
              <a:t>(účastníci, námět, téma, vize, časoprostor)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cs-CZ"/>
              <a:t> TÉMA (Co?)</a:t>
            </a:r>
            <a:r>
              <a:rPr lang="cs-CZ"/>
              <a:t> – výchozí bod a centrum všech úvah</a:t>
            </a:r>
            <a:br>
              <a:rPr lang="cs-CZ"/>
            </a:br>
            <a:r>
              <a:rPr lang="cs-CZ"/>
              <a:t>    = pojmenování oblasti rozvoje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b="1" lang="cs-CZ"/>
              <a:t>CÍLE (Kam?) </a:t>
            </a:r>
            <a:r>
              <a:rPr lang="cs-CZ"/>
              <a:t>– přesně formulovaná oblast rozvoje</a:t>
            </a:r>
            <a:br>
              <a:rPr lang="cs-CZ"/>
            </a:br>
            <a:r>
              <a:rPr lang="cs-CZ"/>
              <a:t>    = popis stavu účastníků při</a:t>
            </a:r>
            <a:br>
              <a:rPr lang="cs-CZ"/>
            </a:br>
            <a:r>
              <a:rPr lang="cs-CZ"/>
              <a:t>       plánované změně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b="1" lang="cs-CZ"/>
              <a:t>vyhodnocení</a:t>
            </a:r>
            <a:r>
              <a:rPr lang="cs-CZ"/>
              <a:t>, metodické postřehy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99" name="Google Shape;1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3800747"/>
            <a:ext cx="3971106" cy="2399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Téma  / Podtéma</a:t>
            </a:r>
            <a:br>
              <a:rPr b="1" lang="cs-CZ">
                <a:solidFill>
                  <a:srgbClr val="00B0F0"/>
                </a:solidFill>
              </a:rPr>
            </a:br>
            <a:r>
              <a:rPr b="1" lang="cs-CZ">
                <a:solidFill>
                  <a:srgbClr val="00B0F0"/>
                </a:solidFill>
              </a:rPr>
              <a:t>TB programu            (CO?)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205" name="Google Shape;205;p5"/>
          <p:cNvSpPr txBox="1"/>
          <p:nvPr>
            <p:ph idx="1" type="body"/>
          </p:nvPr>
        </p:nvSpPr>
        <p:spPr>
          <a:xfrm>
            <a:off x="835586" y="2075728"/>
            <a:ext cx="8518720" cy="478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b="1" lang="cs-CZ"/>
              <a:t>tematické linie / podtémata</a:t>
            </a:r>
            <a:r>
              <a:rPr lang="cs-CZ"/>
              <a:t> – </a:t>
            </a:r>
            <a:br>
              <a:rPr lang="cs-CZ"/>
            </a:br>
            <a:r>
              <a:rPr lang="cs-CZ"/>
              <a:t>konkrétnější a uchopitelnější linky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cs-CZ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cs-CZ">
                <a:solidFill>
                  <a:srgbClr val="00B0F0"/>
                </a:solidFill>
              </a:rPr>
              <a:t>Oblasti témat: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cs-CZ">
                <a:solidFill>
                  <a:srgbClr val="00B0F0"/>
                </a:solidFill>
              </a:rPr>
              <a:t> </a:t>
            </a:r>
            <a:r>
              <a:rPr lang="cs-CZ">
                <a:solidFill>
                  <a:schemeClr val="dk1"/>
                </a:solidFill>
              </a:rPr>
              <a:t>ped</a:t>
            </a:r>
            <a:r>
              <a:rPr lang="cs-CZ"/>
              <a:t>agogické téma (př. přátelství)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 programové téma (př. Indiáni)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 téma skupiny (aktuální téma, charakter</a:t>
            </a:r>
            <a:br>
              <a:rPr lang="cs-CZ"/>
            </a:br>
            <a:r>
              <a:rPr lang="cs-CZ"/>
              <a:t>nebo postoje skupiny)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 vnější téma (společenská událost,</a:t>
            </a:r>
            <a:br>
              <a:rPr lang="cs-CZ"/>
            </a:br>
            <a:r>
              <a:rPr lang="cs-CZ"/>
              <a:t>časoprostor, diskomfort)</a:t>
            </a:r>
            <a:endParaRPr/>
          </a:p>
        </p:txBody>
      </p:sp>
      <p:pic>
        <p:nvPicPr>
          <p:cNvPr id="206" name="Google Shape;2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120" y="2075728"/>
            <a:ext cx="3095402" cy="3898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Cíle TB programu    (KAM?)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212" name="Google Shape;212;p6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b="1" lang="cs-CZ" sz="2300" cap="none">
                <a:solidFill>
                  <a:srgbClr val="00B0F0"/>
                </a:solidFill>
              </a:rPr>
              <a:t>CÍLE</a:t>
            </a:r>
            <a:r>
              <a:rPr lang="cs-CZ"/>
              <a:t> programu navazují na jednotlivá témata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mají formu </a:t>
            </a:r>
            <a:r>
              <a:rPr b="1" lang="cs-CZ"/>
              <a:t>sloves</a:t>
            </a:r>
            <a:r>
              <a:rPr lang="cs-CZ"/>
              <a:t> a popisují </a:t>
            </a:r>
            <a:r>
              <a:rPr b="1" lang="cs-CZ"/>
              <a:t>stav účastníků </a:t>
            </a:r>
            <a:r>
              <a:rPr lang="cs-CZ"/>
              <a:t>po skončení programu; míra toho, co bude člověk umět (např. po skončení programu budou účastníci umět komunikovat v týmu a respektovat názory ostatních, budou umět vymezit svoji roli v rámci týmu..)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cs-CZ"/>
              <a:t> funkční cíl </a:t>
            </a:r>
            <a:r>
              <a:rPr lang="cs-CZ"/>
              <a:t>– konkrétní, měřitelný,</a:t>
            </a:r>
            <a:br>
              <a:rPr lang="cs-CZ"/>
            </a:br>
            <a:r>
              <a:rPr lang="cs-CZ"/>
              <a:t>ve vztahu k tématu, atraktivní,</a:t>
            </a:r>
            <a:br>
              <a:rPr lang="cs-CZ"/>
            </a:br>
            <a:r>
              <a:rPr lang="cs-CZ"/>
              <a:t>adekvátní k účastníkům</a:t>
            </a: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4005064"/>
            <a:ext cx="3491880" cy="2206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Praktická dramaturgie TB programu       (JAK?)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219" name="Google Shape;219;p7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realizuje </a:t>
            </a:r>
            <a:r>
              <a:rPr b="1" lang="cs-CZ" u="sng"/>
              <a:t>rozvojový záměr</a:t>
            </a:r>
            <a:r>
              <a:rPr b="1" lang="cs-CZ"/>
              <a:t>: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/>
              <a:t>program (jednotlivé aktivity)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/>
              <a:t>plán a časový harmonogram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/>
              <a:t>vývoj skupiny, úpravy programu dle aktuálních podmínek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 </a:t>
            </a:r>
            <a:r>
              <a:rPr b="1" lang="cs-CZ" u="sng"/>
              <a:t>celková organizace TB programu</a:t>
            </a:r>
            <a:r>
              <a:rPr lang="cs-CZ"/>
              <a:t>:</a:t>
            </a:r>
            <a:br>
              <a:rPr lang="cs-CZ" sz="1800"/>
            </a:br>
            <a:r>
              <a:rPr lang="cs-CZ" sz="1800"/>
              <a:t>- lokalita, ubytování, strava</a:t>
            </a:r>
            <a:br>
              <a:rPr lang="cs-CZ" sz="1800"/>
            </a:br>
            <a:r>
              <a:rPr lang="cs-CZ" sz="1800"/>
              <a:t>- pomůcky-materiál, „užitečné pomůcky“ (lepící páska, lano, nůžky, provaz, papíry, propisky…atd.)</a:t>
            </a:r>
            <a:br>
              <a:rPr lang="cs-CZ" sz="1800"/>
            </a:br>
            <a:r>
              <a:rPr lang="cs-CZ" sz="1800"/>
              <a:t>- personální zabezpečení lektorů</a:t>
            </a:r>
            <a:br>
              <a:rPr lang="cs-CZ" sz="1800"/>
            </a:br>
            <a:r>
              <a:rPr lang="cs-CZ" sz="1800"/>
              <a:t>- a ještě??? (specifika týmu, specifika prostředí, specifika aktivit..)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Tvorba TB programu</a:t>
            </a:r>
            <a:br>
              <a:rPr b="1" lang="cs-CZ">
                <a:solidFill>
                  <a:srgbClr val="00B0F0"/>
                </a:solidFill>
              </a:rPr>
            </a:br>
            <a:r>
              <a:rPr b="1" lang="cs-CZ" sz="3000">
                <a:solidFill>
                  <a:srgbClr val="00B0F0"/>
                </a:solidFill>
              </a:rPr>
              <a:t>(či programu zážitkové pedagogiky)</a:t>
            </a:r>
            <a:endParaRPr sz="3000"/>
          </a:p>
        </p:txBody>
      </p:sp>
      <p:sp>
        <p:nvSpPr>
          <p:cNvPr id="225" name="Google Shape;225;p9"/>
          <p:cNvSpPr txBox="1"/>
          <p:nvPr>
            <p:ph idx="1" type="body"/>
          </p:nvPr>
        </p:nvSpPr>
        <p:spPr>
          <a:xfrm>
            <a:off x="1201860" y="5805264"/>
            <a:ext cx="7543801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52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 "/>
            </a:pPr>
            <a:r>
              <a:rPr lang="cs-CZ" sz="1500"/>
              <a:t>Drahanská P. </a:t>
            </a:r>
            <a:r>
              <a:rPr i="1" lang="cs-CZ" sz="1500"/>
              <a:t>Puzzle a bábovky, </a:t>
            </a:r>
            <a:r>
              <a:rPr lang="cs-CZ" sz="1500"/>
              <a:t>Gymnasion 11/2009 </a:t>
            </a:r>
            <a:endParaRPr/>
          </a:p>
        </p:txBody>
      </p:sp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9201" y="1885834"/>
            <a:ext cx="3857443" cy="3919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Vyváženost TB programu!</a:t>
            </a:r>
            <a:endParaRPr/>
          </a:p>
        </p:txBody>
      </p:sp>
      <p:sp>
        <p:nvSpPr>
          <p:cNvPr id="232" name="Google Shape;232;p8"/>
          <p:cNvSpPr txBox="1"/>
          <p:nvPr>
            <p:ph idx="1" type="body"/>
          </p:nvPr>
        </p:nvSpPr>
        <p:spPr>
          <a:xfrm>
            <a:off x="822959" y="1988840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7475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lang="cs-CZ" sz="2035"/>
              <a:t>harmonogram (jídlo, spánek..)</a:t>
            </a:r>
            <a:endParaRPr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35"/>
              <a:buFont typeface="Courier New"/>
              <a:buChar char="o"/>
            </a:pPr>
            <a:r>
              <a:rPr lang="cs-CZ" sz="2035"/>
              <a:t> přivítání, seznámení, loučení</a:t>
            </a:r>
            <a:endParaRPr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35"/>
              <a:buFont typeface="Courier New"/>
              <a:buChar char="o"/>
            </a:pPr>
            <a:r>
              <a:rPr lang="cs-CZ" sz="2035"/>
              <a:t> vrcholy kurzu (fyzický, psychický, intelektový…)</a:t>
            </a:r>
            <a:endParaRPr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35"/>
              <a:buFont typeface="Courier New"/>
              <a:buChar char="o"/>
            </a:pPr>
            <a:r>
              <a:rPr lang="cs-CZ" sz="2035"/>
              <a:t> jasné determinanty (program podle cílů X</a:t>
            </a:r>
            <a:br>
              <a:rPr lang="cs-CZ" sz="2035"/>
            </a:br>
            <a:r>
              <a:rPr lang="cs-CZ" sz="2035"/>
              <a:t> doplňující program)</a:t>
            </a:r>
            <a:endParaRPr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35"/>
              <a:buFont typeface="Courier New"/>
              <a:buChar char="o"/>
            </a:pPr>
            <a:r>
              <a:rPr lang="cs-CZ" sz="2035"/>
              <a:t> první dojem – důležité! (prostředí, lektor,</a:t>
            </a:r>
            <a:br>
              <a:rPr lang="cs-CZ" sz="2035"/>
            </a:br>
            <a:r>
              <a:rPr lang="cs-CZ" sz="2035"/>
              <a:t> skupina, počasí….)</a:t>
            </a:r>
            <a:endParaRPr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35"/>
              <a:buFont typeface="Courier New"/>
              <a:buChar char="o"/>
            </a:pPr>
            <a:r>
              <a:rPr lang="cs-CZ" sz="2035"/>
              <a:t> dramaturgický střih, překvapení, kontrast,</a:t>
            </a:r>
            <a:br>
              <a:rPr lang="cs-CZ" sz="2035"/>
            </a:br>
            <a:r>
              <a:rPr lang="cs-CZ" sz="2035"/>
              <a:t> změna programu</a:t>
            </a:r>
            <a:endParaRPr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35"/>
              <a:buFont typeface="Courier New"/>
              <a:buChar char="o"/>
            </a:pPr>
            <a:r>
              <a:rPr lang="cs-CZ" sz="2035"/>
              <a:t> rytmus akce, energie</a:t>
            </a:r>
            <a:endParaRPr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35"/>
              <a:buFont typeface="Courier New"/>
              <a:buChar char="o"/>
            </a:pPr>
            <a:r>
              <a:rPr lang="cs-CZ" sz="2035"/>
              <a:t> návaznost – „červená nit“</a:t>
            </a:r>
            <a:endParaRPr sz="2035"/>
          </a:p>
        </p:txBody>
      </p:sp>
      <p:pic>
        <p:nvPicPr>
          <p:cNvPr id="233" name="Google Shape;2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718219" y="2714829"/>
            <a:ext cx="3491839" cy="2327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DOfficeLightV0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ktiva">
  <a:themeElements>
    <a:clrScheme name="Retrospektiva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2014-04-08T11:12:23Z</dcterms:created>
  <dc:creator>Zuzka Hájková</dc:creator>
</cp:coreProperties>
</file>