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386" y="-5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9" name="Podnadpis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28" name="Nadpis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cs-CZ" smtClean="0"/>
              <a:t>Klepnutím lze upravit styl předlohy nadpisů.</a:t>
            </a:r>
            <a:endParaRPr kumimoji="0" lang="en-US"/>
          </a:p>
        </p:txBody>
      </p:sp>
      <p:cxnSp>
        <p:nvCxnSpPr>
          <p:cNvPr id="8" name="Přímá spojovací čára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Přímá spojovací čára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Elipsa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Zástupný symbol pro datum 14"/>
          <p:cNvSpPr>
            <a:spLocks noGrp="1"/>
          </p:cNvSpPr>
          <p:nvPr>
            <p:ph type="dt" sz="half" idx="10"/>
          </p:nvPr>
        </p:nvSpPr>
        <p:spPr/>
        <p:txBody>
          <a:bodyPr/>
          <a:lstStyle/>
          <a:p>
            <a:fld id="{BA7A0D9C-EF28-4E80-9E30-D72299B5989E}" type="datetimeFigureOut">
              <a:rPr lang="cs-CZ" smtClean="0"/>
              <a:pPr/>
              <a:t>16.2.2020</a:t>
            </a:fld>
            <a:endParaRPr lang="cs-CZ"/>
          </a:p>
        </p:txBody>
      </p:sp>
      <p:sp>
        <p:nvSpPr>
          <p:cNvPr id="16" name="Zástupný symbol pro číslo snímku 15"/>
          <p:cNvSpPr>
            <a:spLocks noGrp="1"/>
          </p:cNvSpPr>
          <p:nvPr>
            <p:ph type="sldNum" sz="quarter" idx="11"/>
          </p:nvPr>
        </p:nvSpPr>
        <p:spPr/>
        <p:txBody>
          <a:bodyPr/>
          <a:lstStyle/>
          <a:p>
            <a:fld id="{F554594E-23D8-4EAB-9103-8CF4B210A64F}" type="slidenum">
              <a:rPr lang="cs-CZ" smtClean="0"/>
              <a:pPr/>
              <a:t>‹#›</a:t>
            </a:fld>
            <a:endParaRPr lang="cs-CZ"/>
          </a:p>
        </p:txBody>
      </p:sp>
      <p:sp>
        <p:nvSpPr>
          <p:cNvPr id="17" name="Zástupný symbol pro zápatí 16"/>
          <p:cNvSpPr>
            <a:spLocks noGrp="1"/>
          </p:cNvSpPr>
          <p:nvPr>
            <p:ph type="ftr" sz="quarter" idx="12"/>
          </p:nvPr>
        </p:nvSpPr>
        <p:spPr/>
        <p:txBody>
          <a:bodyPr/>
          <a:lstStyle/>
          <a:p>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BA7A0D9C-EF28-4E80-9E30-D72299B5989E}" type="datetimeFigureOut">
              <a:rPr lang="cs-CZ" smtClean="0"/>
              <a:pPr/>
              <a:t>16.2.2020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554594E-23D8-4EAB-9103-8CF4B210A64F}"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BA7A0D9C-EF28-4E80-9E30-D72299B5989E}" type="datetimeFigureOut">
              <a:rPr lang="cs-CZ" smtClean="0"/>
              <a:pPr/>
              <a:t>16.2.2020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554594E-23D8-4EAB-9103-8CF4B210A64F}"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9" name="Zástupný symbol pro obsah 8"/>
          <p:cNvSpPr>
            <a:spLocks noGrp="1"/>
          </p:cNvSpPr>
          <p:nvPr>
            <p:ph idx="1"/>
          </p:nvPr>
        </p:nvSpPr>
        <p:spPr>
          <a:xfrm>
            <a:off x="457200" y="1524000"/>
            <a:ext cx="822960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4" name="Zástupný symbol pro datum 13"/>
          <p:cNvSpPr>
            <a:spLocks noGrp="1"/>
          </p:cNvSpPr>
          <p:nvPr>
            <p:ph type="dt" sz="half" idx="14"/>
          </p:nvPr>
        </p:nvSpPr>
        <p:spPr/>
        <p:txBody>
          <a:bodyPr/>
          <a:lstStyle/>
          <a:p>
            <a:fld id="{BA7A0D9C-EF28-4E80-9E30-D72299B5989E}" type="datetimeFigureOut">
              <a:rPr lang="cs-CZ" smtClean="0"/>
              <a:pPr/>
              <a:t>16.2.2020</a:t>
            </a:fld>
            <a:endParaRPr lang="cs-CZ"/>
          </a:p>
        </p:txBody>
      </p:sp>
      <p:sp>
        <p:nvSpPr>
          <p:cNvPr id="15" name="Zástupný symbol pro číslo snímku 14"/>
          <p:cNvSpPr>
            <a:spLocks noGrp="1"/>
          </p:cNvSpPr>
          <p:nvPr>
            <p:ph type="sldNum" sz="quarter" idx="15"/>
          </p:nvPr>
        </p:nvSpPr>
        <p:spPr/>
        <p:txBody>
          <a:bodyPr/>
          <a:lstStyle>
            <a:lvl1pPr algn="ctr">
              <a:defRPr/>
            </a:lvl1pPr>
          </a:lstStyle>
          <a:p>
            <a:fld id="{F554594E-23D8-4EAB-9103-8CF4B210A64F}" type="slidenum">
              <a:rPr lang="cs-CZ" smtClean="0"/>
              <a:pPr/>
              <a:t>‹#›</a:t>
            </a:fld>
            <a:endParaRPr lang="cs-CZ"/>
          </a:p>
        </p:txBody>
      </p:sp>
      <p:sp>
        <p:nvSpPr>
          <p:cNvPr id="16" name="Zástupný symbol pro zápatí 15"/>
          <p:cNvSpPr>
            <a:spLocks noGrp="1"/>
          </p:cNvSpPr>
          <p:nvPr>
            <p:ph type="ftr" sz="quarter" idx="16"/>
          </p:nvPr>
        </p:nvSpPr>
        <p:spPr/>
        <p:txBody>
          <a:bodyPr/>
          <a:lstStyle/>
          <a:p>
            <a:endParaRPr lang="cs-CZ"/>
          </a:p>
        </p:txBody>
      </p:sp>
      <p:sp>
        <p:nvSpPr>
          <p:cNvPr id="17" name="Nadpis 16"/>
          <p:cNvSpPr>
            <a:spLocks noGrp="1"/>
          </p:cNvSpPr>
          <p:nvPr>
            <p:ph type="title"/>
          </p:nvPr>
        </p:nvSpPr>
        <p:spPr/>
        <p:txBody>
          <a:bodyPr rtlCol="0" anchor="b" anchorCtr="0"/>
          <a:lstStyle/>
          <a:p>
            <a:r>
              <a:rPr kumimoji="0" lang="cs-CZ" smtClean="0"/>
              <a:t>Klepnutím lze upravit styl předlohy nadpisů.</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4" name="Zástupný symbol pro datum 3"/>
          <p:cNvSpPr>
            <a:spLocks noGrp="1"/>
          </p:cNvSpPr>
          <p:nvPr>
            <p:ph type="dt" sz="half" idx="10"/>
          </p:nvPr>
        </p:nvSpPr>
        <p:spPr/>
        <p:txBody>
          <a:bodyPr/>
          <a:lstStyle/>
          <a:p>
            <a:fld id="{BA7A0D9C-EF28-4E80-9E30-D72299B5989E}" type="datetimeFigureOut">
              <a:rPr lang="cs-CZ" smtClean="0"/>
              <a:pPr/>
              <a:t>16.2.2020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554594E-23D8-4EAB-9103-8CF4B210A64F}" type="slidenum">
              <a:rPr lang="cs-CZ" smtClean="0"/>
              <a:pPr/>
              <a:t>‹#›</a:t>
            </a:fld>
            <a:endParaRPr lang="cs-CZ"/>
          </a:p>
        </p:txBody>
      </p:sp>
      <p:sp>
        <p:nvSpPr>
          <p:cNvPr id="2" name="Nadpis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cxnSp>
        <p:nvCxnSpPr>
          <p:cNvPr id="7" name="Přímá spojovací čára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5" name="Zástupný symbol pro datum 4"/>
          <p:cNvSpPr>
            <a:spLocks noGrp="1"/>
          </p:cNvSpPr>
          <p:nvPr>
            <p:ph type="dt" sz="half" idx="10"/>
          </p:nvPr>
        </p:nvSpPr>
        <p:spPr/>
        <p:txBody>
          <a:bodyPr/>
          <a:lstStyle/>
          <a:p>
            <a:fld id="{BA7A0D9C-EF28-4E80-9E30-D72299B5989E}" type="datetimeFigureOut">
              <a:rPr lang="cs-CZ" smtClean="0"/>
              <a:pPr/>
              <a:t>16.2.2020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554594E-23D8-4EAB-9103-8CF4B210A64F}" type="slidenum">
              <a:rPr lang="cs-CZ" smtClean="0"/>
              <a:pPr/>
              <a:t>‹#›</a:t>
            </a:fld>
            <a:endParaRPr lang="cs-CZ"/>
          </a:p>
        </p:txBody>
      </p:sp>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11" name="Zástupný symbol pro obsah 10"/>
          <p:cNvSpPr>
            <a:spLocks noGrp="1"/>
          </p:cNvSpPr>
          <p:nvPr>
            <p:ph sz="half" idx="1"/>
          </p:nvPr>
        </p:nvSpPr>
        <p:spPr>
          <a:xfrm>
            <a:off x="457200" y="1524000"/>
            <a:ext cx="4059936"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half" idx="2"/>
          </p:nvPr>
        </p:nvSpPr>
        <p:spPr>
          <a:xfrm>
            <a:off x="4648200" y="1524000"/>
            <a:ext cx="4059936"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9" name="Zástupný symbol pro číslo snímku 8"/>
          <p:cNvSpPr>
            <a:spLocks noGrp="1"/>
          </p:cNvSpPr>
          <p:nvPr>
            <p:ph type="sldNum" sz="quarter" idx="12"/>
          </p:nvPr>
        </p:nvSpPr>
        <p:spPr/>
        <p:txBody>
          <a:bodyPr/>
          <a:lstStyle/>
          <a:p>
            <a:fld id="{F554594E-23D8-4EAB-9103-8CF4B210A64F}" type="slidenum">
              <a:rPr lang="cs-CZ" smtClean="0"/>
              <a:pPr/>
              <a:t>‹#›</a:t>
            </a:fld>
            <a:endParaRPr lang="cs-CZ"/>
          </a:p>
        </p:txBody>
      </p:sp>
      <p:sp>
        <p:nvSpPr>
          <p:cNvPr id="8" name="Zástupný symbol pro zápatí 7"/>
          <p:cNvSpPr>
            <a:spLocks noGrp="1"/>
          </p:cNvSpPr>
          <p:nvPr>
            <p:ph type="ftr" sz="quarter" idx="11"/>
          </p:nvPr>
        </p:nvSpPr>
        <p:spPr/>
        <p:txBody>
          <a:bodyPr/>
          <a:lstStyle/>
          <a:p>
            <a:endParaRPr lang="cs-CZ"/>
          </a:p>
        </p:txBody>
      </p:sp>
      <p:sp>
        <p:nvSpPr>
          <p:cNvPr id="7" name="Zástupný symbol pro datum 6"/>
          <p:cNvSpPr>
            <a:spLocks noGrp="1"/>
          </p:cNvSpPr>
          <p:nvPr>
            <p:ph type="dt" sz="half" idx="10"/>
          </p:nvPr>
        </p:nvSpPr>
        <p:spPr/>
        <p:txBody>
          <a:bodyPr/>
          <a:lstStyle/>
          <a:p>
            <a:fld id="{BA7A0D9C-EF28-4E80-9E30-D72299B5989E}" type="datetimeFigureOut">
              <a:rPr lang="cs-CZ" smtClean="0"/>
              <a:pPr/>
              <a:t>16.2.2020</a:t>
            </a:fld>
            <a:endParaRPr lang="cs-CZ"/>
          </a:p>
        </p:txBody>
      </p:sp>
      <p:sp>
        <p:nvSpPr>
          <p:cNvPr id="3" name="Zástupný symbol pro text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32" name="Zástupný symbol pro obsah 31"/>
          <p:cNvSpPr>
            <a:spLocks noGrp="1"/>
          </p:cNvSpPr>
          <p:nvPr>
            <p:ph sz="half" idx="2"/>
          </p:nvPr>
        </p:nvSpPr>
        <p:spPr>
          <a:xfrm>
            <a:off x="457200" y="2201896"/>
            <a:ext cx="4038600" cy="3913632"/>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34" name="Zástupný symbol pro obsah 33"/>
          <p:cNvSpPr>
            <a:spLocks noGrp="1"/>
          </p:cNvSpPr>
          <p:nvPr>
            <p:ph sz="quarter" idx="4"/>
          </p:nvPr>
        </p:nvSpPr>
        <p:spPr>
          <a:xfrm>
            <a:off x="4649788" y="2201896"/>
            <a:ext cx="4038600" cy="3913632"/>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 name="Nadpis 1"/>
          <p:cNvSpPr>
            <a:spLocks noGrp="1"/>
          </p:cNvSpPr>
          <p:nvPr>
            <p:ph type="title"/>
          </p:nvPr>
        </p:nvSpPr>
        <p:spPr>
          <a:xfrm>
            <a:off x="457200" y="155448"/>
            <a:ext cx="8229600" cy="1143000"/>
          </a:xfrm>
        </p:spPr>
        <p:txBody>
          <a:bodyPr anchor="b" anchorCtr="0"/>
          <a:lstStyle>
            <a:lvl1pPr>
              <a:defRPr/>
            </a:lvl1pPr>
          </a:lstStyle>
          <a:p>
            <a:r>
              <a:rPr kumimoji="0" lang="cs-CZ" smtClean="0"/>
              <a:t>Klepnutím lze upravit styl předlohy nadpisů.</a:t>
            </a:r>
            <a:endParaRPr kumimoji="0" lang="en-US"/>
          </a:p>
        </p:txBody>
      </p:sp>
      <p:sp>
        <p:nvSpPr>
          <p:cNvPr id="12" name="Zástupný symbol pro text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cxnSp>
        <p:nvCxnSpPr>
          <p:cNvPr id="10" name="Přímá spojovací čára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Přímá spojovací čára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3" name="Zástupný symbol pro datum 2"/>
          <p:cNvSpPr>
            <a:spLocks noGrp="1"/>
          </p:cNvSpPr>
          <p:nvPr>
            <p:ph type="dt" sz="half" idx="10"/>
          </p:nvPr>
        </p:nvSpPr>
        <p:spPr/>
        <p:txBody>
          <a:bodyPr/>
          <a:lstStyle/>
          <a:p>
            <a:fld id="{BA7A0D9C-EF28-4E80-9E30-D72299B5989E}" type="datetimeFigureOut">
              <a:rPr lang="cs-CZ" smtClean="0"/>
              <a:pPr/>
              <a:t>16.2.2020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F554594E-23D8-4EAB-9103-8CF4B210A64F}" type="slidenum">
              <a:rPr lang="cs-CZ" smtClean="0"/>
              <a:pPr/>
              <a:t>‹#›</a:t>
            </a:fld>
            <a:endParaRPr lang="cs-CZ"/>
          </a:p>
        </p:txBody>
      </p:sp>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A7A0D9C-EF28-4E80-9E30-D72299B5989E}" type="datetimeFigureOut">
              <a:rPr lang="cs-CZ" smtClean="0"/>
              <a:pPr/>
              <a:t>16.2.2020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F554594E-23D8-4EAB-9103-8CF4B210A64F}"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29" name="Zástupný symbol pro obsah 28"/>
          <p:cNvSpPr>
            <a:spLocks noGrp="1"/>
          </p:cNvSpPr>
          <p:nvPr>
            <p:ph sz="quarter" idx="1"/>
          </p:nvPr>
        </p:nvSpPr>
        <p:spPr>
          <a:xfrm>
            <a:off x="457200" y="457200"/>
            <a:ext cx="6248400" cy="5715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3" name="Zástupný symbol pro text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cs-CZ" smtClean="0"/>
              <a:t>Klepnutím lze upravit styly předlohy textu.</a:t>
            </a:r>
          </a:p>
        </p:txBody>
      </p:sp>
      <p:sp>
        <p:nvSpPr>
          <p:cNvPr id="31" name="Nadpis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cs-CZ" smtClean="0"/>
              <a:t>Klepnutím lze upravit styl předlohy nadpisů.</a:t>
            </a:r>
            <a:endParaRPr kumimoji="0" lang="en-US"/>
          </a:p>
        </p:txBody>
      </p:sp>
      <p:sp>
        <p:nvSpPr>
          <p:cNvPr id="8" name="Zástupný symbol pro datum 7"/>
          <p:cNvSpPr>
            <a:spLocks noGrp="1"/>
          </p:cNvSpPr>
          <p:nvPr>
            <p:ph type="dt" sz="half" idx="14"/>
          </p:nvPr>
        </p:nvSpPr>
        <p:spPr/>
        <p:txBody>
          <a:bodyPr/>
          <a:lstStyle/>
          <a:p>
            <a:fld id="{BA7A0D9C-EF28-4E80-9E30-D72299B5989E}" type="datetimeFigureOut">
              <a:rPr lang="cs-CZ" smtClean="0"/>
              <a:pPr/>
              <a:t>16.2.2020</a:t>
            </a:fld>
            <a:endParaRPr lang="cs-CZ"/>
          </a:p>
        </p:txBody>
      </p:sp>
      <p:sp>
        <p:nvSpPr>
          <p:cNvPr id="9" name="Zástupný symbol pro číslo snímku 8"/>
          <p:cNvSpPr>
            <a:spLocks noGrp="1"/>
          </p:cNvSpPr>
          <p:nvPr>
            <p:ph type="sldNum" sz="quarter" idx="15"/>
          </p:nvPr>
        </p:nvSpPr>
        <p:spPr/>
        <p:txBody>
          <a:bodyPr/>
          <a:lstStyle/>
          <a:p>
            <a:fld id="{F554594E-23D8-4EAB-9103-8CF4B210A64F}" type="slidenum">
              <a:rPr lang="cs-CZ" smtClean="0"/>
              <a:pPr/>
              <a:t>‹#›</a:t>
            </a:fld>
            <a:endParaRPr lang="cs-CZ"/>
          </a:p>
        </p:txBody>
      </p:sp>
      <p:sp>
        <p:nvSpPr>
          <p:cNvPr id="10" name="Zástupný symbol pro zápatí 9"/>
          <p:cNvSpPr>
            <a:spLocks noGrp="1"/>
          </p:cNvSpPr>
          <p:nvPr>
            <p:ph type="ftr" sz="quarter" idx="16"/>
          </p:nvPr>
        </p:nvSpPr>
        <p:spPr/>
        <p:txBody>
          <a:bodyPr/>
          <a:lstStyle/>
          <a:p>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cs-CZ" smtClean="0"/>
              <a:t>Klepnutím lze upravit styl předlohy nadpisů.</a:t>
            </a:r>
            <a:endParaRPr kumimoji="0" lang="en-US"/>
          </a:p>
        </p:txBody>
      </p:sp>
      <p:sp>
        <p:nvSpPr>
          <p:cNvPr id="3" name="Zástupný symbol pro obrázek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cs-CZ" smtClean="0"/>
              <a:t>Klepnutím na ikonu přidáte obrázek.</a:t>
            </a:r>
            <a:endParaRPr kumimoji="0" lang="en-US"/>
          </a:p>
        </p:txBody>
      </p:sp>
      <p:sp>
        <p:nvSpPr>
          <p:cNvPr id="4" name="Zástupný symbol pro text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8" name="Zástupný symbol pro datum 7"/>
          <p:cNvSpPr>
            <a:spLocks noGrp="1"/>
          </p:cNvSpPr>
          <p:nvPr>
            <p:ph type="dt" sz="half" idx="10"/>
          </p:nvPr>
        </p:nvSpPr>
        <p:spPr/>
        <p:txBody>
          <a:bodyPr/>
          <a:lstStyle/>
          <a:p>
            <a:fld id="{BA7A0D9C-EF28-4E80-9E30-D72299B5989E}" type="datetimeFigureOut">
              <a:rPr lang="cs-CZ" smtClean="0"/>
              <a:pPr/>
              <a:t>16.2.2020</a:t>
            </a:fld>
            <a:endParaRPr lang="cs-CZ"/>
          </a:p>
        </p:txBody>
      </p:sp>
      <p:sp>
        <p:nvSpPr>
          <p:cNvPr id="9" name="Zástupný symbol pro číslo snímku 8"/>
          <p:cNvSpPr>
            <a:spLocks noGrp="1"/>
          </p:cNvSpPr>
          <p:nvPr>
            <p:ph type="sldNum" sz="quarter" idx="11"/>
          </p:nvPr>
        </p:nvSpPr>
        <p:spPr/>
        <p:txBody>
          <a:bodyPr/>
          <a:lstStyle/>
          <a:p>
            <a:fld id="{F554594E-23D8-4EAB-9103-8CF4B210A64F}" type="slidenum">
              <a:rPr lang="cs-CZ" smtClean="0"/>
              <a:pPr/>
              <a:t>‹#›</a:t>
            </a:fld>
            <a:endParaRPr lang="cs-CZ"/>
          </a:p>
        </p:txBody>
      </p:sp>
      <p:sp>
        <p:nvSpPr>
          <p:cNvPr id="10" name="Zástupný symbol pro zápatí 9"/>
          <p:cNvSpPr>
            <a:spLocks noGrp="1"/>
          </p:cNvSpPr>
          <p:nvPr>
            <p:ph type="ftr" sz="quarter" idx="12"/>
          </p:nvPr>
        </p:nvSpPr>
        <p:spPr/>
        <p:txBody>
          <a:bodyPr/>
          <a:lstStyle/>
          <a:p>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Zástupný symbol pro text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24" name="Zástupný symbol pro datum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BA7A0D9C-EF28-4E80-9E30-D72299B5989E}" type="datetimeFigureOut">
              <a:rPr lang="cs-CZ" smtClean="0"/>
              <a:pPr/>
              <a:t>16.2.2020</a:t>
            </a:fld>
            <a:endParaRPr lang="cs-CZ"/>
          </a:p>
        </p:txBody>
      </p:sp>
      <p:sp>
        <p:nvSpPr>
          <p:cNvPr id="10" name="Zástupný symbol pro zápatí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cs-CZ"/>
          </a:p>
        </p:txBody>
      </p:sp>
      <p:sp>
        <p:nvSpPr>
          <p:cNvPr id="22" name="Zástupný symbol pro číslo snímku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F554594E-23D8-4EAB-9103-8CF4B210A64F}" type="slidenum">
              <a:rPr lang="cs-CZ" smtClean="0"/>
              <a:pPr/>
              <a:t>‹#›</a:t>
            </a:fld>
            <a:endParaRPr lang="cs-CZ"/>
          </a:p>
        </p:txBody>
      </p:sp>
      <p:sp>
        <p:nvSpPr>
          <p:cNvPr id="5" name="Zástupný symbol pro nadpis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cs-CZ" smtClean="0"/>
              <a:t>Klepnutím lze upravit styl předlohy nadpisů.</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p:txBody>
          <a:bodyPr/>
          <a:lstStyle/>
          <a:p>
            <a:r>
              <a:rPr lang="cs-CZ" dirty="0" smtClean="0"/>
              <a:t>Její historie a základ v tradiční čínské medicíně</a:t>
            </a:r>
            <a:endParaRPr lang="cs-CZ" dirty="0"/>
          </a:p>
        </p:txBody>
      </p:sp>
      <p:sp>
        <p:nvSpPr>
          <p:cNvPr id="2" name="Nadpis 1"/>
          <p:cNvSpPr>
            <a:spLocks noGrp="1"/>
          </p:cNvSpPr>
          <p:nvPr>
            <p:ph type="ctrTitle"/>
          </p:nvPr>
        </p:nvSpPr>
        <p:spPr/>
        <p:txBody>
          <a:bodyPr/>
          <a:lstStyle/>
          <a:p>
            <a:r>
              <a:rPr lang="cs-CZ" dirty="0" smtClean="0"/>
              <a:t>Reflexní terapie</a:t>
            </a:r>
            <a:endParaRPr 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Zástupný symbol pro obsah 3" descr="C11.bmp"/>
          <p:cNvPicPr>
            <a:picLocks noGrp="1" noChangeAspect="1"/>
          </p:cNvPicPr>
          <p:nvPr>
            <p:ph idx="1"/>
          </p:nvPr>
        </p:nvPicPr>
        <p:blipFill>
          <a:blip r:embed="rId2" cstate="print"/>
          <a:stretch>
            <a:fillRect/>
          </a:stretch>
        </p:blipFill>
        <p:spPr>
          <a:xfrm>
            <a:off x="467544" y="1340767"/>
            <a:ext cx="2592288" cy="2808313"/>
          </a:xfrm>
        </p:spPr>
      </p:pic>
      <p:sp>
        <p:nvSpPr>
          <p:cNvPr id="3" name="Nadpis 2"/>
          <p:cNvSpPr>
            <a:spLocks noGrp="1"/>
          </p:cNvSpPr>
          <p:nvPr>
            <p:ph type="title"/>
          </p:nvPr>
        </p:nvSpPr>
        <p:spPr/>
        <p:txBody>
          <a:bodyPr/>
          <a:lstStyle/>
          <a:p>
            <a:endParaRPr lang="cs-CZ"/>
          </a:p>
        </p:txBody>
      </p:sp>
      <p:pic>
        <p:nvPicPr>
          <p:cNvPr id="5" name="Obrázek 4" descr="C3.png"/>
          <p:cNvPicPr>
            <a:picLocks noChangeAspect="1"/>
          </p:cNvPicPr>
          <p:nvPr/>
        </p:nvPicPr>
        <p:blipFill>
          <a:blip r:embed="rId3" cstate="print"/>
          <a:stretch>
            <a:fillRect/>
          </a:stretch>
        </p:blipFill>
        <p:spPr>
          <a:xfrm>
            <a:off x="6588224" y="1412776"/>
            <a:ext cx="2376264" cy="2736304"/>
          </a:xfrm>
          <a:prstGeom prst="rect">
            <a:avLst/>
          </a:prstGeom>
        </p:spPr>
      </p:pic>
      <p:pic>
        <p:nvPicPr>
          <p:cNvPr id="6" name="Obrázek 5" descr="C2.png"/>
          <p:cNvPicPr>
            <a:picLocks noChangeAspect="1"/>
          </p:cNvPicPr>
          <p:nvPr/>
        </p:nvPicPr>
        <p:blipFill>
          <a:blip r:embed="rId4" cstate="print"/>
          <a:stretch>
            <a:fillRect/>
          </a:stretch>
        </p:blipFill>
        <p:spPr>
          <a:xfrm>
            <a:off x="3131840" y="3429000"/>
            <a:ext cx="3382354" cy="3197862"/>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smtClean="0"/>
              <a:t>Bod „Br.“</a:t>
            </a:r>
            <a:endParaRPr lang="cs-CZ" dirty="0"/>
          </a:p>
        </p:txBody>
      </p:sp>
      <p:sp>
        <p:nvSpPr>
          <p:cNvPr id="5" name="Zástupný symbol pro obsah 4"/>
          <p:cNvSpPr>
            <a:spLocks noGrp="1"/>
          </p:cNvSpPr>
          <p:nvPr>
            <p:ph idx="1"/>
          </p:nvPr>
        </p:nvSpPr>
        <p:spPr/>
        <p:txBody>
          <a:bodyPr/>
          <a:lstStyle/>
          <a:p>
            <a:r>
              <a:rPr lang="cs-CZ" dirty="0" smtClean="0"/>
              <a:t>Bod brzlíku slouží především k posílení imunity ať už při nemoci, tak jako profylaxe. </a:t>
            </a:r>
            <a:endParaRPr lang="cs-CZ" dirty="0"/>
          </a:p>
        </p:txBody>
      </p:sp>
      <p:pic>
        <p:nvPicPr>
          <p:cNvPr id="6" name="Obrázek 5" descr="Zóna Br.png"/>
          <p:cNvPicPr>
            <a:picLocks noChangeAspect="1"/>
          </p:cNvPicPr>
          <p:nvPr/>
        </p:nvPicPr>
        <p:blipFill>
          <a:blip r:embed="rId2" cstate="print"/>
          <a:stretch>
            <a:fillRect/>
          </a:stretch>
        </p:blipFill>
        <p:spPr>
          <a:xfrm>
            <a:off x="2051720" y="2809875"/>
            <a:ext cx="3196555" cy="2926424"/>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Akrální (okrajové)části našeho těla reflektují střed těla a jeho orgány.</a:t>
            </a:r>
          </a:p>
          <a:p>
            <a:r>
              <a:rPr lang="cs-CZ" dirty="0" smtClean="0"/>
              <a:t>Reflexní zóny máme na nohách, rukách, ušních boltcích (aurikuloterapie), v očích (irisdiagnostika) nebo na jazyku.</a:t>
            </a:r>
          </a:p>
          <a:p>
            <a:r>
              <a:rPr lang="cs-CZ" dirty="0" smtClean="0"/>
              <a:t>Tradiční čínská medicína jako </a:t>
            </a:r>
            <a:r>
              <a:rPr lang="cs-CZ" smtClean="0"/>
              <a:t>základ metody</a:t>
            </a:r>
          </a:p>
          <a:p>
            <a:endParaRPr lang="cs-CZ" dirty="0"/>
          </a:p>
        </p:txBody>
      </p:sp>
      <p:sp>
        <p:nvSpPr>
          <p:cNvPr id="3" name="Nadpis 2"/>
          <p:cNvSpPr>
            <a:spLocks noGrp="1"/>
          </p:cNvSpPr>
          <p:nvPr>
            <p:ph type="title"/>
          </p:nvPr>
        </p:nvSpPr>
        <p:spPr/>
        <p:txBody>
          <a:bodyPr/>
          <a:lstStyle/>
          <a:p>
            <a:r>
              <a:rPr lang="cs-CZ" dirty="0" smtClean="0"/>
              <a:t>Základy metody</a:t>
            </a:r>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První zmínky máme na freskách v egyptských pyramidách, ale i u Aztéků a Inků.</a:t>
            </a:r>
          </a:p>
          <a:p>
            <a:r>
              <a:rPr lang="cs-CZ" dirty="0" smtClean="0"/>
              <a:t>V Číně se metoda pojí s mytickým zakladatelem tradiční medicíny Chunag-tim (Žlutým císařem).</a:t>
            </a:r>
          </a:p>
          <a:p>
            <a:r>
              <a:rPr lang="cs-CZ" dirty="0" smtClean="0"/>
              <a:t>U nás byl hlavním propagátorem Ing. Jiří Janča, který si „vychoval“ další pokračovatele.</a:t>
            </a:r>
          </a:p>
          <a:p>
            <a:r>
              <a:rPr lang="cs-CZ" dirty="0" smtClean="0"/>
              <a:t>Dnes u nás reflexní terapii nejvíc propagují Július a Beáta Patákyovi</a:t>
            </a:r>
            <a:endParaRPr lang="cs-CZ" dirty="0"/>
          </a:p>
        </p:txBody>
      </p:sp>
      <p:sp>
        <p:nvSpPr>
          <p:cNvPr id="3" name="Nadpis 2"/>
          <p:cNvSpPr>
            <a:spLocks noGrp="1"/>
          </p:cNvSpPr>
          <p:nvPr>
            <p:ph type="title"/>
          </p:nvPr>
        </p:nvSpPr>
        <p:spPr/>
        <p:txBody>
          <a:bodyPr/>
          <a:lstStyle/>
          <a:p>
            <a:r>
              <a:rPr lang="cs-CZ" dirty="0" smtClean="0"/>
              <a:t>Historie reflexní terapie</a:t>
            </a:r>
            <a:endParaRPr 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Zástupný symbol pro obsah 3" descr="jazyk.jpg"/>
          <p:cNvPicPr>
            <a:picLocks noGrp="1" noChangeAspect="1"/>
          </p:cNvPicPr>
          <p:nvPr>
            <p:ph idx="1"/>
          </p:nvPr>
        </p:nvPicPr>
        <p:blipFill>
          <a:blip r:embed="rId2" cstate="print"/>
          <a:stretch>
            <a:fillRect/>
          </a:stretch>
        </p:blipFill>
        <p:spPr>
          <a:xfrm>
            <a:off x="395536" y="1484784"/>
            <a:ext cx="2745347" cy="3993232"/>
          </a:xfrm>
        </p:spPr>
      </p:pic>
      <p:sp>
        <p:nvSpPr>
          <p:cNvPr id="3" name="Nadpis 2"/>
          <p:cNvSpPr>
            <a:spLocks noGrp="1"/>
          </p:cNvSpPr>
          <p:nvPr>
            <p:ph type="title"/>
          </p:nvPr>
        </p:nvSpPr>
        <p:spPr/>
        <p:txBody>
          <a:bodyPr/>
          <a:lstStyle/>
          <a:p>
            <a:r>
              <a:rPr lang="cs-CZ" dirty="0" smtClean="0"/>
              <a:t>Různá zobrazení reflexních zón</a:t>
            </a:r>
            <a:endParaRPr lang="cs-CZ" dirty="0"/>
          </a:p>
        </p:txBody>
      </p:sp>
      <p:pic>
        <p:nvPicPr>
          <p:cNvPr id="5" name="Obrázek 4" descr="ucho.jpg"/>
          <p:cNvPicPr>
            <a:picLocks noChangeAspect="1"/>
          </p:cNvPicPr>
          <p:nvPr/>
        </p:nvPicPr>
        <p:blipFill>
          <a:blip r:embed="rId3" cstate="print"/>
          <a:stretch>
            <a:fillRect/>
          </a:stretch>
        </p:blipFill>
        <p:spPr>
          <a:xfrm>
            <a:off x="3419872" y="1484784"/>
            <a:ext cx="4286250" cy="396044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ázek 1" descr="schema-reflexni-zony-ruce-a-chodidla.jpg"/>
          <p:cNvPicPr>
            <a:picLocks noChangeAspect="1"/>
          </p:cNvPicPr>
          <p:nvPr/>
        </p:nvPicPr>
        <p:blipFill>
          <a:blip r:embed="rId2" cstate="print"/>
          <a:stretch>
            <a:fillRect/>
          </a:stretch>
        </p:blipFill>
        <p:spPr>
          <a:xfrm>
            <a:off x="2169899" y="548680"/>
            <a:ext cx="4634350" cy="6066855"/>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lnSpcReduction="10000"/>
          </a:bodyPr>
          <a:lstStyle/>
          <a:p>
            <a:r>
              <a:rPr lang="cs-CZ" dirty="0" smtClean="0"/>
              <a:t>Zóny lze použít jako diagnostiku zdraví člověka.</a:t>
            </a:r>
          </a:p>
          <a:p>
            <a:r>
              <a:rPr lang="cs-CZ" dirty="0" smtClean="0"/>
              <a:t>Vnímáme tvar a teplotu nohy, různé deformity, flexibilitu, případně „reponibilitu“ kůstek.</a:t>
            </a:r>
          </a:p>
          <a:p>
            <a:r>
              <a:rPr lang="cs-CZ" dirty="0" smtClean="0"/>
              <a:t>Na začátku se s nohama seznamujeme „sendvičovým hmatem“.</a:t>
            </a:r>
          </a:p>
          <a:p>
            <a:r>
              <a:rPr lang="cs-CZ" dirty="0" smtClean="0"/>
              <a:t>Pak nohám připomínáme „rotaci při našlapování“(při zatížení nohy je ideální tlačení zevní hrany paty a základního kloubu palce do země). Nohu ždímáme a mobilizujeme.</a:t>
            </a:r>
          </a:p>
          <a:p>
            <a:r>
              <a:rPr lang="cs-CZ" dirty="0" smtClean="0"/>
              <a:t>Následně uvolňujeme krční páteř (kroutíme palcem a ostatními prstci)</a:t>
            </a:r>
            <a:endParaRPr lang="cs-CZ" dirty="0"/>
          </a:p>
        </p:txBody>
      </p:sp>
      <p:sp>
        <p:nvSpPr>
          <p:cNvPr id="3" name="Nadpis 2"/>
          <p:cNvSpPr>
            <a:spLocks noGrp="1"/>
          </p:cNvSpPr>
          <p:nvPr>
            <p:ph type="title"/>
          </p:nvPr>
        </p:nvSpPr>
        <p:spPr/>
        <p:txBody>
          <a:bodyPr>
            <a:normAutofit fontScale="90000"/>
          </a:bodyPr>
          <a:lstStyle/>
          <a:p>
            <a:r>
              <a:rPr lang="cs-CZ" dirty="0" smtClean="0"/>
              <a:t>Reflexní zóny nohou a jak je ovlivnit?</a:t>
            </a:r>
            <a:endParaRPr lang="cs-C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Dále se zaměříme na páteř a zóny stydké spony a SI klouby.</a:t>
            </a:r>
          </a:p>
          <a:p>
            <a:r>
              <a:rPr lang="cs-CZ" dirty="0" smtClean="0"/>
              <a:t>Potom ošetřujeme jednotlivé orgány.</a:t>
            </a:r>
          </a:p>
          <a:p>
            <a:r>
              <a:rPr lang="cs-CZ" dirty="0" smtClean="0"/>
              <a:t>Na závěr lze použít specifické body (body „C“, bod Br..)</a:t>
            </a:r>
          </a:p>
          <a:p>
            <a:endParaRPr lang="cs-CZ" dirty="0"/>
          </a:p>
        </p:txBody>
      </p:sp>
      <p:sp>
        <p:nvSpPr>
          <p:cNvPr id="3" name="Nadpis 2"/>
          <p:cNvSpPr>
            <a:spLocks noGrp="1"/>
          </p:cNvSpPr>
          <p:nvPr>
            <p:ph type="title"/>
          </p:nvPr>
        </p:nvSpPr>
        <p:spPr/>
        <p:txBody>
          <a:bodyPr/>
          <a:lstStyle/>
          <a:p>
            <a:endParaRPr lang="cs-CZ"/>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Zástupný symbol pro obsah 3" descr="reflexni_body2.jpg"/>
          <p:cNvPicPr>
            <a:picLocks noGrp="1" noChangeAspect="1"/>
          </p:cNvPicPr>
          <p:nvPr>
            <p:ph idx="1"/>
          </p:nvPr>
        </p:nvPicPr>
        <p:blipFill>
          <a:blip r:embed="rId2" cstate="print"/>
          <a:stretch>
            <a:fillRect/>
          </a:stretch>
        </p:blipFill>
        <p:spPr>
          <a:xfrm>
            <a:off x="1691680" y="1544148"/>
            <a:ext cx="5328592" cy="4191826"/>
          </a:xfrm>
        </p:spPr>
      </p:pic>
      <p:sp>
        <p:nvSpPr>
          <p:cNvPr id="3" name="Nadpis 2"/>
          <p:cNvSpPr>
            <a:spLocks noGrp="1"/>
          </p:cNvSpPr>
          <p:nvPr>
            <p:ph type="title"/>
          </p:nvPr>
        </p:nvSpPr>
        <p:spPr/>
        <p:txBody>
          <a:bodyPr/>
          <a:lstStyle/>
          <a:p>
            <a:endParaRPr lang="cs-CZ"/>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Mají uklidňující účinek na centrální nervovou soustavu, body na levé ruce a noze (na pravé straně se nepoužívají) lze použít při bolestech, šoku, nadměrném stresu. Bod vlevo bod pupkem je skvělým diagnostickým bodem. Je možné jím začít celé ošetření. Při jeho delším zmáčknutí se začne ozývat ta část těla, kde je problém. Bod na levé noze, či ruce použijeme při celkovém ošetření až nakonec, aby neutlumoval reakce klienta.</a:t>
            </a:r>
            <a:endParaRPr lang="cs-CZ" dirty="0"/>
          </a:p>
        </p:txBody>
      </p:sp>
      <p:sp>
        <p:nvSpPr>
          <p:cNvPr id="3" name="Nadpis 2"/>
          <p:cNvSpPr>
            <a:spLocks noGrp="1"/>
          </p:cNvSpPr>
          <p:nvPr>
            <p:ph type="title"/>
          </p:nvPr>
        </p:nvSpPr>
        <p:spPr/>
        <p:txBody>
          <a:bodyPr/>
          <a:lstStyle/>
          <a:p>
            <a:r>
              <a:rPr lang="cs-CZ" dirty="0" smtClean="0"/>
              <a:t>Body C1, C2 a C3</a:t>
            </a:r>
            <a:endParaRPr lang="cs-CZ"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ír">
  <a:themeElements>
    <a:clrScheme name="Papí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í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í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70</TotalTime>
  <Words>341</Words>
  <Application>Microsoft Office PowerPoint</Application>
  <PresentationFormat>Předvádění na obrazovce (4:3)</PresentationFormat>
  <Paragraphs>25</Paragraphs>
  <Slides>11</Slides>
  <Notes>0</Notes>
  <HiddenSlides>0</HiddenSlides>
  <MMClips>0</MMClips>
  <ScaleCrop>false</ScaleCrop>
  <HeadingPairs>
    <vt:vector size="4" baseType="variant">
      <vt:variant>
        <vt:lpstr>Motiv</vt:lpstr>
      </vt:variant>
      <vt:variant>
        <vt:i4>1</vt:i4>
      </vt:variant>
      <vt:variant>
        <vt:lpstr>Nadpisy snímků</vt:lpstr>
      </vt:variant>
      <vt:variant>
        <vt:i4>11</vt:i4>
      </vt:variant>
    </vt:vector>
  </HeadingPairs>
  <TitlesOfParts>
    <vt:vector size="12" baseType="lpstr">
      <vt:lpstr>Papír</vt:lpstr>
      <vt:lpstr>Reflexní terapie</vt:lpstr>
      <vt:lpstr>Základy metody</vt:lpstr>
      <vt:lpstr>Historie reflexní terapie</vt:lpstr>
      <vt:lpstr>Různá zobrazení reflexních zón</vt:lpstr>
      <vt:lpstr>Snímek 5</vt:lpstr>
      <vt:lpstr>Reflexní zóny nohou a jak je ovlivnit?</vt:lpstr>
      <vt:lpstr>Snímek 7</vt:lpstr>
      <vt:lpstr>Snímek 8</vt:lpstr>
      <vt:lpstr>Body C1, C2 a C3</vt:lpstr>
      <vt:lpstr>Snímek 10</vt:lpstr>
      <vt:lpstr>Bod „Br.“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Reflexní terapie</dc:title>
  <dc:creator>Petr Věrný</dc:creator>
  <cp:lastModifiedBy> Petr Věrný</cp:lastModifiedBy>
  <cp:revision>2</cp:revision>
  <dcterms:created xsi:type="dcterms:W3CDTF">2020-02-12T09:31:23Z</dcterms:created>
  <dcterms:modified xsi:type="dcterms:W3CDTF">2020-02-16T09:02:11Z</dcterms:modified>
</cp:coreProperties>
</file>