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5" name="Zaoblený obdélní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Zaoblený obdélník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Nadpis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cs-CZ" smtClean="0"/>
              <a:t>Klepnutím lze upravit styl předlohy nadpisů.</a:t>
            </a:r>
            <a:endParaRPr kumimoji="0" lang="en-US"/>
          </a:p>
        </p:txBody>
      </p:sp>
      <p:sp>
        <p:nvSpPr>
          <p:cNvPr id="20" name="Podnadpis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19" name="Zástupný symbol pro datum 18"/>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11" name="Zástupný symbol pro číslo snímku 10"/>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4983480"/>
            <a:ext cx="8183880" cy="1051560"/>
          </a:xfrm>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502920" y="530352"/>
            <a:ext cx="8183880" cy="4187952"/>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533404"/>
            <a:ext cx="1981200" cy="5257799"/>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533400" y="533402"/>
            <a:ext cx="5943600" cy="5257801"/>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4983480"/>
            <a:ext cx="8183880" cy="105156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a:xfrm>
            <a:off x="502920" y="530352"/>
            <a:ext cx="8183880" cy="4187952"/>
          </a:xfrm>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Zaoblený obdélník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Zaoblený obdélník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4983480"/>
            <a:ext cx="8183880" cy="1051560"/>
          </a:xfrm>
        </p:spPr>
        <p:txBody>
          <a:bodyPr anchor="b"/>
          <a:lstStyle>
            <a:lvl1pPr>
              <a:defRPr b="1"/>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Zaoblený obdélní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Zástupný symbol pro datum 1"/>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09EB7C45-4317-489A-9179-8AA4A2DA862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Zaoblený obdélní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s jedním zakulaceným rohem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ACE7717E-32E3-48FE-9E38-03C648B7DC13}" type="datetimeFigureOut">
              <a:rPr lang="cs-CZ" smtClean="0"/>
              <a:pPr/>
              <a:t>1.4.2020</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09EB7C45-4317-489A-9179-8AA4A2DA862F}" type="slidenum">
              <a:rPr lang="cs-CZ" smtClean="0"/>
              <a:pPr/>
              <a:t>‹#›</a:t>
            </a:fld>
            <a:endParaRPr lang="cs-CZ"/>
          </a:p>
        </p:txBody>
      </p:sp>
      <p:sp>
        <p:nvSpPr>
          <p:cNvPr id="3" name="Zástupný symbol pro obrázek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cs-CZ" smtClean="0"/>
              <a:t>Klepnutím na ikonu přidáte obrázek.</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Zaoblený obdélní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Zaoblený obdélník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Zástupný symbol pro nadpis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cs-CZ" smtClean="0"/>
              <a:t>Klepnutím lze upravit styl předlohy nadpisů.</a:t>
            </a:r>
            <a:endParaRPr kumimoji="0" lang="en-US"/>
          </a:p>
        </p:txBody>
      </p:sp>
      <p:sp>
        <p:nvSpPr>
          <p:cNvPr id="4" name="Zástupný symbol pro text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5" name="Zástupný symbol pro datum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CE7717E-32E3-48FE-9E38-03C648B7DC13}" type="datetimeFigureOut">
              <a:rPr lang="cs-CZ" smtClean="0"/>
              <a:pPr/>
              <a:t>1.4.2020</a:t>
            </a:fld>
            <a:endParaRPr lang="cs-CZ"/>
          </a:p>
        </p:txBody>
      </p:sp>
      <p:sp>
        <p:nvSpPr>
          <p:cNvPr id="18" name="Zástupný symbol pro zápatí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cs-CZ"/>
          </a:p>
        </p:txBody>
      </p:sp>
      <p:sp>
        <p:nvSpPr>
          <p:cNvPr id="5" name="Zástupný symbol pro číslo snímku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9EB7C45-4317-489A-9179-8AA4A2DA862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Základy Shiatsu     </a:t>
            </a:r>
            <a:br>
              <a:rPr lang="cs-CZ" dirty="0" smtClean="0"/>
            </a:br>
            <a:r>
              <a:rPr lang="cs-CZ" dirty="0" smtClean="0"/>
              <a:t>                          </a:t>
            </a:r>
            <a:endParaRPr lang="cs-CZ" dirty="0"/>
          </a:p>
        </p:txBody>
      </p:sp>
      <p:sp>
        <p:nvSpPr>
          <p:cNvPr id="3" name="Podnadpis 2"/>
          <p:cNvSpPr>
            <a:spLocks noGrp="1"/>
          </p:cNvSpPr>
          <p:nvPr>
            <p:ph type="subTitle" idx="1"/>
          </p:nvPr>
        </p:nvSpPr>
        <p:spPr/>
        <p:txBody>
          <a:bodyPr/>
          <a:lstStyle/>
          <a:p>
            <a:r>
              <a:rPr lang="cs-CZ" dirty="0" smtClean="0"/>
              <a:t>Principy metody, způsoby ošetření</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Historie shiatsu</a:t>
            </a:r>
            <a:endParaRPr lang="cs-CZ" sz="2400" dirty="0"/>
          </a:p>
        </p:txBody>
      </p:sp>
      <p:sp>
        <p:nvSpPr>
          <p:cNvPr id="3" name="Zástupný symbol pro obsah 2"/>
          <p:cNvSpPr>
            <a:spLocks noGrp="1"/>
          </p:cNvSpPr>
          <p:nvPr>
            <p:ph idx="1"/>
          </p:nvPr>
        </p:nvSpPr>
        <p:spPr/>
        <p:txBody>
          <a:bodyPr>
            <a:normAutofit/>
          </a:bodyPr>
          <a:lstStyle/>
          <a:p>
            <a:r>
              <a:rPr lang="cs-CZ" sz="1600" dirty="0" smtClean="0"/>
              <a:t>Shiatsu doslovně znamená „tlak prsty“. Metoda má kořeny v tradiční masáži Anma. Za dynastie Meiji však byly tradiční metody zakázány a profesor </a:t>
            </a:r>
            <a:r>
              <a:rPr lang="cs-CZ" sz="1600" dirty="0" err="1" smtClean="0"/>
              <a:t>Tenpaku</a:t>
            </a:r>
            <a:r>
              <a:rPr lang="cs-CZ" sz="1600" dirty="0" smtClean="0"/>
              <a:t> </a:t>
            </a:r>
            <a:r>
              <a:rPr lang="cs-CZ" sz="1600" dirty="0" err="1" smtClean="0"/>
              <a:t>Tamai</a:t>
            </a:r>
            <a:r>
              <a:rPr lang="cs-CZ" sz="1600" dirty="0" smtClean="0"/>
              <a:t> tento zákaz obešel právě novým názvem. Shiatsu totiž zasadil i do západního vědeckého konceptu. Shiatsu tak na jedné straně vychází z tradice čínské medicíny a léčitelství, na druhé pak z fyzioterapie, psychologie či neurologie.</a:t>
            </a:r>
          </a:p>
          <a:p>
            <a:r>
              <a:rPr lang="cs-CZ" sz="1600" dirty="0" smtClean="0"/>
              <a:t>V období obou světových válek se shiatsu hodně rozvíjelo a v roce 1957 už bylo uznáno japonským ministerstvem zdravotnictví.</a:t>
            </a:r>
          </a:p>
          <a:p>
            <a:r>
              <a:rPr lang="cs-CZ" sz="1600" dirty="0" smtClean="0"/>
              <a:t>Následovalo rozšiřování na Západ.</a:t>
            </a:r>
          </a:p>
          <a:p>
            <a:r>
              <a:rPr lang="cs-CZ" sz="1600" dirty="0" smtClean="0"/>
              <a:t>Dnes existuje vícero škol a styl masáže se liší i u jednotlivých dlouho praktikujících terapeutů.</a:t>
            </a:r>
          </a:p>
          <a:p>
            <a:r>
              <a:rPr lang="cs-CZ" sz="1600" dirty="0" smtClean="0"/>
              <a:t>Shiatsu je ale i celkový životní styl terapeuta zahrnující i cvičení a stravu.</a:t>
            </a:r>
            <a:endParaRPr lang="cs-CZ"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Jak shiatsu ovlivňuje zdraví klienta?</a:t>
            </a:r>
            <a:endParaRPr lang="cs-CZ" sz="2800" dirty="0"/>
          </a:p>
        </p:txBody>
      </p:sp>
      <p:sp>
        <p:nvSpPr>
          <p:cNvPr id="3" name="Zástupný symbol pro obsah 2"/>
          <p:cNvSpPr>
            <a:spLocks noGrp="1"/>
          </p:cNvSpPr>
          <p:nvPr>
            <p:ph sz="half" idx="1"/>
          </p:nvPr>
        </p:nvSpPr>
        <p:spPr/>
        <p:txBody>
          <a:bodyPr>
            <a:normAutofit/>
          </a:bodyPr>
          <a:lstStyle/>
          <a:p>
            <a:r>
              <a:rPr lang="cs-CZ" sz="1600" dirty="0" smtClean="0"/>
              <a:t>Na „západní“ bázi shiatsu ovlivňuje napětí svalů a šlach (relaxuje nebo tonizuje). Manuálními technikami mobilizuje páteř a klouby, žebra a tak podstatně ovlivňuje vertebroviscerální a viscerovertebrální vztahy v organismu.</a:t>
            </a:r>
            <a:endParaRPr lang="cs-CZ" sz="1600" dirty="0"/>
          </a:p>
        </p:txBody>
      </p:sp>
      <p:sp>
        <p:nvSpPr>
          <p:cNvPr id="4" name="Zástupný symbol pro obsah 3"/>
          <p:cNvSpPr>
            <a:spLocks noGrp="1"/>
          </p:cNvSpPr>
          <p:nvPr>
            <p:ph sz="half" idx="2"/>
          </p:nvPr>
        </p:nvSpPr>
        <p:spPr/>
        <p:txBody>
          <a:bodyPr>
            <a:normAutofit/>
          </a:bodyPr>
          <a:lstStyle/>
          <a:p>
            <a:r>
              <a:rPr lang="cs-CZ" sz="1600" dirty="0" smtClean="0"/>
              <a:t>Z hlediska tradiční čínské medicíny (dále TCM) shiatsu harmonizuje tok energie „qi“ v meridiánech a mezi orgány. Podporuje rovnováhu polarit „yin a yang“ a rovněž zpomaluje nebo i zastavuje vyčerpávání ledvinové esence „jing“.</a:t>
            </a:r>
            <a:endParaRPr lang="cs-CZ"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                  „pět proměn energie“</a:t>
            </a:r>
            <a:endParaRPr lang="cs-CZ" sz="2400" dirty="0"/>
          </a:p>
        </p:txBody>
      </p:sp>
      <p:sp>
        <p:nvSpPr>
          <p:cNvPr id="3" name="Zástupný symbol pro text 2"/>
          <p:cNvSpPr>
            <a:spLocks noGrp="1"/>
          </p:cNvSpPr>
          <p:nvPr>
            <p:ph type="body" idx="1"/>
          </p:nvPr>
        </p:nvSpPr>
        <p:spPr/>
        <p:txBody>
          <a:bodyPr/>
          <a:lstStyle/>
          <a:p>
            <a:endParaRPr lang="cs-CZ"/>
          </a:p>
        </p:txBody>
      </p:sp>
      <p:pic>
        <p:nvPicPr>
          <p:cNvPr id="4" name="Obrázek 3" descr="petel.jpg"/>
          <p:cNvPicPr>
            <a:picLocks noChangeAspect="1"/>
          </p:cNvPicPr>
          <p:nvPr/>
        </p:nvPicPr>
        <p:blipFill>
          <a:blip r:embed="rId2" cstate="print"/>
          <a:stretch>
            <a:fillRect/>
          </a:stretch>
        </p:blipFill>
        <p:spPr>
          <a:xfrm>
            <a:off x="2195736" y="424605"/>
            <a:ext cx="4464496" cy="425844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„pět proměn energie“ v shiatsu</a:t>
            </a:r>
            <a:endParaRPr lang="cs-CZ" sz="2400" dirty="0"/>
          </a:p>
        </p:txBody>
      </p:sp>
      <p:sp>
        <p:nvSpPr>
          <p:cNvPr id="3" name="Zástupný symbol pro obsah 2"/>
          <p:cNvSpPr>
            <a:spLocks noGrp="1"/>
          </p:cNvSpPr>
          <p:nvPr>
            <p:ph idx="1"/>
          </p:nvPr>
        </p:nvSpPr>
        <p:spPr/>
        <p:txBody>
          <a:bodyPr>
            <a:normAutofit/>
          </a:bodyPr>
          <a:lstStyle/>
          <a:p>
            <a:r>
              <a:rPr lang="cs-CZ" sz="1600" dirty="0" smtClean="0"/>
              <a:t>Některé zdroje píší i o pěti elementech. Více se ale jedná o proměnu jedné energie v průběhu roku nebo i jednoho dne. Staří Číňané vnímali cykličnost ročních období a denního rytmu. Názvy elementů jsou zde symbolické. Voda označuje zimu, dřevo jaro, oheň léto, země babí léto, kov podzim. K tomu se přidávají jednotlivé orgány, mezi nimiž energie koluje stejně jako v přírodě. Na pentagramu vidíme různé typy koloběhu. Nejznámější je kruh plození (ve směru hodinových ručiček), opačný kruh je destruktivní. Když propojíme elementy do pentagramu („skáčeme“ ob jeden), máme tu omezování atd. Pokud vás toto téma zaujme, existuje celá řada knih, kde se toto rozepisuje detailně. Pro nás je podstatné vědět, že když chceme v létě utlumit srdce, docílíme toho stimulací ledvin. Tedy voda (ledviny) hasí oheň (srdce). Po jisté praxi a proniknutí do myšlení TCM to poznáváte </a:t>
            </a:r>
            <a:r>
              <a:rPr lang="cs-CZ" sz="1600" smtClean="0"/>
              <a:t>už intuitivně.</a:t>
            </a:r>
            <a:endParaRPr lang="cs-CZ"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Ukázky meridiánů</a:t>
            </a:r>
            <a:endParaRPr lang="cs-CZ" sz="2400" dirty="0"/>
          </a:p>
        </p:txBody>
      </p:sp>
      <p:pic>
        <p:nvPicPr>
          <p:cNvPr id="3" name="Obrázek 2" descr="8. ledviny.jpg"/>
          <p:cNvPicPr>
            <a:picLocks noChangeAspect="1"/>
          </p:cNvPicPr>
          <p:nvPr/>
        </p:nvPicPr>
        <p:blipFill>
          <a:blip r:embed="rId2" cstate="print"/>
          <a:stretch>
            <a:fillRect/>
          </a:stretch>
        </p:blipFill>
        <p:spPr>
          <a:xfrm>
            <a:off x="539552" y="476672"/>
            <a:ext cx="2428695" cy="4218086"/>
          </a:xfrm>
          <a:prstGeom prst="rect">
            <a:avLst/>
          </a:prstGeom>
        </p:spPr>
      </p:pic>
      <p:pic>
        <p:nvPicPr>
          <p:cNvPr id="4" name="Obrázek 3" descr="images.png"/>
          <p:cNvPicPr>
            <a:picLocks noChangeAspect="1"/>
          </p:cNvPicPr>
          <p:nvPr/>
        </p:nvPicPr>
        <p:blipFill>
          <a:blip r:embed="rId3" cstate="print"/>
          <a:stretch>
            <a:fillRect/>
          </a:stretch>
        </p:blipFill>
        <p:spPr>
          <a:xfrm>
            <a:off x="3059832" y="476672"/>
            <a:ext cx="2676610" cy="4176464"/>
          </a:xfrm>
          <a:prstGeom prst="rect">
            <a:avLst/>
          </a:prstGeom>
        </p:spPr>
      </p:pic>
      <p:pic>
        <p:nvPicPr>
          <p:cNvPr id="5" name="Obrázek 4" descr="images2HB2S4SK.jpg"/>
          <p:cNvPicPr>
            <a:picLocks noChangeAspect="1"/>
          </p:cNvPicPr>
          <p:nvPr/>
        </p:nvPicPr>
        <p:blipFill>
          <a:blip r:embed="rId4" cstate="print"/>
          <a:stretch>
            <a:fillRect/>
          </a:stretch>
        </p:blipFill>
        <p:spPr>
          <a:xfrm>
            <a:off x="5796136" y="476672"/>
            <a:ext cx="2808312" cy="417646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Obrázek 4" descr="zlucnik meridian.jpeg"/>
          <p:cNvPicPr>
            <a:picLocks noChangeAspect="1"/>
          </p:cNvPicPr>
          <p:nvPr/>
        </p:nvPicPr>
        <p:blipFill>
          <a:blip r:embed="rId2" cstate="print"/>
          <a:stretch>
            <a:fillRect/>
          </a:stretch>
        </p:blipFill>
        <p:spPr>
          <a:xfrm>
            <a:off x="3491880" y="476672"/>
            <a:ext cx="2857500" cy="3495675"/>
          </a:xfrm>
          <a:prstGeom prst="rect">
            <a:avLst/>
          </a:prstGeom>
        </p:spPr>
      </p:pic>
      <p:pic>
        <p:nvPicPr>
          <p:cNvPr id="7" name="Zástupný symbol pro obsah 6" descr="jatra meridián.jpeg"/>
          <p:cNvPicPr>
            <a:picLocks noGrp="1" noChangeAspect="1"/>
          </p:cNvPicPr>
          <p:nvPr>
            <p:ph idx="1"/>
          </p:nvPr>
        </p:nvPicPr>
        <p:blipFill>
          <a:blip r:embed="rId3" cstate="print"/>
          <a:stretch>
            <a:fillRect/>
          </a:stretch>
        </p:blipFill>
        <p:spPr>
          <a:xfrm>
            <a:off x="539552" y="476672"/>
            <a:ext cx="2857500" cy="3448050"/>
          </a:xfrm>
        </p:spPr>
      </p:pic>
      <p:pic>
        <p:nvPicPr>
          <p:cNvPr id="8" name="Obrázek 7" descr="imagesZTP5PBAN.jpg"/>
          <p:cNvPicPr>
            <a:picLocks noChangeAspect="1"/>
          </p:cNvPicPr>
          <p:nvPr/>
        </p:nvPicPr>
        <p:blipFill>
          <a:blip r:embed="rId4" cstate="print"/>
          <a:stretch>
            <a:fillRect/>
          </a:stretch>
        </p:blipFill>
        <p:spPr>
          <a:xfrm>
            <a:off x="6372200" y="476672"/>
            <a:ext cx="2304256" cy="352839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descr="bez názvu.png"/>
          <p:cNvPicPr>
            <a:picLocks noGrp="1" noChangeAspect="1"/>
          </p:cNvPicPr>
          <p:nvPr>
            <p:ph idx="1"/>
          </p:nvPr>
        </p:nvPicPr>
        <p:blipFill>
          <a:blip r:embed="rId2" cstate="print"/>
          <a:stretch>
            <a:fillRect/>
          </a:stretch>
        </p:blipFill>
        <p:spPr>
          <a:xfrm>
            <a:off x="2367060" y="476672"/>
            <a:ext cx="3993558" cy="4464496"/>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1600" dirty="0" smtClean="0"/>
              <a:t>Toto jsou malé ukázky meridiánů v našem těle, kterých je celá řada.  V shiatsu pracujeme s dráhami nazývanými podle orgánů, se kterými korespondují.Toto je opět pouze informativní a pokud se chcete do studia shiatsu ponořit, existují u nás různé typy škol. Někteří učitelé více preferují přístup ošetření meridiánů, precizně bod po bodu, jiní učitelé zase více preferují mobilizační techniky a uvolňují klouby a páteř. Tím se tok energie v </a:t>
            </a:r>
            <a:r>
              <a:rPr lang="cs-CZ" sz="1600" smtClean="0"/>
              <a:t>těle harmonizuje. </a:t>
            </a:r>
            <a:endParaRPr lang="cs-CZ"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k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332</TotalTime>
  <Words>478</Words>
  <Application>Microsoft Office PowerPoint</Application>
  <PresentationFormat>Předvádění na obrazovce (4:3)</PresentationFormat>
  <Paragraphs>16</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Aspekt</vt:lpstr>
      <vt:lpstr>Základy Shiatsu                                </vt:lpstr>
      <vt:lpstr>Historie shiatsu</vt:lpstr>
      <vt:lpstr>Jak shiatsu ovlivňuje zdraví klienta?</vt:lpstr>
      <vt:lpstr>                  „pět proměn energie“</vt:lpstr>
      <vt:lpstr>„pět proměn energie“ v shiatsu</vt:lpstr>
      <vt:lpstr>Ukázky meridiánů</vt:lpstr>
      <vt:lpstr>Snímek 7</vt:lpstr>
      <vt:lpstr>Snímek 8</vt:lpstr>
      <vt:lpstr>Snímek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Shiatsu                                </dc:title>
  <dc:creator>Petr Věrný</dc:creator>
  <cp:lastModifiedBy> Petr Věrný</cp:lastModifiedBy>
  <cp:revision>2</cp:revision>
  <dcterms:created xsi:type="dcterms:W3CDTF">2020-03-31T12:38:38Z</dcterms:created>
  <dcterms:modified xsi:type="dcterms:W3CDTF">2020-04-01T11:45:55Z</dcterms:modified>
</cp:coreProperties>
</file>