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310" r:id="rId4"/>
    <p:sldId id="301" r:id="rId5"/>
    <p:sldId id="280" r:id="rId6"/>
    <p:sldId id="281" r:id="rId7"/>
    <p:sldId id="283" r:id="rId8"/>
    <p:sldId id="289" r:id="rId9"/>
    <p:sldId id="266" r:id="rId10"/>
    <p:sldId id="285" r:id="rId11"/>
    <p:sldId id="300" r:id="rId12"/>
    <p:sldId id="291" r:id="rId13"/>
    <p:sldId id="288" r:id="rId14"/>
    <p:sldId id="304" r:id="rId15"/>
    <p:sldId id="290" r:id="rId16"/>
    <p:sldId id="293" r:id="rId17"/>
    <p:sldId id="302" r:id="rId18"/>
    <p:sldId id="260" r:id="rId19"/>
    <p:sldId id="297" r:id="rId20"/>
    <p:sldId id="262" r:id="rId21"/>
    <p:sldId id="305" r:id="rId22"/>
    <p:sldId id="309" r:id="rId23"/>
    <p:sldId id="308" r:id="rId24"/>
    <p:sldId id="307" r:id="rId25"/>
    <p:sldId id="29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&#382;ivatel\Desktop\Psychologie%20zdrav&#237;\Excel%20ps%20zdrav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52547663136118"/>
          <c:y val="0.18287037037037041"/>
          <c:w val="0.72001458689196907"/>
          <c:h val="0.675925925925925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3675211220995446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75211220995277E-2"/>
                  <c:y val="-1.8518518518518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97328447263485"/>
                  <c:y val="0.29211727405755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List2!$D$13:$D$16</c:f>
              <c:strCache>
                <c:ptCount val="4"/>
                <c:pt idx="0">
                  <c:v>genetika</c:v>
                </c:pt>
                <c:pt idx="1">
                  <c:v>vnější vlivy</c:v>
                </c:pt>
                <c:pt idx="2">
                  <c:v>úroveň zdravotní péče</c:v>
                </c:pt>
                <c:pt idx="3">
                  <c:v>životní styl</c:v>
                </c:pt>
              </c:strCache>
            </c:strRef>
          </c:cat>
          <c:val>
            <c:numRef>
              <c:f>List2!$E$13:$E$16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60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demographics/life-expectanc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Úvod do psychologie </a:t>
            </a:r>
            <a:br>
              <a:rPr lang="cs-CZ" b="1" dirty="0" smtClean="0"/>
            </a:br>
            <a:r>
              <a:rPr lang="cs-CZ" b="1" dirty="0" smtClean="0"/>
              <a:t>zdraví a nemoci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230979" cy="4639343"/>
          </a:xfrm>
        </p:spPr>
        <p:txBody>
          <a:bodyPr>
            <a:noAutofit/>
          </a:bodyPr>
          <a:lstStyle/>
          <a:p>
            <a:r>
              <a:rPr lang="cs-CZ" sz="2000" dirty="0" smtClean="0"/>
              <a:t>Podmínky, v nichž se člověk rodí, vyrůstá, žije, pracuje a stárne</a:t>
            </a:r>
          </a:p>
          <a:p>
            <a:r>
              <a:rPr lang="cs-CZ" sz="2000" dirty="0" smtClean="0"/>
              <a:t>SDOH kopírují vzorce sociální nerovnosti, významně ovlivňují tzv. </a:t>
            </a:r>
            <a:r>
              <a:rPr lang="cs-CZ" sz="2000" b="1" dirty="0" smtClean="0"/>
              <a:t>nerovnost (</a:t>
            </a:r>
            <a:r>
              <a:rPr lang="cs-CZ" sz="2000" b="1" dirty="0" err="1" smtClean="0"/>
              <a:t>inekvitu</a:t>
            </a:r>
            <a:r>
              <a:rPr lang="cs-CZ" sz="2000" b="1" dirty="0" smtClean="0"/>
              <a:t>) ve zdraví </a:t>
            </a:r>
            <a:r>
              <a:rPr lang="cs-CZ" sz="2000" dirty="0" smtClean="0"/>
              <a:t>(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inequity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Liší se</a:t>
            </a:r>
          </a:p>
          <a:p>
            <a:pPr lvl="1"/>
            <a:r>
              <a:rPr lang="cs-CZ" sz="2000" dirty="0" smtClean="0"/>
              <a:t>Míra vystavení </a:t>
            </a:r>
            <a:r>
              <a:rPr lang="cs-CZ" sz="2000" b="1" dirty="0" smtClean="0"/>
              <a:t>rizikovým faktorům</a:t>
            </a:r>
          </a:p>
          <a:p>
            <a:pPr lvl="1"/>
            <a:r>
              <a:rPr lang="cs-CZ" sz="2000" dirty="0" smtClean="0"/>
              <a:t>Kvalita i kvantita dostupných </a:t>
            </a:r>
            <a:r>
              <a:rPr lang="cs-CZ" sz="2000" b="1" dirty="0" smtClean="0"/>
              <a:t>zdrojů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1253898" y="6858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2 významy</a:t>
            </a:r>
          </a:p>
          <a:p>
            <a:r>
              <a:rPr lang="cs-CZ" dirty="0" smtClean="0"/>
              <a:t>	sociální faktory, které ovlivňují zdraví jedinců i populací</a:t>
            </a:r>
          </a:p>
          <a:p>
            <a:r>
              <a:rPr lang="cs-CZ" dirty="0" smtClean="0"/>
              <a:t>	strukturální procesy, které způsobují, že jednotlivé podmínky a faktory nejsou v populaci rozloženy náhodně, ale kopírují existující sociální nerovnosti</a:t>
            </a:r>
          </a:p>
        </p:txBody>
      </p:sp>
      <p:pic>
        <p:nvPicPr>
          <p:cNvPr id="2050" name="Picture 2" descr="Image result for health inequity pi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 bwMode="auto">
          <a:xfrm>
            <a:off x="8069179" y="1825624"/>
            <a:ext cx="3594299" cy="266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5691987"/>
            <a:ext cx="1018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Neplatí, že „špatné sociální podmínky → nemoc“ ani „špatné sociální podmínky → rizikové faktory → nemoc“ – je to složitější, velká</a:t>
            </a:r>
            <a:r>
              <a:rPr lang="cs-CZ" sz="2000" b="1" dirty="0"/>
              <a:t> provázanost determinant!</a:t>
            </a:r>
          </a:p>
        </p:txBody>
      </p:sp>
    </p:spTree>
    <p:extLst>
      <p:ext uri="{BB962C8B-B14F-4D97-AF65-F5344CB8AC3E}">
        <p14:creationId xmlns:p14="http://schemas.microsoft.com/office/powerpoint/2010/main" val="296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expectancy</a:t>
            </a:r>
            <a:r>
              <a:rPr lang="cs-CZ" dirty="0" smtClean="0"/>
              <a:t> 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609" t="46456" r="37891" b="29991"/>
          <a:stretch/>
        </p:blipFill>
        <p:spPr>
          <a:xfrm>
            <a:off x="838200" y="4859803"/>
            <a:ext cx="4862513" cy="1226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98356" y="6410112"/>
            <a:ext cx="794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https://www.worldometers.info/demographics/life-expectancy/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04" y="1591606"/>
            <a:ext cx="4748708" cy="265495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91606"/>
            <a:ext cx="4712771" cy="45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70820" y="1690687"/>
            <a:ext cx="6333132" cy="4038600"/>
          </a:xfrm>
          <a:prstGeom prst="roundRect">
            <a:avLst>
              <a:gd name="adj" fmla="val 8939"/>
            </a:avLst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health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31" y="3868136"/>
            <a:ext cx="4857381" cy="3238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5513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Strukturální determinanty zdraví</a:t>
            </a:r>
          </a:p>
          <a:p>
            <a:pPr marL="357188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Vzdálenější, ale důležité determinanty zdraví,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tzv. „fundamentální příčiny nemocí“</a:t>
            </a:r>
          </a:p>
          <a:p>
            <a:pPr>
              <a:spcBef>
                <a:spcPts val="0"/>
              </a:spcBef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Socioekonomický a politický kontext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Organizace společnosti, sociální a veřejná politika, sociální a kulturní hodnoty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Socioekonomická pozice jedince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Vzdělání, zaměstnání, příjem, gender, etnicita, sociální třída</a:t>
            </a:r>
          </a:p>
          <a:p>
            <a:endParaRPr lang="cs-CZ" sz="2000" dirty="0"/>
          </a:p>
        </p:txBody>
      </p:sp>
      <p:sp>
        <p:nvSpPr>
          <p:cNvPr id="9" name="Zaoblený obdélník 8"/>
          <p:cNvSpPr/>
          <p:nvPr/>
        </p:nvSpPr>
        <p:spPr>
          <a:xfrm>
            <a:off x="7028952" y="1690687"/>
            <a:ext cx="4874760" cy="18954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456090" y="1834356"/>
            <a:ext cx="4430243" cy="406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Další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/>
              <a:t>Kvalita </a:t>
            </a:r>
            <a:r>
              <a:rPr lang="cs-CZ" sz="1800" dirty="0"/>
              <a:t>bydlení, finance na zdravé jídlo, pracovní prostředí, vztahy, sociální opora, …</a:t>
            </a:r>
          </a:p>
        </p:txBody>
      </p:sp>
    </p:spTree>
    <p:extLst>
      <p:ext uri="{BB962C8B-B14F-4D97-AF65-F5344CB8AC3E}">
        <p14:creationId xmlns:p14="http://schemas.microsoft.com/office/powerpoint/2010/main" val="2984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8763" t="19703" r="40899" b="29338"/>
          <a:stretch/>
        </p:blipFill>
        <p:spPr bwMode="auto">
          <a:xfrm>
            <a:off x="1273629" y="653144"/>
            <a:ext cx="9813472" cy="5796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729537" y="4586287"/>
            <a:ext cx="3357563" cy="643439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67537" y="4586287"/>
            <a:ext cx="1876927" cy="1998438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2019-nCoV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31" t="28995" r="37632" b="23028"/>
          <a:stretch/>
        </p:blipFill>
        <p:spPr>
          <a:xfrm>
            <a:off x="1213976" y="1276153"/>
            <a:ext cx="4251332" cy="19196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579" t="25252" r="16447" b="22793"/>
          <a:stretch/>
        </p:blipFill>
        <p:spPr>
          <a:xfrm>
            <a:off x="1294274" y="3275791"/>
            <a:ext cx="4090737" cy="1552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2895" t="11444" r="37895" b="13666"/>
          <a:stretch/>
        </p:blipFill>
        <p:spPr>
          <a:xfrm>
            <a:off x="5841084" y="1331588"/>
            <a:ext cx="6062261" cy="51869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5264" t="27123" r="23815" b="31687"/>
          <a:stretch/>
        </p:blipFill>
        <p:spPr>
          <a:xfrm>
            <a:off x="597568" y="4908158"/>
            <a:ext cx="4931822" cy="16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267" t="29990" r="31295" b="11887"/>
          <a:stretch/>
        </p:blipFill>
        <p:spPr>
          <a:xfrm>
            <a:off x="1861456" y="612343"/>
            <a:ext cx="8637815" cy="52822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7638" y="2686050"/>
            <a:ext cx="2222725" cy="800100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sp>
        <p:nvSpPr>
          <p:cNvPr id="4" name="AutoShape 2" descr="Image result for otaz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otazník"/>
          <p:cNvSpPr>
            <a:spLocks noChangeAspect="1" noChangeArrowheads="1"/>
          </p:cNvSpPr>
          <p:nvPr/>
        </p:nvSpPr>
        <p:spPr bwMode="auto">
          <a:xfrm>
            <a:off x="4679950" y="3455988"/>
            <a:ext cx="401659" cy="4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6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Minulost </a:t>
            </a:r>
            <a:r>
              <a:rPr lang="cs-CZ" smtClean="0"/>
              <a:t>vs. </a:t>
            </a:r>
            <a:r>
              <a:rPr lang="cs-CZ" dirty="0" smtClean="0"/>
              <a:t>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cs-CZ" b="1" dirty="0" smtClean="0"/>
              <a:t>Biologický model (nemoci)</a:t>
            </a:r>
          </a:p>
          <a:p>
            <a:pPr lvl="1"/>
            <a:r>
              <a:rPr lang="cs-CZ" sz="2000" dirty="0" smtClean="0"/>
              <a:t>19. - 20. století</a:t>
            </a:r>
          </a:p>
          <a:p>
            <a:pPr lvl="1"/>
            <a:r>
              <a:rPr lang="cs-CZ" sz="2000" dirty="0" smtClean="0"/>
              <a:t>Lineární kauzalita, 1 příčina → 1 nemoc</a:t>
            </a:r>
          </a:p>
          <a:p>
            <a:pPr lvl="1"/>
            <a:r>
              <a:rPr lang="cs-CZ" sz="2000" dirty="0" smtClean="0"/>
              <a:t>„opravdová nemoc musí mít své fyziologické a somatické koreláty“</a:t>
            </a:r>
          </a:p>
        </p:txBody>
      </p:sp>
      <p:pic>
        <p:nvPicPr>
          <p:cNvPr id="2054" name="Picture 6" descr="Image result for human body as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6" y="3771901"/>
            <a:ext cx="4787607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343650" y="1825625"/>
            <a:ext cx="5505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b="1" dirty="0" smtClean="0"/>
              <a:t>Biopsychosociální model (nemoci)</a:t>
            </a:r>
          </a:p>
          <a:p>
            <a:pPr lvl="1"/>
            <a:r>
              <a:rPr lang="cs-CZ" sz="2000" dirty="0"/>
              <a:t>Přijeta WHO 1977 </a:t>
            </a:r>
          </a:p>
          <a:p>
            <a:pPr lvl="1"/>
            <a:r>
              <a:rPr lang="cs-CZ" sz="2000" dirty="0"/>
              <a:t>Holistické chápání zdraví, rozšíření pohledu o psychologické a sociální faktory</a:t>
            </a:r>
          </a:p>
          <a:p>
            <a:pPr lvl="1"/>
            <a:r>
              <a:rPr lang="cs-CZ" sz="2000" dirty="0"/>
              <a:t>Další rozšíření: </a:t>
            </a:r>
            <a:r>
              <a:rPr lang="cs-CZ" sz="2000" dirty="0" err="1"/>
              <a:t>bio</a:t>
            </a:r>
            <a:r>
              <a:rPr lang="cs-CZ" sz="2000" b="1" dirty="0" err="1"/>
              <a:t>eko</a:t>
            </a:r>
            <a:r>
              <a:rPr lang="cs-CZ" sz="2000" dirty="0" err="1"/>
              <a:t>psychosociální</a:t>
            </a:r>
            <a:r>
              <a:rPr lang="cs-CZ" sz="2000" dirty="0"/>
              <a:t> model – faktory životního prostředí</a:t>
            </a:r>
          </a:p>
          <a:p>
            <a:pPr lvl="1"/>
            <a:r>
              <a:rPr lang="cs-CZ" sz="2000" dirty="0" smtClean="0"/>
              <a:t>Systémově propojené faktory, </a:t>
            </a:r>
            <a:r>
              <a:rPr lang="cs-CZ" sz="2000" dirty="0" err="1" smtClean="0"/>
              <a:t>multikauzální</a:t>
            </a:r>
            <a:r>
              <a:rPr lang="cs-CZ" sz="2000" dirty="0" smtClean="0"/>
              <a:t> etiologie jednotlivých skupin onemocnění</a:t>
            </a:r>
          </a:p>
          <a:p>
            <a:pPr lvl="1"/>
            <a:r>
              <a:rPr lang="cs-CZ" sz="2000" dirty="0" smtClean="0"/>
              <a:t>Interdisciplinární </a:t>
            </a:r>
            <a:r>
              <a:rPr lang="cs-CZ" sz="2000" dirty="0"/>
              <a:t>přístup</a:t>
            </a:r>
          </a:p>
        </p:txBody>
      </p:sp>
      <p:pic>
        <p:nvPicPr>
          <p:cNvPr id="1026" name="Picture 2" descr="Image result for biopsychosocial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5" y="4514654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 txBox="1">
            <a:spLocks/>
          </p:cNvSpPr>
          <p:nvPr/>
        </p:nvSpPr>
        <p:spPr>
          <a:xfrm>
            <a:off x="7085983" y="5417900"/>
            <a:ext cx="2555322" cy="128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K zamyšlení: </a:t>
            </a:r>
            <a:endParaRPr lang="cs-CZ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zdraví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 nemoc dřív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např. v antice…?</a:t>
            </a:r>
          </a:p>
        </p:txBody>
      </p:sp>
    </p:spTree>
    <p:extLst>
      <p:ext uri="{BB962C8B-B14F-4D97-AF65-F5344CB8AC3E}">
        <p14:creationId xmlns:p14="http://schemas.microsoft.com/office/powerpoint/2010/main" val="571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Salutogeneze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Nauka o původu a vývoji zdraví, podpoře a rozvoji zdraví</a:t>
            </a:r>
          </a:p>
          <a:p>
            <a:pPr lvl="1"/>
            <a:r>
              <a:rPr lang="cs-CZ" sz="2000" i="1" dirty="0" err="1" smtClean="0"/>
              <a:t>Salus</a:t>
            </a:r>
            <a:r>
              <a:rPr lang="cs-CZ" sz="2000" i="1" dirty="0" smtClean="0"/>
              <a:t> = zdraví, genesis = zdroje → „zdroje zdraví“</a:t>
            </a:r>
            <a:endParaRPr lang="cs-CZ" sz="20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60" y="2692933"/>
            <a:ext cx="8626666" cy="26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Vícedimenzinální</a:t>
            </a:r>
            <a:r>
              <a:rPr lang="cs-CZ" dirty="0" smtClean="0"/>
              <a:t> model zdraví a nemoci </a:t>
            </a:r>
            <a:br>
              <a:rPr lang="cs-CZ" dirty="0" smtClean="0"/>
            </a:br>
            <a:r>
              <a:rPr lang="cs-CZ" dirty="0" smtClean="0"/>
              <a:t>z pohledu </a:t>
            </a:r>
            <a:r>
              <a:rPr lang="cs-CZ" dirty="0" err="1" smtClean="0"/>
              <a:t>salutogeneze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7969" t="27395" r="19024" b="14774"/>
          <a:stretch/>
        </p:blipFill>
        <p:spPr>
          <a:xfrm>
            <a:off x="688182" y="2164556"/>
            <a:ext cx="5732740" cy="4333875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549510" y="2807493"/>
            <a:ext cx="4932877" cy="36909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X1: „stav komplexního zdraví“</a:t>
            </a:r>
          </a:p>
          <a:p>
            <a:endParaRPr lang="cs-CZ" sz="2400" dirty="0" smtClean="0"/>
          </a:p>
          <a:p>
            <a:r>
              <a:rPr lang="cs-CZ" sz="2400" dirty="0" smtClean="0"/>
              <a:t>X2: „obtížný pacient“</a:t>
            </a:r>
          </a:p>
          <a:p>
            <a:endParaRPr lang="cs-CZ" sz="2400" dirty="0" smtClean="0"/>
          </a:p>
          <a:p>
            <a:r>
              <a:rPr lang="cs-CZ" sz="2400" dirty="0" smtClean="0"/>
              <a:t>X3: „nemoc jako smysluplná výzva“</a:t>
            </a:r>
          </a:p>
          <a:p>
            <a:endParaRPr lang="cs-CZ" sz="2400" dirty="0" smtClean="0"/>
          </a:p>
          <a:p>
            <a:r>
              <a:rPr lang="cs-CZ" sz="2400" dirty="0" smtClean="0"/>
              <a:t>X4: „sám se svou nemocí“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4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 + semináře</a:t>
            </a:r>
          </a:p>
          <a:p>
            <a:pPr lvl="1"/>
            <a:r>
              <a:rPr lang="cs-CZ" dirty="0" smtClean="0"/>
              <a:t>Přednášky nepovinné, semináře povinné</a:t>
            </a:r>
          </a:p>
          <a:p>
            <a:pPr lvl="1"/>
            <a:r>
              <a:rPr lang="cs-CZ" dirty="0" smtClean="0"/>
              <a:t>Aktivita</a:t>
            </a:r>
          </a:p>
          <a:p>
            <a:pPr lvl="1"/>
            <a:r>
              <a:rPr lang="cs-CZ" dirty="0"/>
              <a:t>Přístup na internet</a:t>
            </a:r>
            <a:r>
              <a:rPr lang="cs-CZ" dirty="0" smtClean="0"/>
              <a:t>?</a:t>
            </a:r>
          </a:p>
          <a:p>
            <a:r>
              <a:rPr lang="cs-CZ" smtClean="0"/>
              <a:t>Sylabus</a:t>
            </a:r>
          </a:p>
          <a:p>
            <a:r>
              <a:rPr lang="cs-CZ" smtClean="0"/>
              <a:t>Studijní </a:t>
            </a:r>
            <a:r>
              <a:rPr lang="cs-CZ" dirty="0" smtClean="0"/>
              <a:t>materiály, zkouška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188" t="24031" r="57336" b="63067"/>
          <a:stretch/>
        </p:blipFill>
        <p:spPr>
          <a:xfrm>
            <a:off x="7283116" y="1690688"/>
            <a:ext cx="4455695" cy="1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Systematická </a:t>
            </a:r>
            <a:r>
              <a:rPr lang="cs-CZ" sz="2000" b="1" dirty="0" smtClean="0"/>
              <a:t>aplikace psychologie do oblasti zdraví, nemoci a systému péče o zdraví </a:t>
            </a:r>
          </a:p>
          <a:p>
            <a:pPr marL="0" indent="273050">
              <a:buNone/>
            </a:pPr>
            <a:r>
              <a:rPr lang="cs-CZ" sz="2000" dirty="0" smtClean="0"/>
              <a:t>(psychologie = věda o chování a prožívání)</a:t>
            </a:r>
          </a:p>
          <a:p>
            <a:r>
              <a:rPr lang="cs-CZ" sz="2000" b="1" dirty="0" smtClean="0"/>
              <a:t>Holistický přístup </a:t>
            </a:r>
            <a:r>
              <a:rPr lang="cs-CZ" sz="2000" dirty="0" smtClean="0"/>
              <a:t>ke zdraví a nemoci</a:t>
            </a:r>
          </a:p>
          <a:p>
            <a:r>
              <a:rPr lang="cs-CZ" sz="2000" dirty="0" smtClean="0"/>
              <a:t>Formálně ustanovena americkou psychologickou společností (APA, </a:t>
            </a:r>
            <a:r>
              <a:rPr lang="cs-CZ" sz="2000" dirty="0" err="1" smtClean="0"/>
              <a:t>American</a:t>
            </a:r>
            <a:r>
              <a:rPr lang="cs-CZ" sz="2000" dirty="0" smtClean="0"/>
              <a:t> </a:t>
            </a:r>
            <a:r>
              <a:rPr lang="cs-CZ" sz="2000" dirty="0" err="1" smtClean="0"/>
              <a:t>psychological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association</a:t>
            </a:r>
            <a:r>
              <a:rPr lang="cs-CZ" sz="2000" dirty="0" smtClean="0"/>
              <a:t>) v r. 1978. Definice APA:</a:t>
            </a:r>
          </a:p>
          <a:p>
            <a:endParaRPr lang="cs-CZ" sz="26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endParaRPr lang="cs-CZ" sz="2000" dirty="0"/>
          </a:p>
          <a:p>
            <a:endParaRPr lang="cs-CZ" sz="2600" dirty="0" smtClean="0"/>
          </a:p>
          <a:p>
            <a:endParaRPr lang="cs-CZ" sz="2600" dirty="0"/>
          </a:p>
        </p:txBody>
      </p:sp>
      <p:sp>
        <p:nvSpPr>
          <p:cNvPr id="4" name="Obdélník 3"/>
          <p:cNvSpPr/>
          <p:nvPr/>
        </p:nvSpPr>
        <p:spPr>
          <a:xfrm>
            <a:off x="1153885" y="3802743"/>
            <a:ext cx="9884229" cy="2374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„Jde o soubor specifických, vědeckých a profesionálních příspěvků psychologických věd sloužící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upevňování, podpoře a uchování zdraví („</a:t>
            </a:r>
            <a:r>
              <a:rPr lang="cs-CZ" sz="2000" dirty="0" err="1">
                <a:solidFill>
                  <a:schemeClr val="tx1"/>
                </a:solidFill>
              </a:rPr>
              <a:t>health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promotion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dirty="0" err="1">
                <a:solidFill>
                  <a:schemeClr val="tx1"/>
                </a:solidFill>
              </a:rPr>
              <a:t>maintenance</a:t>
            </a:r>
            <a:r>
              <a:rPr lang="cs-CZ" sz="2000" dirty="0">
                <a:solidFill>
                  <a:schemeClr val="tx1"/>
                </a:solidFill>
              </a:rPr>
              <a:t>“)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prevenci chorob a identifikaci etiologických a diagnostických korelátů zdraví a nemoci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analýze a zlepšování systému zdravotní péče a utváření zdravotní politiky“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 a její témata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77574" y="1198045"/>
            <a:ext cx="10161909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Zaměřena na </a:t>
            </a:r>
            <a:r>
              <a:rPr lang="cs-CZ" sz="2000" b="1" dirty="0"/>
              <a:t>psychicky relativně zdravé jedince </a:t>
            </a:r>
            <a:r>
              <a:rPr lang="cs-CZ" sz="2000" dirty="0"/>
              <a:t>(tj. ne psychiatrické obtíže – psychotici, neurotici)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Především </a:t>
            </a:r>
            <a:r>
              <a:rPr lang="cs-CZ" sz="2000" b="1" dirty="0"/>
              <a:t>prevence, předcházení zdravotním těžkostem </a:t>
            </a:r>
            <a:r>
              <a:rPr lang="cs-CZ" sz="2000" dirty="0"/>
              <a:t>(ne psychoterapie ani terapie)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tabLst>
                <a:tab pos="271463" algn="l"/>
              </a:tabLst>
            </a:pPr>
            <a:r>
              <a:rPr lang="cs-CZ" sz="2000" dirty="0"/>
              <a:t>	= udržování dobrého zdravotního stavu, posilování a podpora zdraví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Vědecké budování poznatků, teorií </a:t>
            </a:r>
            <a:r>
              <a:rPr lang="cs-CZ" sz="2000" dirty="0"/>
              <a:t>o zdravém jednání a chování člověka, o tom, co našemu zdraví prospívá i škodí</a:t>
            </a:r>
          </a:p>
          <a:p>
            <a:pPr algn="ctr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8263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00" y="1730961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Která z těchto témat jsou relevantní </a:t>
            </a:r>
            <a:br>
              <a:rPr lang="cs-CZ" dirty="0" smtClean="0"/>
            </a:br>
            <a:r>
              <a:rPr lang="cs-CZ" dirty="0" smtClean="0"/>
              <a:t>i pro oblast sportu?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25295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zdraví a ostatní obory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474" t="35315" r="44473" b="5241"/>
          <a:stretch/>
        </p:blipFill>
        <p:spPr>
          <a:xfrm>
            <a:off x="1007739" y="1396998"/>
            <a:ext cx="5470343" cy="507104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78082" y="1343024"/>
            <a:ext cx="5534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Úzká spolupráce s dalšími odvětvími psychologie i jinými obory (medicína, ošetřovatelství, …)</a:t>
            </a:r>
          </a:p>
        </p:txBody>
      </p:sp>
    </p:spTree>
    <p:extLst>
      <p:ext uri="{BB962C8B-B14F-4D97-AF65-F5344CB8AC3E}">
        <p14:creationId xmlns:p14="http://schemas.microsoft.com/office/powerpoint/2010/main" val="148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biopsychosociálních faktorů</a:t>
            </a:r>
            <a:br>
              <a:rPr lang="cs-CZ" dirty="0" smtClean="0"/>
            </a:br>
            <a:r>
              <a:rPr lang="cs-CZ" dirty="0" smtClean="0"/>
              <a:t>v oblasti zájmu psychologie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2261" y="2089854"/>
            <a:ext cx="5049964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Faktory podporující zdraví:</a:t>
            </a:r>
          </a:p>
          <a:p>
            <a:pPr lvl="1"/>
            <a:r>
              <a:rPr lang="cs-CZ" sz="2000" dirty="0" smtClean="0"/>
              <a:t>Psychoneuroimunizace</a:t>
            </a:r>
          </a:p>
          <a:p>
            <a:pPr lvl="1"/>
            <a:r>
              <a:rPr lang="cs-CZ" sz="2000" dirty="0" smtClean="0"/>
              <a:t>Placebo</a:t>
            </a:r>
          </a:p>
          <a:p>
            <a:pPr lvl="1"/>
            <a:r>
              <a:rPr lang="cs-CZ" sz="2000" dirty="0" smtClean="0"/>
              <a:t>Strategie zvládání stresu </a:t>
            </a:r>
          </a:p>
          <a:p>
            <a:pPr marL="457200" lvl="1" indent="257175">
              <a:buNone/>
            </a:pPr>
            <a:r>
              <a:rPr lang="cs-CZ" sz="2000" dirty="0" smtClean="0"/>
              <a:t>(coping, kognitivní strategie)</a:t>
            </a:r>
          </a:p>
          <a:p>
            <a:pPr lvl="1"/>
            <a:r>
              <a:rPr lang="cs-CZ" sz="2000" dirty="0"/>
              <a:t>Sociální opora</a:t>
            </a:r>
          </a:p>
          <a:p>
            <a:pPr lvl="1"/>
            <a:r>
              <a:rPr lang="cs-CZ" sz="2000" dirty="0"/>
              <a:t>Fyzická aktivita</a:t>
            </a:r>
          </a:p>
          <a:p>
            <a:pPr lvl="1"/>
            <a:r>
              <a:rPr lang="cs-CZ" sz="2000" dirty="0"/>
              <a:t>Duševní hygiena</a:t>
            </a:r>
          </a:p>
          <a:p>
            <a:pPr lvl="1"/>
            <a:r>
              <a:rPr lang="cs-CZ" sz="2000" dirty="0"/>
              <a:t>Smysluplnost a spiritualita</a:t>
            </a:r>
          </a:p>
          <a:p>
            <a:pPr lvl="1"/>
            <a:r>
              <a:rPr lang="cs-CZ" sz="2000" dirty="0"/>
              <a:t>Prevence a zdraví podporující chování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60232" y="2089854"/>
            <a:ext cx="5017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Faktory poškozující zdraví:</a:t>
            </a:r>
          </a:p>
          <a:p>
            <a:pPr lvl="1"/>
            <a:r>
              <a:rPr lang="cs-CZ" sz="2000" dirty="0"/>
              <a:t>Stres</a:t>
            </a:r>
          </a:p>
          <a:p>
            <a:pPr lvl="1"/>
            <a:r>
              <a:rPr lang="cs-CZ" sz="2000" dirty="0"/>
              <a:t>Kouření</a:t>
            </a:r>
          </a:p>
          <a:p>
            <a:pPr lvl="1"/>
            <a:r>
              <a:rPr lang="cs-CZ" sz="2000" dirty="0"/>
              <a:t>Alkohol a drogy</a:t>
            </a:r>
          </a:p>
          <a:p>
            <a:pPr lvl="1"/>
            <a:r>
              <a:rPr lang="cs-CZ" sz="2000" dirty="0"/>
              <a:t>Rizikový sex</a:t>
            </a:r>
          </a:p>
          <a:p>
            <a:pPr lvl="1"/>
            <a:r>
              <a:rPr lang="cs-CZ" sz="2000" dirty="0"/>
              <a:t>Nadměrný příjem potravy, obezita</a:t>
            </a:r>
          </a:p>
          <a:p>
            <a:pPr lvl="1"/>
            <a:r>
              <a:rPr lang="cs-CZ" sz="2000" dirty="0"/>
              <a:t>Nehody a úrazy</a:t>
            </a:r>
          </a:p>
        </p:txBody>
      </p:sp>
      <p:pic>
        <p:nvPicPr>
          <p:cNvPr id="10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6162675" y="1913924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38200" y="1935969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818" y="208420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Picture 2" descr="Image result for sport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8" y="2986716"/>
            <a:ext cx="4418969" cy="36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 čem budeme mluvit…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smtClean="0"/>
              <a:t>Proč je někdo zdravý – a někdo jiný nemocný?</a:t>
            </a:r>
          </a:p>
          <a:p>
            <a:r>
              <a:rPr lang="cs-CZ" sz="2600" smtClean="0"/>
              <a:t>Proč děláme to, co nám škodí, i když víme, že nám to škodí?</a:t>
            </a:r>
          </a:p>
          <a:p>
            <a:r>
              <a:rPr lang="cs-CZ" sz="2600" smtClean="0"/>
              <a:t>Jak </a:t>
            </a:r>
            <a:r>
              <a:rPr lang="cs-CZ" sz="2600"/>
              <a:t>se </a:t>
            </a:r>
            <a:r>
              <a:rPr lang="cs-CZ" sz="2600" smtClean="0"/>
              <a:t>z toho všeho nezbláznit</a:t>
            </a:r>
            <a:r>
              <a:rPr lang="cs-CZ" sz="2600"/>
              <a:t>? </a:t>
            </a:r>
            <a:r>
              <a:rPr lang="cs-CZ" sz="2600" smtClean="0">
                <a:sym typeface="Wingdings" panose="05000000000000000000" pitchFamily="2" charset="2"/>
              </a:rPr>
              <a:t></a:t>
            </a:r>
          </a:p>
          <a:p>
            <a:pPr marL="0" indent="271463">
              <a:buNone/>
            </a:pPr>
            <a:r>
              <a:rPr lang="cs-CZ" sz="2600" smtClean="0">
                <a:sym typeface="Wingdings" panose="05000000000000000000" pitchFamily="2" charset="2"/>
              </a:rPr>
              <a:t>… a další.</a:t>
            </a:r>
            <a:endParaRPr lang="cs-CZ" sz="2600"/>
          </a:p>
          <a:p>
            <a:endParaRPr lang="cs-CZ"/>
          </a:p>
        </p:txBody>
      </p:sp>
      <p:pic>
        <p:nvPicPr>
          <p:cNvPr id="1026" name="Picture 2" descr="Image result for pro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074723"/>
            <a:ext cx="3530600" cy="23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</a:p>
          <a:p>
            <a:r>
              <a:rPr lang="cs-CZ" dirty="0"/>
              <a:t>D</a:t>
            </a:r>
            <a:r>
              <a:rPr lang="cs-CZ" dirty="0" smtClean="0"/>
              <a:t>eterminanty zdraví</a:t>
            </a:r>
          </a:p>
          <a:p>
            <a:r>
              <a:rPr lang="cs-CZ" dirty="0" smtClean="0"/>
              <a:t>Pohled na zdraví a nemoc v </a:t>
            </a:r>
            <a:r>
              <a:rPr lang="cs-CZ" smtClean="0"/>
              <a:t>minulosti </a:t>
            </a:r>
            <a:r>
              <a:rPr lang="cs-CZ" smtClean="0"/>
              <a:t>vs. </a:t>
            </a:r>
            <a:r>
              <a:rPr lang="cs-CZ" dirty="0" smtClean="0"/>
              <a:t>současnosti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Psychologie </a:t>
            </a:r>
            <a:r>
              <a:rPr lang="cs-CZ" dirty="0" smtClean="0"/>
              <a:t>zdraví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06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931" cy="44862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Mnoho definic a úhlů pohledu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Lékař: </a:t>
            </a:r>
            <a:r>
              <a:rPr lang="cs-CZ" sz="2000" dirty="0" smtClean="0"/>
              <a:t>nepřítomnost nemoci, úrazu, …</a:t>
            </a:r>
          </a:p>
          <a:p>
            <a:r>
              <a:rPr lang="cs-CZ" sz="2000" b="1" dirty="0" smtClean="0"/>
              <a:t>Sociolog: </a:t>
            </a:r>
            <a:r>
              <a:rPr lang="cs-CZ" sz="2000" dirty="0" smtClean="0"/>
              <a:t>dobré fungování ve všech sociálních rovinách</a:t>
            </a:r>
          </a:p>
          <a:p>
            <a:r>
              <a:rPr lang="cs-CZ" sz="2000" b="1" dirty="0" smtClean="0"/>
              <a:t>Humanista: </a:t>
            </a:r>
            <a:r>
              <a:rPr lang="cs-CZ" sz="2000" dirty="0" smtClean="0"/>
              <a:t>dobrá schopnost vyrovnávat se s různými životními událostmi</a:t>
            </a:r>
          </a:p>
          <a:p>
            <a:r>
              <a:rPr lang="cs-CZ" sz="2000" b="1" dirty="0" smtClean="0"/>
              <a:t>Idealista: </a:t>
            </a:r>
            <a:r>
              <a:rPr lang="cs-CZ" sz="2000" dirty="0" smtClean="0"/>
              <a:t>tělesná, duševní, duchovní i sociální pohoda</a:t>
            </a:r>
          </a:p>
          <a:p>
            <a:endParaRPr lang="cs-CZ" sz="2000" dirty="0" smtClean="0"/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  <p:sp>
        <p:nvSpPr>
          <p:cNvPr id="9" name="AutoShape 6" descr="Image result for health"/>
          <p:cNvSpPr>
            <a:spLocks noChangeAspect="1" noChangeArrowheads="1"/>
          </p:cNvSpPr>
          <p:nvPr/>
        </p:nvSpPr>
        <p:spPr bwMode="auto">
          <a:xfrm>
            <a:off x="9154432" y="2453594"/>
            <a:ext cx="2815083" cy="2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2" name="Picture 8" descr="Image result for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04" y="0"/>
            <a:ext cx="4235902" cy="21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52466" y="2611437"/>
            <a:ext cx="5603931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B. Vašina (1999) – základní přístupy k pojetí zdraví: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absence nemoci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prožívaný stav oproti realitě objektivního zdravotního stavu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rezerva či záloha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fyzická zdatnost („fitness“)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energie a vitalita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 podobě sociálních vazeb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funkce ve smyslu schopnosti něco dělat s malým důrazem na pocity a prožívání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ve smyslu psychosociální pohody</a:t>
            </a:r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Další pojetí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norma</a:t>
            </a:r>
            <a:r>
              <a:rPr lang="cs-CZ" sz="2000" dirty="0" smtClean="0"/>
              <a:t> (normativní pojetí zdraví - obvyklý, žádoucí stav) </a:t>
            </a:r>
            <a:r>
              <a:rPr lang="cs-CZ" sz="2000" dirty="0" err="1" smtClean="0"/>
              <a:t>vs</a:t>
            </a:r>
            <a:r>
              <a:rPr lang="cs-CZ" sz="2000" dirty="0" smtClean="0"/>
              <a:t> zdraví jako </a:t>
            </a:r>
            <a:r>
              <a:rPr lang="cs-CZ" sz="2000" b="1" dirty="0" smtClean="0"/>
              <a:t>ideál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cíl samo o </a:t>
            </a:r>
            <a:r>
              <a:rPr lang="cs-CZ" sz="2000" b="1" smtClean="0"/>
              <a:t>sobě </a:t>
            </a:r>
            <a:r>
              <a:rPr lang="cs-CZ" sz="2000" smtClean="0"/>
              <a:t>vs. </a:t>
            </a:r>
            <a:r>
              <a:rPr lang="cs-CZ" sz="2000" dirty="0" smtClean="0"/>
              <a:t>zdraví jako </a:t>
            </a:r>
            <a:r>
              <a:rPr lang="cs-CZ" sz="2000" b="1" dirty="0" smtClean="0"/>
              <a:t>metafyzická síla, prostředek k dosahování vyšších cílů</a:t>
            </a:r>
          </a:p>
        </p:txBody>
      </p:sp>
      <p:pic>
        <p:nvPicPr>
          <p:cNvPr id="8" name="Picture 2" descr="Image result for handikapovaná sportovkyně peplavala la manc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5763"/>
          <a:stretch/>
        </p:blipFill>
        <p:spPr bwMode="auto">
          <a:xfrm>
            <a:off x="6984775" y="3002653"/>
            <a:ext cx="4754788" cy="317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Obdélník 9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Markéta Pechová – La Manche, 2019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38200" y="3002653"/>
            <a:ext cx="5968774" cy="1364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WHO: „stav kompletní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fyzické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duševní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sociální 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pohody a nikoliv pouhé nepřítomnosti nemoci či vady"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49002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Všechny okolnosti a faktory, které mají vliv na zdraví</a:t>
            </a:r>
          </a:p>
          <a:p>
            <a:pPr lvl="1"/>
            <a:r>
              <a:rPr lang="cs-CZ" sz="2000" dirty="0" smtClean="0"/>
              <a:t>Pozitivní determinanty</a:t>
            </a:r>
          </a:p>
          <a:p>
            <a:pPr lvl="1"/>
            <a:r>
              <a:rPr lang="cs-CZ" sz="2000" dirty="0" smtClean="0"/>
              <a:t>Negativní determinanty</a:t>
            </a:r>
          </a:p>
          <a:p>
            <a:r>
              <a:rPr lang="cs-CZ" sz="2000" dirty="0" smtClean="0"/>
              <a:t>Ještě v 70. letech přesvědčení, že se zdraví odvíjí nejvíce od úrovně zdravotní péče</a:t>
            </a:r>
          </a:p>
          <a:p>
            <a:r>
              <a:rPr lang="cs-CZ" sz="2000" dirty="0" smtClean="0"/>
              <a:t>Dnes: mnoho determinant, některé blízké, jiné vzdálenější (soustředné kruhy na obr.)</a:t>
            </a:r>
          </a:p>
          <a:p>
            <a:r>
              <a:rPr lang="cs-CZ" sz="2000" dirty="0" smtClean="0"/>
              <a:t>Složité propojení, synergický vliv na zdraví</a:t>
            </a:r>
            <a:endParaRPr lang="cs-CZ" sz="16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513" y="4104915"/>
            <a:ext cx="5620659" cy="2393293"/>
          </a:xfrm>
        </p:spPr>
        <p:txBody>
          <a:bodyPr>
            <a:noAutofit/>
          </a:bodyPr>
          <a:lstStyle/>
          <a:p>
            <a:r>
              <a:rPr lang="cs-CZ" sz="2000" dirty="0" smtClean="0"/>
              <a:t>Vybrané souvislosti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Postoje rodičů ke kouření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Dostupnost a cena cigaret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Marketingové strategie </a:t>
            </a:r>
          </a:p>
          <a:p>
            <a:pPr marL="457200" lvl="1" indent="261938">
              <a:spcBef>
                <a:spcPts val="1000"/>
              </a:spcBef>
              <a:buNone/>
            </a:pPr>
            <a:r>
              <a:rPr lang="cs-CZ" sz="2000" dirty="0" smtClean="0"/>
              <a:t>tabákových společností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Protikuřácká politika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/>
              <a:t>I</a:t>
            </a:r>
            <a:r>
              <a:rPr lang="cs-CZ" sz="2000" dirty="0" smtClean="0"/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  <p:pic>
        <p:nvPicPr>
          <p:cNvPr id="11268" name="Picture 4" descr="Image result for package cigarette picture whit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 bwMode="auto">
          <a:xfrm>
            <a:off x="1603889" y="1258324"/>
            <a:ext cx="2906940" cy="2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2709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Genetické predispozice 10-15 %</a:t>
            </a:r>
          </a:p>
          <a:p>
            <a:r>
              <a:rPr lang="cs-CZ" sz="2000" dirty="0" smtClean="0"/>
              <a:t>Vnější vlivy (životní prostředí, sociální opora) 15-20 %</a:t>
            </a:r>
          </a:p>
          <a:p>
            <a:r>
              <a:rPr lang="cs-CZ" sz="2000" dirty="0" smtClean="0"/>
              <a:t>Úroveň poskytované zdravotní péče 15 %</a:t>
            </a:r>
          </a:p>
          <a:p>
            <a:r>
              <a:rPr lang="cs-CZ" sz="2000" b="1" dirty="0" smtClean="0"/>
              <a:t>Životní styl 50-60 % </a:t>
            </a:r>
            <a:endParaRPr lang="cs-CZ" sz="2000" b="1" dirty="0">
              <a:solidFill>
                <a:srgbClr val="FF0000"/>
              </a:solidFill>
            </a:endParaRPr>
          </a:p>
          <a:p>
            <a:pPr lvl="1"/>
            <a:r>
              <a:rPr lang="cs-CZ" sz="2000" dirty="0" smtClean="0"/>
              <a:t>Až 50 % všech úmrtí je možné vztáhnout k nežádoucím životním návykům (kouření, alkohol, nesprávné vyrovnávání se se stresem, …)</a:t>
            </a:r>
          </a:p>
          <a:p>
            <a:pPr lvl="1"/>
            <a:r>
              <a:rPr lang="cs-CZ" sz="2000" b="1" dirty="0" smtClean="0"/>
              <a:t>„</a:t>
            </a:r>
            <a:r>
              <a:rPr lang="cs-CZ" sz="2000" b="1" dirty="0" err="1" smtClean="0"/>
              <a:t>Lifestyle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disease</a:t>
            </a:r>
            <a:r>
              <a:rPr lang="cs-CZ" sz="2000" b="1" dirty="0" smtClean="0"/>
              <a:t>“ </a:t>
            </a:r>
            <a:r>
              <a:rPr lang="cs-CZ" sz="2000" dirty="0" smtClean="0"/>
              <a:t>– srdeční choroby, mrtvice, obezita, diabetes II. </a:t>
            </a:r>
            <a:r>
              <a:rPr lang="cs-CZ" sz="2000" dirty="0"/>
              <a:t>t</a:t>
            </a:r>
            <a:r>
              <a:rPr lang="cs-CZ" sz="2000" dirty="0" smtClean="0"/>
              <a:t>ypu, …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3696"/>
              </p:ext>
            </p:extLst>
          </p:nvPr>
        </p:nvGraphicFramePr>
        <p:xfrm>
          <a:off x="6335060" y="1825625"/>
          <a:ext cx="600755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4286" t="30256" r="30952" b="20196"/>
          <a:stretch/>
        </p:blipFill>
        <p:spPr>
          <a:xfrm>
            <a:off x="168699" y="6991236"/>
            <a:ext cx="5457372" cy="33963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38200" y="5568436"/>
            <a:ext cx="882421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Přibližné(!) – </a:t>
            </a:r>
            <a:r>
              <a:rPr lang="cs-CZ" sz="2000" dirty="0" err="1"/>
              <a:t>interindividuální</a:t>
            </a:r>
            <a:r>
              <a:rPr lang="cs-CZ" sz="2000" dirty="0"/>
              <a:t> a </a:t>
            </a:r>
            <a:r>
              <a:rPr lang="cs-CZ" sz="2000" dirty="0" err="1"/>
              <a:t>intraindividuální</a:t>
            </a:r>
            <a:r>
              <a:rPr lang="cs-CZ" sz="2000" dirty="0"/>
              <a:t> rozdíly, různé skupiny nemocí, geografická oblast, klima, ekonomika a politika, různé populační skupiny…</a:t>
            </a:r>
          </a:p>
        </p:txBody>
      </p:sp>
    </p:spTree>
    <p:extLst>
      <p:ext uri="{BB962C8B-B14F-4D97-AF65-F5344CB8AC3E}">
        <p14:creationId xmlns:p14="http://schemas.microsoft.com/office/powerpoint/2010/main" val="105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1105</Words>
  <Application>Microsoft Office PowerPoint</Application>
  <PresentationFormat>Širokoúhlá obrazovka</PresentationFormat>
  <Paragraphs>240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Úvod do psychologie  zdraví a nemoci</vt:lpstr>
      <vt:lpstr>Organizace výuky</vt:lpstr>
      <vt:lpstr>O čem budeme mluvit…</vt:lpstr>
      <vt:lpstr>Osnova přednášky</vt:lpstr>
      <vt:lpstr>Pojem zdraví</vt:lpstr>
      <vt:lpstr>Pojem zdraví</vt:lpstr>
      <vt:lpstr>Determinanty zdraví</vt:lpstr>
      <vt:lpstr>Příklad: kouření</vt:lpstr>
      <vt:lpstr>Determinanty zdraví</vt:lpstr>
      <vt:lpstr>Sociální determinanty zdraví (Social determinants of health, SDOH)</vt:lpstr>
      <vt:lpstr>Life expectancy 2020</vt:lpstr>
      <vt:lpstr>Sociální determinanty zdraví (Social determinants of health, SDOH)</vt:lpstr>
      <vt:lpstr>Prezentace aplikace PowerPoint</vt:lpstr>
      <vt:lpstr>Příklad: 2019-nCoV</vt:lpstr>
      <vt:lpstr>Prezentace aplikace PowerPoint</vt:lpstr>
      <vt:lpstr>Jak aplikovat teorii v praxi?</vt:lpstr>
      <vt:lpstr>Minulost vs. současnost</vt:lpstr>
      <vt:lpstr>Salutogeneze</vt:lpstr>
      <vt:lpstr> Vícedimenzinální model zdraví a nemoci  z pohledu salutogeneze</vt:lpstr>
      <vt:lpstr>Psychologie zdraví</vt:lpstr>
      <vt:lpstr>Psychologie zdraví a její témata</vt:lpstr>
      <vt:lpstr>Která z těchto témat jsou relevantní  i pro oblast sportu?</vt:lpstr>
      <vt:lpstr>Psychologie zdraví a ostatní obory</vt:lpstr>
      <vt:lpstr>Příklad biopsychosociálních faktorů v oblasti zájmu psychologie zdraví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76</cp:revision>
  <dcterms:created xsi:type="dcterms:W3CDTF">2020-02-12T07:29:27Z</dcterms:created>
  <dcterms:modified xsi:type="dcterms:W3CDTF">2020-02-18T16:54:43Z</dcterms:modified>
</cp:coreProperties>
</file>