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70" r:id="rId2"/>
    <p:sldId id="271" r:id="rId3"/>
    <p:sldId id="304" r:id="rId4"/>
    <p:sldId id="260" r:id="rId5"/>
    <p:sldId id="261" r:id="rId6"/>
    <p:sldId id="262" r:id="rId7"/>
    <p:sldId id="263" r:id="rId8"/>
    <p:sldId id="264" r:id="rId9"/>
    <p:sldId id="265" r:id="rId10"/>
    <p:sldId id="266" r:id="rId11"/>
    <p:sldId id="267" r:id="rId12"/>
    <p:sldId id="268" r:id="rId13"/>
    <p:sldId id="269" r:id="rId14"/>
    <p:sldId id="278" r:id="rId15"/>
    <p:sldId id="279" r:id="rId16"/>
    <p:sldId id="288" r:id="rId17"/>
    <p:sldId id="289" r:id="rId18"/>
    <p:sldId id="290" r:id="rId19"/>
    <p:sldId id="291" r:id="rId20"/>
    <p:sldId id="292" r:id="rId21"/>
    <p:sldId id="293" r:id="rId22"/>
    <p:sldId id="296" r:id="rId23"/>
    <p:sldId id="297" r:id="rId24"/>
    <p:sldId id="298" r:id="rId25"/>
    <p:sldId id="299" r:id="rId26"/>
    <p:sldId id="300" r:id="rId27"/>
    <p:sldId id="301" r:id="rId28"/>
    <p:sldId id="305" r:id="rId29"/>
    <p:sldId id="283" r:id="rId30"/>
    <p:sldId id="284" r:id="rId31"/>
    <p:sldId id="275" r:id="rId32"/>
    <p:sldId id="276" r:id="rId33"/>
    <p:sldId id="277" r:id="rId34"/>
    <p:sldId id="280" r:id="rId35"/>
    <p:sldId id="281" r:id="rId36"/>
    <p:sldId id="282" r:id="rId37"/>
    <p:sldId id="285" r:id="rId38"/>
    <p:sldId id="286" r:id="rId39"/>
    <p:sldId id="287" r:id="rId40"/>
    <p:sldId id="307" r:id="rId41"/>
    <p:sldId id="308" r:id="rId42"/>
    <p:sldId id="309" r:id="rId43"/>
    <p:sldId id="310" r:id="rId44"/>
    <p:sldId id="303" r:id="rId4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0" d="100"/>
          <a:sy n="50" d="100"/>
        </p:scale>
        <p:origin x="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663C9D-774B-4C3F-9584-486B39191BC4}" type="datetimeFigureOut">
              <a:rPr lang="cs-CZ" smtClean="0"/>
              <a:t>21.5.2020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C7AED-0280-4739-B10E-A069FE299709}" type="slidenum">
              <a:rPr lang="cs-CZ" smtClean="0"/>
              <a:t>‹#›</a:t>
            </a:fld>
            <a:endParaRPr lang="cs-CZ"/>
          </a:p>
        </p:txBody>
      </p:sp>
    </p:spTree>
    <p:extLst>
      <p:ext uri="{BB962C8B-B14F-4D97-AF65-F5344CB8AC3E}">
        <p14:creationId xmlns:p14="http://schemas.microsoft.com/office/powerpoint/2010/main" val="359759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A206EA3-661C-4D3F-8773-674BB0DBF939}" type="slidenum">
              <a:rPr lang="cs-CZ" smtClean="0"/>
              <a:t>8</a:t>
            </a:fld>
            <a:endParaRPr lang="cs-CZ"/>
          </a:p>
        </p:txBody>
      </p:sp>
    </p:spTree>
    <p:extLst>
      <p:ext uri="{BB962C8B-B14F-4D97-AF65-F5344CB8AC3E}">
        <p14:creationId xmlns:p14="http://schemas.microsoft.com/office/powerpoint/2010/main" val="249043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A206EA3-661C-4D3F-8773-674BB0DBF939}" type="slidenum">
              <a:rPr lang="cs-CZ" smtClean="0"/>
              <a:t>9</a:t>
            </a:fld>
            <a:endParaRPr lang="cs-CZ"/>
          </a:p>
        </p:txBody>
      </p:sp>
    </p:spTree>
    <p:extLst>
      <p:ext uri="{BB962C8B-B14F-4D97-AF65-F5344CB8AC3E}">
        <p14:creationId xmlns:p14="http://schemas.microsoft.com/office/powerpoint/2010/main" val="256281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533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fc437e1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fc437e1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082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fc437e12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fc437e12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63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90000"/>
              </a:lnSpc>
              <a:spcAft>
                <a:spcPts val="600"/>
              </a:spcAft>
            </a:pPr>
            <a:r>
              <a:rPr lang="cs-CZ" dirty="0">
                <a:solidFill>
                  <a:schemeClr val="bg1"/>
                </a:solidFill>
                <a:highlight>
                  <a:srgbClr val="800000"/>
                </a:highlight>
              </a:rPr>
              <a:t>Myslím si, že je to postaveno na postupném odvykání </a:t>
            </a:r>
          </a:p>
          <a:p>
            <a:pPr>
              <a:lnSpc>
                <a:spcPct val="90000"/>
              </a:lnSpc>
              <a:spcAft>
                <a:spcPts val="600"/>
              </a:spcAft>
            </a:pPr>
            <a:r>
              <a:rPr lang="cs-CZ" dirty="0"/>
              <a:t>– čím častěji se budu nějakým způsobem chovat, tím „rychleji“ by měl zlozvyk odeznívat (nemusí se nám podařit, že odezní úplně, ale můžeme se hodně posunout, pokud na zlozvyk upřeme svou pozornost    a budeme disciplinovaní)</a:t>
            </a:r>
          </a:p>
          <a:p>
            <a:endParaRPr lang="cs-CZ" dirty="0"/>
          </a:p>
        </p:txBody>
      </p:sp>
      <p:sp>
        <p:nvSpPr>
          <p:cNvPr id="4" name="Zástupný symbol pro číslo snímku 3"/>
          <p:cNvSpPr>
            <a:spLocks noGrp="1"/>
          </p:cNvSpPr>
          <p:nvPr>
            <p:ph type="sldNum" sz="quarter" idx="5"/>
          </p:nvPr>
        </p:nvSpPr>
        <p:spPr/>
        <p:txBody>
          <a:bodyPr/>
          <a:lstStyle/>
          <a:p>
            <a:fld id="{7E7B570E-B899-4DDC-B120-57D6420A6DF6}" type="slidenum">
              <a:rPr lang="cs-CZ" smtClean="0"/>
              <a:t>35</a:t>
            </a:fld>
            <a:endParaRPr lang="cs-CZ"/>
          </a:p>
        </p:txBody>
      </p:sp>
    </p:spTree>
    <p:extLst>
      <p:ext uri="{BB962C8B-B14F-4D97-AF65-F5344CB8AC3E}">
        <p14:creationId xmlns:p14="http://schemas.microsoft.com/office/powerpoint/2010/main" val="304805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E7B570E-B899-4DDC-B120-57D6420A6DF6}" type="slidenum">
              <a:rPr lang="cs-CZ" smtClean="0"/>
              <a:t>36</a:t>
            </a:fld>
            <a:endParaRPr lang="cs-CZ"/>
          </a:p>
        </p:txBody>
      </p:sp>
    </p:spTree>
    <p:extLst>
      <p:ext uri="{BB962C8B-B14F-4D97-AF65-F5344CB8AC3E}">
        <p14:creationId xmlns:p14="http://schemas.microsoft.com/office/powerpoint/2010/main" val="77219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920FA63D-FE1A-45DB-9B41-D74ADC2DEB8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 xmlns:a16="http://schemas.microsoft.com/office/drawing/2014/main" id="{11525B3E-438F-453E-B129-CD7722E920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 xmlns:a16="http://schemas.microsoft.com/office/drawing/2014/main" id="{BD71B06E-A7B8-4F07-9FFF-335933F5700B}"/>
              </a:ext>
            </a:extLst>
          </p:cNvPr>
          <p:cNvSpPr>
            <a:spLocks noGrp="1"/>
          </p:cNvSpPr>
          <p:nvPr>
            <p:ph type="dt" sz="half" idx="10"/>
          </p:nvPr>
        </p:nvSpPr>
        <p:spPr/>
        <p:txBody>
          <a:bodyPr/>
          <a:lstStyle/>
          <a:p>
            <a:fld id="{66032CE5-E9A8-4168-9880-7E206D86F50B}" type="datetimeFigureOut">
              <a:rPr lang="cs-CZ" smtClean="0"/>
              <a:t>21.5.2020</a:t>
            </a:fld>
            <a:endParaRPr lang="cs-CZ"/>
          </a:p>
        </p:txBody>
      </p:sp>
      <p:sp>
        <p:nvSpPr>
          <p:cNvPr id="5" name="Zástupný symbol pro zápatí 4">
            <a:extLst>
              <a:ext uri="{FF2B5EF4-FFF2-40B4-BE49-F238E27FC236}">
                <a16:creationId xmlns="" xmlns:a16="http://schemas.microsoft.com/office/drawing/2014/main" id="{50095702-2556-4857-9A8D-1C5C3E32FB5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ACA46C8C-B6E1-48AB-A3D7-925E5921E854}"/>
              </a:ext>
            </a:extLst>
          </p:cNvPr>
          <p:cNvSpPr>
            <a:spLocks noGrp="1"/>
          </p:cNvSpPr>
          <p:nvPr>
            <p:ph type="sldNum" sz="quarter" idx="12"/>
          </p:nvPr>
        </p:nvSpPr>
        <p:spPr/>
        <p:txBody>
          <a:bodyPr/>
          <a:lstStyle/>
          <a:p>
            <a:fld id="{2E75AC06-87CD-44BD-AB1F-1831E7F81329}" type="slidenum">
              <a:rPr lang="cs-CZ" smtClean="0"/>
              <a:t>‹#›</a:t>
            </a:fld>
            <a:endParaRPr lang="cs-CZ"/>
          </a:p>
        </p:txBody>
      </p:sp>
    </p:spTree>
    <p:extLst>
      <p:ext uri="{BB962C8B-B14F-4D97-AF65-F5344CB8AC3E}">
        <p14:creationId xmlns:p14="http://schemas.microsoft.com/office/powerpoint/2010/main" val="239930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E733661-18F3-42E2-9544-2515B78AD94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 xmlns:a16="http://schemas.microsoft.com/office/drawing/2014/main" id="{C1D1A0EE-6CAC-4468-9A8B-E1666ACEA3F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70D13353-B79A-431D-A419-0B4CE3D2669D}"/>
              </a:ext>
            </a:extLst>
          </p:cNvPr>
          <p:cNvSpPr>
            <a:spLocks noGrp="1"/>
          </p:cNvSpPr>
          <p:nvPr>
            <p:ph type="dt" sz="half" idx="10"/>
          </p:nvPr>
        </p:nvSpPr>
        <p:spPr/>
        <p:txBody>
          <a:bodyPr/>
          <a:lstStyle/>
          <a:p>
            <a:fld id="{66032CE5-E9A8-4168-9880-7E206D86F50B}" type="datetimeFigureOut">
              <a:rPr lang="cs-CZ" smtClean="0"/>
              <a:t>21.5.2020</a:t>
            </a:fld>
            <a:endParaRPr lang="cs-CZ"/>
          </a:p>
        </p:txBody>
      </p:sp>
      <p:sp>
        <p:nvSpPr>
          <p:cNvPr id="5" name="Zástupný symbol pro zápatí 4">
            <a:extLst>
              <a:ext uri="{FF2B5EF4-FFF2-40B4-BE49-F238E27FC236}">
                <a16:creationId xmlns="" xmlns:a16="http://schemas.microsoft.com/office/drawing/2014/main" id="{DF3AF50E-6B45-4337-BED7-2FFB22DF94A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BA67E8D1-5CE7-43A7-9C85-DDD4310C941D}"/>
              </a:ext>
            </a:extLst>
          </p:cNvPr>
          <p:cNvSpPr>
            <a:spLocks noGrp="1"/>
          </p:cNvSpPr>
          <p:nvPr>
            <p:ph type="sldNum" sz="quarter" idx="12"/>
          </p:nvPr>
        </p:nvSpPr>
        <p:spPr/>
        <p:txBody>
          <a:bodyPr/>
          <a:lstStyle/>
          <a:p>
            <a:fld id="{2E75AC06-87CD-44BD-AB1F-1831E7F81329}" type="slidenum">
              <a:rPr lang="cs-CZ" smtClean="0"/>
              <a:t>‹#›</a:t>
            </a:fld>
            <a:endParaRPr lang="cs-CZ"/>
          </a:p>
        </p:txBody>
      </p:sp>
    </p:spTree>
    <p:extLst>
      <p:ext uri="{BB962C8B-B14F-4D97-AF65-F5344CB8AC3E}">
        <p14:creationId xmlns:p14="http://schemas.microsoft.com/office/powerpoint/2010/main" val="21299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 xmlns:a16="http://schemas.microsoft.com/office/drawing/2014/main" id="{5B15CACD-F19A-41E8-86DB-BF632543597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 xmlns:a16="http://schemas.microsoft.com/office/drawing/2014/main" id="{5822FE42-D32C-4F28-A3CB-2C5C4155567C}"/>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3C2B330F-DD57-46CE-A4C8-397878D5CCB3}"/>
              </a:ext>
            </a:extLst>
          </p:cNvPr>
          <p:cNvSpPr>
            <a:spLocks noGrp="1"/>
          </p:cNvSpPr>
          <p:nvPr>
            <p:ph type="dt" sz="half" idx="10"/>
          </p:nvPr>
        </p:nvSpPr>
        <p:spPr/>
        <p:txBody>
          <a:bodyPr/>
          <a:lstStyle/>
          <a:p>
            <a:fld id="{66032CE5-E9A8-4168-9880-7E206D86F50B}" type="datetimeFigureOut">
              <a:rPr lang="cs-CZ" smtClean="0"/>
              <a:t>21.5.2020</a:t>
            </a:fld>
            <a:endParaRPr lang="cs-CZ"/>
          </a:p>
        </p:txBody>
      </p:sp>
      <p:sp>
        <p:nvSpPr>
          <p:cNvPr id="5" name="Zástupný symbol pro zápatí 4">
            <a:extLst>
              <a:ext uri="{FF2B5EF4-FFF2-40B4-BE49-F238E27FC236}">
                <a16:creationId xmlns="" xmlns:a16="http://schemas.microsoft.com/office/drawing/2014/main" id="{60E79438-9598-4874-8494-33EF0D287A0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5F69D22B-0211-4A2E-B5A8-8D33BA44FEBB}"/>
              </a:ext>
            </a:extLst>
          </p:cNvPr>
          <p:cNvSpPr>
            <a:spLocks noGrp="1"/>
          </p:cNvSpPr>
          <p:nvPr>
            <p:ph type="sldNum" sz="quarter" idx="12"/>
          </p:nvPr>
        </p:nvSpPr>
        <p:spPr/>
        <p:txBody>
          <a:bodyPr/>
          <a:lstStyle/>
          <a:p>
            <a:fld id="{2E75AC06-87CD-44BD-AB1F-1831E7F81329}" type="slidenum">
              <a:rPr lang="cs-CZ" smtClean="0"/>
              <a:t>‹#›</a:t>
            </a:fld>
            <a:endParaRPr lang="cs-CZ"/>
          </a:p>
        </p:txBody>
      </p:sp>
    </p:spTree>
    <p:extLst>
      <p:ext uri="{BB962C8B-B14F-4D97-AF65-F5344CB8AC3E}">
        <p14:creationId xmlns:p14="http://schemas.microsoft.com/office/powerpoint/2010/main" val="318442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cs" smtClean="0"/>
              <a:pPr/>
              <a:t>‹#›</a:t>
            </a:fld>
            <a:endParaRPr lang="cs"/>
          </a:p>
        </p:txBody>
      </p:sp>
    </p:spTree>
    <p:extLst>
      <p:ext uri="{BB962C8B-B14F-4D97-AF65-F5344CB8AC3E}">
        <p14:creationId xmlns:p14="http://schemas.microsoft.com/office/powerpoint/2010/main" val="155484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grafie - na výšku">
    <p:spTree>
      <p:nvGrpSpPr>
        <p:cNvPr id="1" name=""/>
        <p:cNvGrpSpPr/>
        <p:nvPr/>
      </p:nvGrpSpPr>
      <p:grpSpPr>
        <a:xfrm>
          <a:off x="0" y="0"/>
          <a:ext cx="0" cy="0"/>
          <a:chOff x="0" y="0"/>
          <a:chExt cx="0" cy="0"/>
        </a:xfrm>
      </p:grpSpPr>
      <p:sp>
        <p:nvSpPr>
          <p:cNvPr id="38" name="Obrázek"/>
          <p:cNvSpPr>
            <a:spLocks noGrp="1"/>
          </p:cNvSpPr>
          <p:nvPr>
            <p:ph type="pic" idx="13"/>
          </p:nvPr>
        </p:nvSpPr>
        <p:spPr>
          <a:xfrm>
            <a:off x="5295231" y="755650"/>
            <a:ext cx="6822413" cy="6064366"/>
          </a:xfrm>
          <a:prstGeom prst="rect">
            <a:avLst/>
          </a:prstGeom>
        </p:spPr>
        <p:txBody>
          <a:bodyPr lIns="91439" tIns="45719" rIns="91439" bIns="45719" anchor="t">
            <a:noAutofit/>
          </a:bodyPr>
          <a:lstStyle/>
          <a:p>
            <a:endParaRPr/>
          </a:p>
        </p:txBody>
      </p:sp>
      <p:sp>
        <p:nvSpPr>
          <p:cNvPr id="39" name="Text názvu"/>
          <p:cNvSpPr txBox="1">
            <a:spLocks noGrp="1"/>
          </p:cNvSpPr>
          <p:nvPr>
            <p:ph type="title"/>
          </p:nvPr>
        </p:nvSpPr>
        <p:spPr>
          <a:xfrm>
            <a:off x="336550" y="717550"/>
            <a:ext cx="5524500" cy="2730500"/>
          </a:xfrm>
          <a:prstGeom prst="rect">
            <a:avLst/>
          </a:prstGeom>
        </p:spPr>
        <p:txBody>
          <a:bodyPr anchor="b"/>
          <a:lstStyle/>
          <a:p>
            <a:r>
              <a:t>Text názvu</a:t>
            </a:r>
          </a:p>
        </p:txBody>
      </p:sp>
      <p:sp>
        <p:nvSpPr>
          <p:cNvPr id="40" name="Text úrovně 1…"/>
          <p:cNvSpPr txBox="1">
            <a:spLocks noGrp="1"/>
          </p:cNvSpPr>
          <p:nvPr>
            <p:ph type="body" sz="quarter" idx="1"/>
          </p:nvPr>
        </p:nvSpPr>
        <p:spPr>
          <a:xfrm>
            <a:off x="336550" y="3435350"/>
            <a:ext cx="5524500" cy="2730500"/>
          </a:xfrm>
          <a:prstGeom prst="rect">
            <a:avLst/>
          </a:prstGeom>
        </p:spPr>
        <p:txBody>
          <a:bodyPr anchor="t"/>
          <a:lstStyle>
            <a:lvl1pPr marL="0" indent="0" algn="ctr">
              <a:lnSpc>
                <a:spcPct val="100000"/>
              </a:lnSpc>
              <a:spcBef>
                <a:spcPts val="0"/>
              </a:spcBef>
              <a:buSzTx/>
              <a:buNone/>
              <a:defRPr sz="2600"/>
            </a:lvl1pPr>
            <a:lvl2pPr marL="0" indent="0" algn="ctr">
              <a:lnSpc>
                <a:spcPct val="100000"/>
              </a:lnSpc>
              <a:spcBef>
                <a:spcPts val="0"/>
              </a:spcBef>
              <a:buSzTx/>
              <a:buNone/>
              <a:defRPr sz="2600"/>
            </a:lvl2pPr>
            <a:lvl3pPr marL="0" indent="0" algn="ctr">
              <a:lnSpc>
                <a:spcPct val="100000"/>
              </a:lnSpc>
              <a:spcBef>
                <a:spcPts val="0"/>
              </a:spcBef>
              <a:buSzTx/>
              <a:buNone/>
              <a:defRPr sz="2600"/>
            </a:lvl3pPr>
            <a:lvl4pPr marL="0" indent="0" algn="ctr">
              <a:lnSpc>
                <a:spcPct val="100000"/>
              </a:lnSpc>
              <a:spcBef>
                <a:spcPts val="0"/>
              </a:spcBef>
              <a:buSzTx/>
              <a:buNone/>
              <a:defRPr sz="2600"/>
            </a:lvl4pPr>
            <a:lvl5pPr marL="0" indent="0" algn="ctr">
              <a:lnSpc>
                <a:spcPct val="100000"/>
              </a:lnSpc>
              <a:spcBef>
                <a:spcPts val="0"/>
              </a:spcBef>
              <a:buSzTx/>
              <a:buNone/>
              <a:defRPr sz="2600"/>
            </a:lvl5pPr>
          </a:lstStyle>
          <a:p>
            <a:r>
              <a:t>Text úrovně 1</a:t>
            </a:r>
          </a:p>
          <a:p>
            <a:pPr lvl="1"/>
            <a:r>
              <a:t>Text úrovně 2</a:t>
            </a:r>
          </a:p>
          <a:p>
            <a:pPr lvl="2"/>
            <a:r>
              <a:t>Text úrovně 3</a:t>
            </a:r>
          </a:p>
          <a:p>
            <a:pPr lvl="3"/>
            <a:r>
              <a:t>Text úrovně 4</a:t>
            </a:r>
          </a:p>
          <a:p>
            <a:pPr lvl="4"/>
            <a:r>
              <a:t>Text úrovně 5</a:t>
            </a:r>
          </a:p>
        </p:txBody>
      </p:sp>
      <p:sp>
        <p:nvSpPr>
          <p:cNvPr id="41"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238228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9E2AC76-4750-4091-8BEB-0ACDD708DC3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 xmlns:a16="http://schemas.microsoft.com/office/drawing/2014/main" id="{08985AC0-A27F-47FA-9759-56BA97683DA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F3E85BBA-56D2-4554-8D16-26725A02449D}"/>
              </a:ext>
            </a:extLst>
          </p:cNvPr>
          <p:cNvSpPr>
            <a:spLocks noGrp="1"/>
          </p:cNvSpPr>
          <p:nvPr>
            <p:ph type="dt" sz="half" idx="10"/>
          </p:nvPr>
        </p:nvSpPr>
        <p:spPr/>
        <p:txBody>
          <a:bodyPr/>
          <a:lstStyle/>
          <a:p>
            <a:fld id="{66032CE5-E9A8-4168-9880-7E206D86F50B}" type="datetimeFigureOut">
              <a:rPr lang="cs-CZ" smtClean="0"/>
              <a:t>21.5.2020</a:t>
            </a:fld>
            <a:endParaRPr lang="cs-CZ"/>
          </a:p>
        </p:txBody>
      </p:sp>
      <p:sp>
        <p:nvSpPr>
          <p:cNvPr id="5" name="Zástupný symbol pro zápatí 4">
            <a:extLst>
              <a:ext uri="{FF2B5EF4-FFF2-40B4-BE49-F238E27FC236}">
                <a16:creationId xmlns="" xmlns:a16="http://schemas.microsoft.com/office/drawing/2014/main" id="{4094D826-5575-43F2-A85A-F16666B75B5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9569CD1A-61A9-430D-8D22-E5214F1B0B2B}"/>
              </a:ext>
            </a:extLst>
          </p:cNvPr>
          <p:cNvSpPr>
            <a:spLocks noGrp="1"/>
          </p:cNvSpPr>
          <p:nvPr>
            <p:ph type="sldNum" sz="quarter" idx="12"/>
          </p:nvPr>
        </p:nvSpPr>
        <p:spPr/>
        <p:txBody>
          <a:bodyPr/>
          <a:lstStyle/>
          <a:p>
            <a:fld id="{2E75AC06-87CD-44BD-AB1F-1831E7F81329}" type="slidenum">
              <a:rPr lang="cs-CZ" smtClean="0"/>
              <a:t>‹#›</a:t>
            </a:fld>
            <a:endParaRPr lang="cs-CZ"/>
          </a:p>
        </p:txBody>
      </p:sp>
    </p:spTree>
    <p:extLst>
      <p:ext uri="{BB962C8B-B14F-4D97-AF65-F5344CB8AC3E}">
        <p14:creationId xmlns:p14="http://schemas.microsoft.com/office/powerpoint/2010/main" val="245553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65F4D2F-4833-4780-AFAA-9B6185E66BE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 xmlns:a16="http://schemas.microsoft.com/office/drawing/2014/main" id="{6168ECDC-E2E2-41C2-9A21-7355CF560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 xmlns:a16="http://schemas.microsoft.com/office/drawing/2014/main" id="{087201C6-D728-4426-88EA-950C49E6A884}"/>
              </a:ext>
            </a:extLst>
          </p:cNvPr>
          <p:cNvSpPr>
            <a:spLocks noGrp="1"/>
          </p:cNvSpPr>
          <p:nvPr>
            <p:ph type="dt" sz="half" idx="10"/>
          </p:nvPr>
        </p:nvSpPr>
        <p:spPr/>
        <p:txBody>
          <a:bodyPr/>
          <a:lstStyle/>
          <a:p>
            <a:fld id="{66032CE5-E9A8-4168-9880-7E206D86F50B}" type="datetimeFigureOut">
              <a:rPr lang="cs-CZ" smtClean="0"/>
              <a:t>21.5.2020</a:t>
            </a:fld>
            <a:endParaRPr lang="cs-CZ"/>
          </a:p>
        </p:txBody>
      </p:sp>
      <p:sp>
        <p:nvSpPr>
          <p:cNvPr id="5" name="Zástupný symbol pro zápatí 4">
            <a:extLst>
              <a:ext uri="{FF2B5EF4-FFF2-40B4-BE49-F238E27FC236}">
                <a16:creationId xmlns="" xmlns:a16="http://schemas.microsoft.com/office/drawing/2014/main" id="{66F5C78F-4676-41DE-91FB-081E729D588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CF1491E5-1D05-4533-8037-E0190B5FFD09}"/>
              </a:ext>
            </a:extLst>
          </p:cNvPr>
          <p:cNvSpPr>
            <a:spLocks noGrp="1"/>
          </p:cNvSpPr>
          <p:nvPr>
            <p:ph type="sldNum" sz="quarter" idx="12"/>
          </p:nvPr>
        </p:nvSpPr>
        <p:spPr/>
        <p:txBody>
          <a:bodyPr/>
          <a:lstStyle/>
          <a:p>
            <a:fld id="{2E75AC06-87CD-44BD-AB1F-1831E7F81329}" type="slidenum">
              <a:rPr lang="cs-CZ" smtClean="0"/>
              <a:t>‹#›</a:t>
            </a:fld>
            <a:endParaRPr lang="cs-CZ"/>
          </a:p>
        </p:txBody>
      </p:sp>
    </p:spTree>
    <p:extLst>
      <p:ext uri="{BB962C8B-B14F-4D97-AF65-F5344CB8AC3E}">
        <p14:creationId xmlns:p14="http://schemas.microsoft.com/office/powerpoint/2010/main" val="380900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53967EA-64BB-4B22-B273-491C84293A4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 xmlns:a16="http://schemas.microsoft.com/office/drawing/2014/main" id="{BADA7201-A98D-4969-987A-24A3A814B9B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 xmlns:a16="http://schemas.microsoft.com/office/drawing/2014/main" id="{AA795DDF-3CBE-42AD-9149-F84AAF32785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 xmlns:a16="http://schemas.microsoft.com/office/drawing/2014/main" id="{70DB62F9-CF62-4C17-9D91-15B80F35FBDE}"/>
              </a:ext>
            </a:extLst>
          </p:cNvPr>
          <p:cNvSpPr>
            <a:spLocks noGrp="1"/>
          </p:cNvSpPr>
          <p:nvPr>
            <p:ph type="dt" sz="half" idx="10"/>
          </p:nvPr>
        </p:nvSpPr>
        <p:spPr/>
        <p:txBody>
          <a:bodyPr/>
          <a:lstStyle/>
          <a:p>
            <a:fld id="{66032CE5-E9A8-4168-9880-7E206D86F50B}" type="datetimeFigureOut">
              <a:rPr lang="cs-CZ" smtClean="0"/>
              <a:t>21.5.2020</a:t>
            </a:fld>
            <a:endParaRPr lang="cs-CZ"/>
          </a:p>
        </p:txBody>
      </p:sp>
      <p:sp>
        <p:nvSpPr>
          <p:cNvPr id="6" name="Zástupný symbol pro zápatí 5">
            <a:extLst>
              <a:ext uri="{FF2B5EF4-FFF2-40B4-BE49-F238E27FC236}">
                <a16:creationId xmlns="" xmlns:a16="http://schemas.microsoft.com/office/drawing/2014/main" id="{6B7105AB-7B9F-4E20-B5B4-12CD0BE6622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 xmlns:a16="http://schemas.microsoft.com/office/drawing/2014/main" id="{5D57F7AE-E339-411A-8A31-67622FD467F2}"/>
              </a:ext>
            </a:extLst>
          </p:cNvPr>
          <p:cNvSpPr>
            <a:spLocks noGrp="1"/>
          </p:cNvSpPr>
          <p:nvPr>
            <p:ph type="sldNum" sz="quarter" idx="12"/>
          </p:nvPr>
        </p:nvSpPr>
        <p:spPr/>
        <p:txBody>
          <a:bodyPr/>
          <a:lstStyle/>
          <a:p>
            <a:fld id="{2E75AC06-87CD-44BD-AB1F-1831E7F81329}" type="slidenum">
              <a:rPr lang="cs-CZ" smtClean="0"/>
              <a:t>‹#›</a:t>
            </a:fld>
            <a:endParaRPr lang="cs-CZ"/>
          </a:p>
        </p:txBody>
      </p:sp>
    </p:spTree>
    <p:extLst>
      <p:ext uri="{BB962C8B-B14F-4D97-AF65-F5344CB8AC3E}">
        <p14:creationId xmlns:p14="http://schemas.microsoft.com/office/powerpoint/2010/main" val="342802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EA61DCA-5B16-40A9-9379-CA0152810D6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 xmlns:a16="http://schemas.microsoft.com/office/drawing/2014/main" id="{8B592F9E-1779-4250-8E9D-0CFAB10CDF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 xmlns:a16="http://schemas.microsoft.com/office/drawing/2014/main" id="{E49461D4-5396-49B3-94E6-97FBE2F9073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 xmlns:a16="http://schemas.microsoft.com/office/drawing/2014/main" id="{7776E497-9584-4115-A788-BD74DA5C0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 xmlns:a16="http://schemas.microsoft.com/office/drawing/2014/main" id="{DB029274-5F43-4144-8021-76F43C9BDA5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 xmlns:a16="http://schemas.microsoft.com/office/drawing/2014/main" id="{33EAB3B1-E34C-40CE-A481-064EDED40A4F}"/>
              </a:ext>
            </a:extLst>
          </p:cNvPr>
          <p:cNvSpPr>
            <a:spLocks noGrp="1"/>
          </p:cNvSpPr>
          <p:nvPr>
            <p:ph type="dt" sz="half" idx="10"/>
          </p:nvPr>
        </p:nvSpPr>
        <p:spPr/>
        <p:txBody>
          <a:bodyPr/>
          <a:lstStyle/>
          <a:p>
            <a:fld id="{66032CE5-E9A8-4168-9880-7E206D86F50B}" type="datetimeFigureOut">
              <a:rPr lang="cs-CZ" smtClean="0"/>
              <a:t>21.5.2020</a:t>
            </a:fld>
            <a:endParaRPr lang="cs-CZ"/>
          </a:p>
        </p:txBody>
      </p:sp>
      <p:sp>
        <p:nvSpPr>
          <p:cNvPr id="8" name="Zástupný symbol pro zápatí 7">
            <a:extLst>
              <a:ext uri="{FF2B5EF4-FFF2-40B4-BE49-F238E27FC236}">
                <a16:creationId xmlns="" xmlns:a16="http://schemas.microsoft.com/office/drawing/2014/main" id="{A242F4D4-110E-4C7E-AAF4-68B2867A58E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 xmlns:a16="http://schemas.microsoft.com/office/drawing/2014/main" id="{1D1E9943-F0D4-46FF-9738-316907FF34C5}"/>
              </a:ext>
            </a:extLst>
          </p:cNvPr>
          <p:cNvSpPr>
            <a:spLocks noGrp="1"/>
          </p:cNvSpPr>
          <p:nvPr>
            <p:ph type="sldNum" sz="quarter" idx="12"/>
          </p:nvPr>
        </p:nvSpPr>
        <p:spPr/>
        <p:txBody>
          <a:bodyPr/>
          <a:lstStyle/>
          <a:p>
            <a:fld id="{2E75AC06-87CD-44BD-AB1F-1831E7F81329}" type="slidenum">
              <a:rPr lang="cs-CZ" smtClean="0"/>
              <a:t>‹#›</a:t>
            </a:fld>
            <a:endParaRPr lang="cs-CZ"/>
          </a:p>
        </p:txBody>
      </p:sp>
    </p:spTree>
    <p:extLst>
      <p:ext uri="{BB962C8B-B14F-4D97-AF65-F5344CB8AC3E}">
        <p14:creationId xmlns:p14="http://schemas.microsoft.com/office/powerpoint/2010/main" val="116299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1D306ED-C3D2-43CC-98F8-8B15BE99ED6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 xmlns:a16="http://schemas.microsoft.com/office/drawing/2014/main" id="{2FBC9D85-8F2B-4E74-95F2-37E431C6A93E}"/>
              </a:ext>
            </a:extLst>
          </p:cNvPr>
          <p:cNvSpPr>
            <a:spLocks noGrp="1"/>
          </p:cNvSpPr>
          <p:nvPr>
            <p:ph type="dt" sz="half" idx="10"/>
          </p:nvPr>
        </p:nvSpPr>
        <p:spPr/>
        <p:txBody>
          <a:bodyPr/>
          <a:lstStyle/>
          <a:p>
            <a:fld id="{66032CE5-E9A8-4168-9880-7E206D86F50B}" type="datetimeFigureOut">
              <a:rPr lang="cs-CZ" smtClean="0"/>
              <a:t>21.5.2020</a:t>
            </a:fld>
            <a:endParaRPr lang="cs-CZ"/>
          </a:p>
        </p:txBody>
      </p:sp>
      <p:sp>
        <p:nvSpPr>
          <p:cNvPr id="4" name="Zástupný symbol pro zápatí 3">
            <a:extLst>
              <a:ext uri="{FF2B5EF4-FFF2-40B4-BE49-F238E27FC236}">
                <a16:creationId xmlns="" xmlns:a16="http://schemas.microsoft.com/office/drawing/2014/main" id="{701D596C-E9C4-4D11-AD7D-267F24E59CF3}"/>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 xmlns:a16="http://schemas.microsoft.com/office/drawing/2014/main" id="{3DCF7FC2-6354-4636-8F6A-085F9542E5C6}"/>
              </a:ext>
            </a:extLst>
          </p:cNvPr>
          <p:cNvSpPr>
            <a:spLocks noGrp="1"/>
          </p:cNvSpPr>
          <p:nvPr>
            <p:ph type="sldNum" sz="quarter" idx="12"/>
          </p:nvPr>
        </p:nvSpPr>
        <p:spPr/>
        <p:txBody>
          <a:bodyPr/>
          <a:lstStyle/>
          <a:p>
            <a:fld id="{2E75AC06-87CD-44BD-AB1F-1831E7F81329}" type="slidenum">
              <a:rPr lang="cs-CZ" smtClean="0"/>
              <a:t>‹#›</a:t>
            </a:fld>
            <a:endParaRPr lang="cs-CZ"/>
          </a:p>
        </p:txBody>
      </p:sp>
    </p:spTree>
    <p:extLst>
      <p:ext uri="{BB962C8B-B14F-4D97-AF65-F5344CB8AC3E}">
        <p14:creationId xmlns:p14="http://schemas.microsoft.com/office/powerpoint/2010/main" val="265257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 xmlns:a16="http://schemas.microsoft.com/office/drawing/2014/main" id="{3C6DAD2B-8E82-482F-B611-5EEC299D0E27}"/>
              </a:ext>
            </a:extLst>
          </p:cNvPr>
          <p:cNvSpPr>
            <a:spLocks noGrp="1"/>
          </p:cNvSpPr>
          <p:nvPr>
            <p:ph type="dt" sz="half" idx="10"/>
          </p:nvPr>
        </p:nvSpPr>
        <p:spPr/>
        <p:txBody>
          <a:bodyPr/>
          <a:lstStyle/>
          <a:p>
            <a:fld id="{66032CE5-E9A8-4168-9880-7E206D86F50B}" type="datetimeFigureOut">
              <a:rPr lang="cs-CZ" smtClean="0"/>
              <a:t>21.5.2020</a:t>
            </a:fld>
            <a:endParaRPr lang="cs-CZ"/>
          </a:p>
        </p:txBody>
      </p:sp>
      <p:sp>
        <p:nvSpPr>
          <p:cNvPr id="3" name="Zástupný symbol pro zápatí 2">
            <a:extLst>
              <a:ext uri="{FF2B5EF4-FFF2-40B4-BE49-F238E27FC236}">
                <a16:creationId xmlns="" xmlns:a16="http://schemas.microsoft.com/office/drawing/2014/main" id="{8DD27CB2-F213-4A83-AFE1-0B20E0EB1BF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 xmlns:a16="http://schemas.microsoft.com/office/drawing/2014/main" id="{75E8CE60-38BB-4AD0-8CB0-D1FAFA8EDEEC}"/>
              </a:ext>
            </a:extLst>
          </p:cNvPr>
          <p:cNvSpPr>
            <a:spLocks noGrp="1"/>
          </p:cNvSpPr>
          <p:nvPr>
            <p:ph type="sldNum" sz="quarter" idx="12"/>
          </p:nvPr>
        </p:nvSpPr>
        <p:spPr/>
        <p:txBody>
          <a:bodyPr/>
          <a:lstStyle/>
          <a:p>
            <a:fld id="{2E75AC06-87CD-44BD-AB1F-1831E7F81329}" type="slidenum">
              <a:rPr lang="cs-CZ" smtClean="0"/>
              <a:t>‹#›</a:t>
            </a:fld>
            <a:endParaRPr lang="cs-CZ"/>
          </a:p>
        </p:txBody>
      </p:sp>
    </p:spTree>
    <p:extLst>
      <p:ext uri="{BB962C8B-B14F-4D97-AF65-F5344CB8AC3E}">
        <p14:creationId xmlns:p14="http://schemas.microsoft.com/office/powerpoint/2010/main" val="45529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D3B1145-9D07-4758-AFDA-2A671545EEB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 xmlns:a16="http://schemas.microsoft.com/office/drawing/2014/main" id="{0868F057-D67D-4A75-8A21-B8B9DF8D8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 xmlns:a16="http://schemas.microsoft.com/office/drawing/2014/main" id="{78E6816B-8F12-4CAD-BA7A-44B226562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 xmlns:a16="http://schemas.microsoft.com/office/drawing/2014/main" id="{AECD3D73-0059-4FA5-9F9C-FFAD18A75496}"/>
              </a:ext>
            </a:extLst>
          </p:cNvPr>
          <p:cNvSpPr>
            <a:spLocks noGrp="1"/>
          </p:cNvSpPr>
          <p:nvPr>
            <p:ph type="dt" sz="half" idx="10"/>
          </p:nvPr>
        </p:nvSpPr>
        <p:spPr/>
        <p:txBody>
          <a:bodyPr/>
          <a:lstStyle/>
          <a:p>
            <a:fld id="{66032CE5-E9A8-4168-9880-7E206D86F50B}" type="datetimeFigureOut">
              <a:rPr lang="cs-CZ" smtClean="0"/>
              <a:t>21.5.2020</a:t>
            </a:fld>
            <a:endParaRPr lang="cs-CZ"/>
          </a:p>
        </p:txBody>
      </p:sp>
      <p:sp>
        <p:nvSpPr>
          <p:cNvPr id="6" name="Zástupný symbol pro zápatí 5">
            <a:extLst>
              <a:ext uri="{FF2B5EF4-FFF2-40B4-BE49-F238E27FC236}">
                <a16:creationId xmlns="" xmlns:a16="http://schemas.microsoft.com/office/drawing/2014/main" id="{30AD4456-4618-44CB-9520-9619F32E2C6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 xmlns:a16="http://schemas.microsoft.com/office/drawing/2014/main" id="{68ADA48E-8108-44C0-BE53-38580DA4A0AC}"/>
              </a:ext>
            </a:extLst>
          </p:cNvPr>
          <p:cNvSpPr>
            <a:spLocks noGrp="1"/>
          </p:cNvSpPr>
          <p:nvPr>
            <p:ph type="sldNum" sz="quarter" idx="12"/>
          </p:nvPr>
        </p:nvSpPr>
        <p:spPr/>
        <p:txBody>
          <a:bodyPr/>
          <a:lstStyle/>
          <a:p>
            <a:fld id="{2E75AC06-87CD-44BD-AB1F-1831E7F81329}" type="slidenum">
              <a:rPr lang="cs-CZ" smtClean="0"/>
              <a:t>‹#›</a:t>
            </a:fld>
            <a:endParaRPr lang="cs-CZ"/>
          </a:p>
        </p:txBody>
      </p:sp>
    </p:spTree>
    <p:extLst>
      <p:ext uri="{BB962C8B-B14F-4D97-AF65-F5344CB8AC3E}">
        <p14:creationId xmlns:p14="http://schemas.microsoft.com/office/powerpoint/2010/main" val="84797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DB20E7F-4FF7-49BB-9B5B-FD0B23CCDD1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 xmlns:a16="http://schemas.microsoft.com/office/drawing/2014/main" id="{2365BC51-98E5-4686-B837-DA9B524A6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 xmlns:a16="http://schemas.microsoft.com/office/drawing/2014/main" id="{BCBED1AC-86B5-4E9E-BE1B-DC161A101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 xmlns:a16="http://schemas.microsoft.com/office/drawing/2014/main" id="{9D961378-B27D-4488-B3B6-EFC7C221B07C}"/>
              </a:ext>
            </a:extLst>
          </p:cNvPr>
          <p:cNvSpPr>
            <a:spLocks noGrp="1"/>
          </p:cNvSpPr>
          <p:nvPr>
            <p:ph type="dt" sz="half" idx="10"/>
          </p:nvPr>
        </p:nvSpPr>
        <p:spPr/>
        <p:txBody>
          <a:bodyPr/>
          <a:lstStyle/>
          <a:p>
            <a:fld id="{66032CE5-E9A8-4168-9880-7E206D86F50B}" type="datetimeFigureOut">
              <a:rPr lang="cs-CZ" smtClean="0"/>
              <a:t>21.5.2020</a:t>
            </a:fld>
            <a:endParaRPr lang="cs-CZ"/>
          </a:p>
        </p:txBody>
      </p:sp>
      <p:sp>
        <p:nvSpPr>
          <p:cNvPr id="6" name="Zástupný symbol pro zápatí 5">
            <a:extLst>
              <a:ext uri="{FF2B5EF4-FFF2-40B4-BE49-F238E27FC236}">
                <a16:creationId xmlns="" xmlns:a16="http://schemas.microsoft.com/office/drawing/2014/main" id="{F1F4E737-635A-4C59-B77A-F3BB8D0D50F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 xmlns:a16="http://schemas.microsoft.com/office/drawing/2014/main" id="{E01F41E6-7F5B-45EB-A7E8-2AAA51A2E5CD}"/>
              </a:ext>
            </a:extLst>
          </p:cNvPr>
          <p:cNvSpPr>
            <a:spLocks noGrp="1"/>
          </p:cNvSpPr>
          <p:nvPr>
            <p:ph type="sldNum" sz="quarter" idx="12"/>
          </p:nvPr>
        </p:nvSpPr>
        <p:spPr/>
        <p:txBody>
          <a:bodyPr/>
          <a:lstStyle/>
          <a:p>
            <a:fld id="{2E75AC06-87CD-44BD-AB1F-1831E7F81329}" type="slidenum">
              <a:rPr lang="cs-CZ" smtClean="0"/>
              <a:t>‹#›</a:t>
            </a:fld>
            <a:endParaRPr lang="cs-CZ"/>
          </a:p>
        </p:txBody>
      </p:sp>
    </p:spTree>
    <p:extLst>
      <p:ext uri="{BB962C8B-B14F-4D97-AF65-F5344CB8AC3E}">
        <p14:creationId xmlns:p14="http://schemas.microsoft.com/office/powerpoint/2010/main" val="121830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 xmlns:a16="http://schemas.microsoft.com/office/drawing/2014/main" id="{332DD84B-C958-46B1-AE71-E79408C87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 xmlns:a16="http://schemas.microsoft.com/office/drawing/2014/main" id="{6239B23F-7752-4687-AAF4-8FAB85C35A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235EDBBC-2D84-4A9F-84B8-D7685449FB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32CE5-E9A8-4168-9880-7E206D86F50B}" type="datetimeFigureOut">
              <a:rPr lang="cs-CZ" smtClean="0"/>
              <a:t>21.5.2020</a:t>
            </a:fld>
            <a:endParaRPr lang="cs-CZ"/>
          </a:p>
        </p:txBody>
      </p:sp>
      <p:sp>
        <p:nvSpPr>
          <p:cNvPr id="5" name="Zástupný symbol pro zápatí 4">
            <a:extLst>
              <a:ext uri="{FF2B5EF4-FFF2-40B4-BE49-F238E27FC236}">
                <a16:creationId xmlns="" xmlns:a16="http://schemas.microsoft.com/office/drawing/2014/main" id="{93F619B9-4F1E-4647-886A-04AB244C2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 xmlns:a16="http://schemas.microsoft.com/office/drawing/2014/main" id="{3DC646E8-7925-406A-AAC9-CDAE91769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5AC06-87CD-44BD-AB1F-1831E7F81329}" type="slidenum">
              <a:rPr lang="cs-CZ" smtClean="0"/>
              <a:t>‹#›</a:t>
            </a:fld>
            <a:endParaRPr lang="cs-CZ"/>
          </a:p>
        </p:txBody>
      </p:sp>
    </p:spTree>
    <p:extLst>
      <p:ext uri="{BB962C8B-B14F-4D97-AF65-F5344CB8AC3E}">
        <p14:creationId xmlns:p14="http://schemas.microsoft.com/office/powerpoint/2010/main" val="4109426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hyperlink" Target="http://boingboing.net/2015/05/29/high-school-girls-face-prison.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atisfyingretirement.blogspot.com/2016/11/aging-top-9-to-do-list.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kemikaalikimara.blogspot.com/2010/11/less-is-more.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noFill/>
          <a:extLst>
            <a:ext uri="{909E8E84-426E-40DD-AFC4-6F175D3DCCD1}">
              <a14:hiddenFill xmlns:a14="http://schemas.microsoft.com/office/drawing/2010/main">
                <a:solidFill>
                  <a:srgbClr val="FFFFFF"/>
                </a:solidFill>
              </a14:hiddenFill>
            </a:ext>
          </a:extLst>
        </p:spPr>
        <p:txBody>
          <a:bodyPr/>
          <a:lstStyle/>
          <a:p>
            <a:r>
              <a:rPr lang="cs-CZ" dirty="0" smtClean="0"/>
              <a:t>Management zlozvyku</a:t>
            </a:r>
            <a:endParaRPr lang="cs-CZ" dirty="0"/>
          </a:p>
        </p:txBody>
      </p:sp>
      <p:sp>
        <p:nvSpPr>
          <p:cNvPr id="3" name="Podnadpis 2"/>
          <p:cNvSpPr>
            <a:spLocks noGrp="1"/>
          </p:cNvSpPr>
          <p:nvPr>
            <p:ph type="subTitle" idx="1"/>
          </p:nvPr>
        </p:nvSpPr>
        <p:spPr/>
        <p:txBody>
          <a:bodyPr/>
          <a:lstStyle/>
          <a:p>
            <a:r>
              <a:rPr lang="cs-CZ" b="1" dirty="0"/>
              <a:t>np2430</a:t>
            </a:r>
            <a:r>
              <a:rPr lang="cs-CZ" dirty="0"/>
              <a:t> </a:t>
            </a:r>
            <a:r>
              <a:rPr lang="cs-CZ" b="1" dirty="0"/>
              <a:t>Psychologie zdraví a nemoci</a:t>
            </a:r>
            <a:endParaRPr lang="cs-CZ" dirty="0"/>
          </a:p>
          <a:p>
            <a:r>
              <a:rPr lang="cs-CZ" dirty="0"/>
              <a:t>Katedra společenských věd a managementu sportu </a:t>
            </a:r>
            <a:r>
              <a:rPr lang="cs-CZ" dirty="0" err="1"/>
              <a:t>FSpS</a:t>
            </a:r>
            <a:r>
              <a:rPr lang="cs-CZ" dirty="0"/>
              <a:t> MU</a:t>
            </a:r>
          </a:p>
          <a:p>
            <a:endParaRPr lang="cs-CZ" dirty="0"/>
          </a:p>
        </p:txBody>
      </p:sp>
      <p:sp>
        <p:nvSpPr>
          <p:cNvPr id="9" name="Obdélník 8"/>
          <p:cNvSpPr/>
          <p:nvPr/>
        </p:nvSpPr>
        <p:spPr>
          <a:xfrm>
            <a:off x="147484" y="147484"/>
            <a:ext cx="11872451" cy="6563032"/>
          </a:xfrm>
          <a:prstGeom prst="rect">
            <a:avLst/>
          </a:prstGeom>
          <a:noFill/>
          <a:ln w="7620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624392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 xmlns:a16="http://schemas.microsoft.com/office/drawing/2014/main" id="{6AB66335-B063-4915-A70E-2480F6A18D03}"/>
              </a:ext>
            </a:extLst>
          </p:cNvPr>
          <p:cNvSpPr>
            <a:spLocks noGrp="1"/>
          </p:cNvSpPr>
          <p:nvPr>
            <p:ph type="title"/>
          </p:nvPr>
        </p:nvSpPr>
        <p:spPr>
          <a:xfrm>
            <a:off x="838200" y="365125"/>
            <a:ext cx="10515600" cy="765175"/>
          </a:xfrm>
        </p:spPr>
        <p:txBody>
          <a:bodyPr>
            <a:normAutofit/>
          </a:bodyPr>
          <a:lstStyle/>
          <a:p>
            <a:r>
              <a:rPr lang="cs-CZ" sz="3600" dirty="0"/>
              <a:t>Odkládání budíku</a:t>
            </a:r>
          </a:p>
        </p:txBody>
      </p:sp>
      <p:pic>
        <p:nvPicPr>
          <p:cNvPr id="15" name="Obrázek 14">
            <a:extLst>
              <a:ext uri="{FF2B5EF4-FFF2-40B4-BE49-F238E27FC236}">
                <a16:creationId xmlns="" xmlns:a16="http://schemas.microsoft.com/office/drawing/2014/main" id="{987A12B3-75FF-4582-B921-5C071B16BE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8706651" y="1384300"/>
            <a:ext cx="3098815" cy="2992699"/>
          </a:xfrm>
          <a:prstGeom prst="rect">
            <a:avLst/>
          </a:prstGeom>
        </p:spPr>
      </p:pic>
      <p:sp>
        <p:nvSpPr>
          <p:cNvPr id="5" name="Zástupný obsah 4">
            <a:extLst>
              <a:ext uri="{FF2B5EF4-FFF2-40B4-BE49-F238E27FC236}">
                <a16:creationId xmlns="" xmlns:a16="http://schemas.microsoft.com/office/drawing/2014/main" id="{1815DF8F-1754-476B-AB90-647A53CD39FE}"/>
              </a:ext>
            </a:extLst>
          </p:cNvPr>
          <p:cNvSpPr>
            <a:spLocks noGrp="1"/>
          </p:cNvSpPr>
          <p:nvPr>
            <p:ph idx="1"/>
          </p:nvPr>
        </p:nvSpPr>
        <p:spPr>
          <a:xfrm>
            <a:off x="838200" y="1384300"/>
            <a:ext cx="8128000" cy="4864100"/>
          </a:xfrm>
        </p:spPr>
        <p:txBody>
          <a:bodyPr>
            <a:normAutofit/>
          </a:bodyPr>
          <a:lstStyle/>
          <a:p>
            <a:r>
              <a:rPr lang="cs-CZ" sz="2000" dirty="0"/>
              <a:t>Lépe se mi dařilo bojovat s tímto zlozvykem pokud jsem měla školní nebo pracovní povinnosti a musela jsem odejít z domu.</a:t>
            </a:r>
          </a:p>
          <a:p>
            <a:r>
              <a:rPr lang="cs-CZ" sz="2000" b="1" dirty="0"/>
              <a:t>V současné situaci mi se zlozvykem pomohlo:</a:t>
            </a:r>
          </a:p>
          <a:p>
            <a:pPr lvl="1">
              <a:buFont typeface="Wingdings" panose="05000000000000000000" pitchFamily="2" charset="2"/>
              <a:buChar char="ü"/>
            </a:pPr>
            <a:r>
              <a:rPr lang="cs-CZ" sz="2000" b="1" dirty="0"/>
              <a:t>Napsat si večer to-do list na další den a stanovit přibližný harmonogram dne</a:t>
            </a:r>
          </a:p>
          <a:p>
            <a:pPr lvl="1">
              <a:buFont typeface="Wingdings" panose="05000000000000000000" pitchFamily="2" charset="2"/>
              <a:buChar char="ü"/>
            </a:pPr>
            <a:r>
              <a:rPr lang="cs-CZ" sz="2000" b="1" dirty="0"/>
              <a:t>Chodit spát přibližně ve stejnou hodinu</a:t>
            </a:r>
          </a:p>
          <a:p>
            <a:pPr lvl="1">
              <a:buFont typeface="Wingdings" panose="05000000000000000000" pitchFamily="2" charset="2"/>
              <a:buChar char="ü"/>
            </a:pPr>
            <a:r>
              <a:rPr lang="cs-CZ" sz="2000" b="1" dirty="0"/>
              <a:t>Zařadit si budík na svůj </a:t>
            </a:r>
            <a:r>
              <a:rPr lang="cs-CZ" sz="2000" b="1" dirty="0" err="1"/>
              <a:t>buzzer</a:t>
            </a:r>
            <a:r>
              <a:rPr lang="cs-CZ" sz="2000" b="1" dirty="0"/>
              <a:t> lístek – odškrtávání splněných dní člověka určitým způsobem uspokojuje</a:t>
            </a:r>
          </a:p>
          <a:p>
            <a:endParaRPr lang="cs-CZ" sz="2000" dirty="0"/>
          </a:p>
          <a:p>
            <a:r>
              <a:rPr lang="cs-CZ" sz="2000" dirty="0"/>
              <a:t>Když by se nedařilo: Nastavit si budík a umístit ho na druhou stranu místnosti, kdy je člověk nucený při jeho zazvonění vstát z postele. Myslím, že cesta k budíku je na probuzení dostačující </a:t>
            </a:r>
            <a:r>
              <a:rPr lang="cs-CZ" sz="2000" dirty="0">
                <a:sym typeface="Wingdings" panose="05000000000000000000" pitchFamily="2" charset="2"/>
              </a:rPr>
              <a:t> </a:t>
            </a:r>
            <a:endParaRPr lang="cs-CZ" sz="2000" dirty="0"/>
          </a:p>
        </p:txBody>
      </p:sp>
      <p:sp>
        <p:nvSpPr>
          <p:cNvPr id="6" name="Zaoblený obdélník 5"/>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4</a:t>
            </a:r>
            <a:endParaRPr lang="cs-CZ" sz="4000" dirty="0">
              <a:solidFill>
                <a:schemeClr val="tx1"/>
              </a:solidFill>
            </a:endParaRPr>
          </a:p>
        </p:txBody>
      </p:sp>
      <p:sp>
        <p:nvSpPr>
          <p:cNvPr id="7" name="Podnadpis 2">
            <a:extLst>
              <a:ext uri="{FF2B5EF4-FFF2-40B4-BE49-F238E27FC236}">
                <a16:creationId xmlns="" xmlns:a16="http://schemas.microsoft.com/office/drawing/2014/main" id="{8BDFA137-8736-4082-A21A-5C6E92C33948}"/>
              </a:ext>
            </a:extLst>
          </p:cNvPr>
          <p:cNvSpPr txBox="1">
            <a:spLocks/>
          </p:cNvSpPr>
          <p:nvPr/>
        </p:nvSpPr>
        <p:spPr>
          <a:xfrm>
            <a:off x="8934756" y="6246019"/>
            <a:ext cx="3257244" cy="51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3000" dirty="0" smtClean="0"/>
              <a:t>Petra Hromádková</a:t>
            </a:r>
            <a:endParaRPr lang="cs-CZ" sz="3000" dirty="0"/>
          </a:p>
        </p:txBody>
      </p:sp>
    </p:spTree>
    <p:extLst>
      <p:ext uri="{BB962C8B-B14F-4D97-AF65-F5344CB8AC3E}">
        <p14:creationId xmlns:p14="http://schemas.microsoft.com/office/powerpoint/2010/main" val="2475773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cs" dirty="0"/>
              <a:t>Zlozvyk “Stále spěchám”</a:t>
            </a:r>
            <a:endParaRPr dirty="0"/>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Autofit/>
          </a:bodyPr>
          <a:lstStyle/>
          <a:p>
            <a:pPr>
              <a:spcBef>
                <a:spcPts val="0"/>
              </a:spcBef>
            </a:pPr>
            <a:r>
              <a:rPr lang="cs" dirty="0"/>
              <a:t>Kristýna Jelínková</a:t>
            </a:r>
            <a:endParaRPr dirty="0"/>
          </a:p>
        </p:txBody>
      </p:sp>
      <p:sp>
        <p:nvSpPr>
          <p:cNvPr id="4" name="Zaoblený obdélník 3"/>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a:solidFill>
                  <a:schemeClr val="tx1"/>
                </a:solidFill>
              </a:rPr>
              <a:t>5</a:t>
            </a:r>
          </a:p>
        </p:txBody>
      </p:sp>
    </p:spTree>
    <p:extLst>
      <p:ext uri="{BB962C8B-B14F-4D97-AF65-F5344CB8AC3E}">
        <p14:creationId xmlns:p14="http://schemas.microsoft.com/office/powerpoint/2010/main" val="2838924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496800" y="643833"/>
            <a:ext cx="8986400" cy="5472000"/>
          </a:xfrm>
          <a:prstGeom prst="rect">
            <a:avLst/>
          </a:prstGeom>
        </p:spPr>
        <p:txBody>
          <a:bodyPr spcFirstLastPara="1" vert="horz" wrap="square" lIns="121900" tIns="121900" rIns="121900" bIns="121900" rtlCol="0" anchor="t" anchorCtr="0">
            <a:noAutofit/>
          </a:bodyPr>
          <a:lstStyle/>
          <a:p>
            <a:pPr indent="-414856">
              <a:lnSpc>
                <a:spcPct val="200000"/>
              </a:lnSpc>
              <a:buSzPts val="1300"/>
              <a:buChar char="-"/>
            </a:pPr>
            <a:r>
              <a:rPr lang="cs" sz="1733"/>
              <a:t>Původní cíl: zpomalit, nebýt tak zbrklá a naučit se nespěchat úplně ve všem, co dělám</a:t>
            </a:r>
            <a:endParaRPr sz="1733"/>
          </a:p>
          <a:p>
            <a:pPr indent="-414856">
              <a:lnSpc>
                <a:spcPct val="200000"/>
              </a:lnSpc>
              <a:buSzPts val="1300"/>
              <a:buChar char="-"/>
            </a:pPr>
            <a:r>
              <a:rPr lang="cs" sz="1733"/>
              <a:t>Uvědomění, že jsem si nevybrala lehký úkol</a:t>
            </a:r>
            <a:endParaRPr sz="1733"/>
          </a:p>
          <a:p>
            <a:pPr indent="-414856">
              <a:lnSpc>
                <a:spcPct val="200000"/>
              </a:lnSpc>
              <a:buSzPts val="1300"/>
              <a:buChar char="-"/>
            </a:pPr>
            <a:r>
              <a:rPr lang="cs" sz="1733"/>
              <a:t>Nezávisí to pouze na mé výdrži nebo odhodlání jako u jiných zlozvyků, ale ovlivňuje to i další proměnné, kterými jsem obklopena</a:t>
            </a:r>
            <a:endParaRPr sz="1733"/>
          </a:p>
          <a:p>
            <a:pPr indent="-414856">
              <a:lnSpc>
                <a:spcPct val="200000"/>
              </a:lnSpc>
              <a:buSzPts val="1300"/>
              <a:buChar char="-"/>
            </a:pPr>
            <a:r>
              <a:rPr lang="cs" sz="1733"/>
              <a:t>Zjištění: Chci pracovat sama na sobě jako celku</a:t>
            </a:r>
            <a:endParaRPr sz="1733"/>
          </a:p>
          <a:p>
            <a:pPr indent="-414856">
              <a:lnSpc>
                <a:spcPct val="200000"/>
              </a:lnSpc>
              <a:buSzPts val="1300"/>
              <a:buChar char="-"/>
            </a:pPr>
            <a:r>
              <a:rPr lang="cs" sz="1733"/>
              <a:t>Propojení douhodobé ranní rutiny otužování i s dalšími technikami, jako je meditace, joga a mindfulness</a:t>
            </a:r>
            <a:endParaRPr sz="1733"/>
          </a:p>
          <a:p>
            <a:pPr indent="-414856">
              <a:lnSpc>
                <a:spcPct val="200000"/>
              </a:lnSpc>
              <a:buSzPts val="1300"/>
              <a:buChar char="-"/>
            </a:pPr>
            <a:r>
              <a:rPr lang="cs" sz="1733"/>
              <a:t>Zaměření se do budoucna nejen na jeden aspekt, ale na vícero aspektů</a:t>
            </a:r>
            <a:endParaRPr sz="1733"/>
          </a:p>
          <a:p>
            <a:pPr indent="-414856">
              <a:lnSpc>
                <a:spcPct val="200000"/>
              </a:lnSpc>
              <a:buSzPts val="1300"/>
              <a:buChar char="-"/>
            </a:pPr>
            <a:r>
              <a:rPr lang="cs" sz="1733"/>
              <a:t>Seberozvoj, meditace, výživa, vzdělávání, sebeuvědomění, dýchání, otužování, cvičení, práce, sebeláska, nebo má mysl</a:t>
            </a:r>
            <a:endParaRPr sz="1733"/>
          </a:p>
          <a:p>
            <a:pPr indent="0">
              <a:spcBef>
                <a:spcPts val="2133"/>
              </a:spcBef>
              <a:spcAft>
                <a:spcPts val="2133"/>
              </a:spcAft>
              <a:buNone/>
            </a:pPr>
            <a:endParaRPr sz="1200">
              <a:solidFill>
                <a:schemeClr val="dk1"/>
              </a:solidFill>
            </a:endParaRPr>
          </a:p>
        </p:txBody>
      </p:sp>
      <p:pic>
        <p:nvPicPr>
          <p:cNvPr id="61" name="Google Shape;61;p14"/>
          <p:cNvPicPr preferRelativeResize="0"/>
          <p:nvPr/>
        </p:nvPicPr>
        <p:blipFill>
          <a:blip r:embed="rId3">
            <a:alphaModFix/>
          </a:blip>
          <a:stretch>
            <a:fillRect/>
          </a:stretch>
        </p:blipFill>
        <p:spPr>
          <a:xfrm>
            <a:off x="8982133" y="1182100"/>
            <a:ext cx="3209867" cy="4493813"/>
          </a:xfrm>
          <a:prstGeom prst="rect">
            <a:avLst/>
          </a:prstGeom>
          <a:noFill/>
          <a:ln>
            <a:noFill/>
          </a:ln>
        </p:spPr>
      </p:pic>
    </p:spTree>
    <p:extLst>
      <p:ext uri="{BB962C8B-B14F-4D97-AF65-F5344CB8AC3E}">
        <p14:creationId xmlns:p14="http://schemas.microsoft.com/office/powerpoint/2010/main" val="1182706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324567" y="884233"/>
            <a:ext cx="11360800" cy="4555200"/>
          </a:xfrm>
          <a:prstGeom prst="rect">
            <a:avLst/>
          </a:prstGeom>
        </p:spPr>
        <p:txBody>
          <a:bodyPr spcFirstLastPara="1" vert="horz" wrap="square" lIns="121900" tIns="121900" rIns="121900" bIns="121900" rtlCol="0" anchor="t" anchorCtr="0">
            <a:noAutofit/>
          </a:bodyPr>
          <a:lstStyle/>
          <a:p>
            <a:pPr indent="-440256">
              <a:lnSpc>
                <a:spcPct val="200000"/>
              </a:lnSpc>
              <a:buSzPts val="1600"/>
              <a:buChar char="-"/>
            </a:pPr>
            <a:r>
              <a:rPr lang="cs" sz="2267"/>
              <a:t>B</a:t>
            </a:r>
            <a:r>
              <a:rPr lang="cs" sz="2000"/>
              <a:t>OJ SE ZLOZVYKEM MI PŘINESL URČITÉ SEBEPOZNÁNÍ A SEBEUVĚDOMĚNÍ</a:t>
            </a:r>
            <a:endParaRPr sz="2000"/>
          </a:p>
          <a:p>
            <a:pPr indent="0">
              <a:lnSpc>
                <a:spcPct val="200000"/>
              </a:lnSpc>
              <a:spcBef>
                <a:spcPts val="2133"/>
              </a:spcBef>
              <a:buNone/>
            </a:pPr>
            <a:endParaRPr sz="2000"/>
          </a:p>
          <a:p>
            <a:pPr indent="-423323">
              <a:lnSpc>
                <a:spcPct val="200000"/>
              </a:lnSpc>
              <a:spcBef>
                <a:spcPts val="2133"/>
              </a:spcBef>
              <a:buSzPts val="1400"/>
              <a:buChar char="-"/>
            </a:pPr>
            <a:r>
              <a:rPr lang="cs" sz="1867"/>
              <a:t>Rovnováha a vyrovnanost mezi vším s čím se potýkám a co ke mně přichází</a:t>
            </a:r>
            <a:endParaRPr sz="1867"/>
          </a:p>
          <a:p>
            <a:pPr indent="-423323">
              <a:lnSpc>
                <a:spcPct val="200000"/>
              </a:lnSpc>
              <a:buSzPts val="1400"/>
              <a:buChar char="-"/>
            </a:pPr>
            <a:r>
              <a:rPr lang="cs" sz="1867"/>
              <a:t>Regulací a rovnováhou k úspěšnému zpomalení sama sebe, ale i ke zdraví a spokojenosti k životě</a:t>
            </a:r>
            <a:endParaRPr sz="1867"/>
          </a:p>
          <a:p>
            <a:pPr indent="-423323">
              <a:lnSpc>
                <a:spcPct val="200000"/>
              </a:lnSpc>
              <a:buSzPts val="1400"/>
              <a:buChar char="-"/>
            </a:pPr>
            <a:r>
              <a:rPr lang="cs" sz="1867"/>
              <a:t>Není to něco, čeho dosáhnu za pár týdnů, je to dlouhá cesta a já mám cíl. Ale chci si tu cestu dostatečně užít.</a:t>
            </a:r>
            <a:endParaRPr sz="1867"/>
          </a:p>
          <a:p>
            <a:pPr indent="0">
              <a:spcBef>
                <a:spcPts val="2133"/>
              </a:spcBef>
              <a:buNone/>
            </a:pPr>
            <a:endParaRPr/>
          </a:p>
          <a:p>
            <a:pPr indent="0">
              <a:spcBef>
                <a:spcPts val="2133"/>
              </a:spcBef>
              <a:buNone/>
            </a:pPr>
            <a:endParaRPr/>
          </a:p>
        </p:txBody>
      </p:sp>
      <p:pic>
        <p:nvPicPr>
          <p:cNvPr id="67" name="Google Shape;67;p15"/>
          <p:cNvPicPr preferRelativeResize="0"/>
          <p:nvPr/>
        </p:nvPicPr>
        <p:blipFill rotWithShape="1">
          <a:blip r:embed="rId3">
            <a:alphaModFix/>
          </a:blip>
          <a:srcRect l="21605" t="36342" r="12962" b="36110"/>
          <a:stretch/>
        </p:blipFill>
        <p:spPr>
          <a:xfrm>
            <a:off x="8581334" y="4495134"/>
            <a:ext cx="2524133" cy="1889135"/>
          </a:xfrm>
          <a:prstGeom prst="rect">
            <a:avLst/>
          </a:prstGeom>
          <a:noFill/>
          <a:ln>
            <a:noFill/>
          </a:ln>
        </p:spPr>
      </p:pic>
    </p:spTree>
    <p:extLst>
      <p:ext uri="{BB962C8B-B14F-4D97-AF65-F5344CB8AC3E}">
        <p14:creationId xmlns:p14="http://schemas.microsoft.com/office/powerpoint/2010/main" val="2462111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174CDDB-34DA-134E-86F1-DCBA688DBC27}"/>
              </a:ext>
            </a:extLst>
          </p:cNvPr>
          <p:cNvSpPr>
            <a:spLocks noGrp="1"/>
          </p:cNvSpPr>
          <p:nvPr>
            <p:ph type="ctrTitle"/>
          </p:nvPr>
        </p:nvSpPr>
        <p:spPr>
          <a:xfrm>
            <a:off x="1524000" y="323379"/>
            <a:ext cx="9144000" cy="1603075"/>
          </a:xfrm>
        </p:spPr>
        <p:txBody>
          <a:bodyPr>
            <a:normAutofit fontScale="90000"/>
          </a:bodyPr>
          <a:lstStyle/>
          <a:p>
            <a:r>
              <a:rPr lang="cs-CZ" sz="6500" b="1" dirty="0"/>
              <a:t>Nepravidelný pitný režim</a:t>
            </a:r>
            <a:r>
              <a:rPr lang="cs-CZ" b="1" dirty="0"/>
              <a:t> </a:t>
            </a:r>
            <a:br>
              <a:rPr lang="cs-CZ" b="1" dirty="0"/>
            </a:br>
            <a:r>
              <a:rPr lang="cs-CZ" sz="5500" dirty="0"/>
              <a:t>Křivánková Klára </a:t>
            </a:r>
          </a:p>
        </p:txBody>
      </p:sp>
      <p:sp>
        <p:nvSpPr>
          <p:cNvPr id="3" name="Podnadpis 2">
            <a:extLst>
              <a:ext uri="{FF2B5EF4-FFF2-40B4-BE49-F238E27FC236}">
                <a16:creationId xmlns="" xmlns:a16="http://schemas.microsoft.com/office/drawing/2014/main" id="{57E40EA5-FEB5-3947-9C1B-1C71FCD11E37}"/>
              </a:ext>
            </a:extLst>
          </p:cNvPr>
          <p:cNvSpPr>
            <a:spLocks noGrp="1"/>
          </p:cNvSpPr>
          <p:nvPr>
            <p:ph type="subTitle" idx="1"/>
          </p:nvPr>
        </p:nvSpPr>
        <p:spPr>
          <a:xfrm>
            <a:off x="1737064" y="1849844"/>
            <a:ext cx="9144000" cy="4506567"/>
          </a:xfrm>
        </p:spPr>
        <p:txBody>
          <a:bodyPr>
            <a:normAutofit lnSpcReduction="10000"/>
          </a:bodyPr>
          <a:lstStyle/>
          <a:p>
            <a:pPr marL="342900" indent="-342900" algn="l">
              <a:buFont typeface="Arial" panose="020B0604020202020204" pitchFamily="34" charset="0"/>
              <a:buChar char="•"/>
            </a:pPr>
            <a:r>
              <a:rPr lang="cs-CZ" dirty="0"/>
              <a:t>hlavní problém – volné dny bez tréninku, kdy téměř vůbec nepiju, plus s tím spojená únava, bolest hlavy a výkyvy nálady </a:t>
            </a:r>
          </a:p>
          <a:p>
            <a:pPr marL="342900" indent="-342900" algn="l">
              <a:buFont typeface="Arial" panose="020B0604020202020204" pitchFamily="34" charset="0"/>
              <a:buChar char="•"/>
            </a:pPr>
            <a:r>
              <a:rPr lang="cs-CZ" dirty="0"/>
              <a:t>jako hlavní strategii jsem zvolila </a:t>
            </a:r>
            <a:r>
              <a:rPr lang="cs-CZ" b="1" dirty="0"/>
              <a:t>nudging</a:t>
            </a:r>
            <a:r>
              <a:rPr lang="cs-CZ" dirty="0"/>
              <a:t> a </a:t>
            </a:r>
            <a:r>
              <a:rPr lang="cs-CZ" b="1" dirty="0"/>
              <a:t>vizualizaci</a:t>
            </a:r>
            <a:r>
              <a:rPr lang="cs-CZ" dirty="0"/>
              <a:t>:</a:t>
            </a:r>
          </a:p>
          <a:p>
            <a:pPr algn="l"/>
            <a:r>
              <a:rPr lang="cs-CZ" dirty="0"/>
              <a:t>1.znaky v diáři ↓                2.vylepit v kuchyni motivační nápis </a:t>
            </a:r>
            <a:r>
              <a:rPr lang="cs-CZ" sz="2000" dirty="0"/>
              <a:t>↓</a:t>
            </a:r>
            <a:endParaRPr lang="cs-CZ" sz="2300" dirty="0"/>
          </a:p>
          <a:p>
            <a:pPr algn="l"/>
            <a:endParaRPr lang="cs-CZ" dirty="0"/>
          </a:p>
          <a:p>
            <a:pPr algn="l"/>
            <a:endParaRPr lang="cs-CZ" dirty="0"/>
          </a:p>
          <a:p>
            <a:pPr algn="l"/>
            <a:endParaRPr lang="cs-CZ" dirty="0"/>
          </a:p>
          <a:p>
            <a:pPr algn="l"/>
            <a:endParaRPr lang="cs-CZ" dirty="0"/>
          </a:p>
          <a:p>
            <a:pPr algn="l"/>
            <a:endParaRPr lang="cs-CZ" dirty="0"/>
          </a:p>
          <a:p>
            <a:pPr algn="l"/>
            <a:r>
              <a:rPr lang="cs-CZ" dirty="0"/>
              <a:t>3.využití </a:t>
            </a:r>
            <a:r>
              <a:rPr lang="cs-CZ" dirty="0" err="1"/>
              <a:t>znovupouživatelné</a:t>
            </a:r>
            <a:r>
              <a:rPr lang="cs-CZ" dirty="0"/>
              <a:t> láhve – vždy po ruce</a:t>
            </a:r>
          </a:p>
          <a:p>
            <a:pPr algn="l"/>
            <a:r>
              <a:rPr lang="cs-CZ" dirty="0"/>
              <a:t>4.vedení statistiky v aplikaci </a:t>
            </a:r>
            <a:r>
              <a:rPr lang="cs-CZ" dirty="0" err="1"/>
              <a:t>Water</a:t>
            </a:r>
            <a:r>
              <a:rPr lang="cs-CZ" dirty="0"/>
              <a:t> Time + notifikace </a:t>
            </a:r>
          </a:p>
        </p:txBody>
      </p:sp>
      <p:pic>
        <p:nvPicPr>
          <p:cNvPr id="6" name="Obrázek 5">
            <a:extLst>
              <a:ext uri="{FF2B5EF4-FFF2-40B4-BE49-F238E27FC236}">
                <a16:creationId xmlns="" xmlns:a16="http://schemas.microsoft.com/office/drawing/2014/main" id="{CB097082-5E56-7F42-B3FC-1363F55C688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16448" y="3343187"/>
            <a:ext cx="1660749" cy="2081069"/>
          </a:xfrm>
          <a:prstGeom prst="rect">
            <a:avLst/>
          </a:prstGeom>
        </p:spPr>
      </p:pic>
      <p:pic>
        <p:nvPicPr>
          <p:cNvPr id="9" name="Obrázek 8">
            <a:extLst>
              <a:ext uri="{FF2B5EF4-FFF2-40B4-BE49-F238E27FC236}">
                <a16:creationId xmlns="" xmlns:a16="http://schemas.microsoft.com/office/drawing/2014/main" id="{C48E06DA-88C7-5046-998E-9082AFB01F7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00449" y="3312724"/>
            <a:ext cx="1521846" cy="2111532"/>
          </a:xfrm>
          <a:prstGeom prst="rect">
            <a:avLst/>
          </a:prstGeom>
        </p:spPr>
      </p:pic>
      <p:pic>
        <p:nvPicPr>
          <p:cNvPr id="12" name="Obrázek 11">
            <a:extLst>
              <a:ext uri="{FF2B5EF4-FFF2-40B4-BE49-F238E27FC236}">
                <a16:creationId xmlns="" xmlns:a16="http://schemas.microsoft.com/office/drawing/2014/main" id="{F30F661D-CCF0-7149-B00F-874CD25328A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478943" y="3312724"/>
            <a:ext cx="1594036" cy="2111532"/>
          </a:xfrm>
          <a:prstGeom prst="rect">
            <a:avLst/>
          </a:prstGeom>
        </p:spPr>
      </p:pic>
      <p:sp>
        <p:nvSpPr>
          <p:cNvPr id="7" name="Zaoblený obdélník 6"/>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6</a:t>
            </a:r>
            <a:endParaRPr lang="cs-CZ" sz="4000" dirty="0">
              <a:solidFill>
                <a:schemeClr val="tx1"/>
              </a:solidFill>
            </a:endParaRPr>
          </a:p>
        </p:txBody>
      </p:sp>
    </p:spTree>
    <p:extLst>
      <p:ext uri="{BB962C8B-B14F-4D97-AF65-F5344CB8AC3E}">
        <p14:creationId xmlns:p14="http://schemas.microsoft.com/office/powerpoint/2010/main" val="2708667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84FD8F8-AD94-4346-8572-8786B943956A}"/>
              </a:ext>
            </a:extLst>
          </p:cNvPr>
          <p:cNvSpPr>
            <a:spLocks noGrp="1"/>
          </p:cNvSpPr>
          <p:nvPr>
            <p:ph type="title"/>
          </p:nvPr>
        </p:nvSpPr>
        <p:spPr/>
        <p:txBody>
          <a:bodyPr/>
          <a:lstStyle/>
          <a:p>
            <a:r>
              <a:rPr lang="cs-CZ" dirty="0"/>
              <a:t>Závěr</a:t>
            </a:r>
          </a:p>
        </p:txBody>
      </p:sp>
      <p:sp>
        <p:nvSpPr>
          <p:cNvPr id="3" name="Zástupný obsah 2">
            <a:extLst>
              <a:ext uri="{FF2B5EF4-FFF2-40B4-BE49-F238E27FC236}">
                <a16:creationId xmlns="" xmlns:a16="http://schemas.microsoft.com/office/drawing/2014/main" id="{A93B9A31-D54C-B545-9E34-6385FE20B4B8}"/>
              </a:ext>
            </a:extLst>
          </p:cNvPr>
          <p:cNvSpPr>
            <a:spLocks noGrp="1"/>
          </p:cNvSpPr>
          <p:nvPr>
            <p:ph idx="1"/>
          </p:nvPr>
        </p:nvSpPr>
        <p:spPr/>
        <p:txBody>
          <a:bodyPr>
            <a:normAutofit lnSpcReduction="10000"/>
          </a:bodyPr>
          <a:lstStyle/>
          <a:p>
            <a:r>
              <a:rPr lang="cs-CZ" dirty="0"/>
              <a:t>Těžko říct, jestli byl boj se zlozvykem přínosný, jelikož vlivem nouzového stavu se situace úplně změnila, jsem doma, takže mám vodu pořád po ruce, a proto to pro mě bylo lehčí.</a:t>
            </a:r>
          </a:p>
          <a:p>
            <a:r>
              <a:rPr lang="cs-CZ" dirty="0"/>
              <a:t>Pro klienty bych určitě doporučila využití nějaké aplikace, která jim připomíná, aby se napili a kde můžou sledovat, jak se jim daří a plní-li vlastně stanovený cíl.</a:t>
            </a:r>
          </a:p>
          <a:p>
            <a:r>
              <a:rPr lang="cs-CZ" dirty="0"/>
              <a:t>Dále se mi také osvědčil nápis na lednici (do které jsem teď chodila často :D) a když jsem ho viděla, napila jsem se.</a:t>
            </a:r>
          </a:p>
          <a:p>
            <a:r>
              <a:rPr lang="cs-CZ" dirty="0"/>
              <a:t>Na co se zaměřit do budoucna: v některých dnech jsem se zapomněla a pak to doháněla večer před spaním (což není nejvhodnější, jít spát přepitá :D).</a:t>
            </a:r>
          </a:p>
        </p:txBody>
      </p:sp>
    </p:spTree>
    <p:extLst>
      <p:ext uri="{BB962C8B-B14F-4D97-AF65-F5344CB8AC3E}">
        <p14:creationId xmlns:p14="http://schemas.microsoft.com/office/powerpoint/2010/main" val="2044902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67644C1-0412-4B28-AF2C-CBE3C6ADFF7B}"/>
              </a:ext>
            </a:extLst>
          </p:cNvPr>
          <p:cNvSpPr>
            <a:spLocks noGrp="1"/>
          </p:cNvSpPr>
          <p:nvPr>
            <p:ph type="title"/>
          </p:nvPr>
        </p:nvSpPr>
        <p:spPr>
          <a:xfrm>
            <a:off x="838200" y="112543"/>
            <a:ext cx="10515600" cy="1209820"/>
          </a:xfrm>
        </p:spPr>
        <p:txBody>
          <a:bodyPr/>
          <a:lstStyle/>
          <a:p>
            <a:r>
              <a:rPr lang="cs-CZ" dirty="0"/>
              <a:t>Zlozvyk - oddalování budíku</a:t>
            </a:r>
          </a:p>
        </p:txBody>
      </p:sp>
      <p:sp>
        <p:nvSpPr>
          <p:cNvPr id="3" name="Zástupný obsah 2">
            <a:extLst>
              <a:ext uri="{FF2B5EF4-FFF2-40B4-BE49-F238E27FC236}">
                <a16:creationId xmlns="" xmlns:a16="http://schemas.microsoft.com/office/drawing/2014/main" id="{D2BD9BDA-8228-4D9C-B8B6-93B003822979}"/>
              </a:ext>
            </a:extLst>
          </p:cNvPr>
          <p:cNvSpPr>
            <a:spLocks noGrp="1"/>
          </p:cNvSpPr>
          <p:nvPr>
            <p:ph idx="1"/>
          </p:nvPr>
        </p:nvSpPr>
        <p:spPr>
          <a:xfrm>
            <a:off x="838200" y="1322362"/>
            <a:ext cx="10515600" cy="5535637"/>
          </a:xfrm>
        </p:spPr>
        <p:txBody>
          <a:bodyPr>
            <a:normAutofit fontScale="92500" lnSpcReduction="20000"/>
          </a:bodyPr>
          <a:lstStyle/>
          <a:p>
            <a:pPr marL="0" indent="0">
              <a:buNone/>
            </a:pPr>
            <a:r>
              <a:rPr lang="cs-CZ" b="1" dirty="0"/>
              <a:t>Zlozvyk </a:t>
            </a:r>
          </a:p>
          <a:p>
            <a:r>
              <a:rPr lang="cs-CZ" dirty="0"/>
              <a:t>oddalování budíku</a:t>
            </a:r>
          </a:p>
          <a:p>
            <a:pPr marL="0" indent="0">
              <a:buNone/>
            </a:pPr>
            <a:r>
              <a:rPr lang="cs-CZ" b="1" dirty="0"/>
              <a:t>Projevování</a:t>
            </a:r>
            <a:r>
              <a:rPr lang="cs-CZ" dirty="0"/>
              <a:t> </a:t>
            </a:r>
          </a:p>
          <a:p>
            <a:r>
              <a:rPr lang="cs-CZ" dirty="0"/>
              <a:t>oddalování budíku v 5-ti minutových intervalech a to až 45minut</a:t>
            </a:r>
          </a:p>
          <a:p>
            <a:pPr marL="0" indent="0">
              <a:buNone/>
            </a:pPr>
            <a:r>
              <a:rPr lang="cs-CZ" b="1" dirty="0"/>
              <a:t>Dopad na zdraví </a:t>
            </a:r>
          </a:p>
          <a:p>
            <a:r>
              <a:rPr lang="cs-CZ" dirty="0"/>
              <a:t>celkové zkrácení doby spánku</a:t>
            </a:r>
          </a:p>
          <a:p>
            <a:r>
              <a:rPr lang="cs-CZ" dirty="0"/>
              <a:t>větší ospalost kvůli přerušovanému vstávání</a:t>
            </a:r>
          </a:p>
          <a:p>
            <a:pPr marL="0" indent="0">
              <a:buNone/>
            </a:pPr>
            <a:r>
              <a:rPr lang="cs-CZ" b="1" dirty="0"/>
              <a:t>Benefity z překonání zlozvyku  </a:t>
            </a:r>
          </a:p>
          <a:p>
            <a:r>
              <a:rPr lang="cs-CZ" dirty="0"/>
              <a:t>delší doba spánku</a:t>
            </a:r>
          </a:p>
          <a:p>
            <a:r>
              <a:rPr lang="cs-CZ" dirty="0"/>
              <a:t>kvalitnější spánek</a:t>
            </a:r>
          </a:p>
          <a:p>
            <a:pPr marL="0" indent="0">
              <a:buNone/>
            </a:pPr>
            <a:r>
              <a:rPr lang="cs-CZ" b="1" dirty="0"/>
              <a:t>Potencionální hrozby při zbavování budíku </a:t>
            </a:r>
          </a:p>
          <a:p>
            <a:r>
              <a:rPr lang="cs-CZ" dirty="0"/>
              <a:t>Nízká motivace</a:t>
            </a:r>
          </a:p>
          <a:p>
            <a:r>
              <a:rPr lang="cs-CZ" dirty="0"/>
              <a:t>Ztráta pocitu svobody – že se můžu rozhodnout zda budík posunu, nebo ne</a:t>
            </a:r>
          </a:p>
          <a:p>
            <a:endParaRPr lang="cs-CZ" dirty="0"/>
          </a:p>
        </p:txBody>
      </p:sp>
      <p:pic>
        <p:nvPicPr>
          <p:cNvPr id="5" name="Obrázek 4" descr="Obsah obrázku objekt, hodiny&#10;&#10;Popis byl vytvořen automaticky">
            <a:extLst>
              <a:ext uri="{FF2B5EF4-FFF2-40B4-BE49-F238E27FC236}">
                <a16:creationId xmlns="" xmlns:a16="http://schemas.microsoft.com/office/drawing/2014/main" id="{516F7D4F-436E-4906-A839-A3C3F4925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1543" y="3141686"/>
            <a:ext cx="1945835" cy="2559331"/>
          </a:xfrm>
          <a:prstGeom prst="rect">
            <a:avLst/>
          </a:prstGeom>
        </p:spPr>
      </p:pic>
      <p:sp>
        <p:nvSpPr>
          <p:cNvPr id="6" name="Zaoblený obdélník 5"/>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7</a:t>
            </a:r>
            <a:endParaRPr lang="cs-CZ" sz="4000" dirty="0">
              <a:solidFill>
                <a:schemeClr val="tx1"/>
              </a:solidFill>
            </a:endParaRPr>
          </a:p>
        </p:txBody>
      </p:sp>
      <p:sp>
        <p:nvSpPr>
          <p:cNvPr id="7" name="Google Shape;55;p13"/>
          <p:cNvSpPr txBox="1">
            <a:spLocks/>
          </p:cNvSpPr>
          <p:nvPr/>
        </p:nvSpPr>
        <p:spPr>
          <a:xfrm>
            <a:off x="4161691" y="983148"/>
            <a:ext cx="4097406" cy="10568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cs-CZ" dirty="0" smtClean="0"/>
              <a:t>Veronika Pěnčíková</a:t>
            </a:r>
            <a:endParaRPr lang="cs-CZ" dirty="0"/>
          </a:p>
        </p:txBody>
      </p:sp>
    </p:spTree>
    <p:extLst>
      <p:ext uri="{BB962C8B-B14F-4D97-AF65-F5344CB8AC3E}">
        <p14:creationId xmlns:p14="http://schemas.microsoft.com/office/powerpoint/2010/main" val="2114171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 xmlns:a16="http://schemas.microsoft.com/office/drawing/2014/main" id="{E36F0795-0C62-447F-A25A-0BC755E2AD52}"/>
              </a:ext>
            </a:extLst>
          </p:cNvPr>
          <p:cNvSpPr>
            <a:spLocks noGrp="1"/>
          </p:cNvSpPr>
          <p:nvPr>
            <p:ph idx="1"/>
          </p:nvPr>
        </p:nvSpPr>
        <p:spPr>
          <a:xfrm>
            <a:off x="838200" y="596349"/>
            <a:ext cx="10515600" cy="5936974"/>
          </a:xfrm>
        </p:spPr>
        <p:txBody>
          <a:bodyPr>
            <a:normAutofit fontScale="92500" lnSpcReduction="10000"/>
          </a:bodyPr>
          <a:lstStyle/>
          <a:p>
            <a:pPr marL="0" indent="0">
              <a:buNone/>
            </a:pPr>
            <a:r>
              <a:rPr lang="cs-CZ" b="1" dirty="0"/>
              <a:t>Strategie na zvládnutí problému</a:t>
            </a:r>
          </a:p>
          <a:p>
            <a:r>
              <a:rPr lang="cs-CZ" dirty="0"/>
              <a:t>Radikální neposouvání (ani 1x neoddalovat)</a:t>
            </a:r>
          </a:p>
          <a:p>
            <a:r>
              <a:rPr lang="cs-CZ" dirty="0"/>
              <a:t>Změnit znělku budíku</a:t>
            </a:r>
          </a:p>
          <a:p>
            <a:r>
              <a:rPr lang="cs-CZ" dirty="0"/>
              <a:t>Nastavovat budík na nejpozdější čas, který je možný</a:t>
            </a:r>
          </a:p>
          <a:p>
            <a:r>
              <a:rPr lang="cs-CZ" dirty="0"/>
              <a:t>Dát telefon na druhý konec pokoje</a:t>
            </a:r>
          </a:p>
          <a:p>
            <a:r>
              <a:rPr lang="cs-CZ" dirty="0"/>
              <a:t>Udělat si motivační tabulku do diáře a odškrtávat si zvládnutý den bez posouvání budíku</a:t>
            </a:r>
          </a:p>
          <a:p>
            <a:pPr marL="0" indent="0">
              <a:buNone/>
            </a:pPr>
            <a:r>
              <a:rPr lang="cs-CZ" b="1" dirty="0"/>
              <a:t>Výsledek</a:t>
            </a:r>
          </a:p>
          <a:p>
            <a:r>
              <a:rPr lang="cs-CZ" dirty="0"/>
              <a:t>Před nouzovým stavem jsem měla možnost na zlozvyku pracovat 2x-3x a to úspěšně.</a:t>
            </a:r>
          </a:p>
          <a:p>
            <a:r>
              <a:rPr lang="cs-CZ" dirty="0"/>
              <a:t>Díky zavření škol a fitness centr nebyl zlozvyk nijak prohlubován (nebyl důvod nastavovat budík pravidelně)</a:t>
            </a:r>
          </a:p>
          <a:p>
            <a:r>
              <a:rPr lang="cs-CZ" dirty="0"/>
              <a:t>Zkouška: </a:t>
            </a:r>
            <a:r>
              <a:rPr lang="cs-CZ" dirty="0">
                <a:solidFill>
                  <a:srgbClr val="92D050"/>
                </a:solidFill>
              </a:rPr>
              <a:t>tento týden jsem cvičně nastavila budík s jinou znělkou a nechala ho na konci pokoje – vstala jsem hned s prvním zazvoněním </a:t>
            </a:r>
            <a:r>
              <a:rPr lang="cs-CZ" dirty="0">
                <a:solidFill>
                  <a:srgbClr val="92D050"/>
                </a:solidFill>
                <a:sym typeface="Wingdings" panose="05000000000000000000" pitchFamily="2" charset="2"/>
              </a:rPr>
              <a:t></a:t>
            </a:r>
            <a:endParaRPr lang="cs-CZ" dirty="0">
              <a:solidFill>
                <a:srgbClr val="92D050"/>
              </a:solidFill>
            </a:endParaRPr>
          </a:p>
          <a:p>
            <a:endParaRPr lang="cs-CZ" dirty="0"/>
          </a:p>
        </p:txBody>
      </p:sp>
    </p:spTree>
    <p:extLst>
      <p:ext uri="{BB962C8B-B14F-4D97-AF65-F5344CB8AC3E}">
        <p14:creationId xmlns:p14="http://schemas.microsoft.com/office/powerpoint/2010/main" val="1431445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Management zlozvyku vyhodnocenÍ"/>
          <p:cNvSpPr txBox="1">
            <a:spLocks noGrp="1"/>
          </p:cNvSpPr>
          <p:nvPr>
            <p:ph type="ctrTitle"/>
          </p:nvPr>
        </p:nvSpPr>
        <p:spPr>
          <a:prstGeom prst="rect">
            <a:avLst/>
          </a:prstGeom>
        </p:spPr>
        <p:txBody>
          <a:bodyPr/>
          <a:lstStyle/>
          <a:p>
            <a:r>
              <a:rPr lang="cs-CZ" dirty="0" smtClean="0"/>
              <a:t>Vstávání, pohybová aktivita </a:t>
            </a:r>
            <a:br>
              <a:rPr lang="cs-CZ" dirty="0" smtClean="0"/>
            </a:br>
            <a:r>
              <a:rPr lang="cs-CZ" dirty="0" smtClean="0"/>
              <a:t>a nejedení sladkého</a:t>
            </a:r>
            <a:endParaRPr dirty="0"/>
          </a:p>
        </p:txBody>
      </p:sp>
      <p:sp>
        <p:nvSpPr>
          <p:cNvPr id="120" name="Michael Sláma"/>
          <p:cNvSpPr txBox="1">
            <a:spLocks noGrp="1"/>
          </p:cNvSpPr>
          <p:nvPr>
            <p:ph type="subTitle" sz="quarter" idx="1"/>
          </p:nvPr>
        </p:nvSpPr>
        <p:spPr>
          <a:prstGeom prst="rect">
            <a:avLst/>
          </a:prstGeom>
        </p:spPr>
        <p:txBody>
          <a:bodyPr/>
          <a:lstStyle/>
          <a:p>
            <a:r>
              <a:t>Michael Sláma</a:t>
            </a:r>
          </a:p>
        </p:txBody>
      </p:sp>
      <p:sp>
        <p:nvSpPr>
          <p:cNvPr id="4" name="Zaoblený obdélník 3"/>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8</a:t>
            </a:r>
            <a:endParaRPr lang="cs-CZ" sz="4000" dirty="0">
              <a:solidFill>
                <a:schemeClr val="tx1"/>
              </a:solidFill>
            </a:endParaRPr>
          </a:p>
        </p:txBody>
      </p:sp>
    </p:spTree>
    <p:extLst>
      <p:ext uri="{BB962C8B-B14F-4D97-AF65-F5344CB8AC3E}">
        <p14:creationId xmlns:p14="http://schemas.microsoft.com/office/powerpoint/2010/main" val="121156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1.png" descr="image1.png"/>
          <p:cNvPicPr>
            <a:picLocks noGrp="1" noChangeAspect="1"/>
          </p:cNvPicPr>
          <p:nvPr>
            <p:ph type="pic" idx="13"/>
          </p:nvPr>
        </p:nvPicPr>
        <p:blipFill>
          <a:blip r:embed="rId2">
            <a:extLst/>
          </a:blip>
          <a:stretch>
            <a:fillRect/>
          </a:stretch>
        </p:blipFill>
        <p:spPr>
          <a:xfrm>
            <a:off x="6803501" y="1225794"/>
            <a:ext cx="4782242" cy="4406308"/>
          </a:xfrm>
          <a:prstGeom prst="rect">
            <a:avLst/>
          </a:prstGeom>
          <a:effectLst>
            <a:reflection stA="50000" endPos="40000" dir="5400000" sy="-100000" algn="bl" rotWithShape="0"/>
          </a:effectLst>
        </p:spPr>
      </p:pic>
      <p:sp>
        <p:nvSpPr>
          <p:cNvPr id="123" name="Vyhodnocení (54 dnů)"/>
          <p:cNvSpPr txBox="1">
            <a:spLocks noGrp="1"/>
          </p:cNvSpPr>
          <p:nvPr>
            <p:ph type="title"/>
          </p:nvPr>
        </p:nvSpPr>
        <p:spPr>
          <a:prstGeom prst="rect">
            <a:avLst/>
          </a:prstGeom>
        </p:spPr>
        <p:txBody>
          <a:bodyPr anchor="t"/>
          <a:lstStyle/>
          <a:p>
            <a:r>
              <a:t>Vyhodnocení (53. den)</a:t>
            </a:r>
          </a:p>
        </p:txBody>
      </p:sp>
      <p:sp>
        <p:nvSpPr>
          <p:cNvPr id="124" name="Úspěšnost - % z celkového počtu dnů…"/>
          <p:cNvSpPr txBox="1">
            <a:spLocks noGrp="1"/>
          </p:cNvSpPr>
          <p:nvPr>
            <p:ph type="body" sz="half" idx="1"/>
          </p:nvPr>
        </p:nvSpPr>
        <p:spPr>
          <a:xfrm>
            <a:off x="336550" y="2598621"/>
            <a:ext cx="6383123" cy="3654252"/>
          </a:xfrm>
          <a:prstGeom prst="rect">
            <a:avLst/>
          </a:prstGeom>
        </p:spPr>
        <p:txBody>
          <a:bodyPr>
            <a:normAutofit fontScale="47500" lnSpcReduction="20000"/>
          </a:bodyPr>
          <a:lstStyle/>
          <a:p>
            <a:pPr marL="223632" indent="-223632" algn="l" defTabSz="250621">
              <a:lnSpc>
                <a:spcPct val="120000"/>
              </a:lnSpc>
              <a:spcBef>
                <a:spcPts val="1900"/>
              </a:spcBef>
              <a:buSzPct val="82000"/>
              <a:buChar char="•"/>
              <a:defRPr sz="5082" b="1" u="sng">
                <a:latin typeface="Gill Sans"/>
                <a:ea typeface="Gill Sans"/>
                <a:cs typeface="Gill Sans"/>
                <a:sym typeface="Gill Sans"/>
              </a:defRPr>
            </a:pPr>
            <a:r>
              <a:t>Úspěšnost</a:t>
            </a:r>
            <a:r>
              <a:rPr b="0" u="none">
                <a:latin typeface="Gill Sans Light"/>
                <a:ea typeface="Gill Sans Light"/>
                <a:cs typeface="Gill Sans Light"/>
                <a:sym typeface="Gill Sans Light"/>
              </a:rPr>
              <a:t> - % z celkového počtu dnů</a:t>
            </a:r>
          </a:p>
          <a:p>
            <a:pPr marL="223632" indent="-223632" algn="l" defTabSz="250621">
              <a:lnSpc>
                <a:spcPct val="120000"/>
              </a:lnSpc>
              <a:spcBef>
                <a:spcPts val="1900"/>
              </a:spcBef>
              <a:buSzPct val="82000"/>
              <a:buChar char="•"/>
              <a:defRPr sz="5082"/>
            </a:pPr>
            <a:r>
              <a:t>Vstávání do 6:30 (7:30) - </a:t>
            </a:r>
            <a:r>
              <a:rPr b="1">
                <a:latin typeface="Gill Sans"/>
                <a:ea typeface="Gill Sans"/>
                <a:cs typeface="Gill Sans"/>
                <a:sym typeface="Gill Sans"/>
              </a:rPr>
              <a:t>11% (68%)</a:t>
            </a:r>
          </a:p>
          <a:p>
            <a:pPr marL="223632" indent="-223632" algn="l" defTabSz="250621">
              <a:lnSpc>
                <a:spcPct val="120000"/>
              </a:lnSpc>
              <a:spcBef>
                <a:spcPts val="1900"/>
              </a:spcBef>
              <a:buSzPct val="82000"/>
              <a:buChar char="•"/>
              <a:defRPr sz="5082"/>
            </a:pPr>
            <a:r>
              <a:t>Do každého dne zařadit nějakou PA - </a:t>
            </a:r>
            <a:r>
              <a:rPr b="1">
                <a:latin typeface="Gill Sans"/>
                <a:ea typeface="Gill Sans"/>
                <a:cs typeface="Gill Sans"/>
                <a:sym typeface="Gill Sans"/>
              </a:rPr>
              <a:t>92%</a:t>
            </a:r>
          </a:p>
          <a:p>
            <a:pPr marL="223632" indent="-223632" algn="l" defTabSz="250621">
              <a:lnSpc>
                <a:spcPct val="120000"/>
              </a:lnSpc>
              <a:spcBef>
                <a:spcPts val="1900"/>
              </a:spcBef>
              <a:buSzPct val="82000"/>
              <a:buChar char="•"/>
              <a:defRPr sz="5082"/>
            </a:pPr>
            <a:r>
              <a:t>Nejíst sladké - </a:t>
            </a:r>
            <a:r>
              <a:rPr b="1">
                <a:latin typeface="Gill Sans"/>
                <a:ea typeface="Gill Sans"/>
                <a:cs typeface="Gill Sans"/>
                <a:sym typeface="Gill Sans"/>
              </a:rPr>
              <a:t>77%</a:t>
            </a:r>
          </a:p>
          <a:p>
            <a:pPr marL="223632" indent="-223632" algn="l" defTabSz="250621">
              <a:lnSpc>
                <a:spcPct val="120000"/>
              </a:lnSpc>
              <a:spcBef>
                <a:spcPts val="1900"/>
              </a:spcBef>
              <a:buSzPct val="82000"/>
              <a:buChar char="•"/>
              <a:defRPr sz="5082"/>
            </a:pPr>
            <a:r>
              <a:t>Zaznamenávání - Excel (1:splněno, 0:nesplněno)</a:t>
            </a:r>
          </a:p>
        </p:txBody>
      </p:sp>
    </p:spTree>
    <p:extLst>
      <p:ext uri="{BB962C8B-B14F-4D97-AF65-F5344CB8AC3E}">
        <p14:creationId xmlns:p14="http://schemas.microsoft.com/office/powerpoint/2010/main" val="229872616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Seznam</a:t>
            </a:r>
            <a:endParaRPr lang="cs-CZ" dirty="0"/>
          </a:p>
        </p:txBody>
      </p:sp>
      <p:sp>
        <p:nvSpPr>
          <p:cNvPr id="3" name="Zástupný symbol pro obsah 2"/>
          <p:cNvSpPr>
            <a:spLocks noGrp="1"/>
          </p:cNvSpPr>
          <p:nvPr>
            <p:ph idx="1"/>
          </p:nvPr>
        </p:nvSpPr>
        <p:spPr>
          <a:xfrm>
            <a:off x="838200" y="1825625"/>
            <a:ext cx="5931310" cy="4351338"/>
          </a:xfrm>
        </p:spPr>
        <p:txBody>
          <a:bodyPr>
            <a:normAutofit fontScale="92500" lnSpcReduction="10000"/>
          </a:bodyPr>
          <a:lstStyle/>
          <a:p>
            <a:r>
              <a:rPr lang="cs-CZ" b="1" dirty="0" smtClean="0"/>
              <a:t>Management zlozvyku</a:t>
            </a:r>
          </a:p>
          <a:p>
            <a:pPr marL="914400" lvl="1" indent="-457200">
              <a:buFont typeface="+mj-lt"/>
              <a:buAutoNum type="arabicPeriod"/>
            </a:pPr>
            <a:r>
              <a:rPr lang="cs-CZ" dirty="0" smtClean="0"/>
              <a:t>Zavedení každodenní aktivity</a:t>
            </a:r>
          </a:p>
          <a:p>
            <a:pPr marL="914400" lvl="1" indent="-457200">
              <a:buFont typeface="+mj-lt"/>
              <a:buAutoNum type="arabicPeriod"/>
            </a:pPr>
            <a:r>
              <a:rPr lang="cs-CZ" dirty="0" smtClean="0"/>
              <a:t>Používání telefonu před spaním</a:t>
            </a:r>
          </a:p>
          <a:p>
            <a:pPr marL="914400" lvl="1" indent="-457200">
              <a:buFont typeface="+mj-lt"/>
              <a:buAutoNum type="arabicPeriod"/>
            </a:pPr>
            <a:r>
              <a:rPr lang="cs-CZ" dirty="0" smtClean="0"/>
              <a:t>Sledování televize před spaním</a:t>
            </a:r>
          </a:p>
          <a:p>
            <a:pPr marL="914400" lvl="1" indent="-457200">
              <a:buFont typeface="+mj-lt"/>
              <a:buAutoNum type="arabicPeriod"/>
            </a:pPr>
            <a:r>
              <a:rPr lang="cs-CZ" dirty="0" smtClean="0"/>
              <a:t>Odkládání budíku</a:t>
            </a:r>
          </a:p>
          <a:p>
            <a:pPr marL="914400" lvl="1" indent="-457200">
              <a:buFont typeface="+mj-lt"/>
              <a:buAutoNum type="arabicPeriod"/>
            </a:pPr>
            <a:r>
              <a:rPr lang="cs-CZ" dirty="0" smtClean="0"/>
              <a:t>Stále spěchám</a:t>
            </a:r>
          </a:p>
          <a:p>
            <a:pPr marL="914400" lvl="1" indent="-457200">
              <a:buFont typeface="+mj-lt"/>
              <a:buAutoNum type="arabicPeriod"/>
            </a:pPr>
            <a:r>
              <a:rPr lang="cs-CZ" dirty="0" smtClean="0"/>
              <a:t>Nepravidelný pitný režim</a:t>
            </a:r>
          </a:p>
          <a:p>
            <a:pPr marL="914400" lvl="1" indent="-457200">
              <a:buFont typeface="+mj-lt"/>
              <a:buAutoNum type="arabicPeriod"/>
            </a:pPr>
            <a:r>
              <a:rPr lang="cs-CZ" dirty="0" smtClean="0"/>
              <a:t>Oddalování budíku</a:t>
            </a:r>
          </a:p>
          <a:p>
            <a:pPr marL="914400" lvl="1" indent="-457200">
              <a:buFont typeface="+mj-lt"/>
              <a:buAutoNum type="arabicPeriod"/>
            </a:pPr>
            <a:r>
              <a:rPr lang="cs-CZ" dirty="0"/>
              <a:t>Vstávání, pohybová aktivita </a:t>
            </a:r>
            <a:br>
              <a:rPr lang="cs-CZ" dirty="0"/>
            </a:br>
            <a:r>
              <a:rPr lang="cs-CZ" dirty="0"/>
              <a:t>a nejedení sladkého</a:t>
            </a:r>
          </a:p>
          <a:p>
            <a:pPr marL="914400" lvl="1" indent="-457200">
              <a:buFont typeface="+mj-lt"/>
              <a:buAutoNum type="arabicPeriod"/>
            </a:pPr>
            <a:r>
              <a:rPr lang="sk-SK" dirty="0"/>
              <a:t>Chodenie spať </a:t>
            </a:r>
            <a:r>
              <a:rPr lang="sk-SK" dirty="0" smtClean="0"/>
              <a:t>a neraňajkovanie</a:t>
            </a:r>
          </a:p>
          <a:p>
            <a:pPr marL="914400" lvl="1" indent="-457200">
              <a:buFont typeface="+mj-lt"/>
              <a:buAutoNum type="arabicPeriod"/>
            </a:pPr>
            <a:r>
              <a:rPr lang="sk-SK" dirty="0" smtClean="0"/>
              <a:t>Spánková hygiena</a:t>
            </a:r>
          </a:p>
          <a:p>
            <a:pPr marL="914400" lvl="1" indent="-457200">
              <a:buFont typeface="+mj-lt"/>
              <a:buAutoNum type="arabicPeriod"/>
            </a:pPr>
            <a:r>
              <a:rPr lang="cs-CZ" dirty="0"/>
              <a:t>Časté návštěvy fast-foodů</a:t>
            </a:r>
          </a:p>
          <a:p>
            <a:pPr marL="914400" lvl="1" indent="-457200">
              <a:buFont typeface="+mj-lt"/>
              <a:buAutoNum type="arabicPeriod"/>
            </a:pPr>
            <a:endParaRPr lang="cs-CZ" dirty="0" smtClean="0"/>
          </a:p>
        </p:txBody>
      </p:sp>
      <p:sp>
        <p:nvSpPr>
          <p:cNvPr id="4" name="Zástupný symbol pro obsah 2"/>
          <p:cNvSpPr txBox="1">
            <a:spLocks/>
          </p:cNvSpPr>
          <p:nvPr/>
        </p:nvSpPr>
        <p:spPr>
          <a:xfrm>
            <a:off x="6096000" y="1802889"/>
            <a:ext cx="5931310" cy="21984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600" b="1" dirty="0" smtClean="0"/>
              <a:t>Management zlozvyku – </a:t>
            </a:r>
            <a:r>
              <a:rPr lang="cs-CZ" sz="2600" b="1" dirty="0" err="1" smtClean="0"/>
              <a:t>challenge</a:t>
            </a:r>
            <a:r>
              <a:rPr lang="cs-CZ" sz="2600" b="1" dirty="0" smtClean="0"/>
              <a:t> </a:t>
            </a:r>
          </a:p>
          <a:p>
            <a:pPr marL="0" indent="176213">
              <a:buNone/>
            </a:pPr>
            <a:r>
              <a:rPr lang="cs-CZ" sz="2200" dirty="0" smtClean="0"/>
              <a:t>(Erasmus studenti)</a:t>
            </a:r>
          </a:p>
          <a:p>
            <a:pPr marL="914400" lvl="1" indent="-457200">
              <a:buFont typeface="+mj-lt"/>
              <a:buAutoNum type="arabicPeriod" startAt="12"/>
            </a:pPr>
            <a:r>
              <a:rPr lang="cs-CZ" sz="2200" dirty="0" smtClean="0"/>
              <a:t>Dodržování pitného režimu</a:t>
            </a:r>
          </a:p>
          <a:p>
            <a:pPr marL="914400" lvl="1" indent="-457200">
              <a:buFont typeface="+mj-lt"/>
              <a:buAutoNum type="arabicPeriod" startAt="12"/>
            </a:pPr>
            <a:r>
              <a:rPr lang="cs-CZ" sz="2200" dirty="0" err="1" smtClean="0"/>
              <a:t>Prokrastinace</a:t>
            </a:r>
            <a:r>
              <a:rPr lang="cs-CZ" sz="2200" dirty="0" smtClean="0"/>
              <a:t> (1)</a:t>
            </a:r>
          </a:p>
          <a:p>
            <a:pPr marL="914400" lvl="1" indent="-457200">
              <a:buFont typeface="+mj-lt"/>
              <a:buAutoNum type="arabicPeriod" startAt="12"/>
            </a:pPr>
            <a:r>
              <a:rPr lang="cs-CZ" sz="2200" dirty="0" err="1" smtClean="0"/>
              <a:t>Prokrastinace</a:t>
            </a:r>
            <a:r>
              <a:rPr lang="cs-CZ" sz="2200" dirty="0" smtClean="0"/>
              <a:t> (2)</a:t>
            </a:r>
          </a:p>
          <a:p>
            <a:pPr marL="914400" lvl="1" indent="-457200">
              <a:buFont typeface="+mj-lt"/>
              <a:buAutoNum type="arabicPeriod" startAt="12"/>
            </a:pPr>
            <a:r>
              <a:rPr lang="cs-CZ" sz="2200" dirty="0" smtClean="0"/>
              <a:t>Kousání nehtů</a:t>
            </a:r>
            <a:endParaRPr lang="cs-CZ" sz="2200" dirty="0" smtClean="0"/>
          </a:p>
        </p:txBody>
      </p:sp>
      <p:sp>
        <p:nvSpPr>
          <p:cNvPr id="5" name="Obdélník 4"/>
          <p:cNvSpPr/>
          <p:nvPr/>
        </p:nvSpPr>
        <p:spPr>
          <a:xfrm>
            <a:off x="147484" y="147484"/>
            <a:ext cx="11872451" cy="6563032"/>
          </a:xfrm>
          <a:prstGeom prst="rect">
            <a:avLst/>
          </a:prstGeom>
          <a:noFill/>
          <a:ln w="7620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Picture 2" descr="Image result for self manag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0226" y="4001294"/>
            <a:ext cx="2845896" cy="2357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53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Dojmy"/>
          <p:cNvSpPr txBox="1">
            <a:spLocks noGrp="1"/>
          </p:cNvSpPr>
          <p:nvPr>
            <p:ph type="title"/>
          </p:nvPr>
        </p:nvSpPr>
        <p:spPr>
          <a:prstGeom prst="rect">
            <a:avLst/>
          </a:prstGeom>
        </p:spPr>
        <p:txBody>
          <a:bodyPr/>
          <a:lstStyle/>
          <a:p>
            <a:r>
              <a:t>Dojmy</a:t>
            </a:r>
          </a:p>
        </p:txBody>
      </p:sp>
      <p:sp>
        <p:nvSpPr>
          <p:cNvPr id="127" name="Ze začátku často boj s vůlí, značně pomohly tipy viz následující slide…"/>
          <p:cNvSpPr txBox="1">
            <a:spLocks noGrp="1"/>
          </p:cNvSpPr>
          <p:nvPr>
            <p:ph type="body" idx="1"/>
          </p:nvPr>
        </p:nvSpPr>
        <p:spPr>
          <a:prstGeom prst="rect">
            <a:avLst/>
          </a:prstGeom>
        </p:spPr>
        <p:txBody>
          <a:bodyPr/>
          <a:lstStyle/>
          <a:p>
            <a:r>
              <a:t>Ze začátku často boj s vůlí, značně pomohly tipy viz následující slide</a:t>
            </a:r>
          </a:p>
          <a:p>
            <a:r>
              <a:t>S každým dnem se jedná o stále menší ústupek (postupné zakomponování do denního režimu)</a:t>
            </a:r>
          </a:p>
          <a:p>
            <a:r>
              <a:t>Nyní mi přijde zcela normální dané věci dělat/nedělat =&gt;</a:t>
            </a:r>
          </a:p>
          <a:p>
            <a:r>
              <a:t>Postupné “přetavení” motivace z vnější na vnitřní</a:t>
            </a:r>
          </a:p>
        </p:txBody>
      </p:sp>
    </p:spTree>
    <p:extLst>
      <p:ext uri="{BB962C8B-B14F-4D97-AF65-F5344CB8AC3E}">
        <p14:creationId xmlns:p14="http://schemas.microsoft.com/office/powerpoint/2010/main" val="82020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Doporučení pro klienty po vyhodnocení"/>
          <p:cNvSpPr txBox="1">
            <a:spLocks noGrp="1"/>
          </p:cNvSpPr>
          <p:nvPr>
            <p:ph type="title"/>
          </p:nvPr>
        </p:nvSpPr>
        <p:spPr>
          <a:prstGeom prst="rect">
            <a:avLst/>
          </a:prstGeom>
        </p:spPr>
        <p:txBody>
          <a:bodyPr/>
          <a:lstStyle/>
          <a:p>
            <a:r>
              <a:t>Doporučení pro klienty po vyhodnocení</a:t>
            </a:r>
          </a:p>
        </p:txBody>
      </p:sp>
      <p:sp>
        <p:nvSpPr>
          <p:cNvPr id="130" name="Snížení nároků a občasné narušení režimu nebrat jako selhání…"/>
          <p:cNvSpPr txBox="1">
            <a:spLocks noGrp="1"/>
          </p:cNvSpPr>
          <p:nvPr>
            <p:ph type="body" idx="1"/>
          </p:nvPr>
        </p:nvSpPr>
        <p:spPr>
          <a:prstGeom prst="rect">
            <a:avLst/>
          </a:prstGeom>
        </p:spPr>
        <p:txBody>
          <a:bodyPr/>
          <a:lstStyle/>
          <a:p>
            <a:r>
              <a:t>Snížení nároků a občasné narušení režimu nebrat jako selhání</a:t>
            </a:r>
          </a:p>
          <a:p>
            <a:r>
              <a:t>Směrovat pozornost pouze na několik proměnných</a:t>
            </a:r>
          </a:p>
          <a:p>
            <a:r>
              <a:t>Selektovat prioritní (dosažitelné) cíle, na které se zaměřit</a:t>
            </a:r>
          </a:p>
          <a:p>
            <a:r>
              <a:t>Zvolit optimální systém zaznamenávání naplnění cílů</a:t>
            </a:r>
          </a:p>
        </p:txBody>
      </p:sp>
    </p:spTree>
    <p:extLst>
      <p:ext uri="{BB962C8B-B14F-4D97-AF65-F5344CB8AC3E}">
        <p14:creationId xmlns:p14="http://schemas.microsoft.com/office/powerpoint/2010/main" val="4174629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b="1" dirty="0" smtClean="0"/>
              <a:t>Michaela </a:t>
            </a:r>
            <a:r>
              <a:rPr lang="sk-SK" b="1" dirty="0" err="1"/>
              <a:t>S</a:t>
            </a:r>
            <a:r>
              <a:rPr lang="en-US" b="1" dirty="0" err="1" smtClean="0"/>
              <a:t>zab</a:t>
            </a:r>
            <a:r>
              <a:rPr lang="sk-SK" b="1" dirty="0" err="1" smtClean="0"/>
              <a:t>óová</a:t>
            </a:r>
            <a:r>
              <a:rPr lang="sk-SK" b="1" dirty="0" smtClean="0"/>
              <a:t> - zlozvyky</a:t>
            </a:r>
            <a:endParaRPr lang="sk-SK" b="1" dirty="0"/>
          </a:p>
        </p:txBody>
      </p:sp>
      <p:sp>
        <p:nvSpPr>
          <p:cNvPr id="5" name="Text Placeholder 4"/>
          <p:cNvSpPr>
            <a:spLocks noGrp="1"/>
          </p:cNvSpPr>
          <p:nvPr>
            <p:ph type="body" idx="1"/>
          </p:nvPr>
        </p:nvSpPr>
        <p:spPr>
          <a:xfrm>
            <a:off x="839788" y="1731580"/>
            <a:ext cx="5157787" cy="823912"/>
          </a:xfrm>
        </p:spPr>
        <p:txBody>
          <a:bodyPr>
            <a:noAutofit/>
          </a:bodyPr>
          <a:lstStyle/>
          <a:p>
            <a:pPr lvl="0" algn="ctr"/>
            <a:r>
              <a:rPr lang="sk-SK" dirty="0">
                <a:solidFill>
                  <a:srgbClr val="C00000"/>
                </a:solidFill>
              </a:rPr>
              <a:t>Chodenie spať v skorých ranných hodinách a s tým spojené vstávanie v neskorých </a:t>
            </a:r>
            <a:r>
              <a:rPr lang="sk-SK" dirty="0" smtClean="0">
                <a:solidFill>
                  <a:srgbClr val="C00000"/>
                </a:solidFill>
              </a:rPr>
              <a:t>hodinách</a:t>
            </a:r>
            <a:endParaRPr lang="sk-SK" dirty="0">
              <a:solidFill>
                <a:srgbClr val="C00000"/>
              </a:solidFill>
            </a:endParaRPr>
          </a:p>
        </p:txBody>
      </p:sp>
      <p:sp>
        <p:nvSpPr>
          <p:cNvPr id="6" name="Content Placeholder 5"/>
          <p:cNvSpPr>
            <a:spLocks noGrp="1"/>
          </p:cNvSpPr>
          <p:nvPr>
            <p:ph sz="half" idx="2"/>
          </p:nvPr>
        </p:nvSpPr>
        <p:spPr>
          <a:xfrm>
            <a:off x="242380" y="2596384"/>
            <a:ext cx="6938708" cy="3684588"/>
          </a:xfrm>
        </p:spPr>
        <p:txBody>
          <a:bodyPr>
            <a:normAutofit fontScale="85000" lnSpcReduction="20000"/>
          </a:bodyPr>
          <a:lstStyle/>
          <a:p>
            <a:r>
              <a:rPr lang="sk-SK" sz="2600" b="1" dirty="0" smtClean="0"/>
              <a:t>Plán: </a:t>
            </a:r>
          </a:p>
          <a:p>
            <a:pPr lvl="1"/>
            <a:r>
              <a:rPr lang="sk-SK" sz="2600" dirty="0" smtClean="0"/>
              <a:t>presunúť </a:t>
            </a:r>
            <a:r>
              <a:rPr lang="sk-SK" sz="2600" dirty="0"/>
              <a:t>čas odchodu do </a:t>
            </a:r>
            <a:r>
              <a:rPr lang="sk-SK" sz="2600" dirty="0" smtClean="0"/>
              <a:t>postele na 1:00 </a:t>
            </a:r>
            <a:r>
              <a:rPr lang="sk-SK" sz="2600" dirty="0"/>
              <a:t>(</a:t>
            </a:r>
            <a:r>
              <a:rPr lang="sk-SK" sz="2600" i="1" dirty="0">
                <a:solidFill>
                  <a:srgbClr val="C00000"/>
                </a:solidFill>
              </a:rPr>
              <a:t>metódou náhleho odvykania</a:t>
            </a:r>
            <a:r>
              <a:rPr lang="sk-SK" sz="2600" dirty="0" smtClean="0"/>
              <a:t>) – zmenené na 2:00</a:t>
            </a:r>
          </a:p>
          <a:p>
            <a:pPr lvl="1"/>
            <a:endParaRPr lang="sk-SK" sz="2600" dirty="0" smtClean="0"/>
          </a:p>
          <a:p>
            <a:pPr lvl="1"/>
            <a:r>
              <a:rPr lang="sk-SK" sz="2600" dirty="0"/>
              <a:t>nastavenie upozornenia na telefóne o </a:t>
            </a:r>
            <a:r>
              <a:rPr lang="sk-SK" sz="2600" dirty="0" smtClean="0"/>
              <a:t>0:00 (</a:t>
            </a:r>
            <a:r>
              <a:rPr lang="sk-SK" sz="2600" dirty="0"/>
              <a:t>čas na pripravenie sa do </a:t>
            </a:r>
            <a:r>
              <a:rPr lang="sk-SK" sz="2600" dirty="0" smtClean="0"/>
              <a:t>postele, nepoužívanie notebooku...</a:t>
            </a:r>
            <a:r>
              <a:rPr lang="en-US" sz="2600" dirty="0" smtClean="0"/>
              <a:t> </a:t>
            </a:r>
            <a:r>
              <a:rPr lang="sk-SK" sz="2600" i="1" dirty="0" err="1">
                <a:solidFill>
                  <a:srgbClr val="C00000"/>
                </a:solidFill>
              </a:rPr>
              <a:t>s</a:t>
            </a:r>
            <a:r>
              <a:rPr lang="en-US" sz="2600" i="1" dirty="0" smtClean="0">
                <a:solidFill>
                  <a:srgbClr val="C00000"/>
                </a:solidFill>
              </a:rPr>
              <a:t>p</a:t>
            </a:r>
            <a:r>
              <a:rPr lang="sk-SK" sz="2600" i="1" dirty="0" err="1" smtClean="0">
                <a:solidFill>
                  <a:srgbClr val="C00000"/>
                </a:solidFill>
              </a:rPr>
              <a:t>ánková</a:t>
            </a:r>
            <a:r>
              <a:rPr lang="sk-SK" sz="2600" i="1" dirty="0" smtClean="0">
                <a:solidFill>
                  <a:srgbClr val="C00000"/>
                </a:solidFill>
              </a:rPr>
              <a:t> hygiena</a:t>
            </a:r>
            <a:r>
              <a:rPr lang="sk-SK" sz="2600" dirty="0" smtClean="0"/>
              <a:t>) – zmenené na 1:00</a:t>
            </a:r>
          </a:p>
          <a:p>
            <a:pPr lvl="1"/>
            <a:endParaRPr lang="sk-SK" sz="2600" dirty="0" smtClean="0"/>
          </a:p>
          <a:p>
            <a:pPr lvl="1"/>
            <a:r>
              <a:rPr lang="sk-SK" sz="2600" dirty="0"/>
              <a:t>urobiť si zoznam činností, ktoré by som chcela splniť (</a:t>
            </a:r>
            <a:r>
              <a:rPr lang="sk-SK" sz="2600" i="1" dirty="0">
                <a:solidFill>
                  <a:srgbClr val="C00000"/>
                </a:solidFill>
              </a:rPr>
              <a:t>vizualizácia pomocou žltých lístkov</a:t>
            </a:r>
            <a:r>
              <a:rPr lang="sk-SK" sz="2600" dirty="0" smtClean="0"/>
              <a:t>)</a:t>
            </a:r>
          </a:p>
          <a:p>
            <a:pPr lvl="1"/>
            <a:endParaRPr lang="sk-SK" sz="2600" dirty="0"/>
          </a:p>
          <a:p>
            <a:pPr lvl="1"/>
            <a:r>
              <a:rPr lang="sk-SK" sz="2600" dirty="0" smtClean="0"/>
              <a:t>nastaviť </a:t>
            </a:r>
            <a:r>
              <a:rPr lang="sk-SK" sz="2600" dirty="0"/>
              <a:t>si budík a vstať </a:t>
            </a:r>
            <a:r>
              <a:rPr lang="sk-SK" sz="2600" dirty="0" smtClean="0"/>
              <a:t>(</a:t>
            </a:r>
            <a:r>
              <a:rPr lang="sk-SK" sz="2600" i="1" dirty="0">
                <a:solidFill>
                  <a:srgbClr val="C00000"/>
                </a:solidFill>
              </a:rPr>
              <a:t>metóda náhleho odvykania</a:t>
            </a:r>
            <a:r>
              <a:rPr lang="sk-SK" sz="2600" dirty="0"/>
              <a:t>)</a:t>
            </a:r>
          </a:p>
          <a:p>
            <a:pPr lvl="1"/>
            <a:endParaRPr lang="sk-SK" dirty="0"/>
          </a:p>
        </p:txBody>
      </p:sp>
      <p:sp>
        <p:nvSpPr>
          <p:cNvPr id="7" name="Text Placeholder 6"/>
          <p:cNvSpPr>
            <a:spLocks noGrp="1"/>
          </p:cNvSpPr>
          <p:nvPr>
            <p:ph type="body" sz="quarter" idx="3"/>
          </p:nvPr>
        </p:nvSpPr>
        <p:spPr>
          <a:xfrm>
            <a:off x="6172200" y="1278732"/>
            <a:ext cx="5183188" cy="823912"/>
          </a:xfrm>
        </p:spPr>
        <p:txBody>
          <a:bodyPr>
            <a:normAutofit/>
          </a:bodyPr>
          <a:lstStyle/>
          <a:p>
            <a:pPr algn="ctr"/>
            <a:r>
              <a:rPr lang="sk-SK" dirty="0">
                <a:solidFill>
                  <a:srgbClr val="C00000"/>
                </a:solidFill>
              </a:rPr>
              <a:t>N</a:t>
            </a:r>
            <a:r>
              <a:rPr lang="sk-SK" dirty="0" smtClean="0">
                <a:solidFill>
                  <a:srgbClr val="C00000"/>
                </a:solidFill>
              </a:rPr>
              <a:t>eraňajkovanie</a:t>
            </a:r>
            <a:endParaRPr lang="sk-SK" dirty="0">
              <a:solidFill>
                <a:srgbClr val="C00000"/>
              </a:solidFill>
            </a:endParaRPr>
          </a:p>
        </p:txBody>
      </p:sp>
      <p:sp>
        <p:nvSpPr>
          <p:cNvPr id="8" name="Content Placeholder 7"/>
          <p:cNvSpPr>
            <a:spLocks noGrp="1"/>
          </p:cNvSpPr>
          <p:nvPr>
            <p:ph sz="quarter" idx="4"/>
          </p:nvPr>
        </p:nvSpPr>
        <p:spPr>
          <a:xfrm>
            <a:off x="7010400" y="2596384"/>
            <a:ext cx="5084064" cy="3684588"/>
          </a:xfrm>
        </p:spPr>
        <p:txBody>
          <a:bodyPr>
            <a:normAutofit fontScale="92500" lnSpcReduction="10000"/>
          </a:bodyPr>
          <a:lstStyle/>
          <a:p>
            <a:r>
              <a:rPr lang="sk-SK" sz="2400" b="1" dirty="0" smtClean="0"/>
              <a:t>Plán: </a:t>
            </a:r>
          </a:p>
          <a:p>
            <a:pPr lvl="1"/>
            <a:r>
              <a:rPr lang="sk-SK" dirty="0"/>
              <a:t>p</a:t>
            </a:r>
            <a:r>
              <a:rPr lang="sk-SK" dirty="0" smtClean="0"/>
              <a:t>ríprava raňajok vopred </a:t>
            </a:r>
            <a:r>
              <a:rPr lang="sk-SK" sz="2200" dirty="0" smtClean="0"/>
              <a:t>(či</a:t>
            </a:r>
            <a:r>
              <a:rPr lang="en-US" sz="2200" dirty="0" smtClean="0"/>
              <a:t>a</a:t>
            </a:r>
            <a:r>
              <a:rPr lang="sk-SK" sz="2200" dirty="0" err="1" smtClean="0"/>
              <a:t>stočná</a:t>
            </a:r>
            <a:r>
              <a:rPr lang="sk-SK" sz="2200" dirty="0" smtClean="0"/>
              <a:t>, či úplná)</a:t>
            </a:r>
          </a:p>
          <a:p>
            <a:pPr lvl="1"/>
            <a:endParaRPr lang="sk-SK" sz="2000" dirty="0" smtClean="0"/>
          </a:p>
          <a:p>
            <a:pPr lvl="1"/>
            <a:r>
              <a:rPr lang="sk-SK" dirty="0" smtClean="0"/>
              <a:t>farebne vytlačené </a:t>
            </a:r>
            <a:r>
              <a:rPr lang="sk-SK" dirty="0"/>
              <a:t>a </a:t>
            </a:r>
            <a:r>
              <a:rPr lang="sk-SK" dirty="0" smtClean="0"/>
              <a:t>vystavené obrázky jednoduchých jedál v</a:t>
            </a:r>
            <a:r>
              <a:rPr lang="sk-SK" dirty="0"/>
              <a:t> </a:t>
            </a:r>
            <a:r>
              <a:rPr lang="sk-SK" dirty="0" smtClean="0"/>
              <a:t>kuchyni (</a:t>
            </a:r>
            <a:r>
              <a:rPr lang="sk-SK" i="1" dirty="0" smtClean="0">
                <a:solidFill>
                  <a:srgbClr val="C00000"/>
                </a:solidFill>
              </a:rPr>
              <a:t>metóda vizualizácie</a:t>
            </a:r>
            <a:r>
              <a:rPr lang="sk-SK" dirty="0" smtClean="0"/>
              <a:t>)</a:t>
            </a:r>
          </a:p>
          <a:p>
            <a:pPr lvl="1"/>
            <a:endParaRPr lang="sk-SK" dirty="0" smtClean="0"/>
          </a:p>
          <a:p>
            <a:pPr lvl="1"/>
            <a:r>
              <a:rPr lang="sk-SK" dirty="0"/>
              <a:t>p</a:t>
            </a:r>
            <a:r>
              <a:rPr lang="sk-SK" dirty="0" smtClean="0"/>
              <a:t>red </a:t>
            </a:r>
            <a:r>
              <a:rPr lang="sk-SK" dirty="0"/>
              <a:t>vchodové dvere vystaviť jednoduchý </a:t>
            </a:r>
            <a:r>
              <a:rPr lang="sk-SK" dirty="0" smtClean="0"/>
              <a:t>design (</a:t>
            </a:r>
            <a:r>
              <a:rPr lang="sk-SK" i="1" dirty="0" err="1" smtClean="0">
                <a:solidFill>
                  <a:srgbClr val="C00000"/>
                </a:solidFill>
              </a:rPr>
              <a:t>nudging</a:t>
            </a:r>
            <a:r>
              <a:rPr lang="sk-SK" dirty="0" smtClean="0"/>
              <a:t>)</a:t>
            </a:r>
            <a:br>
              <a:rPr lang="sk-SK" dirty="0" smtClean="0"/>
            </a:br>
            <a:r>
              <a:rPr lang="sk-SK" dirty="0" smtClean="0"/>
              <a:t/>
            </a:r>
            <a:br>
              <a:rPr lang="sk-SK" dirty="0" smtClean="0"/>
            </a:br>
            <a:r>
              <a:rPr lang="sk-SK" dirty="0"/>
              <a:t>Raňajkovala si ? – </a:t>
            </a:r>
            <a:r>
              <a:rPr lang="sk-SK" dirty="0">
                <a:solidFill>
                  <a:srgbClr val="92D050"/>
                </a:solidFill>
              </a:rPr>
              <a:t>Áno </a:t>
            </a:r>
            <a:r>
              <a:rPr lang="sk-SK" dirty="0">
                <a:solidFill>
                  <a:srgbClr val="92D050"/>
                </a:solidFill>
                <a:sym typeface="Wingdings" panose="05000000000000000000" pitchFamily="2" charset="2"/>
              </a:rPr>
              <a:t></a:t>
            </a:r>
            <a:r>
              <a:rPr lang="sk-SK" dirty="0"/>
              <a:t>, </a:t>
            </a:r>
            <a:r>
              <a:rPr lang="sk-SK" dirty="0">
                <a:solidFill>
                  <a:srgbClr val="FF0000"/>
                </a:solidFill>
              </a:rPr>
              <a:t>Nie </a:t>
            </a:r>
            <a:r>
              <a:rPr lang="sk-SK" dirty="0">
                <a:solidFill>
                  <a:srgbClr val="FF0000"/>
                </a:solidFill>
                <a:sym typeface="Wingdings" panose="05000000000000000000" pitchFamily="2" charset="2"/>
              </a:rPr>
              <a:t></a:t>
            </a:r>
            <a:endParaRPr lang="sk-SK" dirty="0" smtClean="0">
              <a:solidFill>
                <a:srgbClr val="FF0000"/>
              </a:solidFill>
            </a:endParaRPr>
          </a:p>
        </p:txBody>
      </p:sp>
      <p:sp>
        <p:nvSpPr>
          <p:cNvPr id="9" name="Zaoblený obdélník 8"/>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9</a:t>
            </a:r>
            <a:endParaRPr lang="cs-CZ" sz="4000" dirty="0">
              <a:solidFill>
                <a:schemeClr val="tx1"/>
              </a:solidFill>
            </a:endParaRPr>
          </a:p>
        </p:txBody>
      </p:sp>
    </p:spTree>
    <p:extLst>
      <p:ext uri="{BB962C8B-B14F-4D97-AF65-F5344CB8AC3E}">
        <p14:creationId xmlns:p14="http://schemas.microsoft.com/office/powerpoint/2010/main" val="753128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sk-SK" b="1" dirty="0" smtClean="0"/>
              <a:t>Michaela Szabóová - zhodnotenie zlozvykov</a:t>
            </a:r>
            <a:endParaRPr lang="sk-SK" b="1" dirty="0"/>
          </a:p>
        </p:txBody>
      </p:sp>
      <p:sp>
        <p:nvSpPr>
          <p:cNvPr id="4" name="Content Placeholder 3"/>
          <p:cNvSpPr>
            <a:spLocks noGrp="1"/>
          </p:cNvSpPr>
          <p:nvPr>
            <p:ph idx="1"/>
          </p:nvPr>
        </p:nvSpPr>
        <p:spPr>
          <a:xfrm>
            <a:off x="97536" y="1194816"/>
            <a:ext cx="12094464" cy="5489763"/>
          </a:xfrm>
        </p:spPr>
        <p:txBody>
          <a:bodyPr>
            <a:normAutofit/>
          </a:bodyPr>
          <a:lstStyle/>
          <a:p>
            <a:r>
              <a:rPr lang="sk-SK" sz="2400" b="1" dirty="0" smtClean="0">
                <a:solidFill>
                  <a:srgbClr val="C00000"/>
                </a:solidFill>
              </a:rPr>
              <a:t>Neraňajkovanie:</a:t>
            </a:r>
          </a:p>
          <a:p>
            <a:pPr lvl="1"/>
            <a:r>
              <a:rPr lang="sk-SK" sz="2200" dirty="0" smtClean="0"/>
              <a:t>výrazne pomohlo, že sa ku mne pripojil priateľ, takže som pripravovala raňajky pre dve osoby a tým sa aj zlepšila kvalita raňajok</a:t>
            </a:r>
          </a:p>
          <a:p>
            <a:pPr lvl="1"/>
            <a:r>
              <a:rPr lang="sk-SK" sz="2200" dirty="0"/>
              <a:t>p</a:t>
            </a:r>
            <a:r>
              <a:rPr lang="sk-SK" sz="2200" dirty="0" smtClean="0"/>
              <a:t>rehodnotenie a zistenie nepotrebnosti riešiť zlozvyk v období karantény</a:t>
            </a:r>
          </a:p>
          <a:p>
            <a:pPr lvl="1"/>
            <a:endParaRPr lang="sk-SK" dirty="0" smtClean="0"/>
          </a:p>
          <a:p>
            <a:pPr lvl="0"/>
            <a:r>
              <a:rPr lang="sk-SK" sz="2400" b="1" dirty="0" smtClean="0">
                <a:solidFill>
                  <a:srgbClr val="C00000"/>
                </a:solidFill>
              </a:rPr>
              <a:t>Chodenie spať v skorých ranných hodinách a s tým spojené vstávanie v neskorých hodinách</a:t>
            </a:r>
            <a:endParaRPr lang="sk-SK" sz="2400" b="1" dirty="0">
              <a:solidFill>
                <a:srgbClr val="C00000"/>
              </a:solidFill>
            </a:endParaRPr>
          </a:p>
          <a:p>
            <a:pPr lvl="1"/>
            <a:r>
              <a:rPr lang="sk-SK" sz="2200" dirty="0" smtClean="0"/>
              <a:t>zo začiatku kvôli motivácií nebolo potrebné vykonať žiadne opatrenia (časom však nutné boli)</a:t>
            </a:r>
          </a:p>
          <a:p>
            <a:pPr lvl="1"/>
            <a:r>
              <a:rPr lang="sk-SK" sz="2200" dirty="0"/>
              <a:t>v</a:t>
            </a:r>
            <a:r>
              <a:rPr lang="sk-SK" sz="2200" dirty="0" smtClean="0"/>
              <a:t> období domácej karantény som nebola schopná niektoré dni dodržať plán (pozmenenie plánu)</a:t>
            </a:r>
            <a:endParaRPr lang="en-US" sz="2200" dirty="0" smtClean="0"/>
          </a:p>
          <a:p>
            <a:pPr lvl="1"/>
            <a:r>
              <a:rPr lang="sk-SK" sz="2200" dirty="0" smtClean="0"/>
              <a:t>pomohlo keď som neúspech nebrala ako zlyhanie riešenia zlozvyku, ale ako motiváciu do budúcna (prekonanie predchádzajúceho počtu dní počas ktorých sa mi podarilo dodržať plán)</a:t>
            </a:r>
            <a:endParaRPr lang="en-US" sz="2200" dirty="0" smtClean="0"/>
          </a:p>
          <a:p>
            <a:pPr marL="457200" lvl="1" indent="0">
              <a:buNone/>
            </a:pPr>
            <a:endParaRPr lang="sk-SK" dirty="0" smtClean="0"/>
          </a:p>
          <a:p>
            <a:pPr lvl="1"/>
            <a:r>
              <a:rPr lang="sk-SK" u="sng" dirty="0"/>
              <a:t>z</a:t>
            </a:r>
            <a:r>
              <a:rPr lang="sk-SK" u="sng" dirty="0" smtClean="0"/>
              <a:t>hodnotenie</a:t>
            </a:r>
            <a:r>
              <a:rPr lang="sk-SK" dirty="0" smtClean="0"/>
              <a:t>: </a:t>
            </a:r>
            <a:endParaRPr lang="en-US" dirty="0" smtClean="0"/>
          </a:p>
          <a:p>
            <a:pPr lvl="2"/>
            <a:r>
              <a:rPr lang="sk-SK" sz="2200" dirty="0" smtClean="0"/>
              <a:t>počas dní kedy som dodržala plán som pozorovala lepšiu kvalitu spánku, lepšiu náladu, viac energie a chuti vykonávať činnosti</a:t>
            </a:r>
          </a:p>
        </p:txBody>
      </p:sp>
    </p:spTree>
    <p:extLst>
      <p:ext uri="{BB962C8B-B14F-4D97-AF65-F5344CB8AC3E}">
        <p14:creationId xmlns:p14="http://schemas.microsoft.com/office/powerpoint/2010/main" val="3866403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1103350-A4E2-F243-8EB6-1CF001EFA6B0}"/>
              </a:ext>
            </a:extLst>
          </p:cNvPr>
          <p:cNvSpPr>
            <a:spLocks noGrp="1"/>
          </p:cNvSpPr>
          <p:nvPr>
            <p:ph type="title"/>
          </p:nvPr>
        </p:nvSpPr>
        <p:spPr>
          <a:xfrm>
            <a:off x="838200" y="365126"/>
            <a:ext cx="10515600" cy="1092200"/>
          </a:xfrm>
        </p:spPr>
        <p:txBody>
          <a:bodyPr>
            <a:normAutofit/>
          </a:bodyPr>
          <a:lstStyle/>
          <a:p>
            <a:r>
              <a:rPr lang="cs-CZ" dirty="0" smtClean="0"/>
              <a:t>Spánková hygiena</a:t>
            </a:r>
            <a:r>
              <a:rPr lang="cs-CZ" dirty="0"/>
              <a:t>				</a:t>
            </a:r>
            <a:r>
              <a:rPr lang="cs-CZ" sz="1400" dirty="0" smtClean="0"/>
              <a:t>Lucie </a:t>
            </a:r>
            <a:r>
              <a:rPr lang="cs-CZ" sz="1400" dirty="0"/>
              <a:t>Vidláková</a:t>
            </a:r>
            <a:endParaRPr lang="cs-CZ" dirty="0"/>
          </a:p>
        </p:txBody>
      </p:sp>
      <p:sp>
        <p:nvSpPr>
          <p:cNvPr id="3" name="Zástupný obsah 2">
            <a:extLst>
              <a:ext uri="{FF2B5EF4-FFF2-40B4-BE49-F238E27FC236}">
                <a16:creationId xmlns="" xmlns:a16="http://schemas.microsoft.com/office/drawing/2014/main" id="{53D21F60-3F3B-7E4E-A9BE-59A753F8C4A9}"/>
              </a:ext>
            </a:extLst>
          </p:cNvPr>
          <p:cNvSpPr>
            <a:spLocks noGrp="1"/>
          </p:cNvSpPr>
          <p:nvPr>
            <p:ph idx="1"/>
          </p:nvPr>
        </p:nvSpPr>
        <p:spPr>
          <a:xfrm>
            <a:off x="838200" y="1457326"/>
            <a:ext cx="10515600" cy="5123948"/>
          </a:xfrm>
        </p:spPr>
        <p:txBody>
          <a:bodyPr>
            <a:noAutofit/>
          </a:bodyPr>
          <a:lstStyle/>
          <a:p>
            <a:r>
              <a:rPr lang="cs-CZ" dirty="0"/>
              <a:t>problém</a:t>
            </a:r>
          </a:p>
          <a:p>
            <a:pPr lvl="1"/>
            <a:r>
              <a:rPr lang="cs-CZ" dirty="0"/>
              <a:t>nespavost a únava po probuzení</a:t>
            </a:r>
          </a:p>
          <a:p>
            <a:pPr lvl="1"/>
            <a:r>
              <a:rPr lang="cs-CZ" dirty="0"/>
              <a:t>pozdní chození do postele</a:t>
            </a:r>
          </a:p>
          <a:p>
            <a:pPr lvl="1"/>
            <a:r>
              <a:rPr lang="cs-CZ" dirty="0"/>
              <a:t>v posteli řešení zpráv, hovorů, soc. sítě atd.</a:t>
            </a:r>
          </a:p>
          <a:p>
            <a:pPr lvl="1"/>
            <a:r>
              <a:rPr lang="cs-CZ" dirty="0"/>
              <a:t>telefon na nočním stolku – v noci kontrola hodin, případně zpráv – tím probuzení</a:t>
            </a:r>
          </a:p>
          <a:p>
            <a:r>
              <a:rPr lang="cs-CZ" dirty="0"/>
              <a:t>co pomohlo</a:t>
            </a:r>
          </a:p>
          <a:p>
            <a:pPr lvl="1"/>
            <a:r>
              <a:rPr lang="cs-CZ" dirty="0"/>
              <a:t>odsunout telefon na stůl (když potřebuji budík), případně do jiné místnosti</a:t>
            </a:r>
          </a:p>
          <a:p>
            <a:pPr lvl="1"/>
            <a:r>
              <a:rPr lang="cs-CZ" dirty="0"/>
              <a:t>pravidelná pohybová aktivita - denně, vyšší intenzita – „vybít se“</a:t>
            </a:r>
          </a:p>
          <a:p>
            <a:pPr lvl="1"/>
            <a:r>
              <a:rPr lang="cs-CZ" dirty="0"/>
              <a:t>místo telefonu si před spaním číst knížku</a:t>
            </a:r>
          </a:p>
          <a:p>
            <a:pPr lvl="1"/>
            <a:r>
              <a:rPr lang="cs-CZ" dirty="0"/>
              <a:t>celkově pomohla karanténa – nechodím do práce – nevstávám brzo, neřeším milion věcí (hlava může vypnout) </a:t>
            </a:r>
          </a:p>
          <a:p>
            <a:pPr lvl="1"/>
            <a:r>
              <a:rPr lang="cs-CZ" dirty="0"/>
              <a:t>dál bylo v plánu koupit klasický budík a telefon tak vůbec nepotřebovat</a:t>
            </a:r>
          </a:p>
          <a:p>
            <a:pPr lvl="1"/>
            <a:endParaRPr lang="cs-CZ" dirty="0"/>
          </a:p>
        </p:txBody>
      </p:sp>
      <p:sp>
        <p:nvSpPr>
          <p:cNvPr id="4" name="Zaoblený obdélník 3"/>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10</a:t>
            </a:r>
            <a:endParaRPr lang="cs-CZ" sz="4000" dirty="0">
              <a:solidFill>
                <a:schemeClr val="tx1"/>
              </a:solidFill>
            </a:endParaRPr>
          </a:p>
        </p:txBody>
      </p:sp>
    </p:spTree>
    <p:extLst>
      <p:ext uri="{BB962C8B-B14F-4D97-AF65-F5344CB8AC3E}">
        <p14:creationId xmlns:p14="http://schemas.microsoft.com/office/powerpoint/2010/main" val="4005423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B6CF777-4216-4953-94E4-FB5E6B676E89}"/>
              </a:ext>
            </a:extLst>
          </p:cNvPr>
          <p:cNvSpPr>
            <a:spLocks noGrp="1"/>
          </p:cNvSpPr>
          <p:nvPr>
            <p:ph type="ctrTitle"/>
          </p:nvPr>
        </p:nvSpPr>
        <p:spPr/>
        <p:txBody>
          <a:bodyPr/>
          <a:lstStyle/>
          <a:p>
            <a:r>
              <a:rPr lang="cs-CZ" dirty="0" smtClean="0"/>
              <a:t>Časté návštěvy fast-foodů</a:t>
            </a:r>
            <a:endParaRPr lang="cs-CZ" dirty="0"/>
          </a:p>
        </p:txBody>
      </p:sp>
      <p:sp>
        <p:nvSpPr>
          <p:cNvPr id="3" name="Podnadpis 2">
            <a:extLst>
              <a:ext uri="{FF2B5EF4-FFF2-40B4-BE49-F238E27FC236}">
                <a16:creationId xmlns="" xmlns:a16="http://schemas.microsoft.com/office/drawing/2014/main" id="{FE35F882-565C-4289-96EA-B440844F1770}"/>
              </a:ext>
            </a:extLst>
          </p:cNvPr>
          <p:cNvSpPr>
            <a:spLocks noGrp="1"/>
          </p:cNvSpPr>
          <p:nvPr>
            <p:ph type="subTitle" idx="1"/>
          </p:nvPr>
        </p:nvSpPr>
        <p:spPr>
          <a:xfrm>
            <a:off x="4890867" y="3809620"/>
            <a:ext cx="2410265" cy="2264899"/>
          </a:xfrm>
        </p:spPr>
        <p:txBody>
          <a:bodyPr>
            <a:normAutofit fontScale="70000" lnSpcReduction="20000"/>
          </a:bodyPr>
          <a:lstStyle/>
          <a:p>
            <a:endParaRPr lang="cs-CZ" dirty="0"/>
          </a:p>
          <a:p>
            <a:endParaRPr lang="cs-CZ" dirty="0"/>
          </a:p>
          <a:p>
            <a:endParaRPr lang="cs-CZ" dirty="0"/>
          </a:p>
          <a:p>
            <a:r>
              <a:rPr lang="cs-CZ" dirty="0"/>
              <a:t>Lukáš Žák</a:t>
            </a:r>
          </a:p>
          <a:p>
            <a:r>
              <a:rPr lang="cs-CZ" dirty="0"/>
              <a:t>445079</a:t>
            </a:r>
          </a:p>
          <a:p>
            <a:r>
              <a:rPr lang="cs-CZ" dirty="0"/>
              <a:t>APKIN</a:t>
            </a:r>
          </a:p>
          <a:p>
            <a:r>
              <a:rPr lang="cs-CZ" dirty="0"/>
              <a:t>21.04.2020</a:t>
            </a:r>
          </a:p>
        </p:txBody>
      </p:sp>
      <p:sp>
        <p:nvSpPr>
          <p:cNvPr id="4" name="Zaoblený obdélník 3"/>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11</a:t>
            </a:r>
            <a:endParaRPr lang="cs-CZ" sz="4000" dirty="0">
              <a:solidFill>
                <a:schemeClr val="tx1"/>
              </a:solidFill>
            </a:endParaRPr>
          </a:p>
        </p:txBody>
      </p:sp>
    </p:spTree>
    <p:extLst>
      <p:ext uri="{BB962C8B-B14F-4D97-AF65-F5344CB8AC3E}">
        <p14:creationId xmlns:p14="http://schemas.microsoft.com/office/powerpoint/2010/main" val="612922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0D30AB7-7C11-4E29-9AE3-AA22EA429BF3}"/>
              </a:ext>
            </a:extLst>
          </p:cNvPr>
          <p:cNvSpPr>
            <a:spLocks noGrp="1"/>
          </p:cNvSpPr>
          <p:nvPr>
            <p:ph type="title"/>
          </p:nvPr>
        </p:nvSpPr>
        <p:spPr>
          <a:xfrm>
            <a:off x="838200" y="365126"/>
            <a:ext cx="10515600" cy="774358"/>
          </a:xfrm>
        </p:spPr>
        <p:txBody>
          <a:bodyPr/>
          <a:lstStyle/>
          <a:p>
            <a:pPr algn="ctr"/>
            <a:r>
              <a:rPr lang="cs-CZ" dirty="0"/>
              <a:t>Charakteristika zlozvyku</a:t>
            </a:r>
          </a:p>
        </p:txBody>
      </p:sp>
      <p:sp>
        <p:nvSpPr>
          <p:cNvPr id="3" name="Zástupný obsah 2">
            <a:extLst>
              <a:ext uri="{FF2B5EF4-FFF2-40B4-BE49-F238E27FC236}">
                <a16:creationId xmlns="" xmlns:a16="http://schemas.microsoft.com/office/drawing/2014/main" id="{1E28F9EB-5C67-4E29-99FE-74B54169BA9F}"/>
              </a:ext>
            </a:extLst>
          </p:cNvPr>
          <p:cNvSpPr>
            <a:spLocks noGrp="1"/>
          </p:cNvSpPr>
          <p:nvPr>
            <p:ph idx="1"/>
          </p:nvPr>
        </p:nvSpPr>
        <p:spPr>
          <a:xfrm>
            <a:off x="436099" y="1139484"/>
            <a:ext cx="11211950" cy="5584873"/>
          </a:xfrm>
        </p:spPr>
        <p:txBody>
          <a:bodyPr>
            <a:normAutofit fontScale="85000" lnSpcReduction="20000"/>
          </a:bodyPr>
          <a:lstStyle/>
          <a:p>
            <a:r>
              <a:rPr lang="cs-CZ" dirty="0"/>
              <a:t>Vybraný zlozvyk – </a:t>
            </a:r>
            <a:r>
              <a:rPr lang="cs-CZ" b="1" dirty="0">
                <a:solidFill>
                  <a:schemeClr val="accent1">
                    <a:lumMod val="75000"/>
                  </a:schemeClr>
                </a:solidFill>
              </a:rPr>
              <a:t>časté návštěvy fast-foodů </a:t>
            </a:r>
            <a:r>
              <a:rPr lang="cs-CZ" dirty="0"/>
              <a:t>(KFC, kebab)</a:t>
            </a:r>
          </a:p>
          <a:p>
            <a:r>
              <a:rPr lang="cs-CZ" b="1" dirty="0"/>
              <a:t>Důvody zlozvyku: </a:t>
            </a:r>
            <a:r>
              <a:rPr lang="cs-CZ" dirty="0"/>
              <a:t>nedostatek času připravovat si jídlo sám, lenost, lepší finanční situace (pohodlnost), chutě na smažené + kebab</a:t>
            </a:r>
          </a:p>
          <a:p>
            <a:r>
              <a:rPr lang="cs-CZ" b="1" dirty="0"/>
              <a:t>Frekvence zlozvyku: </a:t>
            </a:r>
            <a:r>
              <a:rPr lang="cs-CZ" dirty="0"/>
              <a:t>4-5x/týden</a:t>
            </a:r>
          </a:p>
          <a:p>
            <a:pPr marL="0" indent="0">
              <a:buNone/>
            </a:pPr>
            <a:endParaRPr lang="cs-CZ" dirty="0"/>
          </a:p>
          <a:p>
            <a:r>
              <a:rPr lang="cs-CZ" b="1" dirty="0"/>
              <a:t>Aplikované metody pro odstranění mého zlozvyku:</a:t>
            </a:r>
          </a:p>
          <a:p>
            <a:pPr lvl="1"/>
            <a:r>
              <a:rPr lang="cs-CZ" sz="2600" dirty="0"/>
              <a:t>1. </a:t>
            </a:r>
            <a:r>
              <a:rPr lang="cs-CZ" sz="2600" b="1" dirty="0">
                <a:solidFill>
                  <a:schemeClr val="accent1">
                    <a:lumMod val="75000"/>
                  </a:schemeClr>
                </a:solidFill>
              </a:rPr>
              <a:t>Úplné vyloučení </a:t>
            </a:r>
            <a:r>
              <a:rPr lang="cs-CZ" sz="2600" dirty="0"/>
              <a:t>látky či činnosti, na které jsem závislý (vyřazení fast-foodu) </a:t>
            </a:r>
          </a:p>
          <a:p>
            <a:pPr lvl="1"/>
            <a:r>
              <a:rPr lang="cs-CZ" sz="2600" dirty="0"/>
              <a:t>2. </a:t>
            </a:r>
            <a:r>
              <a:rPr lang="cs-CZ" sz="2600" b="1" dirty="0">
                <a:solidFill>
                  <a:schemeClr val="accent1">
                    <a:lumMod val="75000"/>
                  </a:schemeClr>
                </a:solidFill>
              </a:rPr>
              <a:t>Snížení výskytu spouštěčů </a:t>
            </a:r>
            <a:r>
              <a:rPr lang="cs-CZ" sz="2600" dirty="0"/>
              <a:t>-&gt; pravidelné nákupy potravin + vaření, zaměřit se na lepší naplánování svého volného času (pravidelnost stravování), v akutním případě volit zdravější variantu pokrmů</a:t>
            </a:r>
          </a:p>
          <a:p>
            <a:pPr lvl="1"/>
            <a:r>
              <a:rPr lang="cs-CZ" sz="2600" dirty="0"/>
              <a:t>3. </a:t>
            </a:r>
            <a:r>
              <a:rPr lang="cs-CZ" sz="2600" b="1" dirty="0">
                <a:solidFill>
                  <a:schemeClr val="accent1">
                    <a:lumMod val="75000"/>
                  </a:schemeClr>
                </a:solidFill>
              </a:rPr>
              <a:t>Zvýšit kontrolu zlozvyku </a:t>
            </a:r>
            <a:r>
              <a:rPr lang="cs-CZ" sz="2600" dirty="0"/>
              <a:t>(vliv dalších osob, faktorů): nenechat se přemluvit -&gt; v mém případě pravidelnost stravování, nemít hlad -&gt; odmítnutí nezdravého</a:t>
            </a:r>
          </a:p>
          <a:p>
            <a:pPr marL="457200" lvl="1" indent="0">
              <a:buNone/>
            </a:pPr>
            <a:r>
              <a:rPr lang="cs-CZ" sz="2600" dirty="0"/>
              <a:t>	- absence hotovosti -&gt; některé podniky stále nepřijímají platební karty</a:t>
            </a:r>
          </a:p>
          <a:p>
            <a:pPr lvl="1"/>
            <a:r>
              <a:rPr lang="cs-CZ" sz="2600" dirty="0"/>
              <a:t>4. </a:t>
            </a:r>
            <a:r>
              <a:rPr lang="cs-CZ" sz="2600" b="1" dirty="0">
                <a:solidFill>
                  <a:schemeClr val="accent1">
                    <a:lumMod val="75000"/>
                  </a:schemeClr>
                </a:solidFill>
              </a:rPr>
              <a:t>Odstranění všech věcí spojujících mě </a:t>
            </a:r>
            <a:r>
              <a:rPr lang="cs-CZ" sz="2600" b="1" dirty="0" smtClean="0">
                <a:solidFill>
                  <a:schemeClr val="accent1">
                    <a:lumMod val="75000"/>
                  </a:schemeClr>
                </a:solidFill>
              </a:rPr>
              <a:t>s mým </a:t>
            </a:r>
            <a:r>
              <a:rPr lang="cs-CZ" sz="2600" b="1" dirty="0">
                <a:solidFill>
                  <a:schemeClr val="accent1">
                    <a:lumMod val="75000"/>
                  </a:schemeClr>
                </a:solidFill>
              </a:rPr>
              <a:t>zlozvykem: </a:t>
            </a:r>
            <a:r>
              <a:rPr lang="cs-CZ" sz="2600" dirty="0"/>
              <a:t>určitá místa (např. projdu kolem KFC a přepadne mě mlsná) -&gt; raději zvolit zdravější alternativu -&gt; např. domácí burger </a:t>
            </a:r>
          </a:p>
          <a:p>
            <a:pPr lvl="2">
              <a:buFontTx/>
              <a:buChar char="-"/>
            </a:pPr>
            <a:r>
              <a:rPr lang="cs-CZ" sz="2200" dirty="0"/>
              <a:t>Lepší se těmto místům co nejvíce vyhýbat</a:t>
            </a:r>
          </a:p>
          <a:p>
            <a:pPr lvl="1">
              <a:buFontTx/>
              <a:buChar char="-"/>
            </a:pPr>
            <a:endParaRPr lang="cs-CZ" sz="3100" dirty="0"/>
          </a:p>
          <a:p>
            <a:pPr lvl="1"/>
            <a:r>
              <a:rPr lang="cs-CZ" sz="2600" b="1" dirty="0">
                <a:solidFill>
                  <a:schemeClr val="accent1">
                    <a:lumMod val="75000"/>
                  </a:schemeClr>
                </a:solidFill>
              </a:rPr>
              <a:t>Silná vůle a trpělivost</a:t>
            </a:r>
          </a:p>
          <a:p>
            <a:pPr lvl="2">
              <a:buFontTx/>
              <a:buChar char="-"/>
            </a:pPr>
            <a:endParaRPr lang="cs-CZ" dirty="0"/>
          </a:p>
          <a:p>
            <a:pPr marL="914400" lvl="2" indent="0">
              <a:buNone/>
            </a:pPr>
            <a:endParaRPr lang="cs-CZ" dirty="0"/>
          </a:p>
          <a:p>
            <a:endParaRPr lang="cs-CZ" dirty="0"/>
          </a:p>
          <a:p>
            <a:endParaRPr lang="cs-CZ" dirty="0"/>
          </a:p>
        </p:txBody>
      </p:sp>
    </p:spTree>
    <p:extLst>
      <p:ext uri="{BB962C8B-B14F-4D97-AF65-F5344CB8AC3E}">
        <p14:creationId xmlns:p14="http://schemas.microsoft.com/office/powerpoint/2010/main" val="1208378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 xmlns:a16="http://schemas.microsoft.com/office/drawing/2014/main" id="{9A5F31E4-B1DB-4E2E-AF27-8ABAEDE7BC7A}"/>
              </a:ext>
            </a:extLst>
          </p:cNvPr>
          <p:cNvSpPr>
            <a:spLocks noGrp="1"/>
          </p:cNvSpPr>
          <p:nvPr>
            <p:ph idx="1"/>
          </p:nvPr>
        </p:nvSpPr>
        <p:spPr>
          <a:xfrm>
            <a:off x="516835" y="530087"/>
            <a:ext cx="11158330" cy="5791200"/>
          </a:xfrm>
        </p:spPr>
        <p:txBody>
          <a:bodyPr>
            <a:normAutofit fontScale="92500" lnSpcReduction="10000"/>
          </a:bodyPr>
          <a:lstStyle/>
          <a:p>
            <a:r>
              <a:rPr lang="cs-CZ" sz="2000" b="1" dirty="0"/>
              <a:t>Nejpoužívanější metody: </a:t>
            </a:r>
            <a:r>
              <a:rPr lang="cs-CZ" sz="2000" dirty="0"/>
              <a:t>metoda prostého nepoužívání + metoda interference (nahrazení jídlem zdravějším)</a:t>
            </a:r>
          </a:p>
          <a:p>
            <a:r>
              <a:rPr lang="cs-CZ" sz="2000" b="1" dirty="0"/>
              <a:t>Motivace: </a:t>
            </a:r>
            <a:r>
              <a:rPr lang="cs-CZ" sz="2000" dirty="0"/>
              <a:t>vidina úspěchu, nastupující dieta, jednou už jsem tento zlozvyk odstranit dokázal</a:t>
            </a:r>
          </a:p>
          <a:p>
            <a:r>
              <a:rPr lang="cs-CZ" sz="2000" b="1" dirty="0"/>
              <a:t>Překážky? </a:t>
            </a:r>
            <a:r>
              <a:rPr lang="cs-CZ" sz="2000" dirty="0"/>
              <a:t>Chuť na nezdravé, pohnutky kamarádů – spíše brát jako výzvu -&gt; nenechat se strhnout ani ovlivnit</a:t>
            </a:r>
          </a:p>
          <a:p>
            <a:pPr marL="0" indent="0">
              <a:buNone/>
            </a:pPr>
            <a:r>
              <a:rPr lang="cs-CZ" sz="2000" dirty="0"/>
              <a:t>	- Snažit se všechny překážky maximálně eliminovat</a:t>
            </a:r>
          </a:p>
          <a:p>
            <a:r>
              <a:rPr lang="cs-CZ" sz="2000" b="1" dirty="0"/>
              <a:t>Záznam: </a:t>
            </a:r>
            <a:r>
              <a:rPr lang="cs-CZ" sz="2000" dirty="0"/>
              <a:t>Tabulkový záznam vyplněný každý večer – škála 1-10 (1 = vůbec to nezvládám, 10 = žádný problém)</a:t>
            </a:r>
          </a:p>
          <a:p>
            <a:endParaRPr lang="cs-CZ" sz="1600" dirty="0"/>
          </a:p>
          <a:p>
            <a:endParaRPr lang="cs-CZ" sz="1600" dirty="0"/>
          </a:p>
          <a:p>
            <a:r>
              <a:rPr lang="cs-CZ" sz="2000" b="1" dirty="0">
                <a:solidFill>
                  <a:schemeClr val="accent1">
                    <a:lumMod val="75000"/>
                  </a:schemeClr>
                </a:solidFill>
              </a:rPr>
              <a:t>Výsledek =&gt; úspěšné odstranění zlozvyku</a:t>
            </a:r>
          </a:p>
          <a:p>
            <a:pPr lvl="1"/>
            <a:r>
              <a:rPr lang="cs-CZ" sz="1800" b="1" dirty="0"/>
              <a:t>Velký vliv karantény </a:t>
            </a:r>
            <a:r>
              <a:rPr lang="cs-CZ" sz="1800" dirty="0"/>
              <a:t>– vše usnadnila, urychlila -&gt; dočasná ztráta práce (fitness trenér), distanční výuka, zavření většiny podniků s občerstvením -&gt; dočasné přestěhování k rodičům na vesnici -&gt; racionální strava (žádné fast-foody), dostatek volného času, příroda, domácí posilovna… </a:t>
            </a:r>
          </a:p>
          <a:p>
            <a:pPr lvl="1"/>
            <a:r>
              <a:rPr lang="cs-CZ" sz="1800" b="1" dirty="0">
                <a:solidFill>
                  <a:schemeClr val="accent1">
                    <a:lumMod val="75000"/>
                  </a:schemeClr>
                </a:solidFill>
              </a:rPr>
              <a:t>Aktuálně zlozvyk zcela odstraněn, žádné potřeby se k němu vracet</a:t>
            </a:r>
          </a:p>
          <a:p>
            <a:pPr lvl="1"/>
            <a:r>
              <a:rPr lang="cs-CZ" sz="1800" dirty="0"/>
              <a:t>Otázkou spíš bude stav po návratu do Brna – více možností atd. -&gt; pokusím se držet aktuálního stravovacího režimu + metod výše zmíněných -&gt; věřím, že se mi podaří tomuto zlozvyku znovu nepropadnout</a:t>
            </a:r>
          </a:p>
          <a:p>
            <a:pPr marL="457200" lvl="1" indent="0">
              <a:buNone/>
            </a:pPr>
            <a:endParaRPr lang="cs-CZ" sz="1600" dirty="0"/>
          </a:p>
          <a:p>
            <a:r>
              <a:rPr lang="cs-CZ" sz="2000" dirty="0"/>
              <a:t>Nejvíce se mi osvědčila metoda interference, kterou bych také nejvíce doporučil svým klientům – nahrazení čehokoli špatného (zlého) něčím lepším (případně zdravější) se mi zdá jako jedna z nejefektivnějších metod</a:t>
            </a:r>
          </a:p>
          <a:p>
            <a:r>
              <a:rPr lang="cs-CZ" sz="2000" dirty="0"/>
              <a:t>Stejně tak bych doporučil lépe si rozvrhnout a naplánovat svůj den (důležitost volného času, </a:t>
            </a:r>
            <a:r>
              <a:rPr lang="cs-CZ" sz="2000" dirty="0" err="1"/>
              <a:t>relax</a:t>
            </a:r>
            <a:r>
              <a:rPr lang="cs-CZ" sz="2000" dirty="0"/>
              <a:t> atd.)</a:t>
            </a:r>
          </a:p>
        </p:txBody>
      </p:sp>
    </p:spTree>
    <p:extLst>
      <p:ext uri="{BB962C8B-B14F-4D97-AF65-F5344CB8AC3E}">
        <p14:creationId xmlns:p14="http://schemas.microsoft.com/office/powerpoint/2010/main" val="1112334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noFill/>
          <a:extLst>
            <a:ext uri="{909E8E84-426E-40DD-AFC4-6F175D3DCCD1}">
              <a14:hiddenFill xmlns:a14="http://schemas.microsoft.com/office/drawing/2010/main">
                <a:solidFill>
                  <a:srgbClr val="FFFFFF"/>
                </a:solidFill>
              </a14:hiddenFill>
            </a:ext>
          </a:extLst>
        </p:spPr>
        <p:txBody>
          <a:bodyPr/>
          <a:lstStyle/>
          <a:p>
            <a:r>
              <a:rPr lang="cs-CZ" dirty="0" smtClean="0"/>
              <a:t>Management zlozvyku:</a:t>
            </a:r>
            <a:br>
              <a:rPr lang="cs-CZ" dirty="0" smtClean="0"/>
            </a:br>
            <a:r>
              <a:rPr lang="cs-CZ" dirty="0" err="1" smtClean="0"/>
              <a:t>Challenge</a:t>
            </a:r>
            <a:endParaRPr lang="cs-CZ" dirty="0"/>
          </a:p>
        </p:txBody>
      </p:sp>
      <p:sp>
        <p:nvSpPr>
          <p:cNvPr id="3" name="Podnadpis 2"/>
          <p:cNvSpPr>
            <a:spLocks noGrp="1"/>
          </p:cNvSpPr>
          <p:nvPr>
            <p:ph type="subTitle" idx="1"/>
          </p:nvPr>
        </p:nvSpPr>
        <p:spPr/>
        <p:txBody>
          <a:bodyPr/>
          <a:lstStyle/>
          <a:p>
            <a:r>
              <a:rPr lang="cs-CZ" b="1" dirty="0" smtClean="0"/>
              <a:t>Zkrácená verze pro Erasmus studenty</a:t>
            </a:r>
            <a:endParaRPr lang="cs-CZ" dirty="0"/>
          </a:p>
        </p:txBody>
      </p:sp>
      <p:sp>
        <p:nvSpPr>
          <p:cNvPr id="5" name="Obdélník 4"/>
          <p:cNvSpPr/>
          <p:nvPr/>
        </p:nvSpPr>
        <p:spPr>
          <a:xfrm>
            <a:off x="147484" y="147484"/>
            <a:ext cx="11872451" cy="6563032"/>
          </a:xfrm>
          <a:prstGeom prst="rect">
            <a:avLst/>
          </a:prstGeom>
          <a:noFill/>
          <a:ln w="7620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149048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7E3D74E-3BEB-473D-8432-A1180DCF8BF5}"/>
              </a:ext>
            </a:extLst>
          </p:cNvPr>
          <p:cNvSpPr>
            <a:spLocks noGrp="1"/>
          </p:cNvSpPr>
          <p:nvPr>
            <p:ph type="ctrTitle"/>
          </p:nvPr>
        </p:nvSpPr>
        <p:spPr/>
        <p:txBody>
          <a:bodyPr/>
          <a:lstStyle/>
          <a:p>
            <a:r>
              <a:rPr lang="cs-CZ" dirty="0" smtClean="0"/>
              <a:t>Dodržování pitného režimu</a:t>
            </a:r>
            <a:endParaRPr lang="cs-CZ" dirty="0"/>
          </a:p>
        </p:txBody>
      </p:sp>
      <p:sp>
        <p:nvSpPr>
          <p:cNvPr id="3" name="Podnadpis 2">
            <a:extLst>
              <a:ext uri="{FF2B5EF4-FFF2-40B4-BE49-F238E27FC236}">
                <a16:creationId xmlns="" xmlns:a16="http://schemas.microsoft.com/office/drawing/2014/main" id="{95A47A62-1901-4DFC-9812-AE8C50BBE4D0}"/>
              </a:ext>
            </a:extLst>
          </p:cNvPr>
          <p:cNvSpPr>
            <a:spLocks noGrp="1"/>
          </p:cNvSpPr>
          <p:nvPr>
            <p:ph type="subTitle" idx="1"/>
          </p:nvPr>
        </p:nvSpPr>
        <p:spPr/>
        <p:txBody>
          <a:bodyPr/>
          <a:lstStyle/>
          <a:p>
            <a:r>
              <a:rPr lang="cs-CZ" dirty="0"/>
              <a:t>Barbora Krejzlová</a:t>
            </a:r>
          </a:p>
        </p:txBody>
      </p:sp>
      <p:sp>
        <p:nvSpPr>
          <p:cNvPr id="4" name="Zaoblený obdélník 3"/>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12</a:t>
            </a:r>
            <a:endParaRPr lang="cs-CZ" sz="4000" dirty="0">
              <a:solidFill>
                <a:schemeClr val="tx1"/>
              </a:solidFill>
            </a:endParaRPr>
          </a:p>
        </p:txBody>
      </p:sp>
    </p:spTree>
    <p:extLst>
      <p:ext uri="{BB962C8B-B14F-4D97-AF65-F5344CB8AC3E}">
        <p14:creationId xmlns:p14="http://schemas.microsoft.com/office/powerpoint/2010/main" val="1320195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Zadání</a:t>
            </a:r>
            <a:endParaRPr lang="cs-CZ" dirty="0"/>
          </a:p>
        </p:txBody>
      </p:sp>
      <p:sp>
        <p:nvSpPr>
          <p:cNvPr id="3" name="Zástupný symbol pro obsah 2"/>
          <p:cNvSpPr>
            <a:spLocks noGrp="1"/>
          </p:cNvSpPr>
          <p:nvPr>
            <p:ph idx="1"/>
          </p:nvPr>
        </p:nvSpPr>
        <p:spPr/>
        <p:txBody>
          <a:bodyPr/>
          <a:lstStyle/>
          <a:p>
            <a:r>
              <a:rPr lang="cs-CZ" sz="2000" dirty="0"/>
              <a:t>Vyberte jeden Váš </a:t>
            </a:r>
            <a:r>
              <a:rPr lang="cs-CZ" sz="2000" b="1" dirty="0"/>
              <a:t>reálný zlozvyk </a:t>
            </a:r>
            <a:r>
              <a:rPr lang="cs-CZ" sz="2000" dirty="0"/>
              <a:t>týkající se </a:t>
            </a:r>
            <a:r>
              <a:rPr lang="cs-CZ" sz="2000" b="1" dirty="0"/>
              <a:t>chování spojeného se zdravím</a:t>
            </a:r>
            <a:r>
              <a:rPr lang="cs-CZ" sz="2000" dirty="0"/>
              <a:t>, na jehož redukci budeme společně pracovat</a:t>
            </a:r>
          </a:p>
          <a:p>
            <a:pPr lvl="1"/>
            <a:r>
              <a:rPr lang="cs-CZ" sz="2000" dirty="0"/>
              <a:t>Příklady: Chodím pozdě spát, málo se hýbu, </a:t>
            </a:r>
            <a:r>
              <a:rPr lang="cs-CZ" sz="2000" dirty="0" smtClean="0"/>
              <a:t>nedodržuji </a:t>
            </a:r>
            <a:r>
              <a:rPr lang="cs-CZ" sz="2000" dirty="0"/>
              <a:t>pitný režim, nejím </a:t>
            </a:r>
            <a:r>
              <a:rPr lang="cs-CZ" sz="2000" dirty="0" smtClean="0"/>
              <a:t>pravidelně</a:t>
            </a:r>
            <a:r>
              <a:rPr lang="cs-CZ" sz="2000" dirty="0"/>
              <a:t>…</a:t>
            </a:r>
          </a:p>
          <a:p>
            <a:pPr lvl="1"/>
            <a:r>
              <a:rPr lang="cs-CZ" sz="2000" dirty="0"/>
              <a:t>Ideálně takový, aby pro Vás bylo v pořádku jej sdílet s ostatními v semináři</a:t>
            </a:r>
          </a:p>
          <a:p>
            <a:endParaRPr lang="cs-CZ" dirty="0"/>
          </a:p>
          <a:p>
            <a:r>
              <a:rPr lang="cs-CZ" sz="2000" dirty="0"/>
              <a:t>Vytvořte </a:t>
            </a:r>
            <a:r>
              <a:rPr lang="cs-CZ" sz="2000" b="1" dirty="0"/>
              <a:t>individuální plán</a:t>
            </a:r>
            <a:r>
              <a:rPr lang="cs-CZ" sz="2000" dirty="0"/>
              <a:t>, jakým se během semestru chcete se zlozvykem vypořádávat. Plán by měl zahrnovat „analýzu“ zlozvyku a být dostatečně </a:t>
            </a:r>
            <a:r>
              <a:rPr lang="cs-CZ" sz="2000" b="1" dirty="0"/>
              <a:t>konkrétní</a:t>
            </a:r>
            <a:r>
              <a:rPr lang="cs-CZ" sz="2000" dirty="0"/>
              <a:t>.</a:t>
            </a:r>
          </a:p>
          <a:p>
            <a:r>
              <a:rPr lang="cs-CZ" sz="2000" dirty="0"/>
              <a:t>Doba realizace (= doba, na kterou plánovat): </a:t>
            </a:r>
            <a:r>
              <a:rPr lang="cs-CZ" sz="2000" b="1" dirty="0"/>
              <a:t>6 týdnů</a:t>
            </a:r>
          </a:p>
          <a:p>
            <a:r>
              <a:rPr lang="cs-CZ" sz="2000" dirty="0"/>
              <a:t>Forma je na vás (Word, tužka + papír, obrázky aj.)</a:t>
            </a:r>
          </a:p>
          <a:p>
            <a:pPr lvl="1"/>
            <a:endParaRPr lang="cs-CZ" sz="2000" dirty="0"/>
          </a:p>
          <a:p>
            <a:endParaRPr lang="cs-CZ" dirty="0"/>
          </a:p>
        </p:txBody>
      </p:sp>
      <p:sp>
        <p:nvSpPr>
          <p:cNvPr id="4" name="Obdélník 3"/>
          <p:cNvSpPr/>
          <p:nvPr/>
        </p:nvSpPr>
        <p:spPr>
          <a:xfrm>
            <a:off x="147484" y="147484"/>
            <a:ext cx="11872451" cy="6563032"/>
          </a:xfrm>
          <a:prstGeom prst="rect">
            <a:avLst/>
          </a:prstGeom>
          <a:noFill/>
          <a:ln w="7620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88175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6464F7F-53D6-43E3-9511-310CEF6BBCAF}"/>
              </a:ext>
            </a:extLst>
          </p:cNvPr>
          <p:cNvSpPr>
            <a:spLocks noGrp="1"/>
          </p:cNvSpPr>
          <p:nvPr>
            <p:ph type="title"/>
          </p:nvPr>
        </p:nvSpPr>
        <p:spPr/>
        <p:txBody>
          <a:bodyPr/>
          <a:lstStyle/>
          <a:p>
            <a:r>
              <a:rPr lang="cs-CZ" dirty="0"/>
              <a:t>Popis zlozvyku</a:t>
            </a:r>
          </a:p>
        </p:txBody>
      </p:sp>
      <p:sp>
        <p:nvSpPr>
          <p:cNvPr id="3" name="Zástupný obsah 2">
            <a:extLst>
              <a:ext uri="{FF2B5EF4-FFF2-40B4-BE49-F238E27FC236}">
                <a16:creationId xmlns="" xmlns:a16="http://schemas.microsoft.com/office/drawing/2014/main" id="{D9A9ED7A-D7E1-46A2-84DF-45D79779C611}"/>
              </a:ext>
            </a:extLst>
          </p:cNvPr>
          <p:cNvSpPr>
            <a:spLocks noGrp="1"/>
          </p:cNvSpPr>
          <p:nvPr>
            <p:ph idx="1"/>
          </p:nvPr>
        </p:nvSpPr>
        <p:spPr/>
        <p:txBody>
          <a:bodyPr/>
          <a:lstStyle/>
          <a:p>
            <a:pPr lvl="0"/>
            <a:r>
              <a:rPr lang="cs-CZ" dirty="0"/>
              <a:t>většinu dní je mým </a:t>
            </a:r>
            <a:r>
              <a:rPr lang="cs-CZ" dirty="0">
                <a:solidFill>
                  <a:srgbClr val="FF0000"/>
                </a:solidFill>
              </a:rPr>
              <a:t>standardem vypít zhruba půl až třičtvrtě litru</a:t>
            </a:r>
            <a:r>
              <a:rPr lang="cs-CZ" dirty="0"/>
              <a:t> vody/tekutin =&gt; nedostačující</a:t>
            </a:r>
          </a:p>
          <a:p>
            <a:pPr lvl="0"/>
            <a:r>
              <a:rPr lang="cs-CZ" dirty="0">
                <a:solidFill>
                  <a:srgbClr val="FF0000"/>
                </a:solidFill>
              </a:rPr>
              <a:t>proč se zbavit zlozvyku</a:t>
            </a:r>
            <a:r>
              <a:rPr lang="cs-CZ" dirty="0"/>
              <a:t>: zdravotní obtíže, které mohou vzniknout z nedostatečného pitného režimu</a:t>
            </a:r>
          </a:p>
          <a:p>
            <a:pPr marL="0" indent="0">
              <a:buNone/>
            </a:pPr>
            <a:r>
              <a:rPr lang="cs-CZ" dirty="0"/>
              <a:t>=&gt; únava</a:t>
            </a:r>
          </a:p>
          <a:p>
            <a:pPr>
              <a:buFont typeface="Symbol" panose="05050102010706020507" pitchFamily="18" charset="2"/>
              <a:buChar char="Þ"/>
            </a:pPr>
            <a:r>
              <a:rPr lang="cs-CZ" dirty="0"/>
              <a:t>bolesti hlavy</a:t>
            </a:r>
          </a:p>
          <a:p>
            <a:pPr>
              <a:buFont typeface="Symbol" panose="05050102010706020507" pitchFamily="18" charset="2"/>
              <a:buChar char="Þ"/>
            </a:pPr>
            <a:r>
              <a:rPr lang="cs-CZ" dirty="0"/>
              <a:t> motání hlavy</a:t>
            </a:r>
          </a:p>
          <a:p>
            <a:pPr>
              <a:buFont typeface="Symbol" panose="05050102010706020507" pitchFamily="18" charset="2"/>
              <a:buChar char="Þ"/>
            </a:pPr>
            <a:r>
              <a:rPr lang="cs-CZ" dirty="0"/>
              <a:t>zažívací potíže</a:t>
            </a:r>
          </a:p>
          <a:p>
            <a:pPr>
              <a:buFont typeface="Symbol" panose="05050102010706020507" pitchFamily="18" charset="2"/>
              <a:buChar char="Þ"/>
            </a:pPr>
            <a:r>
              <a:rPr lang="cs-CZ" dirty="0"/>
              <a:t>ledvinové onemocnění</a:t>
            </a:r>
          </a:p>
        </p:txBody>
      </p:sp>
    </p:spTree>
    <p:extLst>
      <p:ext uri="{BB962C8B-B14F-4D97-AF65-F5344CB8AC3E}">
        <p14:creationId xmlns:p14="http://schemas.microsoft.com/office/powerpoint/2010/main" val="191992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939CC41E-8DF8-450C-A7A8-8C4CD61CB33D}"/>
              </a:ext>
            </a:extLst>
          </p:cNvPr>
          <p:cNvSpPr>
            <a:spLocks noGrp="1"/>
          </p:cNvSpPr>
          <p:nvPr>
            <p:ph type="title"/>
          </p:nvPr>
        </p:nvSpPr>
        <p:spPr>
          <a:xfrm>
            <a:off x="838200" y="18255"/>
            <a:ext cx="10515600" cy="1325563"/>
          </a:xfrm>
        </p:spPr>
        <p:txBody>
          <a:bodyPr/>
          <a:lstStyle/>
          <a:p>
            <a:r>
              <a:rPr lang="cs-CZ" dirty="0"/>
              <a:t>Zvolená technika</a:t>
            </a:r>
          </a:p>
        </p:txBody>
      </p:sp>
      <p:sp>
        <p:nvSpPr>
          <p:cNvPr id="3" name="Zástupný obsah 2">
            <a:extLst>
              <a:ext uri="{FF2B5EF4-FFF2-40B4-BE49-F238E27FC236}">
                <a16:creationId xmlns="" xmlns:a16="http://schemas.microsoft.com/office/drawing/2014/main" id="{25687C75-64F2-48E5-ABF1-5DA9BA396129}"/>
              </a:ext>
            </a:extLst>
          </p:cNvPr>
          <p:cNvSpPr>
            <a:spLocks noGrp="1"/>
          </p:cNvSpPr>
          <p:nvPr>
            <p:ph idx="1"/>
          </p:nvPr>
        </p:nvSpPr>
        <p:spPr>
          <a:xfrm>
            <a:off x="838200" y="1094105"/>
            <a:ext cx="10515600" cy="4351338"/>
          </a:xfrm>
        </p:spPr>
        <p:txBody>
          <a:bodyPr/>
          <a:lstStyle/>
          <a:p>
            <a:r>
              <a:rPr lang="cs-CZ" dirty="0" err="1">
                <a:solidFill>
                  <a:srgbClr val="FF0000"/>
                </a:solidFill>
              </a:rPr>
              <a:t>buzer</a:t>
            </a:r>
            <a:r>
              <a:rPr lang="cs-CZ" dirty="0">
                <a:solidFill>
                  <a:srgbClr val="FF0000"/>
                </a:solidFill>
              </a:rPr>
              <a:t> lístek</a:t>
            </a:r>
          </a:p>
          <a:p>
            <a:r>
              <a:rPr lang="cs-CZ" dirty="0"/>
              <a:t>Každý den jsem si zaznamenávala jestli jsem dosáhla stanovených cílů a celkové hodnocení uplynulého týdne</a:t>
            </a:r>
          </a:p>
          <a:p>
            <a:pPr marL="0" indent="0">
              <a:buNone/>
            </a:pPr>
            <a:endParaRPr lang="cs-CZ" dirty="0"/>
          </a:p>
          <a:p>
            <a:endParaRPr lang="cs-CZ" dirty="0"/>
          </a:p>
        </p:txBody>
      </p:sp>
      <p:pic>
        <p:nvPicPr>
          <p:cNvPr id="5" name="Obrázek 4" descr="Obsah obrázku text&#10;&#10;Popis byl vytvořen automaticky">
            <a:extLst>
              <a:ext uri="{FF2B5EF4-FFF2-40B4-BE49-F238E27FC236}">
                <a16:creationId xmlns="" xmlns:a16="http://schemas.microsoft.com/office/drawing/2014/main" id="{D79A79A6-D4ED-4BD3-BD15-66CA0F2296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455789"/>
            <a:ext cx="6214886" cy="4402211"/>
          </a:xfrm>
          <a:prstGeom prst="rect">
            <a:avLst/>
          </a:prstGeom>
        </p:spPr>
      </p:pic>
    </p:spTree>
    <p:extLst>
      <p:ext uri="{BB962C8B-B14F-4D97-AF65-F5344CB8AC3E}">
        <p14:creationId xmlns:p14="http://schemas.microsoft.com/office/powerpoint/2010/main" val="178389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0198DDC-5284-4DA7-90B7-F4F301593853}"/>
              </a:ext>
            </a:extLst>
          </p:cNvPr>
          <p:cNvSpPr>
            <a:spLocks noGrp="1"/>
          </p:cNvSpPr>
          <p:nvPr>
            <p:ph type="title"/>
          </p:nvPr>
        </p:nvSpPr>
        <p:spPr>
          <a:xfrm>
            <a:off x="838200" y="0"/>
            <a:ext cx="10515600" cy="1325563"/>
          </a:xfrm>
        </p:spPr>
        <p:txBody>
          <a:bodyPr/>
          <a:lstStyle/>
          <a:p>
            <a:r>
              <a:rPr lang="cs-CZ" dirty="0"/>
              <a:t>Hodnocení mého snažení</a:t>
            </a:r>
          </a:p>
        </p:txBody>
      </p:sp>
      <p:sp>
        <p:nvSpPr>
          <p:cNvPr id="3" name="Zástupný obsah 2">
            <a:extLst>
              <a:ext uri="{FF2B5EF4-FFF2-40B4-BE49-F238E27FC236}">
                <a16:creationId xmlns="" xmlns:a16="http://schemas.microsoft.com/office/drawing/2014/main" id="{6EBD0891-8A2B-452B-A7A8-7CC488E7C808}"/>
              </a:ext>
            </a:extLst>
          </p:cNvPr>
          <p:cNvSpPr>
            <a:spLocks noGrp="1"/>
          </p:cNvSpPr>
          <p:nvPr>
            <p:ph idx="1"/>
          </p:nvPr>
        </p:nvSpPr>
        <p:spPr>
          <a:xfrm>
            <a:off x="838200" y="1037833"/>
            <a:ext cx="10515600" cy="5306695"/>
          </a:xfrm>
        </p:spPr>
        <p:txBody>
          <a:bodyPr>
            <a:normAutofit/>
          </a:bodyPr>
          <a:lstStyle/>
          <a:p>
            <a:r>
              <a:rPr lang="cs-CZ" dirty="0"/>
              <a:t>metoda byla zvolená dobře vzhledem k zlozvyku</a:t>
            </a:r>
          </a:p>
          <a:p>
            <a:r>
              <a:rPr lang="cs-CZ" dirty="0"/>
              <a:t>ze zaznamenaných informací bylo dost dobře </a:t>
            </a:r>
            <a:r>
              <a:rPr lang="cs-CZ" dirty="0">
                <a:solidFill>
                  <a:srgbClr val="FF0000"/>
                </a:solidFill>
              </a:rPr>
              <a:t>jasné na jakém aspektu je nutno ještě zapracovat</a:t>
            </a:r>
          </a:p>
          <a:p>
            <a:endParaRPr lang="cs-CZ" dirty="0"/>
          </a:p>
          <a:p>
            <a:r>
              <a:rPr lang="cs-CZ" dirty="0"/>
              <a:t>v pořádku, když jsem byla doma</a:t>
            </a:r>
          </a:p>
          <a:p>
            <a:r>
              <a:rPr lang="cs-CZ" dirty="0"/>
              <a:t>problém, když jsem opustila domov (nezapomínat si vzít pití </a:t>
            </a:r>
            <a:r>
              <a:rPr lang="cs-CZ" dirty="0" err="1"/>
              <a:t>ssebou</a:t>
            </a:r>
            <a:r>
              <a:rPr lang="cs-CZ" dirty="0"/>
              <a:t>)</a:t>
            </a:r>
          </a:p>
          <a:p>
            <a:endParaRPr lang="cs-CZ" dirty="0"/>
          </a:p>
          <a:p>
            <a:r>
              <a:rPr lang="cs-CZ" dirty="0"/>
              <a:t>když si něco zapisujete, tak tomu dáte </a:t>
            </a:r>
            <a:r>
              <a:rPr lang="cs-CZ" dirty="0">
                <a:solidFill>
                  <a:srgbClr val="FF0000"/>
                </a:solidFill>
              </a:rPr>
              <a:t>řád a pravidelnost</a:t>
            </a:r>
          </a:p>
          <a:p>
            <a:r>
              <a:rPr lang="cs-CZ" dirty="0">
                <a:solidFill>
                  <a:srgbClr val="FF0000"/>
                </a:solidFill>
              </a:rPr>
              <a:t>dobře zvládnutelná metoda </a:t>
            </a:r>
            <a:r>
              <a:rPr lang="cs-CZ" dirty="0"/>
              <a:t>téměř pro každého</a:t>
            </a:r>
          </a:p>
          <a:p>
            <a:r>
              <a:rPr lang="cs-CZ" dirty="0"/>
              <a:t>přehledně může člověk </a:t>
            </a:r>
            <a:r>
              <a:rPr lang="cs-CZ" dirty="0">
                <a:solidFill>
                  <a:srgbClr val="FF0000"/>
                </a:solidFill>
              </a:rPr>
              <a:t>vystopovat kde dělá chyby</a:t>
            </a:r>
          </a:p>
          <a:p>
            <a:pPr marL="0" indent="0">
              <a:buNone/>
            </a:pPr>
            <a:endParaRPr lang="cs-CZ" dirty="0">
              <a:solidFill>
                <a:srgbClr val="FF0000"/>
              </a:solidFill>
            </a:endParaRPr>
          </a:p>
          <a:p>
            <a:endParaRPr lang="cs-CZ" dirty="0"/>
          </a:p>
        </p:txBody>
      </p:sp>
    </p:spTree>
    <p:extLst>
      <p:ext uri="{BB962C8B-B14F-4D97-AF65-F5344CB8AC3E}">
        <p14:creationId xmlns:p14="http://schemas.microsoft.com/office/powerpoint/2010/main" val="4254566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BF9ED49-E5C3-4F2C-869E-8883C740DD3E}"/>
              </a:ext>
            </a:extLst>
          </p:cNvPr>
          <p:cNvSpPr>
            <a:spLocks noGrp="1"/>
          </p:cNvSpPr>
          <p:nvPr>
            <p:ph type="title"/>
          </p:nvPr>
        </p:nvSpPr>
        <p:spPr/>
        <p:txBody>
          <a:bodyPr/>
          <a:lstStyle/>
          <a:p>
            <a:r>
              <a:rPr lang="cs-CZ" dirty="0"/>
              <a:t>Co bych změnila</a:t>
            </a:r>
          </a:p>
        </p:txBody>
      </p:sp>
      <p:sp>
        <p:nvSpPr>
          <p:cNvPr id="3" name="Zástupný obsah 2">
            <a:extLst>
              <a:ext uri="{FF2B5EF4-FFF2-40B4-BE49-F238E27FC236}">
                <a16:creationId xmlns="" xmlns:a16="http://schemas.microsoft.com/office/drawing/2014/main" id="{14B81020-FB0E-4639-AAF1-617F64E0074F}"/>
              </a:ext>
            </a:extLst>
          </p:cNvPr>
          <p:cNvSpPr>
            <a:spLocks noGrp="1"/>
          </p:cNvSpPr>
          <p:nvPr>
            <p:ph idx="1"/>
          </p:nvPr>
        </p:nvSpPr>
        <p:spPr/>
        <p:txBody>
          <a:bodyPr/>
          <a:lstStyle/>
          <a:p>
            <a:r>
              <a:rPr lang="cs-CZ" dirty="0" err="1"/>
              <a:t>buzer</a:t>
            </a:r>
            <a:r>
              <a:rPr lang="cs-CZ" dirty="0"/>
              <a:t> lístek převést do </a:t>
            </a:r>
            <a:r>
              <a:rPr lang="cs-CZ" dirty="0">
                <a:solidFill>
                  <a:srgbClr val="FF0000"/>
                </a:solidFill>
              </a:rPr>
              <a:t>elektronické podoby</a:t>
            </a:r>
          </a:p>
          <a:p>
            <a:r>
              <a:rPr lang="cs-CZ" dirty="0"/>
              <a:t>mít </a:t>
            </a:r>
            <a:r>
              <a:rPr lang="cs-CZ" dirty="0" err="1"/>
              <a:t>buzer</a:t>
            </a:r>
            <a:r>
              <a:rPr lang="cs-CZ" dirty="0"/>
              <a:t> </a:t>
            </a:r>
            <a:r>
              <a:rPr lang="cs-CZ" dirty="0">
                <a:solidFill>
                  <a:srgbClr val="FF0000"/>
                </a:solidFill>
              </a:rPr>
              <a:t>lístek u sebe </a:t>
            </a:r>
            <a:r>
              <a:rPr lang="cs-CZ" dirty="0"/>
              <a:t>=&gt; vyhneme se zapomínání</a:t>
            </a:r>
          </a:p>
        </p:txBody>
      </p:sp>
    </p:spTree>
    <p:extLst>
      <p:ext uri="{BB962C8B-B14F-4D97-AF65-F5344CB8AC3E}">
        <p14:creationId xmlns:p14="http://schemas.microsoft.com/office/powerpoint/2010/main" val="2749605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 xmlns:a16="http://schemas.microsoft.com/office/drawing/2014/main" id="{A73FD18B-3427-41A2-A1DA-4AF673F2D584}"/>
              </a:ext>
            </a:extLst>
          </p:cNvPr>
          <p:cNvSpPr>
            <a:spLocks noGrp="1"/>
          </p:cNvSpPr>
          <p:nvPr>
            <p:ph type="ctrTitle"/>
          </p:nvPr>
        </p:nvSpPr>
        <p:spPr>
          <a:xfrm>
            <a:off x="1524000" y="1600200"/>
            <a:ext cx="9144000" cy="2387600"/>
          </a:xfrm>
        </p:spPr>
        <p:txBody>
          <a:bodyPr>
            <a:normAutofit/>
          </a:bodyPr>
          <a:lstStyle/>
          <a:p>
            <a:r>
              <a:rPr lang="cs-CZ" sz="3000" dirty="0"/>
              <a:t>FINÁLNÍ ZHODNOCENÍ MANAGEMENTU ZLOZVYKU</a:t>
            </a:r>
            <a:r>
              <a:rPr lang="cs-CZ" dirty="0"/>
              <a:t/>
            </a:r>
            <a:br>
              <a:rPr lang="cs-CZ" dirty="0"/>
            </a:br>
            <a:r>
              <a:rPr lang="cs-CZ" sz="7200" b="1" dirty="0"/>
              <a:t>PROKRASTINACE</a:t>
            </a:r>
            <a:endParaRPr lang="cs-CZ" dirty="0"/>
          </a:p>
        </p:txBody>
      </p:sp>
      <p:sp>
        <p:nvSpPr>
          <p:cNvPr id="5" name="Podnadpis 4">
            <a:extLst>
              <a:ext uri="{FF2B5EF4-FFF2-40B4-BE49-F238E27FC236}">
                <a16:creationId xmlns="" xmlns:a16="http://schemas.microsoft.com/office/drawing/2014/main" id="{818BCCFE-53C6-4BA2-B701-408FC1035448}"/>
              </a:ext>
            </a:extLst>
          </p:cNvPr>
          <p:cNvSpPr>
            <a:spLocks noGrp="1"/>
          </p:cNvSpPr>
          <p:nvPr>
            <p:ph type="subTitle" idx="1"/>
          </p:nvPr>
        </p:nvSpPr>
        <p:spPr>
          <a:xfrm>
            <a:off x="1524000" y="3987800"/>
            <a:ext cx="9144000" cy="1655762"/>
          </a:xfrm>
        </p:spPr>
        <p:txBody>
          <a:bodyPr/>
          <a:lstStyle/>
          <a:p>
            <a:r>
              <a:rPr lang="cs-CZ" dirty="0"/>
              <a:t>Eva Křížová</a:t>
            </a:r>
          </a:p>
        </p:txBody>
      </p:sp>
      <p:sp>
        <p:nvSpPr>
          <p:cNvPr id="6" name="Zaoblený obdélník 5"/>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13</a:t>
            </a:r>
            <a:endParaRPr lang="cs-CZ" sz="4000" dirty="0">
              <a:solidFill>
                <a:schemeClr val="tx1"/>
              </a:solidFill>
            </a:endParaRPr>
          </a:p>
        </p:txBody>
      </p:sp>
    </p:spTree>
    <p:extLst>
      <p:ext uri="{BB962C8B-B14F-4D97-AF65-F5344CB8AC3E}">
        <p14:creationId xmlns:p14="http://schemas.microsoft.com/office/powerpoint/2010/main" val="221099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 xmlns:a16="http://schemas.microsoft.com/office/drawing/2014/main" id="{1C144E83-25AB-4F02-BCAA-5D25DD456DA5}"/>
              </a:ext>
            </a:extLst>
          </p:cNvPr>
          <p:cNvSpPr/>
          <p:nvPr/>
        </p:nvSpPr>
        <p:spPr>
          <a:xfrm>
            <a:off x="5623362" y="3807673"/>
            <a:ext cx="2377858" cy="4522788"/>
          </a:xfrm>
          <a:prstGeom prst="rect">
            <a:avLst/>
          </a:prstGeom>
        </p:spPr>
        <p:txBody>
          <a:bodyPr wrap="square" anchor="t">
            <a:normAutofit/>
          </a:bodyPr>
          <a:lstStyle/>
          <a:p>
            <a:pPr>
              <a:lnSpc>
                <a:spcPct val="90000"/>
              </a:lnSpc>
              <a:spcAft>
                <a:spcPts val="600"/>
              </a:spcAft>
            </a:pPr>
            <a:r>
              <a:rPr lang="cs-CZ" sz="2000" dirty="0" err="1">
                <a:highlight>
                  <a:srgbClr val="FFFF00"/>
                </a:highlight>
              </a:rPr>
              <a:t>Buzer</a:t>
            </a:r>
            <a:r>
              <a:rPr lang="cs-CZ" sz="2000" dirty="0">
                <a:highlight>
                  <a:srgbClr val="FFFF00"/>
                </a:highlight>
              </a:rPr>
              <a:t> lístek </a:t>
            </a:r>
          </a:p>
          <a:p>
            <a:pPr>
              <a:lnSpc>
                <a:spcPct val="90000"/>
              </a:lnSpc>
              <a:spcAft>
                <a:spcPts val="600"/>
              </a:spcAft>
            </a:pPr>
            <a:r>
              <a:rPr lang="cs-CZ" sz="2000" dirty="0"/>
              <a:t>– můžeme zařadit i položky, které si myslíme, že s naší prokrastinací souvisí </a:t>
            </a:r>
            <a:r>
              <a:rPr lang="cs-CZ" sz="1500" dirty="0"/>
              <a:t>(&gt; já </a:t>
            </a:r>
            <a:r>
              <a:rPr lang="cs-CZ" sz="1500" dirty="0" err="1"/>
              <a:t>buzer</a:t>
            </a:r>
            <a:r>
              <a:rPr lang="cs-CZ" sz="1500" dirty="0"/>
              <a:t> lístek plnila pro: dobu vstávání, úklid, plnění naplánovaných úkolů, čas do kdy jít spát)</a:t>
            </a:r>
          </a:p>
        </p:txBody>
      </p:sp>
      <p:sp>
        <p:nvSpPr>
          <p:cNvPr id="4" name="Obdélník 3">
            <a:extLst>
              <a:ext uri="{FF2B5EF4-FFF2-40B4-BE49-F238E27FC236}">
                <a16:creationId xmlns="" xmlns:a16="http://schemas.microsoft.com/office/drawing/2014/main" id="{0FCAFDB5-AC45-4758-8251-CE8849884C28}"/>
              </a:ext>
            </a:extLst>
          </p:cNvPr>
          <p:cNvSpPr/>
          <p:nvPr/>
        </p:nvSpPr>
        <p:spPr>
          <a:xfrm>
            <a:off x="5623362" y="1881678"/>
            <a:ext cx="4581415" cy="4522788"/>
          </a:xfrm>
          <a:prstGeom prst="rect">
            <a:avLst/>
          </a:prstGeom>
        </p:spPr>
        <p:txBody>
          <a:bodyPr wrap="square" anchor="t">
            <a:normAutofit/>
          </a:bodyPr>
          <a:lstStyle/>
          <a:p>
            <a:pPr lvl="0">
              <a:lnSpc>
                <a:spcPct val="90000"/>
              </a:lnSpc>
              <a:spcAft>
                <a:spcPts val="600"/>
              </a:spcAft>
            </a:pPr>
            <a:r>
              <a:rPr lang="cs-CZ" sz="2000" dirty="0">
                <a:highlight>
                  <a:srgbClr val="00FFFF"/>
                </a:highlight>
              </a:rPr>
              <a:t>být všímavější </a:t>
            </a:r>
          </a:p>
          <a:p>
            <a:pPr lvl="0">
              <a:lnSpc>
                <a:spcPct val="90000"/>
              </a:lnSpc>
              <a:spcAft>
                <a:spcPts val="600"/>
              </a:spcAft>
            </a:pPr>
            <a:r>
              <a:rPr lang="cs-CZ" sz="2000" dirty="0"/>
              <a:t>i u ostatních situací </a:t>
            </a:r>
            <a:r>
              <a:rPr lang="cs-CZ" sz="1500" dirty="0"/>
              <a:t>(běžný denní život, …) </a:t>
            </a:r>
            <a:r>
              <a:rPr lang="cs-CZ" sz="2000" dirty="0"/>
              <a:t>trénovat sebeuvědomění a všímavost</a:t>
            </a:r>
          </a:p>
        </p:txBody>
      </p:sp>
      <p:sp>
        <p:nvSpPr>
          <p:cNvPr id="6" name="Nadpis 5">
            <a:extLst>
              <a:ext uri="{FF2B5EF4-FFF2-40B4-BE49-F238E27FC236}">
                <a16:creationId xmlns="" xmlns:a16="http://schemas.microsoft.com/office/drawing/2014/main" id="{5C452196-C544-448C-813F-10C21B006E6F}"/>
              </a:ext>
            </a:extLst>
          </p:cNvPr>
          <p:cNvSpPr>
            <a:spLocks noGrp="1"/>
          </p:cNvSpPr>
          <p:nvPr>
            <p:ph type="title"/>
          </p:nvPr>
        </p:nvSpPr>
        <p:spPr>
          <a:xfrm>
            <a:off x="1162049" y="788933"/>
            <a:ext cx="10515600" cy="1325563"/>
          </a:xfrm>
        </p:spPr>
        <p:txBody>
          <a:bodyPr/>
          <a:lstStyle/>
          <a:p>
            <a:r>
              <a:rPr lang="cs-CZ" b="1" u="sng" dirty="0"/>
              <a:t>Co se mi osvědčilo v boji se zlozvykem?</a:t>
            </a:r>
            <a:br>
              <a:rPr lang="cs-CZ" b="1" u="sng" dirty="0"/>
            </a:br>
            <a:endParaRPr lang="cs-CZ" dirty="0"/>
          </a:p>
        </p:txBody>
      </p:sp>
      <p:sp>
        <p:nvSpPr>
          <p:cNvPr id="3" name="Zástupný obsah 2">
            <a:extLst>
              <a:ext uri="{FF2B5EF4-FFF2-40B4-BE49-F238E27FC236}">
                <a16:creationId xmlns="" xmlns:a16="http://schemas.microsoft.com/office/drawing/2014/main" id="{C2ACCA4D-0045-4587-87CE-393C17420A55}"/>
              </a:ext>
            </a:extLst>
          </p:cNvPr>
          <p:cNvSpPr>
            <a:spLocks noGrp="1"/>
          </p:cNvSpPr>
          <p:nvPr>
            <p:ph idx="1"/>
          </p:nvPr>
        </p:nvSpPr>
        <p:spPr>
          <a:xfrm>
            <a:off x="1162049" y="1881678"/>
            <a:ext cx="3683220" cy="4522788"/>
          </a:xfrm>
        </p:spPr>
        <p:txBody>
          <a:bodyPr wrap="square" anchor="t">
            <a:normAutofit/>
          </a:bodyPr>
          <a:lstStyle/>
          <a:p>
            <a:pPr marL="0" indent="0">
              <a:buNone/>
            </a:pPr>
            <a:r>
              <a:rPr lang="cs-CZ" sz="1800" dirty="0">
                <a:solidFill>
                  <a:schemeClr val="bg1"/>
                </a:solidFill>
                <a:highlight>
                  <a:srgbClr val="800080"/>
                </a:highlight>
              </a:rPr>
              <a:t>PLÁNOVÁNÍ + „TO DO LIST“</a:t>
            </a:r>
          </a:p>
          <a:p>
            <a:pPr marL="0" indent="0">
              <a:buNone/>
            </a:pPr>
            <a:r>
              <a:rPr lang="cs-CZ" sz="1800" dirty="0"/>
              <a:t>- pokud obdržím úkol k vypracování, naplánuji si, kdy na něm budu pracovat – „čím dříve, tím lépe“, pokud se bude jednat o úkol složitější, práci si rozdělím do více dní </a:t>
            </a:r>
          </a:p>
          <a:p>
            <a:pPr>
              <a:buFontTx/>
              <a:buChar char="-"/>
            </a:pPr>
            <a:endParaRPr lang="cs-CZ" sz="1800" dirty="0"/>
          </a:p>
          <a:p>
            <a:pPr>
              <a:buFontTx/>
              <a:buChar char="-"/>
            </a:pPr>
            <a:endParaRPr lang="cs-CZ" sz="500" dirty="0"/>
          </a:p>
          <a:p>
            <a:pPr marL="0" indent="0">
              <a:buNone/>
            </a:pPr>
            <a:r>
              <a:rPr lang="cs-CZ" sz="1800" dirty="0">
                <a:highlight>
                  <a:srgbClr val="00FF00"/>
                </a:highlight>
              </a:rPr>
              <a:t>Jednouché úkoly dělat HNED</a:t>
            </a:r>
          </a:p>
          <a:p>
            <a:pPr marL="0" indent="0">
              <a:buNone/>
            </a:pPr>
            <a:r>
              <a:rPr lang="cs-CZ" sz="1800" dirty="0"/>
              <a:t> - když k nám úkol přijde (přijde faktura na zaplacení telefonu – je to minuta práce – udělám to hned), dělat hned i běžný úklid – dopiji </a:t>
            </a:r>
            <a:r>
              <a:rPr lang="cs-CZ" sz="1800" dirty="0" err="1"/>
              <a:t>kafe</a:t>
            </a:r>
            <a:r>
              <a:rPr lang="cs-CZ" sz="1800" dirty="0"/>
              <a:t> – hrnek umyji (dám do myčky), a nenechávám ho na stole… </a:t>
            </a:r>
            <a:r>
              <a:rPr lang="cs-CZ" sz="1800" dirty="0" err="1"/>
              <a:t>atp</a:t>
            </a:r>
            <a:endParaRPr lang="cs-CZ" sz="1800" dirty="0"/>
          </a:p>
        </p:txBody>
      </p:sp>
      <p:pic>
        <p:nvPicPr>
          <p:cNvPr id="20" name="Obrázek 19">
            <a:extLst>
              <a:ext uri="{FF2B5EF4-FFF2-40B4-BE49-F238E27FC236}">
                <a16:creationId xmlns="" xmlns:a16="http://schemas.microsoft.com/office/drawing/2014/main" id="{DBDE1060-CF06-4960-8A26-D3EAC7B592C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779313" y="3462663"/>
            <a:ext cx="3412687" cy="3412687"/>
          </a:xfrm>
          <a:prstGeom prst="rect">
            <a:avLst/>
          </a:prstGeom>
        </p:spPr>
      </p:pic>
      <p:sp>
        <p:nvSpPr>
          <p:cNvPr id="21" name="TextovéPole 20">
            <a:extLst>
              <a:ext uri="{FF2B5EF4-FFF2-40B4-BE49-F238E27FC236}">
                <a16:creationId xmlns="" xmlns:a16="http://schemas.microsoft.com/office/drawing/2014/main" id="{198BA531-388D-443D-99E3-E00307E07CB0}"/>
              </a:ext>
            </a:extLst>
          </p:cNvPr>
          <p:cNvSpPr txBox="1"/>
          <p:nvPr/>
        </p:nvSpPr>
        <p:spPr>
          <a:xfrm>
            <a:off x="2967000" y="7158000"/>
            <a:ext cx="6858000" cy="230832"/>
          </a:xfrm>
          <a:prstGeom prst="rect">
            <a:avLst/>
          </a:prstGeom>
          <a:noFill/>
        </p:spPr>
        <p:txBody>
          <a:bodyPr wrap="square" rtlCol="0">
            <a:spAutoFit/>
          </a:bodyPr>
          <a:lstStyle/>
          <a:p>
            <a:r>
              <a:rPr lang="cs-CZ" sz="900">
                <a:hlinkClick r:id="rId4" tooltip="http://satisfyingretirement.blogspot.com/2016/11/aging-top-9-to-do-list.html"/>
              </a:rPr>
              <a:t>Tato fotka</a:t>
            </a:r>
            <a:r>
              <a:rPr lang="cs-CZ" sz="900"/>
              <a:t> od autora Neznámý autor s licencí </a:t>
            </a:r>
            <a:r>
              <a:rPr lang="cs-CZ" sz="900">
                <a:hlinkClick r:id="rId5" tooltip="https://creativecommons.org/licenses/by-nd/3.0/"/>
              </a:rPr>
              <a:t>CC BY-ND</a:t>
            </a:r>
            <a:endParaRPr lang="cs-CZ" sz="900"/>
          </a:p>
        </p:txBody>
      </p:sp>
    </p:spTree>
    <p:extLst>
      <p:ext uri="{BB962C8B-B14F-4D97-AF65-F5344CB8AC3E}">
        <p14:creationId xmlns:p14="http://schemas.microsoft.com/office/powerpoint/2010/main" val="2126578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96EE861B-65E3-475A-95C7-B8B3D73BC5FB}"/>
              </a:ext>
            </a:extLst>
          </p:cNvPr>
          <p:cNvSpPr>
            <a:spLocks noGrp="1"/>
          </p:cNvSpPr>
          <p:nvPr>
            <p:ph type="title"/>
          </p:nvPr>
        </p:nvSpPr>
        <p:spPr>
          <a:xfrm>
            <a:off x="922282" y="500062"/>
            <a:ext cx="10515600" cy="1325563"/>
          </a:xfrm>
        </p:spPr>
        <p:txBody>
          <a:bodyPr/>
          <a:lstStyle/>
          <a:p>
            <a:r>
              <a:rPr lang="cs-CZ" b="1" u="sng" dirty="0"/>
              <a:t>Co bych změnila?</a:t>
            </a:r>
            <a:endParaRPr lang="cs-CZ" dirty="0"/>
          </a:p>
        </p:txBody>
      </p:sp>
      <p:sp>
        <p:nvSpPr>
          <p:cNvPr id="3" name="Zástupný obsah 2">
            <a:extLst>
              <a:ext uri="{FF2B5EF4-FFF2-40B4-BE49-F238E27FC236}">
                <a16:creationId xmlns="" xmlns:a16="http://schemas.microsoft.com/office/drawing/2014/main" id="{3999AF47-7355-4178-9661-10D2920D90C5}"/>
              </a:ext>
            </a:extLst>
          </p:cNvPr>
          <p:cNvSpPr>
            <a:spLocks noGrp="1"/>
          </p:cNvSpPr>
          <p:nvPr>
            <p:ph idx="1"/>
          </p:nvPr>
        </p:nvSpPr>
        <p:spPr>
          <a:xfrm>
            <a:off x="838200" y="1825625"/>
            <a:ext cx="6519041" cy="4351338"/>
          </a:xfrm>
        </p:spPr>
        <p:txBody>
          <a:bodyPr/>
          <a:lstStyle/>
          <a:p>
            <a:r>
              <a:rPr lang="cs-CZ" dirty="0"/>
              <a:t>Množství naplánovaných položek na den </a:t>
            </a:r>
            <a:r>
              <a:rPr lang="cs-CZ" sz="2000" dirty="0"/>
              <a:t>(nepřehánět to, raději méně – dlouhodobě udržitelnější)</a:t>
            </a:r>
          </a:p>
          <a:p>
            <a:r>
              <a:rPr lang="cs-CZ" dirty="0"/>
              <a:t>pokud uděláme něco navíc, spíše to brát jako plus, něco pozitivního                          </a:t>
            </a:r>
            <a:r>
              <a:rPr lang="cs-CZ" sz="2000" dirty="0"/>
              <a:t>(a klidně si to poznamenat, pokud nám to udělá radost)</a:t>
            </a:r>
          </a:p>
          <a:p>
            <a:endParaRPr lang="cs-CZ" dirty="0"/>
          </a:p>
        </p:txBody>
      </p:sp>
      <p:pic>
        <p:nvPicPr>
          <p:cNvPr id="7" name="Obrázek 6" descr="Obsah obrázku hrnek, kreslení&#10;&#10;Popis byl vytvořen automaticky">
            <a:extLst>
              <a:ext uri="{FF2B5EF4-FFF2-40B4-BE49-F238E27FC236}">
                <a16:creationId xmlns="" xmlns:a16="http://schemas.microsoft.com/office/drawing/2014/main" id="{5BB0CC91-5140-467E-8970-349991D471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025961" y="815436"/>
            <a:ext cx="2743200" cy="3401568"/>
          </a:xfrm>
          <a:prstGeom prst="rect">
            <a:avLst/>
          </a:prstGeom>
        </p:spPr>
      </p:pic>
      <p:sp>
        <p:nvSpPr>
          <p:cNvPr id="9" name="Obdélník 8">
            <a:extLst>
              <a:ext uri="{FF2B5EF4-FFF2-40B4-BE49-F238E27FC236}">
                <a16:creationId xmlns="" xmlns:a16="http://schemas.microsoft.com/office/drawing/2014/main" id="{018F2A7E-2A2D-43F7-A053-2E8E1C9E6E59}"/>
              </a:ext>
            </a:extLst>
          </p:cNvPr>
          <p:cNvSpPr/>
          <p:nvPr/>
        </p:nvSpPr>
        <p:spPr>
          <a:xfrm>
            <a:off x="1006365" y="4343129"/>
            <a:ext cx="4279890" cy="769441"/>
          </a:xfrm>
          <a:prstGeom prst="rect">
            <a:avLst/>
          </a:prstGeom>
        </p:spPr>
        <p:txBody>
          <a:bodyPr wrap="none">
            <a:spAutoFit/>
          </a:bodyPr>
          <a:lstStyle/>
          <a:p>
            <a:r>
              <a:rPr lang="cs-CZ" sz="4400" b="1" u="sng" dirty="0">
                <a:latin typeface="+mj-lt"/>
              </a:rPr>
              <a:t>Vlastní hodnocení </a:t>
            </a:r>
            <a:endParaRPr lang="cs-CZ" sz="4400" dirty="0">
              <a:latin typeface="+mj-lt"/>
            </a:endParaRPr>
          </a:p>
        </p:txBody>
      </p:sp>
      <p:sp>
        <p:nvSpPr>
          <p:cNvPr id="10" name="Obdélník 9">
            <a:extLst>
              <a:ext uri="{FF2B5EF4-FFF2-40B4-BE49-F238E27FC236}">
                <a16:creationId xmlns="" xmlns:a16="http://schemas.microsoft.com/office/drawing/2014/main" id="{77A27D39-45D5-4D1D-BEE5-8F1CEC3012E0}"/>
              </a:ext>
            </a:extLst>
          </p:cNvPr>
          <p:cNvSpPr/>
          <p:nvPr/>
        </p:nvSpPr>
        <p:spPr>
          <a:xfrm>
            <a:off x="1006365" y="5112570"/>
            <a:ext cx="10179270" cy="1246495"/>
          </a:xfrm>
          <a:prstGeom prst="rect">
            <a:avLst/>
          </a:prstGeom>
        </p:spPr>
        <p:txBody>
          <a:bodyPr wrap="square">
            <a:spAutoFit/>
          </a:bodyPr>
          <a:lstStyle/>
          <a:p>
            <a:r>
              <a:rPr lang="cs-CZ" sz="1500" i="1" dirty="0"/>
              <a:t>myslím si, že tento úkol pro mě přínosný byl – vidět rozdíl ve dnech, které jsou naplánované (člověk toho zvládne opravdu více       a má ze sebe pak lepší pocit) a které nejsou (může se stát, že člověk „jen tak proplouvá dnem, bez cíle“)</a:t>
            </a:r>
          </a:p>
          <a:p>
            <a:r>
              <a:rPr lang="cs-CZ" sz="1500" i="1" dirty="0"/>
              <a:t>tím, že na tento problém-zlozvyk nyní upírám svou pozornost, daří se mi dělat více věcí hned, neodkládat. Hlavně si toho všímám u běžných denních činností – kde bych třeba předtím použila „udělám to za chvíli“. </a:t>
            </a:r>
          </a:p>
          <a:p>
            <a:r>
              <a:rPr lang="cs-CZ" sz="1500" i="1" dirty="0"/>
              <a:t>+ zapisování mi pomáhá nejen v tom, že věci naplánuji – ale i zpětně, když vidím, kolik jsem toho zvládla</a:t>
            </a:r>
          </a:p>
        </p:txBody>
      </p:sp>
    </p:spTree>
    <p:extLst>
      <p:ext uri="{BB962C8B-B14F-4D97-AF65-F5344CB8AC3E}">
        <p14:creationId xmlns:p14="http://schemas.microsoft.com/office/powerpoint/2010/main" val="978402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 xmlns:a16="http://schemas.microsoft.com/office/drawing/2014/main" id="{8930EBA3-4D2E-42E8-B828-834555328D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phic 6">
            <a:extLst>
              <a:ext uri="{FF2B5EF4-FFF2-40B4-BE49-F238E27FC236}">
                <a16:creationId xmlns="" xmlns:a16="http://schemas.microsoft.com/office/drawing/2014/main" id="{9617F065-D65F-4760-AFDF-C22D30B678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503808"/>
            <a:ext cx="5850384" cy="5850384"/>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21" name="Arc 20">
            <a:extLst>
              <a:ext uri="{FF2B5EF4-FFF2-40B4-BE49-F238E27FC236}">
                <a16:creationId xmlns="" xmlns:a16="http://schemas.microsoft.com/office/drawing/2014/main" id="{E58B2195-5055-402F-A3E7-53FF0E4980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dpis 1">
            <a:extLst>
              <a:ext uri="{FF2B5EF4-FFF2-40B4-BE49-F238E27FC236}">
                <a16:creationId xmlns="" xmlns:a16="http://schemas.microsoft.com/office/drawing/2014/main" id="{21F3FCA3-09EC-7E45-9E2C-2E4AE8B29893}"/>
              </a:ext>
            </a:extLst>
          </p:cNvPr>
          <p:cNvSpPr>
            <a:spLocks noGrp="1"/>
          </p:cNvSpPr>
          <p:nvPr>
            <p:ph type="ctrTitle"/>
          </p:nvPr>
        </p:nvSpPr>
        <p:spPr>
          <a:xfrm>
            <a:off x="4404732" y="1049790"/>
            <a:ext cx="7143798" cy="2750419"/>
          </a:xfrm>
        </p:spPr>
        <p:txBody>
          <a:bodyPr>
            <a:normAutofit/>
          </a:bodyPr>
          <a:lstStyle/>
          <a:p>
            <a:r>
              <a:rPr lang="cs-CZ" sz="4700" b="1" dirty="0"/>
              <a:t>Management zlozvyku</a:t>
            </a:r>
            <a:br>
              <a:rPr lang="cs-CZ" sz="4700" b="1" dirty="0"/>
            </a:br>
            <a:r>
              <a:rPr lang="cs-CZ" sz="4700" b="1" dirty="0" err="1"/>
              <a:t>Prokrastinace</a:t>
            </a:r>
            <a:r>
              <a:rPr lang="cs-CZ" sz="4700" b="1" dirty="0"/>
              <a:t> </a:t>
            </a:r>
            <a:br>
              <a:rPr lang="cs-CZ" sz="4700" b="1" dirty="0"/>
            </a:br>
            <a:r>
              <a:rPr lang="cs-CZ" sz="4700" b="1" dirty="0"/>
              <a:t>(odkládání úkolů)</a:t>
            </a:r>
          </a:p>
        </p:txBody>
      </p:sp>
      <p:sp>
        <p:nvSpPr>
          <p:cNvPr id="23" name="Oval 22">
            <a:extLst>
              <a:ext uri="{FF2B5EF4-FFF2-40B4-BE49-F238E27FC236}">
                <a16:creationId xmlns="" xmlns:a16="http://schemas.microsoft.com/office/drawing/2014/main" id="{528AA953-F4F9-4DC5-97C7-491F4AF937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odnadpis 2">
            <a:extLst>
              <a:ext uri="{FF2B5EF4-FFF2-40B4-BE49-F238E27FC236}">
                <a16:creationId xmlns="" xmlns:a16="http://schemas.microsoft.com/office/drawing/2014/main" id="{41E5527E-231C-EE43-90A6-BEF205F31AF6}"/>
              </a:ext>
            </a:extLst>
          </p:cNvPr>
          <p:cNvSpPr>
            <a:spLocks noGrp="1"/>
          </p:cNvSpPr>
          <p:nvPr>
            <p:ph type="subTitle" idx="1"/>
          </p:nvPr>
        </p:nvSpPr>
        <p:spPr>
          <a:xfrm>
            <a:off x="5411232" y="3923689"/>
            <a:ext cx="5130798" cy="2307022"/>
          </a:xfrm>
        </p:spPr>
        <p:txBody>
          <a:bodyPr>
            <a:normAutofit/>
          </a:bodyPr>
          <a:lstStyle/>
          <a:p>
            <a:r>
              <a:rPr lang="cs-CZ" sz="2800" dirty="0"/>
              <a:t>Kateřina Kučírková</a:t>
            </a:r>
          </a:p>
          <a:p>
            <a:r>
              <a:rPr lang="cs-CZ" sz="2800" dirty="0"/>
              <a:t>489483</a:t>
            </a:r>
          </a:p>
        </p:txBody>
      </p:sp>
      <p:sp>
        <p:nvSpPr>
          <p:cNvPr id="8" name="Zaoblený obdélník 7"/>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14</a:t>
            </a:r>
            <a:endParaRPr lang="cs-CZ" sz="4000" dirty="0">
              <a:solidFill>
                <a:schemeClr val="tx1"/>
              </a:solidFill>
            </a:endParaRPr>
          </a:p>
        </p:txBody>
      </p:sp>
    </p:spTree>
    <p:extLst>
      <p:ext uri="{BB962C8B-B14F-4D97-AF65-F5344CB8AC3E}">
        <p14:creationId xmlns:p14="http://schemas.microsoft.com/office/powerpoint/2010/main" val="3525995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05FA3DB-A00C-8942-AF7B-F641E17B1AD2}"/>
              </a:ext>
            </a:extLst>
          </p:cNvPr>
          <p:cNvSpPr>
            <a:spLocks noGrp="1"/>
          </p:cNvSpPr>
          <p:nvPr>
            <p:ph type="title"/>
          </p:nvPr>
        </p:nvSpPr>
        <p:spPr>
          <a:xfrm>
            <a:off x="1035205" y="543514"/>
            <a:ext cx="4570141" cy="852724"/>
          </a:xfrm>
        </p:spPr>
        <p:txBody>
          <a:bodyPr>
            <a:normAutofit/>
          </a:bodyPr>
          <a:lstStyle/>
          <a:p>
            <a:r>
              <a:rPr lang="cs-CZ" b="1" dirty="0"/>
              <a:t>Povaha zlozvyku</a:t>
            </a:r>
          </a:p>
        </p:txBody>
      </p:sp>
      <p:sp>
        <p:nvSpPr>
          <p:cNvPr id="3" name="Zástupný obsah 2">
            <a:extLst>
              <a:ext uri="{FF2B5EF4-FFF2-40B4-BE49-F238E27FC236}">
                <a16:creationId xmlns="" xmlns:a16="http://schemas.microsoft.com/office/drawing/2014/main" id="{EF6645A8-91F0-FB47-9E3E-9E25F60314A4}"/>
              </a:ext>
            </a:extLst>
          </p:cNvPr>
          <p:cNvSpPr>
            <a:spLocks noGrp="1"/>
          </p:cNvSpPr>
          <p:nvPr>
            <p:ph sz="half" idx="1"/>
          </p:nvPr>
        </p:nvSpPr>
        <p:spPr>
          <a:xfrm>
            <a:off x="6176846" y="428209"/>
            <a:ext cx="5389756" cy="1083334"/>
          </a:xfrm>
        </p:spPr>
        <p:txBody>
          <a:bodyPr>
            <a:normAutofit fontScale="92500"/>
          </a:bodyPr>
          <a:lstStyle/>
          <a:p>
            <a:r>
              <a:rPr lang="cs-CZ" dirty="0"/>
              <a:t>Ponechávání úkolů na poslední chvíli</a:t>
            </a:r>
          </a:p>
          <a:p>
            <a:r>
              <a:rPr lang="cs-CZ" dirty="0"/>
              <a:t>Metoda pomalých kroků</a:t>
            </a:r>
          </a:p>
          <a:p>
            <a:endParaRPr lang="cs-CZ" dirty="0"/>
          </a:p>
          <a:p>
            <a:endParaRPr lang="cs-CZ" dirty="0"/>
          </a:p>
          <a:p>
            <a:pPr marL="0" indent="0">
              <a:buNone/>
            </a:pPr>
            <a:endParaRPr lang="cs-CZ" dirty="0"/>
          </a:p>
        </p:txBody>
      </p:sp>
      <p:sp>
        <p:nvSpPr>
          <p:cNvPr id="4" name="Zástupný obsah 3">
            <a:extLst>
              <a:ext uri="{FF2B5EF4-FFF2-40B4-BE49-F238E27FC236}">
                <a16:creationId xmlns="" xmlns:a16="http://schemas.microsoft.com/office/drawing/2014/main" id="{C4B6755F-871B-CD44-8500-F33FA81D30A3}"/>
              </a:ext>
            </a:extLst>
          </p:cNvPr>
          <p:cNvSpPr>
            <a:spLocks noGrp="1"/>
          </p:cNvSpPr>
          <p:nvPr>
            <p:ph sz="half" idx="2"/>
          </p:nvPr>
        </p:nvSpPr>
        <p:spPr>
          <a:xfrm>
            <a:off x="1035204" y="2731783"/>
            <a:ext cx="5060796" cy="3813190"/>
          </a:xfrm>
        </p:spPr>
        <p:txBody>
          <a:bodyPr>
            <a:normAutofit fontScale="92500"/>
          </a:bodyPr>
          <a:lstStyle/>
          <a:p>
            <a:pPr lvl="0"/>
            <a:r>
              <a:rPr lang="cs-CZ" dirty="0"/>
              <a:t>To-do list</a:t>
            </a:r>
          </a:p>
          <a:p>
            <a:pPr lvl="0"/>
            <a:r>
              <a:rPr lang="cs-CZ" dirty="0"/>
              <a:t>Nalinkovat si přesný plán na přesný čas. </a:t>
            </a:r>
          </a:p>
          <a:p>
            <a:pPr lvl="1"/>
            <a:r>
              <a:rPr lang="cs-CZ" sz="2600" dirty="0"/>
              <a:t>Příklad:</a:t>
            </a:r>
          </a:p>
          <a:p>
            <a:pPr lvl="2"/>
            <a:r>
              <a:rPr lang="cs-CZ" sz="2200" dirty="0"/>
              <a:t>V pátek v 9:00 si otevřu úkoly na předmět </a:t>
            </a:r>
            <a:r>
              <a:rPr lang="cs-CZ" sz="2200" dirty="0" err="1"/>
              <a:t>xy</a:t>
            </a:r>
            <a:r>
              <a:rPr lang="cs-CZ" sz="2200" dirty="0"/>
              <a:t> a nevstanu od počítače, dokud ho nebudu mít hotový.</a:t>
            </a:r>
          </a:p>
          <a:p>
            <a:r>
              <a:rPr lang="cs-CZ" dirty="0"/>
              <a:t>Plán bude zaznamenán v mobilním telefonu s aplikací připomínky </a:t>
            </a:r>
            <a:r>
              <a:rPr lang="cs-CZ" dirty="0">
                <a:sym typeface="Wingdings" pitchFamily="2" charset="2"/>
              </a:rPr>
              <a:t> odškrtávání úkolů</a:t>
            </a:r>
            <a:endParaRPr lang="cs-CZ" dirty="0"/>
          </a:p>
          <a:p>
            <a:endParaRPr lang="cs-CZ" dirty="0"/>
          </a:p>
        </p:txBody>
      </p:sp>
      <p:sp>
        <p:nvSpPr>
          <p:cNvPr id="5" name="Nadpis 1">
            <a:extLst>
              <a:ext uri="{FF2B5EF4-FFF2-40B4-BE49-F238E27FC236}">
                <a16:creationId xmlns="" xmlns:a16="http://schemas.microsoft.com/office/drawing/2014/main" id="{46A6E11E-F6BB-C148-B9EC-664BC2CCE058}"/>
              </a:ext>
            </a:extLst>
          </p:cNvPr>
          <p:cNvSpPr txBox="1">
            <a:spLocks/>
          </p:cNvSpPr>
          <p:nvPr/>
        </p:nvSpPr>
        <p:spPr>
          <a:xfrm>
            <a:off x="1035204" y="1826960"/>
            <a:ext cx="4570142" cy="8527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dirty="0"/>
              <a:t>Strategie boje</a:t>
            </a:r>
          </a:p>
        </p:txBody>
      </p:sp>
      <p:sp>
        <p:nvSpPr>
          <p:cNvPr id="6" name="Nadpis 1">
            <a:extLst>
              <a:ext uri="{FF2B5EF4-FFF2-40B4-BE49-F238E27FC236}">
                <a16:creationId xmlns="" xmlns:a16="http://schemas.microsoft.com/office/drawing/2014/main" id="{ECBEE7E5-05F3-0746-9CB2-7EB05BC0460F}"/>
              </a:ext>
            </a:extLst>
          </p:cNvPr>
          <p:cNvSpPr txBox="1">
            <a:spLocks/>
          </p:cNvSpPr>
          <p:nvPr/>
        </p:nvSpPr>
        <p:spPr>
          <a:xfrm>
            <a:off x="6586653" y="1826960"/>
            <a:ext cx="4570142" cy="8527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dirty="0"/>
              <a:t>Úprava strategie</a:t>
            </a:r>
          </a:p>
        </p:txBody>
      </p:sp>
      <p:sp>
        <p:nvSpPr>
          <p:cNvPr id="7" name="Zástupný obsah 2">
            <a:extLst>
              <a:ext uri="{FF2B5EF4-FFF2-40B4-BE49-F238E27FC236}">
                <a16:creationId xmlns="" xmlns:a16="http://schemas.microsoft.com/office/drawing/2014/main" id="{B31EFF3F-87D8-D145-A33A-5D2AC42ED78C}"/>
              </a:ext>
            </a:extLst>
          </p:cNvPr>
          <p:cNvSpPr txBox="1">
            <a:spLocks/>
          </p:cNvSpPr>
          <p:nvPr/>
        </p:nvSpPr>
        <p:spPr>
          <a:xfrm>
            <a:off x="6586653" y="2731783"/>
            <a:ext cx="5060795" cy="3576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600" dirty="0"/>
              <a:t>Aplikace v telefonu nepomáhá </a:t>
            </a:r>
            <a:br>
              <a:rPr lang="cs-CZ" sz="2600" dirty="0"/>
            </a:br>
            <a:r>
              <a:rPr lang="cs-CZ" sz="2600" dirty="0">
                <a:sym typeface="Wingdings" pitchFamily="2" charset="2"/>
              </a:rPr>
              <a:t></a:t>
            </a:r>
            <a:r>
              <a:rPr lang="cs-CZ" sz="2600" dirty="0"/>
              <a:t> list s plánem ručně a připnout ho na lednici (stále na očích)</a:t>
            </a:r>
          </a:p>
          <a:p>
            <a:r>
              <a:rPr lang="cs-CZ" sz="2600" dirty="0"/>
              <a:t>Více kopií a plán i nad pracovní stůl</a:t>
            </a:r>
          </a:p>
          <a:p>
            <a:r>
              <a:rPr lang="cs-CZ" sz="2600" dirty="0"/>
              <a:t>Odškrtávání úkolů ručně a viditelně (např. červenou barvou)</a:t>
            </a:r>
          </a:p>
          <a:p>
            <a:pPr marL="0" indent="0">
              <a:buNone/>
            </a:pPr>
            <a:endParaRPr lang="cs-CZ" sz="2600" dirty="0"/>
          </a:p>
          <a:p>
            <a:endParaRPr lang="cs-CZ" sz="2600" dirty="0"/>
          </a:p>
          <a:p>
            <a:pPr marL="0" indent="0">
              <a:buFont typeface="Arial" panose="020B0604020202020204" pitchFamily="34" charset="0"/>
              <a:buNone/>
            </a:pPr>
            <a:endParaRPr lang="cs-CZ" sz="2600" dirty="0"/>
          </a:p>
        </p:txBody>
      </p:sp>
      <p:cxnSp>
        <p:nvCxnSpPr>
          <p:cNvPr id="9" name="Přímá spojnice 8">
            <a:extLst>
              <a:ext uri="{FF2B5EF4-FFF2-40B4-BE49-F238E27FC236}">
                <a16:creationId xmlns="" xmlns:a16="http://schemas.microsoft.com/office/drawing/2014/main" id="{B39C40EB-9B42-5347-B923-1DCC89C0FE5A}"/>
              </a:ext>
            </a:extLst>
          </p:cNvPr>
          <p:cNvCxnSpPr>
            <a:cxnSpLocks/>
          </p:cNvCxnSpPr>
          <p:nvPr/>
        </p:nvCxnSpPr>
        <p:spPr>
          <a:xfrm>
            <a:off x="702527" y="1648572"/>
            <a:ext cx="10944921"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 xmlns:a16="http://schemas.microsoft.com/office/drawing/2014/main" id="{BD0884ED-A92E-A045-AD7A-BF6CA7FB0624}"/>
              </a:ext>
            </a:extLst>
          </p:cNvPr>
          <p:cNvCxnSpPr>
            <a:cxnSpLocks/>
          </p:cNvCxnSpPr>
          <p:nvPr/>
        </p:nvCxnSpPr>
        <p:spPr>
          <a:xfrm>
            <a:off x="6278138" y="1737767"/>
            <a:ext cx="0" cy="485546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8" name="Šipka doprava se zářezem 17">
            <a:extLst>
              <a:ext uri="{FF2B5EF4-FFF2-40B4-BE49-F238E27FC236}">
                <a16:creationId xmlns="" xmlns:a16="http://schemas.microsoft.com/office/drawing/2014/main" id="{4EFA2394-84BB-2443-8658-4F3588706735}"/>
              </a:ext>
            </a:extLst>
          </p:cNvPr>
          <p:cNvSpPr/>
          <p:nvPr/>
        </p:nvSpPr>
        <p:spPr>
          <a:xfrm>
            <a:off x="4993478" y="72756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53156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558DE37-B33B-E840-BD49-4BD3A06F4734}"/>
              </a:ext>
            </a:extLst>
          </p:cNvPr>
          <p:cNvSpPr>
            <a:spLocks noGrp="1"/>
          </p:cNvSpPr>
          <p:nvPr>
            <p:ph type="title"/>
          </p:nvPr>
        </p:nvSpPr>
        <p:spPr>
          <a:xfrm>
            <a:off x="838200" y="365125"/>
            <a:ext cx="2986668" cy="1325563"/>
          </a:xfrm>
          <a:noFill/>
          <a:ln>
            <a:noFill/>
          </a:ln>
        </p:spPr>
        <p:txBody>
          <a:bodyPr/>
          <a:lstStyle/>
          <a:p>
            <a:r>
              <a:rPr lang="cs-CZ" b="1" dirty="0">
                <a:solidFill>
                  <a:schemeClr val="accent1"/>
                </a:solidFill>
              </a:rPr>
              <a:t>Hodnocení</a:t>
            </a:r>
          </a:p>
        </p:txBody>
      </p:sp>
      <p:sp>
        <p:nvSpPr>
          <p:cNvPr id="3" name="Zástupný obsah 2">
            <a:extLst>
              <a:ext uri="{FF2B5EF4-FFF2-40B4-BE49-F238E27FC236}">
                <a16:creationId xmlns="" xmlns:a16="http://schemas.microsoft.com/office/drawing/2014/main" id="{B5F8EEF3-2FEF-E441-A020-8B2ACB0F98A5}"/>
              </a:ext>
            </a:extLst>
          </p:cNvPr>
          <p:cNvSpPr>
            <a:spLocks noGrp="1"/>
          </p:cNvSpPr>
          <p:nvPr>
            <p:ph idx="1"/>
          </p:nvPr>
        </p:nvSpPr>
        <p:spPr/>
        <p:txBody>
          <a:bodyPr/>
          <a:lstStyle/>
          <a:p>
            <a:r>
              <a:rPr lang="cs-CZ" dirty="0"/>
              <a:t>Pro každého platí něco jiného a proto jsem i pozměnila svou metodu.</a:t>
            </a:r>
          </a:p>
          <a:p>
            <a:r>
              <a:rPr lang="cs-CZ" dirty="0"/>
              <a:t>Pro metodu pomalých kroků je potřeba čas a trpělivost.</a:t>
            </a:r>
          </a:p>
          <a:p>
            <a:r>
              <a:rPr lang="cs-CZ" dirty="0"/>
              <a:t>Zlozvyk se mi podařilo o něco zmenšit, ale vidím tam prostor na další progres.</a:t>
            </a:r>
          </a:p>
          <a:p>
            <a:r>
              <a:rPr lang="cs-CZ" dirty="0"/>
              <a:t>Při práci s klientem bych určitě postupovala opatrně a nechala klienta najít si tu jeho cestu, která mu bude nejvíce vyhovovat.</a:t>
            </a:r>
          </a:p>
        </p:txBody>
      </p:sp>
    </p:spTree>
    <p:extLst>
      <p:ext uri="{BB962C8B-B14F-4D97-AF65-F5344CB8AC3E}">
        <p14:creationId xmlns:p14="http://schemas.microsoft.com/office/powerpoint/2010/main" val="2011564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0B6BDB3-3BC8-414A-B2B7-FC6E7931654C}"/>
              </a:ext>
            </a:extLst>
          </p:cNvPr>
          <p:cNvSpPr>
            <a:spLocks noGrp="1"/>
          </p:cNvSpPr>
          <p:nvPr>
            <p:ph type="title"/>
          </p:nvPr>
        </p:nvSpPr>
        <p:spPr/>
        <p:txBody>
          <a:bodyPr/>
          <a:lstStyle/>
          <a:p>
            <a:endParaRPr lang="cs-CZ"/>
          </a:p>
        </p:txBody>
      </p:sp>
      <p:sp>
        <p:nvSpPr>
          <p:cNvPr id="3" name="Zástupný obsah 2">
            <a:extLst>
              <a:ext uri="{FF2B5EF4-FFF2-40B4-BE49-F238E27FC236}">
                <a16:creationId xmlns="" xmlns:a16="http://schemas.microsoft.com/office/drawing/2014/main" id="{03F451B3-0036-449A-8879-1A408BAFCA4E}"/>
              </a:ext>
            </a:extLst>
          </p:cNvPr>
          <p:cNvSpPr>
            <a:spLocks noGrp="1"/>
          </p:cNvSpPr>
          <p:nvPr>
            <p:ph idx="1"/>
          </p:nvPr>
        </p:nvSpPr>
        <p:spPr/>
        <p:txBody>
          <a:bodyPr/>
          <a:lstStyle/>
          <a:p>
            <a:endParaRPr lang="cs-CZ"/>
          </a:p>
        </p:txBody>
      </p:sp>
      <p:pic>
        <p:nvPicPr>
          <p:cNvPr id="4" name="Obrázek 3">
            <a:extLst>
              <a:ext uri="{FF2B5EF4-FFF2-40B4-BE49-F238E27FC236}">
                <a16:creationId xmlns="" xmlns:a16="http://schemas.microsoft.com/office/drawing/2014/main" id="{56869889-D627-4F43-9CAB-54A3598FC9B6}"/>
              </a:ext>
            </a:extLst>
          </p:cNvPr>
          <p:cNvPicPr>
            <a:picLocks noChangeAspect="1"/>
          </p:cNvPicPr>
          <p:nvPr/>
        </p:nvPicPr>
        <p:blipFill>
          <a:blip r:embed="rId2"/>
          <a:stretch>
            <a:fillRect/>
          </a:stretch>
        </p:blipFill>
        <p:spPr>
          <a:xfrm>
            <a:off x="0" y="0"/>
            <a:ext cx="12192000" cy="6858000"/>
          </a:xfrm>
          <a:prstGeom prst="rect">
            <a:avLst/>
          </a:prstGeom>
        </p:spPr>
      </p:pic>
      <p:sp>
        <p:nvSpPr>
          <p:cNvPr id="6" name="Zaoblený obdélník 5"/>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1</a:t>
            </a:r>
            <a:endParaRPr lang="cs-CZ" sz="4000" dirty="0">
              <a:solidFill>
                <a:schemeClr val="tx1"/>
              </a:solidFill>
            </a:endParaRPr>
          </a:p>
        </p:txBody>
      </p:sp>
    </p:spTree>
    <p:extLst>
      <p:ext uri="{BB962C8B-B14F-4D97-AF65-F5344CB8AC3E}">
        <p14:creationId xmlns:p14="http://schemas.microsoft.com/office/powerpoint/2010/main" val="42681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C3D12D-1ACF-0E4F-AE4E-86D880970D36}"/>
              </a:ext>
            </a:extLst>
          </p:cNvPr>
          <p:cNvSpPr>
            <a:spLocks noGrp="1"/>
          </p:cNvSpPr>
          <p:nvPr>
            <p:ph type="title"/>
          </p:nvPr>
        </p:nvSpPr>
        <p:spPr/>
        <p:txBody>
          <a:bodyPr/>
          <a:lstStyle/>
          <a:p>
            <a:r>
              <a:rPr lang="x-none" dirty="0"/>
              <a:t>Management zlozvyku</a:t>
            </a:r>
          </a:p>
        </p:txBody>
      </p:sp>
      <p:graphicFrame>
        <p:nvGraphicFramePr>
          <p:cNvPr id="4" name="Content Placeholder 3">
            <a:extLst>
              <a:ext uri="{FF2B5EF4-FFF2-40B4-BE49-F238E27FC236}">
                <a16:creationId xmlns:a16="http://schemas.microsoft.com/office/drawing/2014/main" xmlns="" id="{56455FD6-A006-144B-8425-79C96DE698F6}"/>
              </a:ext>
            </a:extLst>
          </p:cNvPr>
          <p:cNvGraphicFramePr>
            <a:graphicFrameLocks noGrp="1"/>
          </p:cNvGraphicFramePr>
          <p:nvPr>
            <p:ph idx="1"/>
            <p:extLst/>
          </p:nvPr>
        </p:nvGraphicFramePr>
        <p:xfrm>
          <a:off x="838200" y="1825624"/>
          <a:ext cx="9292390" cy="4358607"/>
        </p:xfrm>
        <a:graphic>
          <a:graphicData uri="http://schemas.openxmlformats.org/drawingml/2006/table">
            <a:tbl>
              <a:tblPr firstRow="1" bandRow="1">
                <a:tableStyleId>{5C22544A-7EE6-4342-B048-85BDC9FD1C3A}</a:tableStyleId>
              </a:tblPr>
              <a:tblGrid>
                <a:gridCol w="4646195">
                  <a:extLst>
                    <a:ext uri="{9D8B030D-6E8A-4147-A177-3AD203B41FA5}">
                      <a16:colId xmlns:a16="http://schemas.microsoft.com/office/drawing/2014/main" xmlns="" val="951493588"/>
                    </a:ext>
                  </a:extLst>
                </a:gridCol>
                <a:gridCol w="4646195">
                  <a:extLst>
                    <a:ext uri="{9D8B030D-6E8A-4147-A177-3AD203B41FA5}">
                      <a16:colId xmlns:a16="http://schemas.microsoft.com/office/drawing/2014/main" xmlns="" val="2076760394"/>
                    </a:ext>
                  </a:extLst>
                </a:gridCol>
              </a:tblGrid>
              <a:tr h="564146">
                <a:tc>
                  <a:txBody>
                    <a:bodyPr/>
                    <a:lstStyle/>
                    <a:p>
                      <a:r>
                        <a:rPr lang="x-none" dirty="0"/>
                        <a:t>Co se mi osvědčilo:</a:t>
                      </a:r>
                    </a:p>
                  </a:txBody>
                  <a:tcPr/>
                </a:tc>
                <a:tc>
                  <a:txBody>
                    <a:bodyPr/>
                    <a:lstStyle/>
                    <a:p>
                      <a:r>
                        <a:rPr lang="x-none" dirty="0"/>
                        <a:t>Co bych změnila:</a:t>
                      </a:r>
                    </a:p>
                  </a:txBody>
                  <a:tcPr/>
                </a:tc>
                <a:extLst>
                  <a:ext uri="{0D108BD9-81ED-4DB2-BD59-A6C34878D82A}">
                    <a16:rowId xmlns:a16="http://schemas.microsoft.com/office/drawing/2014/main" xmlns="" val="1862988667"/>
                  </a:ext>
                </a:extLst>
              </a:tr>
              <a:tr h="564146">
                <a:tc>
                  <a:txBody>
                    <a:bodyPr/>
                    <a:lstStyle/>
                    <a:p>
                      <a:r>
                        <a:rPr lang="en-GB" dirty="0"/>
                        <a:t>U</a:t>
                      </a:r>
                      <a:r>
                        <a:rPr lang="x-none" dirty="0"/>
                        <a:t>vědomovat si zlozvyk </a:t>
                      </a:r>
                    </a:p>
                  </a:txBody>
                  <a:tcPr/>
                </a:tc>
                <a:tc>
                  <a:txBody>
                    <a:bodyPr/>
                    <a:lstStyle/>
                    <a:p>
                      <a:r>
                        <a:rPr lang="en-GB" dirty="0"/>
                        <a:t>N</a:t>
                      </a:r>
                      <a:r>
                        <a:rPr lang="x-none" dirty="0"/>
                        <a:t>abídla bych příklady postupu/řešení</a:t>
                      </a:r>
                    </a:p>
                  </a:txBody>
                  <a:tcPr/>
                </a:tc>
                <a:extLst>
                  <a:ext uri="{0D108BD9-81ED-4DB2-BD59-A6C34878D82A}">
                    <a16:rowId xmlns:a16="http://schemas.microsoft.com/office/drawing/2014/main" xmlns="" val="1565337181"/>
                  </a:ext>
                </a:extLst>
              </a:tr>
              <a:tr h="564146">
                <a:tc>
                  <a:txBody>
                    <a:bodyPr/>
                    <a:lstStyle/>
                    <a:p>
                      <a:r>
                        <a:rPr lang="en-GB" dirty="0"/>
                        <a:t>P</a:t>
                      </a:r>
                      <a:r>
                        <a:rPr lang="x-none" dirty="0"/>
                        <a:t>řipomínat si jej</a:t>
                      </a:r>
                    </a:p>
                  </a:txBody>
                  <a:tcPr/>
                </a:tc>
                <a:tc>
                  <a:txBody>
                    <a:bodyPr/>
                    <a:lstStyle/>
                    <a:p>
                      <a:r>
                        <a:rPr lang="en-GB" dirty="0"/>
                        <a:t>H</a:t>
                      </a:r>
                      <a:r>
                        <a:rPr lang="x-none" dirty="0"/>
                        <a:t>ledat více možností a zkusit více technik</a:t>
                      </a:r>
                    </a:p>
                  </a:txBody>
                  <a:tcPr/>
                </a:tc>
                <a:extLst>
                  <a:ext uri="{0D108BD9-81ED-4DB2-BD59-A6C34878D82A}">
                    <a16:rowId xmlns:a16="http://schemas.microsoft.com/office/drawing/2014/main" xmlns="" val="1493879512"/>
                  </a:ext>
                </a:extLst>
              </a:tr>
              <a:tr h="973731">
                <a:tc>
                  <a:txBody>
                    <a:bodyPr/>
                    <a:lstStyle/>
                    <a:p>
                      <a:r>
                        <a:rPr lang="en-GB" dirty="0"/>
                        <a:t>V</a:t>
                      </a:r>
                      <a:r>
                        <a:rPr lang="x-none" dirty="0"/>
                        <a:t>ést si záznam kdy k němu došlo a management situace</a:t>
                      </a:r>
                    </a:p>
                  </a:txBody>
                  <a:tcPr/>
                </a:tc>
                <a:tc>
                  <a:txBody>
                    <a:bodyPr/>
                    <a:lstStyle/>
                    <a:p>
                      <a:r>
                        <a:rPr lang="en-GB" dirty="0"/>
                        <a:t>M</a:t>
                      </a:r>
                      <a:r>
                        <a:rPr lang="x-none" dirty="0"/>
                        <a:t>ít plán jak se zachovat když dojde ke zlozvyku</a:t>
                      </a:r>
                    </a:p>
                  </a:txBody>
                  <a:tcPr/>
                </a:tc>
                <a:extLst>
                  <a:ext uri="{0D108BD9-81ED-4DB2-BD59-A6C34878D82A}">
                    <a16:rowId xmlns:a16="http://schemas.microsoft.com/office/drawing/2014/main" xmlns="" val="1117591950"/>
                  </a:ext>
                </a:extLst>
              </a:tr>
              <a:tr h="564146">
                <a:tc>
                  <a:txBody>
                    <a:bodyPr/>
                    <a:lstStyle/>
                    <a:p>
                      <a:r>
                        <a:rPr lang="en-GB" dirty="0"/>
                        <a:t>Z</a:t>
                      </a:r>
                      <a:r>
                        <a:rPr lang="x-none" dirty="0"/>
                        <a:t>aznamenávat detaily situace a emoce</a:t>
                      </a:r>
                    </a:p>
                  </a:txBody>
                  <a:tcPr/>
                </a:tc>
                <a:tc>
                  <a:txBody>
                    <a:bodyPr/>
                    <a:lstStyle/>
                    <a:p>
                      <a:endParaRPr lang="x-none"/>
                    </a:p>
                  </a:txBody>
                  <a:tcPr/>
                </a:tc>
                <a:extLst>
                  <a:ext uri="{0D108BD9-81ED-4DB2-BD59-A6C34878D82A}">
                    <a16:rowId xmlns:a16="http://schemas.microsoft.com/office/drawing/2014/main" xmlns="" val="504496480"/>
                  </a:ext>
                </a:extLst>
              </a:tr>
              <a:tr h="564146">
                <a:tc>
                  <a:txBody>
                    <a:bodyPr/>
                    <a:lstStyle/>
                    <a:p>
                      <a:r>
                        <a:rPr lang="en-GB" dirty="0"/>
                        <a:t>Z</a:t>
                      </a:r>
                      <a:r>
                        <a:rPr lang="x-none" dirty="0"/>
                        <a:t>ávazek (byl to úkol, dohled dalšího člověka)</a:t>
                      </a:r>
                    </a:p>
                  </a:txBody>
                  <a:tcPr/>
                </a:tc>
                <a:tc>
                  <a:txBody>
                    <a:bodyPr/>
                    <a:lstStyle/>
                    <a:p>
                      <a:endParaRPr lang="x-none"/>
                    </a:p>
                  </a:txBody>
                  <a:tcPr/>
                </a:tc>
                <a:extLst>
                  <a:ext uri="{0D108BD9-81ED-4DB2-BD59-A6C34878D82A}">
                    <a16:rowId xmlns:a16="http://schemas.microsoft.com/office/drawing/2014/main" xmlns="" val="2279914475"/>
                  </a:ext>
                </a:extLst>
              </a:tr>
              <a:tr h="564146">
                <a:tc>
                  <a:txBody>
                    <a:bodyPr/>
                    <a:lstStyle/>
                    <a:p>
                      <a:endParaRPr lang="x-none" dirty="0"/>
                    </a:p>
                  </a:txBody>
                  <a:tcPr/>
                </a:tc>
                <a:tc>
                  <a:txBody>
                    <a:bodyPr/>
                    <a:lstStyle/>
                    <a:p>
                      <a:endParaRPr lang="x-none" dirty="0"/>
                    </a:p>
                  </a:txBody>
                  <a:tcPr/>
                </a:tc>
                <a:extLst>
                  <a:ext uri="{0D108BD9-81ED-4DB2-BD59-A6C34878D82A}">
                    <a16:rowId xmlns:a16="http://schemas.microsoft.com/office/drawing/2014/main" xmlns="" val="3622597898"/>
                  </a:ext>
                </a:extLst>
              </a:tr>
            </a:tbl>
          </a:graphicData>
        </a:graphic>
      </p:graphicFrame>
      <p:sp>
        <p:nvSpPr>
          <p:cNvPr id="5" name="Zaoblený obdélník 4"/>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15</a:t>
            </a:r>
            <a:endParaRPr lang="cs-CZ" sz="4000" dirty="0">
              <a:solidFill>
                <a:schemeClr val="tx1"/>
              </a:solidFill>
            </a:endParaRPr>
          </a:p>
        </p:txBody>
      </p:sp>
    </p:spTree>
    <p:extLst>
      <p:ext uri="{BB962C8B-B14F-4D97-AF65-F5344CB8AC3E}">
        <p14:creationId xmlns:p14="http://schemas.microsoft.com/office/powerpoint/2010/main" val="2754751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AE171-688B-D04E-BA19-CE29B31BF095}"/>
              </a:ext>
            </a:extLst>
          </p:cNvPr>
          <p:cNvSpPr>
            <a:spLocks noGrp="1"/>
          </p:cNvSpPr>
          <p:nvPr>
            <p:ph type="title"/>
          </p:nvPr>
        </p:nvSpPr>
        <p:spPr/>
        <p:txBody>
          <a:bodyPr/>
          <a:lstStyle/>
          <a:p>
            <a:r>
              <a:rPr lang="x-none" dirty="0"/>
              <a:t>Můj zlozvyk – kousání nehtů</a:t>
            </a:r>
          </a:p>
        </p:txBody>
      </p:sp>
      <p:sp>
        <p:nvSpPr>
          <p:cNvPr id="3" name="Content Placeholder 2">
            <a:extLst>
              <a:ext uri="{FF2B5EF4-FFF2-40B4-BE49-F238E27FC236}">
                <a16:creationId xmlns:a16="http://schemas.microsoft.com/office/drawing/2014/main" xmlns="" id="{387C4A58-0F32-DB4D-A50E-23FB284EDE05}"/>
              </a:ext>
            </a:extLst>
          </p:cNvPr>
          <p:cNvSpPr>
            <a:spLocks noGrp="1"/>
          </p:cNvSpPr>
          <p:nvPr>
            <p:ph idx="1"/>
          </p:nvPr>
        </p:nvSpPr>
        <p:spPr/>
        <p:txBody>
          <a:bodyPr>
            <a:normAutofit lnSpcReduction="10000"/>
          </a:bodyPr>
          <a:lstStyle/>
          <a:p>
            <a:r>
              <a:rPr lang="en-GB" dirty="0"/>
              <a:t>O</a:t>
            </a:r>
            <a:r>
              <a:rPr lang="x-none" dirty="0"/>
              <a:t>bjevuje se při pocitu nervozity, časového nátlaku, nesoustředěnosti, rozhodovací paralýze, neřešitelnost situace, apod., kdy jsem současně v klidu (často např. </a:t>
            </a:r>
            <a:r>
              <a:rPr lang="en-GB" dirty="0"/>
              <a:t>P</a:t>
            </a:r>
            <a:r>
              <a:rPr lang="x-none" dirty="0"/>
              <a:t>ráce na počítači)</a:t>
            </a:r>
          </a:p>
          <a:p>
            <a:r>
              <a:rPr lang="x-none" dirty="0"/>
              <a:t>Kompenzace stresu a nervozity</a:t>
            </a:r>
          </a:p>
          <a:p>
            <a:r>
              <a:rPr lang="en-GB" dirty="0"/>
              <a:t>P</a:t>
            </a:r>
            <a:r>
              <a:rPr lang="x-none" dirty="0"/>
              <a:t>robíhá nevědomě</a:t>
            </a:r>
          </a:p>
          <a:p>
            <a:r>
              <a:rPr lang="en-GB" dirty="0"/>
              <a:t>J</a:t>
            </a:r>
            <a:r>
              <a:rPr lang="x-none" dirty="0"/>
              <a:t>e třeba být opravdu pozorná a zaměřená na zlozvyk, abych si ho vůbec všimla</a:t>
            </a:r>
          </a:p>
          <a:p>
            <a:r>
              <a:rPr lang="x-none" dirty="0"/>
              <a:t>Hodně záleží na míře závažnosti konkrétní situace, která ovlivní zda jsem schopná se zlozvykem něco dělat nebo ne</a:t>
            </a:r>
          </a:p>
          <a:p>
            <a:r>
              <a:rPr lang="x-none"/>
              <a:t>Cíl: najít náhradní aktivitu</a:t>
            </a:r>
            <a:endParaRPr lang="x-none" dirty="0"/>
          </a:p>
        </p:txBody>
      </p:sp>
    </p:spTree>
    <p:extLst>
      <p:ext uri="{BB962C8B-B14F-4D97-AF65-F5344CB8AC3E}">
        <p14:creationId xmlns:p14="http://schemas.microsoft.com/office/powerpoint/2010/main" val="4051100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D1D96C-BC5E-C142-8D91-83F41830BFB3}"/>
              </a:ext>
            </a:extLst>
          </p:cNvPr>
          <p:cNvSpPr>
            <a:spLocks noGrp="1"/>
          </p:cNvSpPr>
          <p:nvPr>
            <p:ph type="title"/>
          </p:nvPr>
        </p:nvSpPr>
        <p:spPr/>
        <p:txBody>
          <a:bodyPr/>
          <a:lstStyle/>
          <a:p>
            <a:r>
              <a:rPr lang="x-none" dirty="0"/>
              <a:t>Management zlozvyku</a:t>
            </a:r>
          </a:p>
        </p:txBody>
      </p:sp>
      <p:sp>
        <p:nvSpPr>
          <p:cNvPr id="3" name="Content Placeholder 2">
            <a:extLst>
              <a:ext uri="{FF2B5EF4-FFF2-40B4-BE49-F238E27FC236}">
                <a16:creationId xmlns:a16="http://schemas.microsoft.com/office/drawing/2014/main" xmlns="" id="{BD57B823-18F3-B641-9F81-DF200589A81B}"/>
              </a:ext>
            </a:extLst>
          </p:cNvPr>
          <p:cNvSpPr>
            <a:spLocks noGrp="1"/>
          </p:cNvSpPr>
          <p:nvPr>
            <p:ph idx="1"/>
          </p:nvPr>
        </p:nvSpPr>
        <p:spPr/>
        <p:txBody>
          <a:bodyPr/>
          <a:lstStyle/>
          <a:p>
            <a:r>
              <a:rPr lang="en-GB" dirty="0"/>
              <a:t>O</a:t>
            </a:r>
            <a:r>
              <a:rPr lang="x-none" dirty="0"/>
              <a:t>svědčilo se mi být si zlozvyku vědoma a připomínat si jej</a:t>
            </a:r>
          </a:p>
          <a:p>
            <a:r>
              <a:rPr lang="en-GB" dirty="0"/>
              <a:t>V</a:t>
            </a:r>
            <a:r>
              <a:rPr lang="x-none" dirty="0"/>
              <a:t>ést si záznam situací, kdy k němu došlo společně s záznamem charakteru situace a emocí + jak jsem se s tím vypořádala</a:t>
            </a:r>
          </a:p>
          <a:p>
            <a:r>
              <a:rPr lang="en-GB" dirty="0"/>
              <a:t>P</a:t>
            </a:r>
            <a:r>
              <a:rPr lang="x-none" dirty="0"/>
              <a:t>omohl mi také závazek vzhledem k tomu, že to byl úkol, jinak bych se na to asi vykašlala (takže u klienta by bylo třeba vhodné, aby záznam posílal terapeutovi a aby to spolu probírali)</a:t>
            </a:r>
          </a:p>
          <a:p>
            <a:r>
              <a:rPr lang="en-GB" dirty="0"/>
              <a:t>C</a:t>
            </a:r>
            <a:r>
              <a:rPr lang="x-none" dirty="0"/>
              <a:t>o bych změnila: uvítala bych a případnému klientovi bych nabídla různé techniky a možnosti managementu zlozvyku s přesným vysvětlením a napasováním na jeho situaci a klidně bych toho vyzkoušela více, aby si našel to, co vyhovuje jemu</a:t>
            </a:r>
          </a:p>
          <a:p>
            <a:endParaRPr lang="x-none" dirty="0"/>
          </a:p>
        </p:txBody>
      </p:sp>
    </p:spTree>
    <p:extLst>
      <p:ext uri="{BB962C8B-B14F-4D97-AF65-F5344CB8AC3E}">
        <p14:creationId xmlns:p14="http://schemas.microsoft.com/office/powerpoint/2010/main" val="2617468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D9F14-983D-7C4E-BB72-D9B87DDF6475}"/>
              </a:ext>
            </a:extLst>
          </p:cNvPr>
          <p:cNvSpPr>
            <a:spLocks noGrp="1"/>
          </p:cNvSpPr>
          <p:nvPr>
            <p:ph type="title"/>
          </p:nvPr>
        </p:nvSpPr>
        <p:spPr/>
        <p:txBody>
          <a:bodyPr/>
          <a:lstStyle/>
          <a:p>
            <a:r>
              <a:rPr lang="x-none" dirty="0"/>
              <a:t>Management zlozvyku</a:t>
            </a:r>
          </a:p>
        </p:txBody>
      </p:sp>
      <p:sp>
        <p:nvSpPr>
          <p:cNvPr id="3" name="Content Placeholder 2">
            <a:extLst>
              <a:ext uri="{FF2B5EF4-FFF2-40B4-BE49-F238E27FC236}">
                <a16:creationId xmlns:a16="http://schemas.microsoft.com/office/drawing/2014/main" xmlns="" id="{085A82DE-3FFF-454C-91F9-6D319CCCAAC8}"/>
              </a:ext>
            </a:extLst>
          </p:cNvPr>
          <p:cNvSpPr>
            <a:spLocks noGrp="1"/>
          </p:cNvSpPr>
          <p:nvPr>
            <p:ph idx="1"/>
          </p:nvPr>
        </p:nvSpPr>
        <p:spPr>
          <a:xfrm>
            <a:off x="838200" y="2153653"/>
            <a:ext cx="4383505" cy="4023310"/>
          </a:xfrm>
        </p:spPr>
        <p:txBody>
          <a:bodyPr>
            <a:normAutofit fontScale="92500" lnSpcReduction="10000"/>
          </a:bodyPr>
          <a:lstStyle/>
          <a:p>
            <a:r>
              <a:rPr lang="en-GB" b="1" dirty="0"/>
              <a:t>K</a:t>
            </a:r>
            <a:r>
              <a:rPr lang="x-none" b="1" dirty="0"/>
              <a:t>líčové je </a:t>
            </a:r>
            <a:r>
              <a:rPr lang="x-none" dirty="0"/>
              <a:t>podle mě zlozvyk si uvědomit a sledovat situace, ve kterých se objevuje a co ho případně </a:t>
            </a:r>
            <a:r>
              <a:rPr lang="x-none" b="1" dirty="0"/>
              <a:t>spouští</a:t>
            </a:r>
          </a:p>
          <a:p>
            <a:r>
              <a:rPr lang="en-GB" dirty="0"/>
              <a:t>P</a:t>
            </a:r>
            <a:r>
              <a:rPr lang="x-none" dirty="0"/>
              <a:t>říčina nelze vždy vyřešit, hledat jiné možnosti jak se se zlozvykem vypořádat</a:t>
            </a:r>
          </a:p>
          <a:p>
            <a:r>
              <a:rPr lang="en-GB" dirty="0"/>
              <a:t>V</a:t>
            </a:r>
            <a:r>
              <a:rPr lang="x-none" dirty="0"/>
              <a:t>ědět </a:t>
            </a:r>
            <a:r>
              <a:rPr lang="x-none" b="1" dirty="0"/>
              <a:t>proč</a:t>
            </a:r>
            <a:r>
              <a:rPr lang="x-none" dirty="0"/>
              <a:t> to dělám, proč se zlozvyku chci zbavit</a:t>
            </a:r>
          </a:p>
          <a:p>
            <a:r>
              <a:rPr lang="en-GB" dirty="0"/>
              <a:t>B</a:t>
            </a:r>
            <a:r>
              <a:rPr lang="x-none" dirty="0"/>
              <a:t>ýt si vědom/a </a:t>
            </a:r>
            <a:r>
              <a:rPr lang="x-none" b="1" dirty="0"/>
              <a:t>překážek</a:t>
            </a:r>
          </a:p>
        </p:txBody>
      </p:sp>
      <p:pic>
        <p:nvPicPr>
          <p:cNvPr id="5" name="Picture 4" descr="A screenshot of a cell phone&#10;&#10;Description automatically generated">
            <a:extLst>
              <a:ext uri="{FF2B5EF4-FFF2-40B4-BE49-F238E27FC236}">
                <a16:creationId xmlns:a16="http://schemas.microsoft.com/office/drawing/2014/main" xmlns="" id="{2CD01226-C8EB-CB49-A52E-8C8B3B41C27D}"/>
              </a:ext>
            </a:extLst>
          </p:cNvPr>
          <p:cNvPicPr>
            <a:picLocks noChangeAspect="1"/>
          </p:cNvPicPr>
          <p:nvPr/>
        </p:nvPicPr>
        <p:blipFill>
          <a:blip r:embed="rId2"/>
          <a:stretch>
            <a:fillRect/>
          </a:stretch>
        </p:blipFill>
        <p:spPr>
          <a:xfrm>
            <a:off x="6970297" y="-731742"/>
            <a:ext cx="4247432" cy="7493253"/>
          </a:xfrm>
          <a:prstGeom prst="rect">
            <a:avLst/>
          </a:prstGeom>
        </p:spPr>
      </p:pic>
    </p:spTree>
    <p:extLst>
      <p:ext uri="{BB962C8B-B14F-4D97-AF65-F5344CB8AC3E}">
        <p14:creationId xmlns:p14="http://schemas.microsoft.com/office/powerpoint/2010/main" val="1298563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553497" y="2403987"/>
            <a:ext cx="9144000" cy="1533679"/>
          </a:xfrm>
        </p:spPr>
        <p:txBody>
          <a:bodyPr>
            <a:normAutofit fontScale="90000"/>
          </a:bodyPr>
          <a:lstStyle/>
          <a:p>
            <a:r>
              <a:rPr lang="cs-CZ" dirty="0" smtClean="0"/>
              <a:t>Děkuji za aktivní přístup </a:t>
            </a:r>
            <a:br>
              <a:rPr lang="cs-CZ" dirty="0" smtClean="0"/>
            </a:br>
            <a:r>
              <a:rPr lang="cs-CZ" dirty="0" smtClean="0"/>
              <a:t>v boji se zlozvyky! </a:t>
            </a:r>
            <a:r>
              <a:rPr lang="cs-CZ" dirty="0" smtClean="0">
                <a:sym typeface="Wingdings" panose="05000000000000000000" pitchFamily="2" charset="2"/>
              </a:rPr>
              <a:t></a:t>
            </a:r>
            <a:endParaRPr lang="cs-CZ" dirty="0"/>
          </a:p>
        </p:txBody>
      </p:sp>
      <p:sp>
        <p:nvSpPr>
          <p:cNvPr id="4" name="Obdélník 3"/>
          <p:cNvSpPr/>
          <p:nvPr/>
        </p:nvSpPr>
        <p:spPr>
          <a:xfrm>
            <a:off x="147484" y="147484"/>
            <a:ext cx="11872451" cy="6563032"/>
          </a:xfrm>
          <a:prstGeom prst="rect">
            <a:avLst/>
          </a:prstGeom>
          <a:noFill/>
          <a:ln w="7620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650805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25107" t="23517" r="8898" b="10176"/>
          <a:stretch/>
        </p:blipFill>
        <p:spPr>
          <a:xfrm>
            <a:off x="0" y="0"/>
            <a:ext cx="12118258" cy="6845341"/>
          </a:xfrm>
          <a:prstGeom prst="rect">
            <a:avLst/>
          </a:prstGeom>
        </p:spPr>
      </p:pic>
      <p:sp>
        <p:nvSpPr>
          <p:cNvPr id="7" name="Zaoblený obdélník 6"/>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2</a:t>
            </a:r>
            <a:endParaRPr lang="cs-CZ" sz="4000" dirty="0">
              <a:solidFill>
                <a:schemeClr val="tx1"/>
              </a:solidFill>
            </a:endParaRPr>
          </a:p>
        </p:txBody>
      </p:sp>
    </p:spTree>
    <p:extLst>
      <p:ext uri="{BB962C8B-B14F-4D97-AF65-F5344CB8AC3E}">
        <p14:creationId xmlns:p14="http://schemas.microsoft.com/office/powerpoint/2010/main" val="2142471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xmlns="" id="{5DBA896A-C324-4E8A-92A0-6BE74F17A21A}"/>
              </a:ext>
            </a:extLst>
          </p:cNvPr>
          <p:cNvSpPr>
            <a:spLocks noGrp="1"/>
          </p:cNvSpPr>
          <p:nvPr>
            <p:ph idx="1"/>
          </p:nvPr>
        </p:nvSpPr>
        <p:spPr>
          <a:xfrm>
            <a:off x="374375" y="436594"/>
            <a:ext cx="8080513" cy="5336849"/>
          </a:xfrm>
        </p:spPr>
        <p:txBody>
          <a:bodyPr>
            <a:normAutofit fontScale="85000" lnSpcReduction="20000"/>
          </a:bodyPr>
          <a:lstStyle/>
          <a:p>
            <a:r>
              <a:rPr lang="cs-CZ" b="1" dirty="0"/>
              <a:t>Metoda:</a:t>
            </a:r>
          </a:p>
          <a:p>
            <a:pPr lvl="1"/>
            <a:r>
              <a:rPr lang="cs-CZ" dirty="0"/>
              <a:t>Pomalých kroků</a:t>
            </a:r>
          </a:p>
          <a:p>
            <a:pPr lvl="1"/>
            <a:r>
              <a:rPr lang="cs-CZ" dirty="0"/>
              <a:t>Interference – nahrazení telefonu knížkou</a:t>
            </a:r>
          </a:p>
          <a:p>
            <a:r>
              <a:rPr lang="cs-CZ" b="1" dirty="0"/>
              <a:t>Připomenutí:</a:t>
            </a:r>
          </a:p>
          <a:p>
            <a:pPr lvl="1"/>
            <a:r>
              <a:rPr lang="cs-CZ" dirty="0"/>
              <a:t>Kniha na nočním stolku</a:t>
            </a:r>
          </a:p>
          <a:p>
            <a:pPr lvl="1"/>
            <a:r>
              <a:rPr lang="cs-CZ" dirty="0"/>
              <a:t>Nabíječka zapojená u pracovního stolu, nikoli u postele</a:t>
            </a:r>
          </a:p>
          <a:p>
            <a:r>
              <a:rPr lang="cs-CZ" b="1" dirty="0"/>
              <a:t>Zaznamenávání:</a:t>
            </a:r>
          </a:p>
          <a:p>
            <a:pPr lvl="1"/>
            <a:r>
              <a:rPr lang="cs-CZ" dirty="0"/>
              <a:t>Žádné – šel by ale využít </a:t>
            </a:r>
            <a:r>
              <a:rPr lang="cs-CZ" dirty="0" err="1"/>
              <a:t>buzzer</a:t>
            </a:r>
            <a:r>
              <a:rPr lang="cs-CZ" dirty="0"/>
              <a:t> lístek nebo klidně jen kalendář</a:t>
            </a:r>
          </a:p>
          <a:p>
            <a:r>
              <a:rPr lang="cs-CZ" b="1" dirty="0"/>
              <a:t>Úskalí</a:t>
            </a:r>
          </a:p>
          <a:p>
            <a:pPr lvl="1"/>
            <a:r>
              <a:rPr lang="cs-CZ" dirty="0"/>
              <a:t>Zapomenutí nastavení budíku – čili nutnost vzít telefon do ruky i po přečtení pár stránek knížky</a:t>
            </a:r>
          </a:p>
          <a:p>
            <a:pPr lvl="1"/>
            <a:r>
              <a:rPr lang="cs-CZ" dirty="0"/>
              <a:t>Chytré hodinky oznamující příchozí zprávu – potřeba okamžitě odpovědět</a:t>
            </a:r>
          </a:p>
          <a:p>
            <a:r>
              <a:rPr lang="cs-CZ" b="1" dirty="0"/>
              <a:t>Alternativa:</a:t>
            </a:r>
          </a:p>
          <a:p>
            <a:pPr lvl="1"/>
            <a:r>
              <a:rPr lang="cs-CZ" dirty="0"/>
              <a:t>Místo knížky lze využít křížovku, sudoku, poslech hudby, kreslení aj.</a:t>
            </a:r>
          </a:p>
          <a:p>
            <a:pPr lvl="1"/>
            <a:r>
              <a:rPr lang="cs-CZ" dirty="0"/>
              <a:t>Místo nastavování budíku na mobilu lze pořídit klasický budík</a:t>
            </a:r>
          </a:p>
          <a:p>
            <a:pPr lvl="1"/>
            <a:r>
              <a:rPr lang="cs-CZ" dirty="0"/>
              <a:t>Telefon (i hodinky) nechávat v úplně jiné místnosti</a:t>
            </a:r>
          </a:p>
        </p:txBody>
      </p:sp>
      <p:pic>
        <p:nvPicPr>
          <p:cNvPr id="7" name="Obrázek 6">
            <a:extLst>
              <a:ext uri="{FF2B5EF4-FFF2-40B4-BE49-F238E27FC236}">
                <a16:creationId xmlns:a16="http://schemas.microsoft.com/office/drawing/2014/main" xmlns="" id="{2639C674-1847-440F-9578-6F2C5081A960}"/>
              </a:ext>
            </a:extLst>
          </p:cNvPr>
          <p:cNvPicPr>
            <a:picLocks noChangeAspect="1"/>
          </p:cNvPicPr>
          <p:nvPr/>
        </p:nvPicPr>
        <p:blipFill>
          <a:blip r:embed="rId2"/>
          <a:stretch>
            <a:fillRect/>
          </a:stretch>
        </p:blipFill>
        <p:spPr>
          <a:xfrm>
            <a:off x="8454888" y="1409267"/>
            <a:ext cx="3591338" cy="5336849"/>
          </a:xfrm>
          <a:prstGeom prst="rect">
            <a:avLst/>
          </a:prstGeom>
          <a:effectLst>
            <a:softEdge rad="203200"/>
          </a:effectLst>
          <a:scene3d>
            <a:camera prst="orthographicFront"/>
            <a:lightRig rig="sunrise" dir="t"/>
          </a:scene3d>
          <a:sp3d prstMaterial="matte"/>
        </p:spPr>
      </p:pic>
    </p:spTree>
    <p:extLst>
      <p:ext uri="{BB962C8B-B14F-4D97-AF65-F5344CB8AC3E}">
        <p14:creationId xmlns:p14="http://schemas.microsoft.com/office/powerpoint/2010/main" val="354010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4C6473F-B640-4349-81DC-03349869CF0C}"/>
              </a:ext>
            </a:extLst>
          </p:cNvPr>
          <p:cNvSpPr>
            <a:spLocks noGrp="1"/>
          </p:cNvSpPr>
          <p:nvPr>
            <p:ph type="ctrTitle"/>
          </p:nvPr>
        </p:nvSpPr>
        <p:spPr>
          <a:xfrm>
            <a:off x="1523999" y="1122363"/>
            <a:ext cx="9798757" cy="2387600"/>
          </a:xfrm>
        </p:spPr>
        <p:txBody>
          <a:bodyPr>
            <a:normAutofit fontScale="90000"/>
          </a:bodyPr>
          <a:lstStyle/>
          <a:p>
            <a:r>
              <a:rPr lang="cs-CZ" dirty="0"/>
              <a:t>Můj zlozvyk</a:t>
            </a:r>
            <a:br>
              <a:rPr lang="cs-CZ" dirty="0"/>
            </a:br>
            <a:r>
              <a:rPr lang="cs-CZ" dirty="0"/>
              <a:t> – sledování televize před spaním - </a:t>
            </a:r>
          </a:p>
        </p:txBody>
      </p:sp>
      <p:sp>
        <p:nvSpPr>
          <p:cNvPr id="3" name="Podnadpis 2">
            <a:extLst>
              <a:ext uri="{FF2B5EF4-FFF2-40B4-BE49-F238E27FC236}">
                <a16:creationId xmlns="" xmlns:a16="http://schemas.microsoft.com/office/drawing/2014/main" id="{8BDFA137-8736-4082-A21A-5C6E92C33948}"/>
              </a:ext>
            </a:extLst>
          </p:cNvPr>
          <p:cNvSpPr>
            <a:spLocks noGrp="1"/>
          </p:cNvSpPr>
          <p:nvPr>
            <p:ph type="subTitle" idx="1"/>
          </p:nvPr>
        </p:nvSpPr>
        <p:spPr/>
        <p:txBody>
          <a:bodyPr/>
          <a:lstStyle/>
          <a:p>
            <a:r>
              <a:rPr lang="cs-CZ" dirty="0"/>
              <a:t>Magdalena Fejtová </a:t>
            </a:r>
          </a:p>
        </p:txBody>
      </p:sp>
      <p:sp>
        <p:nvSpPr>
          <p:cNvPr id="4" name="Zaoblený obdélník 3"/>
          <p:cNvSpPr/>
          <p:nvPr/>
        </p:nvSpPr>
        <p:spPr>
          <a:xfrm>
            <a:off x="10574593" y="162233"/>
            <a:ext cx="1253613" cy="98814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schemeClr val="tx1"/>
                </a:solidFill>
              </a:rPr>
              <a:t>3</a:t>
            </a:r>
            <a:endParaRPr lang="cs-CZ" sz="4000" dirty="0">
              <a:solidFill>
                <a:schemeClr val="tx1"/>
              </a:solidFill>
            </a:endParaRPr>
          </a:p>
        </p:txBody>
      </p:sp>
    </p:spTree>
    <p:extLst>
      <p:ext uri="{BB962C8B-B14F-4D97-AF65-F5344CB8AC3E}">
        <p14:creationId xmlns:p14="http://schemas.microsoft.com/office/powerpoint/2010/main" val="4038096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9">
            <a:extLst>
              <a:ext uri="{FF2B5EF4-FFF2-40B4-BE49-F238E27FC236}">
                <a16:creationId xmlns="" xmlns:a16="http://schemas.microsoft.com/office/drawing/2014/main" id="{D3E17859-C5F0-476F-A082-A4CB8841D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dpis 1">
            <a:extLst>
              <a:ext uri="{FF2B5EF4-FFF2-40B4-BE49-F238E27FC236}">
                <a16:creationId xmlns="" xmlns:a16="http://schemas.microsoft.com/office/drawing/2014/main" id="{576B388E-10BF-495D-A09B-26C2A8126CDB}"/>
              </a:ext>
            </a:extLst>
          </p:cNvPr>
          <p:cNvSpPr>
            <a:spLocks noGrp="1"/>
          </p:cNvSpPr>
          <p:nvPr>
            <p:ph type="title"/>
          </p:nvPr>
        </p:nvSpPr>
        <p:spPr>
          <a:xfrm>
            <a:off x="838200" y="365125"/>
            <a:ext cx="10515599" cy="1325563"/>
          </a:xfrm>
        </p:spPr>
        <p:txBody>
          <a:bodyPr>
            <a:normAutofit/>
          </a:bodyPr>
          <a:lstStyle/>
          <a:p>
            <a:r>
              <a:rPr lang="cs-CZ" dirty="0"/>
              <a:t>Sledování TV </a:t>
            </a:r>
          </a:p>
        </p:txBody>
      </p:sp>
      <p:sp>
        <p:nvSpPr>
          <p:cNvPr id="3" name="Zástupný obsah 2">
            <a:extLst>
              <a:ext uri="{FF2B5EF4-FFF2-40B4-BE49-F238E27FC236}">
                <a16:creationId xmlns="" xmlns:a16="http://schemas.microsoft.com/office/drawing/2014/main" id="{90318A67-26E5-47F3-8C99-D75368577EA3}"/>
              </a:ext>
            </a:extLst>
          </p:cNvPr>
          <p:cNvSpPr>
            <a:spLocks noGrp="1"/>
          </p:cNvSpPr>
          <p:nvPr>
            <p:ph idx="1"/>
          </p:nvPr>
        </p:nvSpPr>
        <p:spPr>
          <a:xfrm>
            <a:off x="838200" y="1825625"/>
            <a:ext cx="8328949" cy="2283388"/>
          </a:xfrm>
        </p:spPr>
        <p:txBody>
          <a:bodyPr>
            <a:normAutofit/>
          </a:bodyPr>
          <a:lstStyle/>
          <a:p>
            <a:r>
              <a:rPr lang="cs-CZ" sz="1800" u="sng" dirty="0" smtClean="0"/>
              <a:t>Zlozvyk</a:t>
            </a:r>
            <a:r>
              <a:rPr lang="cs-CZ" sz="1800" u="sng" dirty="0"/>
              <a:t>:</a:t>
            </a:r>
            <a:r>
              <a:rPr lang="cs-CZ" sz="1800" dirty="0"/>
              <a:t> sledování televize před spaním -&gt; i přes únavu sledování do pozdních hodin.</a:t>
            </a:r>
          </a:p>
          <a:p>
            <a:r>
              <a:rPr lang="cs-CZ" sz="1800" u="sng" dirty="0"/>
              <a:t>Cíl:</a:t>
            </a:r>
            <a:r>
              <a:rPr lang="cs-CZ" sz="1800" dirty="0"/>
              <a:t> omezení TV, zlepšení spánkové hygieny</a:t>
            </a:r>
          </a:p>
          <a:p>
            <a:r>
              <a:rPr lang="cs-CZ" sz="1800" u="sng" dirty="0"/>
              <a:t>Osvědčilo se mi</a:t>
            </a:r>
            <a:r>
              <a:rPr lang="cs-CZ" sz="1800" dirty="0"/>
              <a:t>: nastavení přesného plánu s „</a:t>
            </a:r>
            <a:r>
              <a:rPr lang="cs-CZ" sz="1800" dirty="0" err="1"/>
              <a:t>mezicíli</a:t>
            </a:r>
            <a:r>
              <a:rPr lang="cs-CZ" sz="1800" dirty="0"/>
              <a:t>“, </a:t>
            </a:r>
          </a:p>
          <a:p>
            <a:pPr marL="0" indent="0">
              <a:buNone/>
            </a:pPr>
            <a:r>
              <a:rPr lang="cs-CZ" sz="1800" dirty="0"/>
              <a:t>	grafické znázornění na papír (nalepila jsem na ledničku).</a:t>
            </a:r>
          </a:p>
          <a:p>
            <a:endParaRPr lang="cs-CZ" sz="1800" dirty="0"/>
          </a:p>
          <a:p>
            <a:endParaRPr lang="cs-CZ" sz="1800" dirty="0"/>
          </a:p>
        </p:txBody>
      </p:sp>
      <p:pic>
        <p:nvPicPr>
          <p:cNvPr id="5" name="Obrázek 4" descr="Obsah obrázku kreslení&#10;&#10;Popis byl vytvořen automaticky">
            <a:extLst>
              <a:ext uri="{FF2B5EF4-FFF2-40B4-BE49-F238E27FC236}">
                <a16:creationId xmlns="" xmlns:a16="http://schemas.microsoft.com/office/drawing/2014/main" id="{AE15134B-8A61-482A-9041-EE9452D3C8B5}"/>
              </a:ext>
            </a:extLst>
          </p:cNvPr>
          <p:cNvPicPr>
            <a:picLocks noChangeAspect="1"/>
          </p:cNvPicPr>
          <p:nvPr/>
        </p:nvPicPr>
        <p:blipFill rotWithShape="1">
          <a:blip r:embed="rId3">
            <a:extLst>
              <a:ext uri="{28A0092B-C50C-407E-A947-70E740481C1C}">
                <a14:useLocalDpi xmlns:a14="http://schemas.microsoft.com/office/drawing/2010/main" val="0"/>
              </a:ext>
            </a:extLst>
          </a:blip>
          <a:srcRect l="15842" r="13776" b="-2"/>
          <a:stretch/>
        </p:blipFill>
        <p:spPr>
          <a:xfrm>
            <a:off x="6933235" y="2035272"/>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6" name="Arc 11">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Zástupný obsah 2">
            <a:extLst>
              <a:ext uri="{FF2B5EF4-FFF2-40B4-BE49-F238E27FC236}">
                <a16:creationId xmlns="" xmlns:a16="http://schemas.microsoft.com/office/drawing/2014/main" id="{9D942CBA-9ABA-41A0-93A9-46A91EF76CB4}"/>
              </a:ext>
            </a:extLst>
          </p:cNvPr>
          <p:cNvSpPr txBox="1">
            <a:spLocks/>
          </p:cNvSpPr>
          <p:nvPr/>
        </p:nvSpPr>
        <p:spPr>
          <a:xfrm>
            <a:off x="838200" y="3151188"/>
            <a:ext cx="60950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sz="1800" dirty="0"/>
          </a:p>
          <a:p>
            <a:endParaRPr lang="cs-CZ" sz="1800" dirty="0"/>
          </a:p>
          <a:p>
            <a:endParaRPr lang="cs-CZ" sz="1800" dirty="0"/>
          </a:p>
          <a:p>
            <a:r>
              <a:rPr lang="cs-CZ" sz="1800" dirty="0"/>
              <a:t>Pokud by někdo měl podobný problém a nevyhovoval mu uvedený způsob, navrhla bych mu ráznější řešení – zakázat si TV večer úplně a najít si jiný konkrétní činnost. Někomu způsob „všechno nebo nic“ vyhovuje více. </a:t>
            </a:r>
          </a:p>
        </p:txBody>
      </p:sp>
    </p:spTree>
    <p:extLst>
      <p:ext uri="{BB962C8B-B14F-4D97-AF65-F5344CB8AC3E}">
        <p14:creationId xmlns:p14="http://schemas.microsoft.com/office/powerpoint/2010/main" val="269951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2182573-DEDB-433E-9A77-C6330549225C}"/>
              </a:ext>
            </a:extLst>
          </p:cNvPr>
          <p:cNvSpPr>
            <a:spLocks noGrp="1"/>
          </p:cNvSpPr>
          <p:nvPr>
            <p:ph type="title"/>
          </p:nvPr>
        </p:nvSpPr>
        <p:spPr>
          <a:xfrm>
            <a:off x="1136428" y="627564"/>
            <a:ext cx="7474172" cy="1325563"/>
          </a:xfrm>
        </p:spPr>
        <p:txBody>
          <a:bodyPr>
            <a:normAutofit/>
          </a:bodyPr>
          <a:lstStyle/>
          <a:p>
            <a:r>
              <a:rPr lang="cs-CZ" dirty="0"/>
              <a:t>Sledování TV </a:t>
            </a:r>
          </a:p>
        </p:txBody>
      </p:sp>
      <p:sp>
        <p:nvSpPr>
          <p:cNvPr id="3" name="Zástupný obsah 2">
            <a:extLst>
              <a:ext uri="{FF2B5EF4-FFF2-40B4-BE49-F238E27FC236}">
                <a16:creationId xmlns="" xmlns:a16="http://schemas.microsoft.com/office/drawing/2014/main" id="{D6C24CEE-90A8-44BC-B892-8152C1500AF4}"/>
              </a:ext>
            </a:extLst>
          </p:cNvPr>
          <p:cNvSpPr>
            <a:spLocks noGrp="1"/>
          </p:cNvSpPr>
          <p:nvPr>
            <p:ph idx="1"/>
          </p:nvPr>
        </p:nvSpPr>
        <p:spPr>
          <a:xfrm>
            <a:off x="797387" y="1789379"/>
            <a:ext cx="8457055" cy="4156494"/>
          </a:xfrm>
        </p:spPr>
        <p:txBody>
          <a:bodyPr anchor="ctr">
            <a:normAutofit/>
          </a:bodyPr>
          <a:lstStyle/>
          <a:p>
            <a:r>
              <a:rPr lang="cs-CZ" sz="2000" dirty="0" err="1"/>
              <a:t>Kovid</a:t>
            </a:r>
            <a:r>
              <a:rPr lang="cs-CZ" sz="2000" dirty="0"/>
              <a:t>-karanténa –&gt; změna režimu -&gt; více času doma -&gt; více času na TV -&gt; …? </a:t>
            </a:r>
          </a:p>
          <a:p>
            <a:pPr marL="0" indent="0">
              <a:buNone/>
            </a:pPr>
            <a:r>
              <a:rPr lang="cs-CZ" sz="2000" dirty="0"/>
              <a:t>	</a:t>
            </a:r>
            <a:r>
              <a:rPr lang="cs-CZ" sz="2000" dirty="0">
                <a:solidFill>
                  <a:srgbClr val="FF0066"/>
                </a:solidFill>
              </a:rPr>
              <a:t>ALE ! byla jsem víc v pohodě, než při klasickém režimu a 	nepotřebovala jsem TV na odreagování </a:t>
            </a:r>
          </a:p>
          <a:p>
            <a:pPr marL="0" indent="0">
              <a:buNone/>
            </a:pPr>
            <a:r>
              <a:rPr lang="cs-CZ" sz="2000" dirty="0"/>
              <a:t>-&gt; chodím spát pravidelně brzy, problémem tedy možná nebylo samotné</a:t>
            </a:r>
          </a:p>
          <a:p>
            <a:pPr marL="0" indent="0">
              <a:buNone/>
            </a:pPr>
            <a:r>
              <a:rPr lang="cs-CZ" sz="2000" dirty="0"/>
              <a:t>   sledování TV </a:t>
            </a:r>
            <a:r>
              <a:rPr lang="cs-CZ" sz="2000" dirty="0">
                <a:sym typeface="Wingdings" panose="05000000000000000000" pitchFamily="2" charset="2"/>
              </a:rPr>
              <a:t>.</a:t>
            </a:r>
          </a:p>
          <a:p>
            <a:endParaRPr lang="cs-CZ" sz="2000" dirty="0">
              <a:sym typeface="Wingdings" panose="05000000000000000000" pitchFamily="2" charset="2"/>
            </a:endParaRPr>
          </a:p>
          <a:p>
            <a:r>
              <a:rPr lang="cs-CZ" sz="2000" dirty="0">
                <a:sym typeface="Wingdings" panose="05000000000000000000" pitchFamily="2" charset="2"/>
              </a:rPr>
              <a:t>Tato zkušenost pro mě byla přínosná. Podle mě je nejvíce důležité zjistit, proč daný zlozvyk děláme, a pak už jen mít pevnou vůli a být trpělivý. </a:t>
            </a:r>
            <a:endParaRPr lang="cs-CZ" sz="2000" dirty="0"/>
          </a:p>
          <a:p>
            <a:endParaRPr lang="cs-CZ" sz="2000" dirty="0"/>
          </a:p>
        </p:txBody>
      </p:sp>
      <p:sp>
        <p:nvSpPr>
          <p:cNvPr id="13"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rgbClr val="F3DE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kreslení&#10;&#10;Popis byl vytvořen automaticky">
            <a:extLst>
              <a:ext uri="{FF2B5EF4-FFF2-40B4-BE49-F238E27FC236}">
                <a16:creationId xmlns="" xmlns:a16="http://schemas.microsoft.com/office/drawing/2014/main" id="{0DDA3DD1-B6B5-4256-9750-BA504AE5D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2990374"/>
            <a:ext cx="1462088" cy="877252"/>
          </a:xfrm>
          <a:prstGeom prst="rect">
            <a:avLst/>
          </a:prstGeom>
        </p:spPr>
      </p:pic>
    </p:spTree>
    <p:extLst>
      <p:ext uri="{BB962C8B-B14F-4D97-AF65-F5344CB8AC3E}">
        <p14:creationId xmlns:p14="http://schemas.microsoft.com/office/powerpoint/2010/main" val="2716910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500</TotalTime>
  <Words>2408</Words>
  <Application>Microsoft Office PowerPoint</Application>
  <PresentationFormat>Širokoúhlá obrazovka</PresentationFormat>
  <Paragraphs>346</Paragraphs>
  <Slides>44</Slides>
  <Notes>7</Notes>
  <HiddenSlides>1</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44</vt:i4>
      </vt:variant>
    </vt:vector>
  </HeadingPairs>
  <TitlesOfParts>
    <vt:vector size="52" baseType="lpstr">
      <vt:lpstr>Arial</vt:lpstr>
      <vt:lpstr>Calibri</vt:lpstr>
      <vt:lpstr>Calibri Light</vt:lpstr>
      <vt:lpstr>Gill Sans</vt:lpstr>
      <vt:lpstr>Gill Sans Light</vt:lpstr>
      <vt:lpstr>Symbol</vt:lpstr>
      <vt:lpstr>Wingdings</vt:lpstr>
      <vt:lpstr>Motiv Office</vt:lpstr>
      <vt:lpstr>Management zlozvyku</vt:lpstr>
      <vt:lpstr>Seznam</vt:lpstr>
      <vt:lpstr>Zadání</vt:lpstr>
      <vt:lpstr>Prezentace aplikace PowerPoint</vt:lpstr>
      <vt:lpstr>Prezentace aplikace PowerPoint</vt:lpstr>
      <vt:lpstr>Prezentace aplikace PowerPoint</vt:lpstr>
      <vt:lpstr>Můj zlozvyk  – sledování televize před spaním - </vt:lpstr>
      <vt:lpstr>Sledování TV </vt:lpstr>
      <vt:lpstr>Sledování TV </vt:lpstr>
      <vt:lpstr>Odkládání budíku</vt:lpstr>
      <vt:lpstr>Zlozvyk “Stále spěchám”</vt:lpstr>
      <vt:lpstr>Prezentace aplikace PowerPoint</vt:lpstr>
      <vt:lpstr>Prezentace aplikace PowerPoint</vt:lpstr>
      <vt:lpstr>Nepravidelný pitný režim  Křivánková Klára </vt:lpstr>
      <vt:lpstr>Závěr</vt:lpstr>
      <vt:lpstr>Zlozvyk - oddalování budíku</vt:lpstr>
      <vt:lpstr>Prezentace aplikace PowerPoint</vt:lpstr>
      <vt:lpstr>Vstávání, pohybová aktivita  a nejedení sladkého</vt:lpstr>
      <vt:lpstr>Vyhodnocení (53. den)</vt:lpstr>
      <vt:lpstr>Dojmy</vt:lpstr>
      <vt:lpstr>Doporučení pro klienty po vyhodnocení</vt:lpstr>
      <vt:lpstr>Michaela Szabóová - zlozvyky</vt:lpstr>
      <vt:lpstr>Michaela Szabóová - zhodnotenie zlozvykov</vt:lpstr>
      <vt:lpstr>Spánková hygiena    Lucie Vidláková</vt:lpstr>
      <vt:lpstr>Časté návštěvy fast-foodů</vt:lpstr>
      <vt:lpstr>Charakteristika zlozvyku</vt:lpstr>
      <vt:lpstr>Prezentace aplikace PowerPoint</vt:lpstr>
      <vt:lpstr>Management zlozvyku: Challenge</vt:lpstr>
      <vt:lpstr>Dodržování pitného režimu</vt:lpstr>
      <vt:lpstr>Popis zlozvyku</vt:lpstr>
      <vt:lpstr>Zvolená technika</vt:lpstr>
      <vt:lpstr>Hodnocení mého snažení</vt:lpstr>
      <vt:lpstr>Co bych změnila</vt:lpstr>
      <vt:lpstr>FINÁLNÍ ZHODNOCENÍ MANAGEMENTU ZLOZVYKU PROKRASTINACE</vt:lpstr>
      <vt:lpstr>Co se mi osvědčilo v boji se zlozvykem? </vt:lpstr>
      <vt:lpstr>Co bych změnila?</vt:lpstr>
      <vt:lpstr>Management zlozvyku Prokrastinace  (odkládání úkolů)</vt:lpstr>
      <vt:lpstr>Povaha zlozvyku</vt:lpstr>
      <vt:lpstr>Hodnocení</vt:lpstr>
      <vt:lpstr>Management zlozvyku</vt:lpstr>
      <vt:lpstr>Můj zlozvyk – kousání nehtů</vt:lpstr>
      <vt:lpstr>Management zlozvyku</vt:lpstr>
      <vt:lpstr>Management zlozvyku</vt:lpstr>
      <vt:lpstr>Děkuji za aktivní přístup  v boji se zlozvyky!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Veronika Baťová</dc:creator>
  <cp:lastModifiedBy>Uživatel</cp:lastModifiedBy>
  <cp:revision>9</cp:revision>
  <dcterms:created xsi:type="dcterms:W3CDTF">2020-04-22T10:50:34Z</dcterms:created>
  <dcterms:modified xsi:type="dcterms:W3CDTF">2020-05-21T17:48:59Z</dcterms:modified>
</cp:coreProperties>
</file>