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A1087-940E-4EAD-8BAD-8AB06EEE073E}" type="datetimeFigureOut">
              <a:rPr lang="cs-CZ" smtClean="0"/>
              <a:t>21.2.2017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5EF3-CAE6-401C-ADC5-C76FFB01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259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85EF3-CAE6-401C-ADC5-C76FFB0165B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43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A81A1-D194-4CAF-8164-E724DC38E246}" type="datetime1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76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8720-82AB-4AAE-99F5-A16AA817EB96}" type="datetime1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4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8C92-4C39-4745-A246-3F957718ADEA}" type="datetime1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42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7B0E-9154-4203-93B3-709F63E61AF1}" type="datetime1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26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AF59-CEC3-4239-AC12-FB68A725DA71}" type="datetime1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26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2D4-2EF4-4618-B59D-9B967C9D5F65}" type="datetime1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1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8AFB1-5163-4886-BDEC-AC4E879B7FAA}" type="datetime1">
              <a:rPr lang="cs-CZ" smtClean="0"/>
              <a:t>21.2.2017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49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0EDC-5C53-4C71-A5B3-C3E39D92FF71}" type="datetime1">
              <a:rPr lang="cs-CZ" smtClean="0"/>
              <a:t>21.2.2017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06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8EF7-C784-4C41-A4AE-D50CDF83F9B1}" type="datetime1">
              <a:rPr lang="cs-CZ" smtClean="0"/>
              <a:t>21.2.2017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3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8878-1FA4-4ADD-9022-79AE4CC70C43}" type="datetime1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09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F252-8593-4010-B074-00583B4234E0}" type="datetime1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67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0182-CD07-4DE0-98E1-75D066385A07}" type="datetime1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E5A0F-A276-4CD3-B677-24FA74793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04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pm-slovnik.blogspot.com/2008/04/bpms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pm-slovnik.blogspot.com/2008/04/business-model.html#R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pm-slovnik.blogspot.com/2008/04/business-model.html#R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pm-slovnik.blogspot.com/2008/04/business-model.html#R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Business model ve sportu?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Jiří Novotný, CSc.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6418" y="935182"/>
            <a:ext cx="112429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CO TO JE Business model?</a:t>
            </a:r>
          </a:p>
          <a:p>
            <a:endParaRPr lang="cs-CZ" dirty="0">
              <a:solidFill>
                <a:srgbClr val="7F7F7F"/>
              </a:solidFill>
              <a:latin typeface="Trebuchet MS" panose="020B0603020202020204" pitchFamily="34" charset="0"/>
            </a:endParaRPr>
          </a:p>
          <a:p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r>
              <a:rPr lang="cs-CZ" b="0" i="0" dirty="0" err="1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Definece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:</a:t>
            </a:r>
          </a:p>
          <a:p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Dynamický 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výkres struktur podnikání, ve kterém jsou zachyceny všechny podstatné objekty podnikové reality a jejich vazby dané použitým rámcem, např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pohled na strategii a výkonnost, </a:t>
            </a:r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procesy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, </a:t>
            </a:r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pravidla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, </a:t>
            </a:r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organizační 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struktury, </a:t>
            </a:r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znalosti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, </a:t>
            </a:r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Rizika,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služby 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IT. </a:t>
            </a:r>
            <a:endParaRPr lang="cs-CZ" b="0" i="0" dirty="0" smtClean="0">
              <a:solidFill>
                <a:srgbClr val="7F7F7F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7F7F7F"/>
              </a:solidFill>
              <a:latin typeface="Trebuchet MS" panose="020B0603020202020204" pitchFamily="34" charset="0"/>
            </a:endParaRPr>
          </a:p>
          <a:p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Sémantika 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je kódována v příslušné notaci a model je spravován a využíván technologiemi </a:t>
            </a:r>
            <a:r>
              <a:rPr lang="cs-CZ" b="0" i="0" dirty="0" smtClean="0">
                <a:solidFill>
                  <a:srgbClr val="666666"/>
                </a:solidFill>
                <a:effectLst/>
                <a:latin typeface="Trebuchet MS" panose="020B0603020202020204" pitchFamily="34" charset="0"/>
                <a:hlinkClick r:id="rId2"/>
              </a:rPr>
              <a:t>BPMS</a:t>
            </a:r>
            <a:r>
              <a:rPr lang="cs-CZ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, tzn. </a:t>
            </a:r>
            <a:r>
              <a:rPr lang="cs-CZ" b="1" dirty="0"/>
              <a:t>Business </a:t>
            </a:r>
            <a:r>
              <a:rPr lang="cs-CZ" b="1" dirty="0" err="1"/>
              <a:t>Process</a:t>
            </a:r>
            <a:r>
              <a:rPr lang="cs-CZ" b="1" dirty="0"/>
              <a:t> Management Systems</a:t>
            </a:r>
            <a:r>
              <a:rPr lang="cs-CZ" dirty="0"/>
              <a:t>:</a:t>
            </a:r>
            <a:r>
              <a:rPr lang="cs-CZ" b="0" i="0" dirty="0" smtClean="0">
                <a:solidFill>
                  <a:srgbClr val="7F7F7F"/>
                </a:solidFill>
                <a:effectLst/>
                <a:latin typeface="Trebuchet MS" panose="020B0603020202020204" pitchFamily="34" charset="0"/>
              </a:rPr>
              <a:t>.</a:t>
            </a:r>
            <a:endParaRPr lang="cs-CZ" dirty="0">
              <a:solidFill>
                <a:srgbClr val="7F7F7F"/>
              </a:solidFill>
              <a:latin typeface="Trebuchet MS" panose="020B0603020202020204" pitchFamily="34" charset="0"/>
            </a:endParaRPr>
          </a:p>
          <a:p>
            <a:endParaRPr lang="cs-CZ" dirty="0" smtClean="0">
              <a:solidFill>
                <a:srgbClr val="7F7F7F"/>
              </a:solidFill>
              <a:latin typeface="Trebuchet MS" panose="020B0603020202020204" pitchFamily="34" charset="0"/>
            </a:endParaRPr>
          </a:p>
          <a:p>
            <a:endParaRPr lang="cs-CZ" dirty="0">
              <a:solidFill>
                <a:srgbClr val="7F7F7F"/>
              </a:solidFill>
              <a:latin typeface="Trebuchet MS" panose="020B0603020202020204" pitchFamily="34" charset="0"/>
            </a:endParaRPr>
          </a:p>
          <a:p>
            <a:endParaRPr lang="cs-CZ" dirty="0" smtClean="0">
              <a:solidFill>
                <a:srgbClr val="7F7F7F"/>
              </a:solidFill>
              <a:latin typeface="Trebuchet MS" panose="020B0603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488F-3BB3-474F-AD17-3AA3D17CF4BC}" type="datetime1">
              <a:rPr lang="cs-CZ" smtClean="0"/>
              <a:t>21.2.2017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27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model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6286" y="1282536"/>
            <a:ext cx="8395854" cy="5073814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BC50-377F-4DA8-9180-2F667D0CE35E}" type="datetime1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33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98764" y="218209"/>
            <a:ext cx="113572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0" i="1" dirty="0" smtClean="0">
              <a:solidFill>
                <a:srgbClr val="666666"/>
              </a:solidFill>
              <a:effectLst/>
              <a:latin typeface="Trebuchet MS" panose="020B0603020202020204" pitchFamily="34" charset="0"/>
              <a:hlinkClick r:id="rId2"/>
            </a:endParaRPr>
          </a:p>
          <a:p>
            <a:endParaRPr lang="cs-CZ" i="1" dirty="0">
              <a:solidFill>
                <a:srgbClr val="666666"/>
              </a:solidFill>
              <a:latin typeface="Trebuchet MS" panose="020B0603020202020204" pitchFamily="34" charset="0"/>
              <a:hlinkClick r:id="rId2"/>
            </a:endParaRPr>
          </a:p>
          <a:p>
            <a:endParaRPr lang="cs-CZ" b="0" i="1" dirty="0" smtClean="0">
              <a:solidFill>
                <a:srgbClr val="666666"/>
              </a:solidFill>
              <a:effectLst/>
              <a:latin typeface="Trebuchet MS" panose="020B0603020202020204" pitchFamily="34" charset="0"/>
              <a:hlinkClick r:id="rId2"/>
            </a:endParaRPr>
          </a:p>
          <a:p>
            <a:endParaRPr lang="cs-CZ" i="1" dirty="0">
              <a:solidFill>
                <a:srgbClr val="666666"/>
              </a:solidFill>
              <a:latin typeface="Trebuchet MS" panose="020B0603020202020204" pitchFamily="34" charset="0"/>
              <a:hlinkClick r:id="rId2"/>
            </a:endParaRPr>
          </a:p>
          <a:p>
            <a:endParaRPr lang="cs-CZ" b="0" i="1" dirty="0" smtClean="0">
              <a:solidFill>
                <a:srgbClr val="666666"/>
              </a:solidFill>
              <a:effectLst/>
              <a:latin typeface="Trebuchet MS" panose="020B0603020202020204" pitchFamily="34" charset="0"/>
              <a:hlinkClick r:id="rId2"/>
            </a:endParaRPr>
          </a:p>
          <a:p>
            <a:endParaRPr lang="cs-CZ" i="1" dirty="0">
              <a:solidFill>
                <a:srgbClr val="666666"/>
              </a:solidFill>
              <a:latin typeface="Trebuchet MS" panose="020B0603020202020204" pitchFamily="34" charset="0"/>
              <a:hlinkClick r:id="rId2"/>
            </a:endParaRPr>
          </a:p>
          <a:p>
            <a:endParaRPr lang="cs-CZ" b="0" i="1" dirty="0" smtClean="0">
              <a:solidFill>
                <a:srgbClr val="666666"/>
              </a:solidFill>
              <a:effectLst/>
              <a:latin typeface="Trebuchet MS" panose="020B0603020202020204" pitchFamily="34" charset="0"/>
              <a:hlinkClick r:id="rId2"/>
            </a:endParaRPr>
          </a:p>
          <a:p>
            <a:endParaRPr lang="cs-CZ" i="1" dirty="0">
              <a:solidFill>
                <a:srgbClr val="666666"/>
              </a:solidFill>
              <a:latin typeface="Trebuchet MS" panose="020B0603020202020204" pitchFamily="34" charset="0"/>
              <a:hlinkClick r:id="rId2"/>
            </a:endParaRPr>
          </a:p>
          <a:p>
            <a:endParaRPr lang="cs-CZ" b="0" i="1" dirty="0" smtClean="0">
              <a:solidFill>
                <a:srgbClr val="666666"/>
              </a:solidFill>
              <a:effectLst/>
              <a:latin typeface="Trebuchet MS" panose="020B0603020202020204" pitchFamily="34" charset="0"/>
              <a:hlinkClick r:id="rId2"/>
            </a:endParaRPr>
          </a:p>
          <a:p>
            <a:endParaRPr lang="cs-CZ" i="1" dirty="0">
              <a:solidFill>
                <a:srgbClr val="666666"/>
              </a:solidFill>
              <a:latin typeface="Trebuchet MS" panose="020B0603020202020204" pitchFamily="34" charset="0"/>
              <a:hlinkClick r:id="rId2"/>
            </a:endParaRPr>
          </a:p>
          <a:p>
            <a:endParaRPr lang="cs-CZ" b="0" i="1" dirty="0" smtClean="0">
              <a:solidFill>
                <a:srgbClr val="666666"/>
              </a:solidFill>
              <a:effectLst/>
              <a:latin typeface="Trebuchet MS" panose="020B0603020202020204" pitchFamily="34" charset="0"/>
              <a:hlinkClick r:id="rId2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4670"/>
          </a:xfrm>
        </p:spPr>
        <p:txBody>
          <a:bodyPr>
            <a:normAutofit fontScale="90000"/>
          </a:bodyPr>
          <a:lstStyle/>
          <a:p>
            <a:r>
              <a:rPr lang="cs-CZ" sz="4000" i="1" dirty="0">
                <a:solidFill>
                  <a:srgbClr val="666666"/>
                </a:solidFill>
                <a:latin typeface="Trebuchet MS" panose="020B0603020202020204" pitchFamily="34" charset="0"/>
                <a:hlinkClick r:id="rId2"/>
              </a:rPr>
              <a:t>Řízená dokumentace</a:t>
            </a:r>
            <a:r>
              <a:rPr lang="cs-CZ" sz="4000" dirty="0">
                <a:solidFill>
                  <a:srgbClr val="4C4C4C"/>
                </a:solidFill>
                <a:latin typeface="Trebuchet MS" panose="020B0603020202020204" pitchFamily="34" charset="0"/>
              </a:rPr>
              <a:t> - v procesně řízené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6713"/>
            <a:ext cx="10515600" cy="4722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4C4C4C"/>
                </a:solidFill>
                <a:latin typeface="Trebuchet MS" panose="020B0603020202020204" pitchFamily="34" charset="0"/>
              </a:rPr>
              <a:t>Dokumentace procesů má </a:t>
            </a:r>
            <a:r>
              <a:rPr lang="cs-CZ" dirty="0">
                <a:solidFill>
                  <a:srgbClr val="4C4C4C"/>
                </a:solidFill>
                <a:latin typeface="Trebuchet MS" panose="020B0603020202020204" pitchFamily="34" charset="0"/>
              </a:rPr>
              <a:t>zásadní </a:t>
            </a:r>
            <a:r>
              <a:rPr lang="cs-CZ" dirty="0" smtClean="0">
                <a:solidFill>
                  <a:srgbClr val="4C4C4C"/>
                </a:solidFill>
                <a:latin typeface="Trebuchet MS" panose="020B0603020202020204" pitchFamily="34" charset="0"/>
              </a:rPr>
              <a:t>význam:</a:t>
            </a:r>
          </a:p>
          <a:p>
            <a:r>
              <a:rPr lang="cs-CZ" dirty="0" smtClean="0">
                <a:solidFill>
                  <a:srgbClr val="4C4C4C"/>
                </a:solidFill>
                <a:latin typeface="Trebuchet MS" panose="020B0603020202020204" pitchFamily="34" charset="0"/>
              </a:rPr>
              <a:t>Na </a:t>
            </a:r>
            <a:r>
              <a:rPr lang="cs-CZ" dirty="0">
                <a:solidFill>
                  <a:srgbClr val="4C4C4C"/>
                </a:solidFill>
                <a:latin typeface="Trebuchet MS" panose="020B0603020202020204" pitchFamily="34" charset="0"/>
              </a:rPr>
              <a:t>jejím základě probíhá řízené zlepšování procesů i jejich změny, jejím prostřednictvím probíhá konverze osobních znalostí do dokumentovaných a odehrává se v ní i správa těchto dokumentovaných znalostí. </a:t>
            </a:r>
            <a:endParaRPr lang="cs-CZ" dirty="0" smtClean="0">
              <a:solidFill>
                <a:srgbClr val="4C4C4C"/>
              </a:solidFill>
              <a:latin typeface="Trebuchet MS" panose="020B0603020202020204" pitchFamily="34" charset="0"/>
            </a:endParaRPr>
          </a:p>
          <a:p>
            <a:r>
              <a:rPr lang="cs-CZ" dirty="0" smtClean="0">
                <a:solidFill>
                  <a:srgbClr val="4C4C4C"/>
                </a:solidFill>
                <a:latin typeface="Trebuchet MS" panose="020B0603020202020204" pitchFamily="34" charset="0"/>
              </a:rPr>
              <a:t>Je </a:t>
            </a:r>
            <a:r>
              <a:rPr lang="cs-CZ" dirty="0">
                <a:solidFill>
                  <a:srgbClr val="4C4C4C"/>
                </a:solidFill>
                <a:latin typeface="Trebuchet MS" panose="020B0603020202020204" pitchFamily="34" charset="0"/>
              </a:rPr>
              <a:t>založena na procesním (business) modelu. Ten zajišťuje přehlednou, konsolidovanou, snadno aktualizovatelnou a dobře přístupnou platformu pro průběžné zlepšování na bázi znalostního portálu příp. strukturovaných dokumentů. </a:t>
            </a:r>
            <a:endParaRPr lang="cs-CZ" dirty="0" smtClean="0">
              <a:solidFill>
                <a:srgbClr val="4C4C4C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31C3-E169-426E-BDE4-5E2B43ED9D62}" type="datetime1">
              <a:rPr lang="cs-CZ" smtClean="0"/>
              <a:t>21.2.2017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04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0643"/>
          </a:xfrm>
        </p:spPr>
        <p:txBody>
          <a:bodyPr>
            <a:normAutofit fontScale="90000"/>
          </a:bodyPr>
          <a:lstStyle/>
          <a:p>
            <a:r>
              <a:rPr lang="cs-CZ" sz="3600" i="1" dirty="0">
                <a:solidFill>
                  <a:srgbClr val="666666"/>
                </a:solidFill>
                <a:latin typeface="Trebuchet MS" panose="020B0603020202020204" pitchFamily="34" charset="0"/>
                <a:hlinkClick r:id="rId2"/>
              </a:rPr>
              <a:t>Řízená dokumentace</a:t>
            </a:r>
            <a:r>
              <a:rPr lang="cs-CZ" sz="3600" dirty="0">
                <a:solidFill>
                  <a:srgbClr val="4C4C4C"/>
                </a:solidFill>
                <a:latin typeface="Trebuchet MS" panose="020B0603020202020204" pitchFamily="34" charset="0"/>
              </a:rPr>
              <a:t> - v procesně řízené společnosti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140031"/>
            <a:ext cx="10515600" cy="5036932"/>
          </a:xfrm>
        </p:spPr>
        <p:txBody>
          <a:bodyPr/>
          <a:lstStyle/>
          <a:p>
            <a:pPr lvl="0"/>
            <a:r>
              <a:rPr lang="cs-CZ" sz="2600" dirty="0">
                <a:solidFill>
                  <a:srgbClr val="4C4C4C"/>
                </a:solidFill>
                <a:latin typeface="Trebuchet MS" panose="020B0603020202020204" pitchFamily="34" charset="0"/>
              </a:rPr>
              <a:t>Je tvořena hierarchicky ve 3 úrovních: </a:t>
            </a:r>
            <a:endParaRPr lang="cs-CZ" sz="2600" dirty="0" smtClean="0">
              <a:solidFill>
                <a:srgbClr val="4C4C4C"/>
              </a:solidFill>
              <a:latin typeface="Trebuchet MS" panose="020B0603020202020204" pitchFamily="34" charset="0"/>
            </a:endParaRPr>
          </a:p>
          <a:p>
            <a:pPr lvl="1"/>
            <a:endParaRPr lang="cs-CZ" sz="2800" dirty="0" smtClean="0">
              <a:solidFill>
                <a:srgbClr val="4C4C4C"/>
              </a:solidFill>
              <a:latin typeface="Trebuchet MS" panose="020B0603020202020204" pitchFamily="34" charset="0"/>
            </a:endParaRPr>
          </a:p>
          <a:p>
            <a:pPr lvl="1"/>
            <a:r>
              <a:rPr lang="cs-CZ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V</a:t>
            </a:r>
            <a:r>
              <a:rPr lang="cs-CZ" sz="2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rcholový </a:t>
            </a:r>
            <a:r>
              <a:rPr lang="cs-CZ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dokument </a:t>
            </a:r>
            <a:r>
              <a:rPr lang="cs-CZ" sz="2800" dirty="0">
                <a:solidFill>
                  <a:srgbClr val="4C4C4C"/>
                </a:solidFill>
                <a:latin typeface="Trebuchet MS" panose="020B0603020202020204" pitchFamily="34" charset="0"/>
              </a:rPr>
              <a:t>(ten může tvořit např. Organizační řád nebo Příručka jakosti a kromě náležitostí ve smyslu ISO 9000 musí z hlediska procesního řízení obsahovat vrcholovou strukturu procesního modelu</a:t>
            </a:r>
            <a:r>
              <a:rPr lang="cs-CZ" sz="2800" dirty="0" smtClean="0">
                <a:solidFill>
                  <a:srgbClr val="4C4C4C"/>
                </a:solidFill>
                <a:latin typeface="Trebuchet MS" panose="020B0603020202020204" pitchFamily="34" charset="0"/>
              </a:rPr>
              <a:t>)</a:t>
            </a:r>
          </a:p>
          <a:p>
            <a:pPr marL="457200" lvl="1" indent="0">
              <a:buNone/>
            </a:pPr>
            <a:r>
              <a:rPr lang="cs-CZ" sz="2800" dirty="0" smtClean="0">
                <a:solidFill>
                  <a:srgbClr val="4C4C4C"/>
                </a:solidFill>
                <a:latin typeface="Trebuchet MS" panose="020B0603020202020204" pitchFamily="34" charset="0"/>
              </a:rPr>
              <a:t> 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Procesní </a:t>
            </a:r>
            <a:r>
              <a:rPr lang="cs-CZ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směrnice </a:t>
            </a:r>
            <a:r>
              <a:rPr lang="cs-CZ" sz="2800" dirty="0">
                <a:solidFill>
                  <a:srgbClr val="4C4C4C"/>
                </a:solidFill>
                <a:latin typeface="Trebuchet MS" panose="020B0603020202020204" pitchFamily="34" charset="0"/>
              </a:rPr>
              <a:t>- je jádrem dokumentace a je kompletně generovaná z procesního modelu. </a:t>
            </a:r>
            <a:endParaRPr lang="cs-CZ" sz="28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8EF7-C784-4C41-A4AE-D50CDF83F9B1}" type="datetime1">
              <a:rPr lang="cs-CZ" smtClean="0"/>
              <a:t>21.2.2017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72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776"/>
          </a:xfrm>
        </p:spPr>
        <p:txBody>
          <a:bodyPr>
            <a:normAutofit fontScale="90000"/>
          </a:bodyPr>
          <a:lstStyle/>
          <a:p>
            <a:r>
              <a:rPr lang="cs-CZ" sz="3600" i="1" dirty="0">
                <a:solidFill>
                  <a:srgbClr val="666666"/>
                </a:solidFill>
                <a:latin typeface="Trebuchet MS" panose="020B0603020202020204" pitchFamily="34" charset="0"/>
                <a:hlinkClick r:id="rId2"/>
              </a:rPr>
              <a:t>Řízená dokumentace</a:t>
            </a:r>
            <a:r>
              <a:rPr lang="cs-CZ" sz="3600" dirty="0">
                <a:solidFill>
                  <a:srgbClr val="4C4C4C"/>
                </a:solidFill>
                <a:latin typeface="Trebuchet MS" panose="020B0603020202020204" pitchFamily="34" charset="0"/>
              </a:rPr>
              <a:t> - v procesně řízené společnosti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solidFill>
                <a:srgbClr val="4C4C4C"/>
              </a:solidFill>
              <a:latin typeface="Trebuchet MS" panose="020B0603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Metodiky</a:t>
            </a:r>
            <a:r>
              <a:rPr lang="cs-CZ" dirty="0" smtClean="0">
                <a:solidFill>
                  <a:srgbClr val="4C4C4C"/>
                </a:solidFill>
                <a:latin typeface="Trebuchet MS" panose="020B0603020202020204" pitchFamily="34" charset="0"/>
              </a:rPr>
              <a:t> - obsahují podrobné návody, jak provádět jednotlivé činnosti, manuály k obsluze, šablony a vzory dokumentů ap. Operativní akty řízení - jednotlivé úrovně řízení vykonávají operativní řízení (nastavování parametrů procesů) prostřednictvím instrukcí. </a:t>
            </a:r>
            <a:endParaRPr lang="cs-CZ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40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8EF7-C784-4C41-A4AE-D50CDF83F9B1}" type="datetime1">
              <a:rPr lang="cs-CZ" smtClean="0"/>
              <a:t>21.2.2017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5A0F-A276-4CD3-B677-24FA7479364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8330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259</Words>
  <Application>Microsoft Office PowerPoint</Application>
  <PresentationFormat>Širokoúhlá obrazovka</PresentationFormat>
  <Paragraphs>53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Motiv Office</vt:lpstr>
      <vt:lpstr>Business model ve sportu?</vt:lpstr>
      <vt:lpstr>Prezentace aplikace PowerPoint</vt:lpstr>
      <vt:lpstr>Business model</vt:lpstr>
      <vt:lpstr>Řízená dokumentace - v procesně řízené společnosti</vt:lpstr>
      <vt:lpstr>Řízená dokumentace - v procesně řízené společnosti</vt:lpstr>
      <vt:lpstr>Řízená dokumentace - v procesně řízené společnosti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fsps</dc:creator>
  <cp:lastModifiedBy>Jiří Novotný</cp:lastModifiedBy>
  <cp:revision>7</cp:revision>
  <dcterms:created xsi:type="dcterms:W3CDTF">2016-11-02T12:59:33Z</dcterms:created>
  <dcterms:modified xsi:type="dcterms:W3CDTF">2017-02-21T12:34:36Z</dcterms:modified>
</cp:coreProperties>
</file>