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61" r:id="rId9"/>
    <p:sldId id="262" r:id="rId10"/>
    <p:sldId id="280" r:id="rId11"/>
    <p:sldId id="281" r:id="rId12"/>
    <p:sldId id="264" r:id="rId13"/>
    <p:sldId id="265" r:id="rId14"/>
    <p:sldId id="283" r:id="rId15"/>
    <p:sldId id="284" r:id="rId16"/>
    <p:sldId id="285" r:id="rId17"/>
    <p:sldId id="286" r:id="rId18"/>
    <p:sldId id="282" r:id="rId19"/>
    <p:sldId id="287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3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54D99-EA00-41B1-8FA2-A8951FEC828F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DBF92-49A9-4332-94EF-78CC5B3A2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e.soc.cas.cz/w/Strukturalismu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cyklopedie.soc.cas.cz/w/Epoch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épistémé</a:t>
            </a:r>
            <a:r>
              <a:rPr lang="cs-CZ" dirty="0"/>
              <a:t> – (</a:t>
            </a:r>
            <a:r>
              <a:rPr lang="cs-CZ" dirty="0" err="1"/>
              <a:t>řec</a:t>
            </a:r>
            <a:r>
              <a:rPr lang="cs-CZ" dirty="0"/>
              <a:t>. výraz pro vědění, vědu) – v dějinách kultury inspirovaných </a:t>
            </a:r>
            <a:r>
              <a:rPr lang="cs-CZ" dirty="0">
                <a:hlinkClick r:id="rId3" tooltip="Strukturalismus"/>
              </a:rPr>
              <a:t>strukturalismem</a:t>
            </a:r>
            <a:r>
              <a:rPr lang="cs-CZ" dirty="0"/>
              <a:t> znamená tento pojem kult. </a:t>
            </a:r>
            <a:r>
              <a:rPr lang="cs-CZ" dirty="0">
                <a:hlinkClick r:id="rId4" tooltip="Epocha"/>
              </a:rPr>
              <a:t>epochu</a:t>
            </a:r>
            <a:r>
              <a:rPr lang="cs-CZ" dirty="0"/>
              <a:t> vyznačenou </a:t>
            </a:r>
            <a:r>
              <a:rPr lang="cs-CZ" i="1" dirty="0"/>
              <a:t>věděním</a:t>
            </a:r>
            <a:r>
              <a:rPr lang="cs-CZ" dirty="0"/>
              <a:t>, které je </a:t>
            </a:r>
            <a:r>
              <a:rPr lang="cs-CZ" dirty="0" err="1"/>
              <a:t>specif</a:t>
            </a:r>
            <a:r>
              <a:rPr lang="cs-CZ" dirty="0"/>
              <a:t>. jen pro ni. Je chápáno jako určitý soubor pravidel a postupů, jež jakoby předepisovaly autorům věd. děl, kteří v dané epoše působí, předmět a styl jejich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DBF92-49A9-4332-94EF-78CC5B3A2E1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06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DBF92-49A9-4332-94EF-78CC5B3A2E1F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27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CD8-15E0-45F3-AB4C-1F98C06FAF83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9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D505-BB0B-4F9C-ACD8-A54C4046E48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1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442-3645-496A-B012-4CA1C4820BD2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27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EC09-F24B-4F5D-95DA-53AF5C041F27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61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2837-3ABB-4F61-8731-DBF679A3C213}" type="datetime1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3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4614-7D44-432A-9D78-363EF1DA98AC}" type="datetime1">
              <a:rPr lang="cs-CZ" smtClean="0"/>
              <a:t>05.03.2020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3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FEC1-FA47-4DBA-8052-AEF19DFB69C3}" type="datetime1">
              <a:rPr lang="cs-CZ" smtClean="0"/>
              <a:t>05.03.2020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05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06E4-B54F-4702-A580-5C7BE8F71CBF}" type="datetime1">
              <a:rPr lang="cs-CZ" smtClean="0"/>
              <a:t>05.03.2020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1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0EBF-8C8D-4A2F-B601-201AA67D88A1}" type="datetime1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86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D51F-FB22-44E5-AB37-7624787C7EBE}" type="datetime1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62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03B-82A3-401C-B60B-9D7C4FD7D09B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3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projektového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Ing. Jiří Novotný, CSc.</a:t>
            </a:r>
          </a:p>
        </p:txBody>
      </p:sp>
    </p:spTree>
    <p:extLst>
      <p:ext uri="{BB962C8B-B14F-4D97-AF65-F5344CB8AC3E}">
        <p14:creationId xmlns:p14="http://schemas.microsoft.com/office/powerpoint/2010/main" val="1095931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/>
              <a:t> ad 2) Školy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1230"/>
            <a:ext cx="10515600" cy="505573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Brediletovy</a:t>
            </a:r>
            <a:r>
              <a:rPr lang="cs-CZ" dirty="0"/>
              <a:t> školy:</a:t>
            </a:r>
          </a:p>
          <a:p>
            <a:pPr marL="0" indent="0">
              <a:buNone/>
            </a:pPr>
            <a:r>
              <a:rPr lang="cs-CZ" dirty="0"/>
              <a:t>Poskytují přehled o současném a potenciálním výzkumu jak v každé z nich, tak napříč školami.</a:t>
            </a:r>
          </a:p>
          <a:p>
            <a:pPr marL="0" indent="0">
              <a:buNone/>
            </a:pPr>
            <a:r>
              <a:rPr lang="cs-CZ" dirty="0"/>
              <a:t>Pro popis daného stavu využívá metaforická přirovnání</a:t>
            </a:r>
          </a:p>
          <a:p>
            <a:r>
              <a:rPr lang="cs-CZ" dirty="0"/>
              <a:t>	organizace jako stroj</a:t>
            </a:r>
          </a:p>
          <a:p>
            <a:r>
              <a:rPr lang="cs-CZ" dirty="0"/>
              <a:t>	organismus </a:t>
            </a:r>
          </a:p>
          <a:p>
            <a:r>
              <a:rPr lang="cs-CZ" dirty="0"/>
              <a:t>         mozek </a:t>
            </a:r>
          </a:p>
          <a:p>
            <a:r>
              <a:rPr lang="cs-CZ" dirty="0"/>
              <a:t>         kultura </a:t>
            </a:r>
          </a:p>
          <a:p>
            <a:r>
              <a:rPr lang="cs-CZ" dirty="0"/>
              <a:t>         psychické vězení</a:t>
            </a:r>
          </a:p>
          <a:p>
            <a:r>
              <a:rPr lang="cs-CZ" dirty="0"/>
              <a:t>         atd. 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2F3E-2917-4F59-A1FA-42CC919823F2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93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/>
              <a:t> ad 2) Školy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1230"/>
            <a:ext cx="10515600" cy="5055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Optimalizace – projekt jako stroj</a:t>
            </a:r>
            <a:r>
              <a:rPr lang="cs-CZ" dirty="0"/>
              <a:t>???:</a:t>
            </a:r>
          </a:p>
          <a:p>
            <a:pPr marL="0" indent="0">
              <a:buNone/>
            </a:pPr>
            <a:r>
              <a:rPr lang="cs-CZ" dirty="0"/>
              <a:t>Ústřední myšlenka: </a:t>
            </a:r>
          </a:p>
          <a:p>
            <a:r>
              <a:rPr lang="cs-CZ" dirty="0"/>
              <a:t>Definovat cíle</a:t>
            </a:r>
          </a:p>
          <a:p>
            <a:r>
              <a:rPr lang="cs-CZ" dirty="0"/>
              <a:t>Rozdělit je do menších komponent</a:t>
            </a:r>
          </a:p>
          <a:p>
            <a:r>
              <a:rPr lang="cs-CZ" dirty="0"/>
              <a:t>Pečlivě plánovat – harmonogram</a:t>
            </a:r>
          </a:p>
          <a:p>
            <a:r>
              <a:rPr lang="cs-CZ" dirty="0"/>
              <a:t>Odhady a realizace projektových úkolů</a:t>
            </a:r>
          </a:p>
          <a:p>
            <a:r>
              <a:rPr lang="cs-CZ" dirty="0"/>
              <a:t>Efektivnost nákladů a času v průběhu projektu</a:t>
            </a:r>
          </a:p>
          <a:p>
            <a:pPr marL="0" indent="0">
              <a:buNone/>
            </a:pPr>
            <a:r>
              <a:rPr lang="cs-CZ" b="1" dirty="0"/>
              <a:t>Metody: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</a:rPr>
              <a:t>CPM, PERT, </a:t>
            </a:r>
            <a:r>
              <a:rPr lang="cs-CZ" dirty="0" err="1">
                <a:solidFill>
                  <a:srgbClr val="00B0F0"/>
                </a:solidFill>
              </a:rPr>
              <a:t>Gantovy</a:t>
            </a:r>
            <a:r>
              <a:rPr lang="cs-CZ" dirty="0">
                <a:solidFill>
                  <a:srgbClr val="00B0F0"/>
                </a:solidFill>
              </a:rPr>
              <a:t> diagramy, Monte Carlo, kritický řetěz apod.</a:t>
            </a:r>
          </a:p>
          <a:p>
            <a:pPr marL="0" indent="0">
              <a:buNone/>
            </a:pPr>
            <a:r>
              <a:rPr lang="cs-CZ" dirty="0"/>
              <a:t>Založeno na systémové teorii (von </a:t>
            </a:r>
            <a:r>
              <a:rPr lang="cs-CZ" dirty="0" err="1"/>
              <a:t>Bertalanffy</a:t>
            </a:r>
            <a:r>
              <a:rPr lang="cs-CZ" dirty="0"/>
              <a:t>), projekt jako systém, </a:t>
            </a:r>
          </a:p>
          <a:p>
            <a:pPr marL="0" indent="0">
              <a:buNone/>
            </a:pPr>
            <a:r>
              <a:rPr lang="cs-CZ" dirty="0"/>
              <a:t>Základná vztah mezi alokací zdrojů, FN a stupněm kompletace modelu 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2F3E-2917-4F59-A1FA-42CC919823F2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058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</a:t>
            </a:r>
            <a:r>
              <a:rPr lang="cs-CZ" sz="4000" b="1" dirty="0">
                <a:solidFill>
                  <a:srgbClr val="FF0000"/>
                </a:solidFill>
              </a:rPr>
              <a:t>Modelování – projekt jako zrcadlo</a:t>
            </a:r>
            <a:r>
              <a:rPr lang="cs-CZ" sz="4000" b="1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/>
          <a:lstStyle/>
          <a:p>
            <a:r>
              <a:rPr lang="cs-CZ" dirty="0"/>
              <a:t>Vyvinula se z Optimalizací zaměřených na tvrdé systémy</a:t>
            </a:r>
          </a:p>
          <a:p>
            <a:r>
              <a:rPr lang="cs-CZ" dirty="0"/>
              <a:t>Modelování  smyslem je rozdělit projekt na hlavní elementy pro účely studia          elementy se následně integrují pro následný celostní pochopení systému</a:t>
            </a:r>
          </a:p>
          <a:p>
            <a:r>
              <a:rPr lang="cs-CZ" dirty="0"/>
              <a:t>Metodika měkkých systémů (</a:t>
            </a:r>
            <a:r>
              <a:rPr lang="cs-CZ" sz="2000" dirty="0"/>
              <a:t>soft system methodology</a:t>
            </a:r>
            <a:r>
              <a:rPr lang="cs-CZ" dirty="0"/>
              <a:t>), užitečné při řešení organizačních, behaviorálních, politických otázek</a:t>
            </a:r>
          </a:p>
          <a:p>
            <a:pPr lvl="1"/>
            <a:r>
              <a:rPr lang="cs-CZ" dirty="0"/>
              <a:t>Cílem je porozumění projektům a jejich prostředí</a:t>
            </a:r>
          </a:p>
          <a:p>
            <a:pPr lvl="2"/>
            <a:r>
              <a:rPr lang="cs-CZ" dirty="0"/>
              <a:t>Problém často základní zdroje neurčitosti</a:t>
            </a:r>
          </a:p>
          <a:p>
            <a:pPr lvl="2"/>
            <a:r>
              <a:rPr lang="cs-CZ" dirty="0"/>
              <a:t>V měkkých systémech je flexibilita a tolerance vágnosti nevyhnutelná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B349C-960A-42B9-8138-707C97583FB6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12</a:t>
            </a:fld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144485" y="2242458"/>
            <a:ext cx="5334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10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</a:t>
            </a:r>
            <a:r>
              <a:rPr lang="cs-CZ" sz="4000" b="1" dirty="0">
                <a:solidFill>
                  <a:srgbClr val="FF0000"/>
                </a:solidFill>
              </a:rPr>
              <a:t>Správa (</a:t>
            </a:r>
            <a:r>
              <a:rPr lang="cs-CZ" sz="4000" b="1" dirty="0" err="1">
                <a:solidFill>
                  <a:srgbClr val="FF0000"/>
                </a:solidFill>
              </a:rPr>
              <a:t>governance</a:t>
            </a:r>
            <a:r>
              <a:rPr lang="cs-CZ" sz="4000" b="1" dirty="0">
                <a:solidFill>
                  <a:srgbClr val="FF0000"/>
                </a:solidFill>
              </a:rPr>
              <a:t>) – projekt jako právnická osoba: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Koncept projektu jako dočasné organizace.</a:t>
            </a:r>
          </a:p>
          <a:p>
            <a:pPr marL="0" indent="0">
              <a:buNone/>
            </a:pPr>
            <a:r>
              <a:rPr lang="cs-CZ" dirty="0"/>
              <a:t>Orientace na: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Vztah mezi managementem smluvních vztahů a projektovým managementem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Mechanismus správy projektu v projektové organizaci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Ad 1) :</a:t>
            </a:r>
          </a:p>
          <a:p>
            <a:pPr lvl="1"/>
            <a:r>
              <a:rPr lang="cs-CZ" dirty="0"/>
              <a:t>Projekt jako právnická osoba se svými vlastními právy a popis řízení vztahů mezi stranami, které tvoří právnickou osobu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Projekt jako styčná plocha mezi dvěma právnickými osobami, klientem a dodavatelem a popis řízení styčné plochy</a:t>
            </a:r>
          </a:p>
          <a:p>
            <a:pPr lvl="2"/>
            <a:r>
              <a:rPr lang="cs-CZ" dirty="0" err="1"/>
              <a:t>Principal</a:t>
            </a:r>
            <a:r>
              <a:rPr lang="cs-CZ" dirty="0"/>
              <a:t> x agent teorie,  správa dočasné organizace, mechanismus správy projektů.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B34A-DFEC-49F3-809C-84E206DA4BC1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04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49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Behaviorální škola – projekt jako sociální systém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099596"/>
            <a:ext cx="10515600" cy="507736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Obdobně jako škola správy </a:t>
            </a:r>
          </a:p>
          <a:p>
            <a:pPr marL="0" indent="0">
              <a:buNone/>
            </a:pPr>
            <a:r>
              <a:rPr lang="cs-CZ" dirty="0"/>
              <a:t>Projekt je dočasnou organizací a sociálním systémem, v jehož rámci se řeší otázky organizačního chování, jako jsou vůdcovství, komunikace a řízení lidských zdrojů.</a:t>
            </a:r>
          </a:p>
          <a:p>
            <a:r>
              <a:rPr lang="cs-CZ" dirty="0"/>
              <a:t>Náhledy:</a:t>
            </a:r>
          </a:p>
          <a:p>
            <a:pPr lvl="1"/>
            <a:r>
              <a:rPr lang="cs-CZ" dirty="0"/>
              <a:t>Organizace vytvořené projektem</a:t>
            </a:r>
          </a:p>
          <a:p>
            <a:pPr lvl="1"/>
            <a:r>
              <a:rPr lang="cs-CZ" dirty="0"/>
              <a:t>Zájem o organizační chování v prostředí projektového managementu</a:t>
            </a:r>
          </a:p>
          <a:p>
            <a:pPr lvl="1"/>
            <a:r>
              <a:rPr lang="cs-CZ" dirty="0"/>
              <a:t>Management konfliktů v prostředí dočasných organizací v rámci životního cyklu</a:t>
            </a:r>
          </a:p>
          <a:p>
            <a:pPr lvl="1"/>
            <a:r>
              <a:rPr lang="cs-CZ" dirty="0"/>
              <a:t>Vůdcovství a schopnosti vůdců</a:t>
            </a:r>
          </a:p>
          <a:p>
            <a:pPr lvl="1"/>
            <a:r>
              <a:rPr lang="cs-CZ" dirty="0"/>
              <a:t>Efektivita skupiny v rozličných organizačních souvislostech, mezikulturní problémy v projektovém managementu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92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61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Škola úspěchu – projekt jako předmět podnikání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Zaměření na pozornost úspěchu a neúspěchu projektu.</a:t>
            </a:r>
          </a:p>
          <a:p>
            <a:pPr marL="0" indent="0">
              <a:buNone/>
            </a:pPr>
            <a:r>
              <a:rPr lang="cs-CZ" dirty="0"/>
              <a:t>Hlavní komponenty úspěchu projektu:</a:t>
            </a:r>
          </a:p>
          <a:p>
            <a:r>
              <a:rPr lang="cs-CZ" b="1" dirty="0"/>
              <a:t>Faktory úspěchu projektu</a:t>
            </a:r>
            <a:r>
              <a:rPr lang="cs-CZ" dirty="0"/>
              <a:t>, elementy projektu, které je možno ovlivnit pro zvýšení pravděpodobnosti úspěchu. </a:t>
            </a:r>
            <a:r>
              <a:rPr lang="cs-CZ" sz="2000" dirty="0"/>
              <a:t>(ovlivnění úspěchu a neúspěchu projektů a projektového managementu)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Kritéria úspěchu projektu, </a:t>
            </a:r>
            <a:r>
              <a:rPr lang="cs-CZ" dirty="0"/>
              <a:t>opatření, kterými se posuzuje úspěšnost projektových výsledků. </a:t>
            </a:r>
            <a:r>
              <a:rPr lang="cs-CZ" sz="2000" dirty="0"/>
              <a:t>(dodržení času, nákladů a výkonových kritérií)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3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89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Škola rozhodnutí – projekt jako počítač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7939"/>
            <a:ext cx="10515600" cy="486902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Zaměření na faktory důležité pro iniciaci, schválení, financování, dokončení projektu a hodnocení jeho úspěchu a neúspěchu.</a:t>
            </a:r>
          </a:p>
          <a:p>
            <a:pPr marL="0" indent="0">
              <a:buNone/>
            </a:pPr>
            <a:r>
              <a:rPr lang="cs-CZ" dirty="0"/>
              <a:t>Sleduje:</a:t>
            </a:r>
          </a:p>
          <a:p>
            <a:r>
              <a:rPr lang="cs-CZ" b="1" dirty="0"/>
              <a:t>Proces rozhodování</a:t>
            </a:r>
            <a:r>
              <a:rPr lang="cs-CZ" dirty="0"/>
              <a:t>, </a:t>
            </a:r>
            <a:r>
              <a:rPr lang="cs-CZ" sz="2400" dirty="0"/>
              <a:t>v raných stádiích, zejména proč se přijala určitá rozhodnutí a jejich vliv na celkový projekt. – projektové katastrofy, jejich příčiny – možnosti vyhnout se neúspěchu</a:t>
            </a:r>
            <a:r>
              <a:rPr lang="cs-CZ" dirty="0"/>
              <a:t>.</a:t>
            </a:r>
          </a:p>
          <a:p>
            <a:r>
              <a:rPr lang="cs-CZ" b="1" dirty="0"/>
              <a:t>Proces zpracování informací, </a:t>
            </a:r>
            <a:r>
              <a:rPr lang="cs-CZ" sz="2400" dirty="0"/>
              <a:t>projekt nástroj zpracování informací a k redukci neurčitosti v procesu. </a:t>
            </a:r>
          </a:p>
          <a:p>
            <a:pPr lvl="1"/>
            <a:r>
              <a:rPr lang="cs-CZ" sz="2000" dirty="0"/>
              <a:t>Význam procesu rozhodování, smysluplnost a redukci neurčitosti v počáteční fázi projektu</a:t>
            </a:r>
            <a:r>
              <a:rPr lang="cs-CZ" sz="2000" b="1" dirty="0"/>
              <a:t> </a:t>
            </a:r>
          </a:p>
          <a:p>
            <a:pPr lvl="2"/>
            <a:r>
              <a:rPr lang="cs-CZ" sz="1600" dirty="0"/>
              <a:t>Např. faktory ovlivňující inkluzi projektů a programů do portfolia organizace</a:t>
            </a:r>
            <a:r>
              <a:rPr lang="cs-CZ" sz="1600" b="1" dirty="0"/>
              <a:t>    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09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47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Procesní škola – projekt jako algoritmus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99596"/>
            <a:ext cx="10515600" cy="507736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Zaměření na definování strukturovaných procesů v celém průběhu projektu.</a:t>
            </a:r>
          </a:p>
          <a:p>
            <a:pPr marL="0" indent="0">
              <a:buNone/>
            </a:pPr>
            <a:r>
              <a:rPr lang="cs-CZ" dirty="0"/>
              <a:t>	Konverze vize do reality, projektový management je pak strukturovaný proces – cestovní mapa – umožní tak naplnění cílů od počátku projektu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277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ad 3) Teoretická analýza </a:t>
            </a:r>
            <a:r>
              <a:rPr lang="cs-CZ" b="1" dirty="0">
                <a:solidFill>
                  <a:srgbClr val="FF0000"/>
                </a:solidFill>
              </a:rPr>
              <a:t>P</a:t>
            </a:r>
            <a:r>
              <a:rPr lang="cs-CZ" sz="3600" dirty="0"/>
              <a:t>roject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M</a:t>
            </a:r>
            <a:r>
              <a:rPr lang="cs-CZ" sz="3600" dirty="0"/>
              <a:t>anagement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B</a:t>
            </a:r>
            <a:r>
              <a:rPr lang="cs-CZ" sz="3600" dirty="0"/>
              <a:t>ody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O</a:t>
            </a:r>
            <a:r>
              <a:rPr lang="cs-CZ" sz="3600" dirty="0" err="1"/>
              <a:t>f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K</a:t>
            </a:r>
            <a:r>
              <a:rPr lang="cs-CZ" sz="3600" dirty="0" err="1"/>
              <a:t>nowledge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Koskela</a:t>
            </a:r>
            <a:r>
              <a:rPr lang="cs-CZ" dirty="0"/>
              <a:t> + </a:t>
            </a:r>
            <a:r>
              <a:rPr lang="cs-CZ" dirty="0" err="1"/>
              <a:t>Howel</a:t>
            </a:r>
            <a:r>
              <a:rPr lang="cs-CZ" dirty="0"/>
              <a:t> 2002</a:t>
            </a:r>
          </a:p>
          <a:p>
            <a:pPr marL="0" indent="0">
              <a:buNone/>
            </a:pPr>
            <a:r>
              <a:rPr lang="cs-CZ" dirty="0"/>
              <a:t>Koncept = je založen na oddělení slov </a:t>
            </a:r>
            <a:r>
              <a:rPr lang="cs-CZ" b="1" dirty="0">
                <a:solidFill>
                  <a:srgbClr val="FF0000"/>
                </a:solidFill>
              </a:rPr>
              <a:t>projekt </a:t>
            </a:r>
            <a:r>
              <a:rPr lang="cs-CZ" b="1" dirty="0"/>
              <a:t>a management</a:t>
            </a:r>
          </a:p>
          <a:p>
            <a:pPr lvl="1"/>
            <a:r>
              <a:rPr lang="cs-CZ" dirty="0"/>
              <a:t>k tomu lze přiřadit různé teorie, které jednotlivé elementy identifikují</a:t>
            </a:r>
          </a:p>
          <a:p>
            <a:pPr lvl="1"/>
            <a:r>
              <a:rPr lang="cs-CZ" dirty="0"/>
              <a:t>Považují PM za formu výroby, která podléhá řadě vypůjčených teorií z řízení výroby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74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PMBOK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854424"/>
              </p:ext>
            </p:extLst>
          </p:nvPr>
        </p:nvGraphicFramePr>
        <p:xfrm>
          <a:off x="838200" y="957263"/>
          <a:ext cx="10515600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Předmět teorie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Relevantní teorie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Autoři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Transformace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Porter (1986)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Provoz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Gilbreths</a:t>
                      </a:r>
                      <a:r>
                        <a:rPr lang="cs-CZ" baseline="0" dirty="0"/>
                        <a:t> (1922)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Generování hodnoty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Shewhart</a:t>
                      </a:r>
                      <a:r>
                        <a:rPr lang="cs-CZ" dirty="0"/>
                        <a:t> (1931)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Turner (1999a)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Plánování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jako plánování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Johnston</a:t>
                      </a:r>
                      <a:r>
                        <a:rPr lang="cs-CZ" dirty="0"/>
                        <a:t> &amp; </a:t>
                      </a:r>
                      <a:r>
                        <a:rPr lang="cs-CZ" dirty="0" err="1"/>
                        <a:t>Brennan</a:t>
                      </a:r>
                      <a:r>
                        <a:rPr lang="cs-CZ" dirty="0"/>
                        <a:t> (1996)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jako organizování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Johnston</a:t>
                      </a:r>
                      <a:r>
                        <a:rPr lang="cs-CZ" dirty="0"/>
                        <a:t> (1995); </a:t>
                      </a:r>
                      <a:r>
                        <a:rPr lang="cs-CZ" dirty="0" err="1"/>
                        <a:t>Johnston</a:t>
                      </a:r>
                      <a:r>
                        <a:rPr lang="cs-CZ" dirty="0"/>
                        <a:t> &amp;</a:t>
                      </a:r>
                      <a:r>
                        <a:rPr lang="cs-CZ" dirty="0" err="1"/>
                        <a:t>Brennan</a:t>
                      </a:r>
                      <a:r>
                        <a:rPr lang="cs-CZ" dirty="0"/>
                        <a:t> (1996)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Klasická komunikační teorie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Shanon</a:t>
                      </a:r>
                      <a:r>
                        <a:rPr lang="cs-CZ" dirty="0"/>
                        <a:t> &amp; </a:t>
                      </a:r>
                      <a:r>
                        <a:rPr lang="cs-CZ" dirty="0" err="1"/>
                        <a:t>Weaver</a:t>
                      </a:r>
                      <a:r>
                        <a:rPr lang="cs-CZ" dirty="0"/>
                        <a:t> (1949)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Perspektiva jazyk/akce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Winograd</a:t>
                      </a:r>
                      <a:r>
                        <a:rPr lang="cs-CZ" dirty="0"/>
                        <a:t> a </a:t>
                      </a:r>
                      <a:r>
                        <a:rPr lang="cs-CZ" dirty="0" err="1"/>
                        <a:t>Flores</a:t>
                      </a:r>
                      <a:r>
                        <a:rPr lang="cs-CZ" dirty="0"/>
                        <a:t> (1986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Kontrola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Termostat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Ogunnaike</a:t>
                      </a:r>
                      <a:r>
                        <a:rPr lang="cs-CZ" dirty="0"/>
                        <a:t> &amp; </a:t>
                      </a:r>
                      <a:r>
                        <a:rPr lang="cs-CZ" dirty="0" err="1"/>
                        <a:t>Ray</a:t>
                      </a:r>
                      <a:r>
                        <a:rPr lang="cs-CZ" dirty="0"/>
                        <a:t> (1994)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Model vědeckého experimentu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Shewhart</a:t>
                      </a:r>
                      <a:r>
                        <a:rPr lang="cs-CZ" dirty="0"/>
                        <a:t> &amp; </a:t>
                      </a:r>
                      <a:r>
                        <a:rPr lang="cs-CZ" dirty="0" err="1"/>
                        <a:t>Deming</a:t>
                      </a:r>
                      <a:r>
                        <a:rPr lang="cs-CZ" dirty="0"/>
                        <a:t> (1993)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29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 Význam a vývoj teorie projektového managementu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Školy projektového managementu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Teoretická analýza PMBOK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Normativní a alternativní přístupy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Současné trendy vědeckého zkoumání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Směry budoucího vývoje výzkumu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Vztahy mezi PM a příbuznými obory.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B62-DB1C-4378-A798-CC9F85A55437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350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Východiskem – funkcionalistický, instrumentální pohled na projekty a 			     organizace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Úloha PM – </a:t>
            </a:r>
          </a:p>
          <a:p>
            <a:r>
              <a:rPr lang="cs-CZ" dirty="0"/>
              <a:t>aby práce byla dokončena v určeném čase, </a:t>
            </a:r>
          </a:p>
          <a:p>
            <a:r>
              <a:rPr lang="cs-CZ" dirty="0"/>
              <a:t>v rámci stanoveného rozpočtu </a:t>
            </a:r>
          </a:p>
          <a:p>
            <a:r>
              <a:rPr lang="cs-CZ" dirty="0"/>
              <a:t>za dohodnutých podmínek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3660-D3CD-4B8B-B6BC-98ED18A95F8E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83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Většinou je dnes podporován</a:t>
            </a:r>
          </a:p>
          <a:p>
            <a:pPr marL="0" indent="0">
              <a:buNone/>
            </a:pPr>
            <a:r>
              <a:rPr lang="cs-CZ" dirty="0"/>
              <a:t>Znamená to aplikovat:</a:t>
            </a:r>
          </a:p>
          <a:p>
            <a:pPr lvl="1"/>
            <a:r>
              <a:rPr lang="cs-CZ" dirty="0"/>
              <a:t>Poznatky </a:t>
            </a:r>
          </a:p>
          <a:p>
            <a:pPr lvl="1"/>
            <a:r>
              <a:rPr lang="cs-CZ" dirty="0"/>
              <a:t>Dovednosti</a:t>
            </a:r>
          </a:p>
          <a:p>
            <a:pPr lvl="1"/>
            <a:r>
              <a:rPr lang="cs-CZ" dirty="0"/>
              <a:t>Nástroje </a:t>
            </a:r>
          </a:p>
          <a:p>
            <a:pPr lvl="1"/>
            <a:r>
              <a:rPr lang="cs-CZ" dirty="0"/>
              <a:t>Techniky, které vedou k naplnění požadavků projektů</a:t>
            </a:r>
          </a:p>
          <a:p>
            <a:pPr marL="0" indent="0">
              <a:buNone/>
            </a:pPr>
            <a:r>
              <a:rPr lang="cs-CZ" dirty="0"/>
              <a:t>Zdůrazněno </a:t>
            </a:r>
            <a:r>
              <a:rPr lang="cs-CZ" dirty="0">
                <a:solidFill>
                  <a:srgbClr val="FF0000"/>
                </a:solidFill>
              </a:rPr>
              <a:t>plnění rolí </a:t>
            </a:r>
            <a:r>
              <a:rPr lang="cs-CZ" dirty="0"/>
              <a:t>účastníků projektu a manažerů projektu, kteří jsou </a:t>
            </a:r>
            <a:r>
              <a:rPr lang="cs-CZ" dirty="0">
                <a:solidFill>
                  <a:srgbClr val="FF0000"/>
                </a:solidFill>
              </a:rPr>
              <a:t>v pozici implementátorů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Role:</a:t>
            </a:r>
          </a:p>
          <a:p>
            <a:pPr marL="0" indent="0">
              <a:buNone/>
            </a:pPr>
            <a:r>
              <a:rPr lang="cs-CZ" dirty="0"/>
              <a:t> většinou omezeno na kontrolu </a:t>
            </a:r>
            <a:r>
              <a:rPr lang="cs-CZ" dirty="0">
                <a:solidFill>
                  <a:srgbClr val="FF0000"/>
                </a:solidFill>
              </a:rPr>
              <a:t>času, nákladů a obsahu </a:t>
            </a:r>
            <a:r>
              <a:rPr lang="cs-CZ" dirty="0"/>
              <a:t>(plánovaný rozsah prací)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CB7F-6615-4285-AFB9-2D53BED1EA2C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585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r>
              <a:rPr lang="cs-CZ" dirty="0"/>
              <a:t>Alternativní přístup k projektovému managementu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EFB9A-CB26-4125-9819-08CC6DF15BC4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22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099383"/>
              </p:ext>
            </p:extLst>
          </p:nvPr>
        </p:nvGraphicFramePr>
        <p:xfrm>
          <a:off x="968829" y="1698013"/>
          <a:ext cx="9993085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6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7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9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Obecné předpoklady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Alternativní předpoklady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Teorie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Všeobecná</a:t>
                      </a:r>
                      <a:r>
                        <a:rPr lang="cs-CZ" baseline="0" dirty="0"/>
                        <a:t> teorie pro všechny druhy projektů, generický koncept sbírající rozličné teorie aplikovatelné pro projekty pod jednou střechou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Teorie střední</a:t>
                      </a:r>
                      <a:r>
                        <a:rPr lang="cs-CZ" baseline="0" dirty="0"/>
                        <a:t> třídy pro různé druhy projektů, které jsou klasifikovány podle různých teorií výběru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Cíl výzkumu projektů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Předpisující,</a:t>
                      </a:r>
                      <a:r>
                        <a:rPr lang="cs-CZ" baseline="0" dirty="0"/>
                        <a:t> normativní teorie, zakotvena v ideálním modelu plánování a kontroly. Výzkum se realizuje formou průzkumných studií velkých vzorků projektů.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Popisná teorie, zakotvena v empirických narativních studiích o lidské interakci v projektech.</a:t>
                      </a:r>
                      <a:r>
                        <a:rPr lang="cs-CZ" baseline="0" dirty="0"/>
                        <a:t> Výzkum se realizuje formou komparativních studií.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Výzkumná metafora</a:t>
                      </a:r>
                      <a:r>
                        <a:rPr lang="cs-CZ" baseline="0" dirty="0"/>
                        <a:t> pro projekty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Nástroj, prostředek pro dosažení vyšší úrovně konečného výsledku.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Dočasná organizace,</a:t>
                      </a:r>
                      <a:r>
                        <a:rPr lang="cs-CZ" baseline="0" dirty="0"/>
                        <a:t> sestava jednotlivců vzniklá na základě dočasně stanovené společné příčiny.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271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4543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 ad 5) Současné trendy vědeckého zkoumání v PM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203584"/>
              </p:ext>
            </p:extLst>
          </p:nvPr>
        </p:nvGraphicFramePr>
        <p:xfrm>
          <a:off x="838200" y="424542"/>
          <a:ext cx="10515600" cy="6529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3451">
                <a:tc>
                  <a:txBody>
                    <a:bodyPr/>
                    <a:lstStyle/>
                    <a:p>
                      <a:r>
                        <a:rPr lang="cs-CZ" b="1" dirty="0"/>
                        <a:t>Obchodní potřeby a případy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Životní cyklus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Řízení práce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Organizace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Nákup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451">
                <a:tc>
                  <a:txBody>
                    <a:bodyPr/>
                    <a:lstStyle/>
                    <a:p>
                      <a:r>
                        <a:rPr lang="cs-CZ" dirty="0"/>
                        <a:t>Marketing a odbyt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Integrační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harmonogramu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Monitoring a kontrola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Plánování a administrace smluv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451">
                <a:tc>
                  <a:txBody>
                    <a:bodyPr/>
                    <a:lstStyle/>
                    <a:p>
                      <a:r>
                        <a:rPr lang="cs-CZ" dirty="0"/>
                        <a:t>Cíle,</a:t>
                      </a:r>
                      <a:r>
                        <a:rPr lang="cs-CZ" baseline="0" dirty="0"/>
                        <a:t> záměry a strategie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Kontext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nákladů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Měření výkonnosti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Právní vědomí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451">
                <a:tc>
                  <a:txBody>
                    <a:bodyPr/>
                    <a:lstStyle/>
                    <a:p>
                      <a:r>
                        <a:rPr lang="cs-CZ" dirty="0"/>
                        <a:t>Strategický</a:t>
                      </a:r>
                      <a:r>
                        <a:rPr lang="cs-CZ" baseline="0" dirty="0"/>
                        <a:t> a implementační plán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požadavků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rizika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konfigurace a kontrola změny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Týmová práce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055">
                <a:tc>
                  <a:txBody>
                    <a:bodyPr/>
                    <a:lstStyle/>
                    <a:p>
                      <a:r>
                        <a:rPr lang="cs-CZ" dirty="0"/>
                        <a:t>Hodnocení projektů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designu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zdrojů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Informační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Vůdcovství</a:t>
                      </a:r>
                      <a:r>
                        <a:rPr lang="cs-CZ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055">
                <a:tc>
                  <a:txBody>
                    <a:bodyPr/>
                    <a:lstStyle/>
                    <a:p>
                      <a:r>
                        <a:rPr lang="cs-CZ" dirty="0"/>
                        <a:t>Finanční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Plán řízení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</a:t>
                      </a:r>
                      <a:r>
                        <a:rPr lang="cs-CZ" baseline="0" dirty="0"/>
                        <a:t> kvality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Zadávání veřejných zakázek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konfliktu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0078">
                <a:tc>
                  <a:txBody>
                    <a:bodyPr/>
                    <a:lstStyle/>
                    <a:p>
                      <a:r>
                        <a:rPr lang="cs-CZ" dirty="0"/>
                        <a:t>Management systémů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Kritéria úspěšnosti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  <a:r>
                        <a:rPr lang="cs-CZ" baseline="0" dirty="0"/>
                        <a:t>  hodnoty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dodavatelského řetězce a logistika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Management stresu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9055">
                <a:tc>
                  <a:txBody>
                    <a:bodyPr/>
                    <a:lstStyle/>
                    <a:p>
                      <a:r>
                        <a:rPr lang="cs-CZ" dirty="0"/>
                        <a:t>Projektový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Zahájení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Bezpečnost a zdraví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Uzavření</a:t>
                      </a:r>
                      <a:r>
                        <a:rPr lang="cs-CZ" baseline="0" dirty="0"/>
                        <a:t> projektu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Závěrečné hodnocení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31">
                <a:tc>
                  <a:txBody>
                    <a:bodyPr/>
                    <a:lstStyle/>
                    <a:p>
                      <a:r>
                        <a:rPr lang="cs-CZ" dirty="0"/>
                        <a:t>Personální </a:t>
                      </a:r>
                      <a:r>
                        <a:rPr lang="cs-CZ" dirty="0" err="1"/>
                        <a:t>manag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Pracovněprávní </a:t>
                      </a:r>
                      <a:r>
                        <a:rPr lang="cs-CZ" dirty="0" err="1"/>
                        <a:t>vzta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Testov.</a:t>
                      </a:r>
                      <a:r>
                        <a:rPr lang="cs-CZ" baseline="0" dirty="0" err="1"/>
                        <a:t>uvedení</a:t>
                      </a:r>
                      <a:r>
                        <a:rPr lang="cs-CZ" baseline="0" dirty="0"/>
                        <a:t>, před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6B1-FBBF-42CC-96AB-BCA630BE34FE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269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cs-CZ" sz="4000" b="1" dirty="0"/>
              <a:t> ad 5) Současné trendy vědeckého zkoumání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Systémový přístup k projektovému </a:t>
            </a:r>
            <a:r>
              <a:rPr lang="cs-CZ">
                <a:solidFill>
                  <a:srgbClr val="FF0000"/>
                </a:solidFill>
              </a:rPr>
              <a:t>managementu,(PM)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EVM </a:t>
            </a:r>
            <a:r>
              <a:rPr lang="cs-CZ" sz="2000" dirty="0"/>
              <a:t>(</a:t>
            </a:r>
            <a:r>
              <a:rPr lang="cs-CZ" sz="2000" dirty="0" err="1"/>
              <a:t>earned</a:t>
            </a:r>
            <a:r>
              <a:rPr lang="cs-CZ" sz="2000" dirty="0"/>
              <a:t> </a:t>
            </a:r>
            <a:r>
              <a:rPr lang="cs-CZ" sz="2000" dirty="0" err="1"/>
              <a:t>value</a:t>
            </a:r>
            <a:r>
              <a:rPr lang="cs-CZ" sz="2000" dirty="0"/>
              <a:t> management – správa vytvořené H)</a:t>
            </a:r>
          </a:p>
          <a:p>
            <a:pPr lvl="1"/>
            <a:r>
              <a:rPr lang="cs-CZ" sz="1600" dirty="0"/>
              <a:t>Předpovědi ukončení projektu</a:t>
            </a:r>
          </a:p>
          <a:p>
            <a:pPr lvl="1"/>
            <a:r>
              <a:rPr lang="cs-CZ" sz="1600" dirty="0"/>
              <a:t>Vytvořené metody plánu</a:t>
            </a:r>
          </a:p>
          <a:p>
            <a:pPr lvl="1"/>
            <a:r>
              <a:rPr lang="cs-CZ" sz="1600" dirty="0"/>
              <a:t>Integraci plánování a kontroly do různých projektových komponent – čas –náklady, -kvalita, riziko a  =-vztahu životního cyklu projetu a PM		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60EF-20E0-43CA-975D-8F9ADCF5299B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6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cs-CZ" sz="4000" b="1" dirty="0"/>
              <a:t> ad 5) Současné trendy vědeckého zkoumání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Škola modelování</a:t>
            </a:r>
          </a:p>
          <a:p>
            <a:endParaRPr lang="cs-CZ" dirty="0"/>
          </a:p>
          <a:p>
            <a:r>
              <a:rPr lang="cs-CZ" dirty="0"/>
              <a:t>Vyvíjení a zkoumání tvrdých a měkkých metodologií pro modelování totálních systémů projektového managementu</a:t>
            </a:r>
          </a:p>
          <a:p>
            <a:r>
              <a:rPr lang="cs-CZ" dirty="0"/>
              <a:t>Měkká paradigmata  jejich rostoucí význam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A5BD-A577-45D4-928A-61CB18AB17AC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32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pPr marL="514350" indent="-514350"/>
            <a:r>
              <a:rPr lang="cs-CZ" sz="4000" b="1" dirty="0"/>
              <a:t> ad 6) Směry budoucího vývoje výzkumu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2"/>
            <a:ext cx="10515600" cy="5012191"/>
          </a:xfrm>
        </p:spPr>
        <p:txBody>
          <a:bodyPr/>
          <a:lstStyle/>
          <a:p>
            <a:r>
              <a:rPr lang="cs-CZ" dirty="0"/>
              <a:t>Britská rada pro výzkum strojírenství a fyzikálních věd GB</a:t>
            </a:r>
          </a:p>
          <a:p>
            <a:endParaRPr lang="cs-CZ" dirty="0"/>
          </a:p>
          <a:p>
            <a:r>
              <a:rPr lang="cs-CZ" dirty="0"/>
              <a:t>Přehodnocení PM</a:t>
            </a:r>
          </a:p>
          <a:p>
            <a:pPr lvl="1"/>
            <a:r>
              <a:rPr lang="cs-CZ" dirty="0"/>
              <a:t>5 směrů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3726-3E92-438A-9183-92350EBC7A6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094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pPr marL="514350" indent="-514350"/>
            <a:r>
              <a:rPr lang="cs-CZ" sz="4000" b="1" dirty="0"/>
              <a:t> ad 6) Směry budoucího vývoje výzkumu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2"/>
            <a:ext cx="10515600" cy="501219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DE20-FB42-44CC-919B-41227FDE56C7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884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/>
              <a:t> ad 7) Vztahy mezi PM a příbuznými obory.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8572"/>
            <a:ext cx="10515600" cy="508839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D846-C168-44AC-B8E4-AD815CC30B9E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412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73620"/>
            <a:ext cx="10515600" cy="599175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cs-CZ" sz="4000" b="1" dirty="0"/>
              <a:t> ad 7) Vztahy mezi PM a příbuznými obory.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995761"/>
              </p:ext>
            </p:extLst>
          </p:nvPr>
        </p:nvGraphicFramePr>
        <p:xfrm>
          <a:off x="838200" y="772795"/>
          <a:ext cx="105156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116"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Klíčová myšlenka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Období výskytu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Vliv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96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Optimalizace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Optimalizace</a:t>
                      </a:r>
                      <a:r>
                        <a:rPr lang="cs-CZ" baseline="0" dirty="0"/>
                        <a:t> výsledků projektu s použitím matematického modelování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Konec 40.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Operační výzkum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Modeling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Použití tvrdých a měkkých systémových teorií v modelech projektů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Tvrdé systémy</a:t>
                      </a:r>
                      <a:r>
                        <a:rPr lang="cs-CZ" baseline="0" dirty="0"/>
                        <a:t> – pol. 50. let</a:t>
                      </a:r>
                    </a:p>
                    <a:p>
                      <a:endParaRPr lang="cs-CZ" baseline="0" dirty="0"/>
                    </a:p>
                    <a:p>
                      <a:r>
                        <a:rPr lang="cs-CZ" baseline="0" dirty="0"/>
                        <a:t>Měkké systémy – pol. 90.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Systémová teorie  </a:t>
                      </a:r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Metodologie měkkých systémů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Správa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governance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Spravování projektu a vztah mezi účastníky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Smluvní vztahy – začátek 70.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Dočasná organizace</a:t>
                      </a:r>
                      <a:r>
                        <a:rPr lang="cs-CZ" baseline="0" dirty="0"/>
                        <a:t> – polovina 90.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Správa – konec 90.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Smluvní vztahy a právo, správa</a:t>
                      </a:r>
                    </a:p>
                    <a:p>
                      <a:r>
                        <a:rPr lang="cs-CZ" dirty="0"/>
                        <a:t>Transakční náklady </a:t>
                      </a:r>
                    </a:p>
                    <a:p>
                      <a:r>
                        <a:rPr lang="cs-CZ" dirty="0"/>
                        <a:t>Teorie agenta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Řízení vztahů mezi lidmi v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Teorie organizačního chování – pol. 70.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Řízení lidských zdrojů – od r. 2000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Organizační chování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Řízení lidských zdrojů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E0A1-0684-4ABA-8D58-86A2DD76BB00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2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/>
              <a:t>ad 1) Význam a vývoj teorie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Vymezení pojmu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3B14-8203-44A1-A758-1C41698C62CA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Jiří Novotný, KSVSM, </a:t>
            </a:r>
            <a:r>
              <a:rPr lang="cs-CZ" dirty="0" err="1"/>
              <a:t>FSpS</a:t>
            </a:r>
            <a:r>
              <a:rPr lang="cs-CZ" dirty="0"/>
              <a:t> MU, Zdroj: Projektový </a:t>
            </a:r>
            <a:r>
              <a:rPr lang="cs-CZ" dirty="0" err="1"/>
              <a:t>manag</a:t>
            </a:r>
            <a:r>
              <a:rPr lang="cs-CZ" dirty="0"/>
              <a:t>. ve sportu,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3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91743" y="1262743"/>
            <a:ext cx="2079171" cy="555171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cap="all" dirty="0"/>
              <a:t>Vědní obor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91743" y="2582296"/>
            <a:ext cx="2275114" cy="60960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cap="all" dirty="0"/>
              <a:t>Projektový management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905000" y="4408713"/>
            <a:ext cx="1981200" cy="718457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PROFESE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262257" y="4408713"/>
            <a:ext cx="2100943" cy="7184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OBOR STUDIA</a:t>
            </a:r>
          </a:p>
        </p:txBody>
      </p:sp>
      <p:cxnSp>
        <p:nvCxnSpPr>
          <p:cNvPr id="12" name="Přímá spojnice se šipkou 11"/>
          <p:cNvCxnSpPr>
            <a:stCxn id="7" idx="2"/>
          </p:cNvCxnSpPr>
          <p:nvPr/>
        </p:nvCxnSpPr>
        <p:spPr>
          <a:xfrm flipH="1">
            <a:off x="5731328" y="1817914"/>
            <a:ext cx="1" cy="76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2"/>
            <a:endCxn id="9" idx="0"/>
          </p:cNvCxnSpPr>
          <p:nvPr/>
        </p:nvCxnSpPr>
        <p:spPr>
          <a:xfrm flipH="1">
            <a:off x="2895600" y="3191896"/>
            <a:ext cx="2933700" cy="12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2"/>
            <a:endCxn id="10" idx="0"/>
          </p:cNvCxnSpPr>
          <p:nvPr/>
        </p:nvCxnSpPr>
        <p:spPr>
          <a:xfrm>
            <a:off x="5829300" y="3191896"/>
            <a:ext cx="3483429" cy="12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128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/>
              <a:t> ad 7) Vztahy mezi PM a příbuznými obory.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833192"/>
              </p:ext>
            </p:extLst>
          </p:nvPr>
        </p:nvGraphicFramePr>
        <p:xfrm>
          <a:off x="838200" y="1089025"/>
          <a:ext cx="10515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Škola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Klíčová myšlenka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Období výskytu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Vliv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Úspěch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Definování úspěchu a neúspěchu, identifikace příčin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Pol. 80. let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Vnitřní</a:t>
                      </a:r>
                      <a:r>
                        <a:rPr lang="cs-CZ" baseline="0" dirty="0"/>
                        <a:t> řízení projektu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Rozhodnutí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dirty="0"/>
                        <a:t>Zpracování informací v průběhu životního cyklu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Konec 80.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Věda o rozhodování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Transakční náklady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Proces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Nalézání optimální cesty k žádoucím výsledkům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Konec</a:t>
                      </a:r>
                      <a:r>
                        <a:rPr lang="cs-CZ" baseline="0" dirty="0"/>
                        <a:t> 80.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Informační systémy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Strategie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Kontingence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Kategorizace typů projektu pro výběr vhodného systému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Začátek 90.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Kontingenční teorie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Teorie vůdcovství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cs-CZ" cap="all" baseline="0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Komunikace se všemi zájmovými skupinami pro získání jejich podpory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Zájmové skupiny od poloviny 90. let</a:t>
                      </a:r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Rada – od r.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Management zájmových skupin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Správa,</a:t>
                      </a:r>
                      <a:r>
                        <a:rPr lang="cs-CZ" baseline="0" dirty="0"/>
                        <a:t> strategie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69EEF-ED77-410B-ADB6-C8E8B7F7425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3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/>
              <a:t>ad 1) Význam a vývoj teorie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světě, kde se změna stává stále důležitější, poskytne správně použitý nástroj typu projektového managementu užitečný způsob pro účinné organizování a management této změny.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Clarke</a:t>
            </a:r>
            <a:r>
              <a:rPr lang="cs-CZ" dirty="0"/>
              <a:t>, 1999)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756E-6615-4D53-B163-8AD215695DB7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4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/>
              <a:t>ad 1) Význam a vývoj teorie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Cíl: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Nalézt optimální model pro efektivní řízení projektů a možností jeho přenosu do nových průmyslových sektorů, včetně budování ucelené teorie pro zlepšování výkonu funkcí projektového managementu.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Měnící se pracovní prostředí vyžaduje znalostní společnost, která předpokládá, že projektové týmy jsou schopny zhodnotit přínosy nových technologií a zdrojů.</a:t>
            </a:r>
          </a:p>
          <a:p>
            <a:pPr marL="0" indent="0">
              <a:buNone/>
            </a:pPr>
            <a:r>
              <a:rPr lang="cs-CZ" dirty="0"/>
              <a:t>Týmová práce je nezbytná, stávají se klíčové, týmy jsou schopny vytvářet projekty, kolem kterých se rozvíjejí nové dovednosti a přístupy k práci. 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/>
              <a:t>ad 1) Význam a vývoj teorie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Etapy vývoje PM: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1940 – 60</a:t>
            </a:r>
            <a:r>
              <a:rPr lang="cs-CZ" dirty="0"/>
              <a:t>, technicistní přístup – </a:t>
            </a:r>
            <a:r>
              <a:rPr lang="cs-CZ" sz="2400" dirty="0"/>
              <a:t>kvantitativní techniky, operační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7030A0"/>
                </a:solidFill>
              </a:rPr>
              <a:t>1960 – 70</a:t>
            </a:r>
            <a:r>
              <a:rPr lang="cs-CZ" dirty="0"/>
              <a:t>, organizační přístup – </a:t>
            </a:r>
            <a:r>
              <a:rPr lang="cs-CZ" sz="2400" dirty="0"/>
              <a:t>zabývá se organizačními strukturami, 						         projektové vůdcovství, role lidských 						         zdrojů, teorie budování projektových 							týmů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B0F0"/>
                </a:solidFill>
              </a:rPr>
              <a:t>1980 – 90</a:t>
            </a:r>
            <a:r>
              <a:rPr lang="cs-CZ" sz="2400" dirty="0"/>
              <a:t>, </a:t>
            </a:r>
            <a:r>
              <a:rPr lang="cs-CZ" dirty="0"/>
              <a:t>so</a:t>
            </a:r>
            <a:r>
              <a:rPr lang="cs-CZ" sz="2400" dirty="0"/>
              <a:t>fistikovaný přístu</a:t>
            </a:r>
            <a:r>
              <a:rPr lang="cs-CZ" dirty="0"/>
              <a:t>p</a:t>
            </a:r>
            <a:r>
              <a:rPr lang="cs-CZ" sz="2400" dirty="0"/>
              <a:t> 	     -  rozvíjí </a:t>
            </a:r>
            <a:r>
              <a:rPr lang="cs-CZ" sz="2400" dirty="0" err="1"/>
              <a:t>org</a:t>
            </a:r>
            <a:r>
              <a:rPr lang="cs-CZ" sz="2400" dirty="0"/>
              <a:t>. přístup, nástup počítačů, 						         sofistikované expertní systémy pro 						         projektové plánování, kontrolu a analýzu 					         rizika, metodologie pro kontrolu 						         veřejných projektů (PRINCE)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9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/>
              <a:t>ad 1) Význam a vývoj teorie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>
                <a:solidFill>
                  <a:srgbClr val="C00000"/>
                </a:solidFill>
              </a:rPr>
              <a:t>1990 – 00</a:t>
            </a:r>
            <a:r>
              <a:rPr lang="cs-CZ" dirty="0"/>
              <a:t>, multidisciplinární přístup – </a:t>
            </a:r>
            <a:r>
              <a:rPr lang="cs-CZ" sz="2400" dirty="0"/>
              <a:t>zapojení a využívání teorií z 							                výzkumu v managementu a 							                podnikání, akceptace projektové 						                 práce, napříč odvětvími</a:t>
            </a:r>
          </a:p>
          <a:p>
            <a:pPr marL="514350" indent="-514350">
              <a:buFont typeface="+mj-lt"/>
              <a:buAutoNum type="arabicPeriod" startAt="4"/>
            </a:pPr>
            <a:endParaRPr lang="cs-CZ" sz="2400" dirty="0"/>
          </a:p>
          <a:p>
            <a:pPr marL="514350" indent="-514350">
              <a:buFont typeface="+mj-lt"/>
              <a:buAutoNum type="arabicPeriod" startAt="4"/>
            </a:pPr>
            <a:r>
              <a:rPr lang="cs-CZ" dirty="0">
                <a:solidFill>
                  <a:srgbClr val="00B050"/>
                </a:solidFill>
              </a:rPr>
              <a:t>2000 – 15</a:t>
            </a:r>
            <a:r>
              <a:rPr lang="cs-CZ" dirty="0"/>
              <a:t>, univerzálnost, flexibilita    - </a:t>
            </a:r>
            <a:r>
              <a:rPr lang="cs-CZ" sz="2400" dirty="0"/>
              <a:t>vnímání jako univerzální řešení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              projektu, předvídatelnost   </a:t>
            </a:r>
            <a:r>
              <a:rPr lang="cs-CZ" sz="2400" dirty="0"/>
              <a:t>organizačních problémů, podpora 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	    formy organizace práce	   </a:t>
            </a:r>
            <a:r>
              <a:rPr lang="cs-CZ" sz="2400" dirty="0"/>
              <a:t>specifických technik pro plánovaní,</a:t>
            </a:r>
          </a:p>
          <a:p>
            <a:pPr marL="0" indent="0">
              <a:buNone/>
            </a:pPr>
            <a:r>
              <a:rPr lang="cs-CZ" sz="2400" dirty="0"/>
              <a:t>						    monitoring a kontrolu, proniká do 						                  vojenství, letectví a kosmonautika, 						                     stavebnictví apod.</a:t>
            </a:r>
          </a:p>
          <a:p>
            <a:pPr marL="0" indent="0">
              <a:buNone/>
            </a:pPr>
            <a:r>
              <a:rPr lang="cs-CZ" sz="2400" dirty="0"/>
              <a:t>						        týmy unikátní ekonomické a 							        sociální procesy, znalostní	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7</a:t>
            </a:fld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6395840" y="1132114"/>
            <a:ext cx="0" cy="5040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16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/>
              <a:t> ad 2) Školy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121230"/>
            <a:ext cx="10711543" cy="505573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Pokusy o klasifikaci škol“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Söderlund (2002), jako hledisko: 	základní epistemologický 							</a:t>
            </a:r>
            <a:r>
              <a:rPr lang="cs-CZ" sz="2000" dirty="0"/>
              <a:t>(vědecký) </a:t>
            </a:r>
            <a:r>
              <a:rPr lang="cs-CZ" dirty="0"/>
              <a:t>přístup, </a:t>
            </a:r>
          </a:p>
          <a:p>
            <a:pPr marL="0" indent="0">
              <a:buNone/>
            </a:pPr>
            <a:r>
              <a:rPr lang="cs-CZ" dirty="0"/>
              <a:t>							identifikoval  </a:t>
            </a:r>
            <a:r>
              <a:rPr lang="cs-CZ" dirty="0">
                <a:solidFill>
                  <a:srgbClr val="FF0000"/>
                </a:solidFill>
              </a:rPr>
              <a:t>7</a:t>
            </a:r>
            <a:r>
              <a:rPr lang="cs-CZ" dirty="0"/>
              <a:t> škol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Bredilleta (2007, 2008), jako hledisko: relevantní ontologické </a:t>
            </a:r>
            <a:r>
              <a:rPr lang="cs-CZ" sz="1800" dirty="0"/>
              <a:t>(učení o 						          bytí, o jeho nejobecnějších určeních a pojmech)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				identifikoval </a:t>
            </a:r>
            <a:r>
              <a:rPr lang="cs-CZ" dirty="0">
                <a:solidFill>
                  <a:srgbClr val="FF0000"/>
                </a:solidFill>
              </a:rPr>
              <a:t>9</a:t>
            </a:r>
            <a:r>
              <a:rPr lang="cs-CZ" dirty="0"/>
              <a:t> škol 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FB26-E627-46E6-BE16-2FBE42C128D1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69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/>
              <a:t> ad 2) Školy projektového managementu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069884"/>
              </p:ext>
            </p:extLst>
          </p:nvPr>
        </p:nvGraphicFramePr>
        <p:xfrm>
          <a:off x="838200" y="1120775"/>
          <a:ext cx="10515600" cy="4124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Söderlund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Bredilleta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Optimalizace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Optimalizace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Rozhodující faktor úspěchu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Modelování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Eventualita/možnost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Správa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Behaviorální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Chování</a:t>
                      </a:r>
                      <a:r>
                        <a:rPr lang="cs-CZ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Transakční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Rozhodnutí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28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Rozhodnutí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Proces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Eventualita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Marketing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1ED8-7D66-474D-8402-7E214EED3624}" type="datetime1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Jiří Novotný, KSVSM, FSpS MU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361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2369</Words>
  <Application>Microsoft Office PowerPoint</Application>
  <PresentationFormat>Širokoúhlá obrazovka</PresentationFormat>
  <Paragraphs>416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Teorie projektového managementu</vt:lpstr>
      <vt:lpstr>Obsah</vt:lpstr>
      <vt:lpstr>ad 1) Význam a vývoj teorie projektového managementu</vt:lpstr>
      <vt:lpstr>ad 1) Význam a vývoj teorie projektového managementu</vt:lpstr>
      <vt:lpstr>ad 1) Význam a vývoj teorie projektového managementu</vt:lpstr>
      <vt:lpstr>ad 1) Význam a vývoj teorie projektového managementu</vt:lpstr>
      <vt:lpstr>ad 1) Význam a vývoj teorie projektového managementu</vt:lpstr>
      <vt:lpstr> ad 2) Školy projektového managementu</vt:lpstr>
      <vt:lpstr> ad 2) Školy projektového managementu</vt:lpstr>
      <vt:lpstr> ad 2) Školy projektového managementu</vt:lpstr>
      <vt:lpstr> ad 2) Školy projektového managementu</vt:lpstr>
      <vt:lpstr> Modelování – projekt jako zrcadlo:</vt:lpstr>
      <vt:lpstr> Správa (governance) – projekt jako právnická osoba:</vt:lpstr>
      <vt:lpstr>Behaviorální škola – projekt jako sociální systém</vt:lpstr>
      <vt:lpstr>Škola úspěchu – projekt jako předmět podnikání</vt:lpstr>
      <vt:lpstr>Škola rozhodnutí – projekt jako počítač</vt:lpstr>
      <vt:lpstr>Procesní škola – projekt jako algoritmus</vt:lpstr>
      <vt:lpstr>ad 3) Teoretická analýza Project Management Body Of Knowledge</vt:lpstr>
      <vt:lpstr>PMBOK</vt:lpstr>
      <vt:lpstr> ad 4) Normativní a alternativní přístupy v PM</vt:lpstr>
      <vt:lpstr> ad 4) Normativní a alternativní přístupy v PM</vt:lpstr>
      <vt:lpstr> ad 4) Normativní a alternativní přístupy v PM</vt:lpstr>
      <vt:lpstr> ad 5) Současné trendy vědeckého zkoumání v PM</vt:lpstr>
      <vt:lpstr> ad 5) Současné trendy vědeckého zkoumání v PM</vt:lpstr>
      <vt:lpstr> ad 5) Současné trendy vědeckého zkoumání v PM</vt:lpstr>
      <vt:lpstr> ad 6) Směry budoucího vývoje výzkumu v PM</vt:lpstr>
      <vt:lpstr> ad 6) Směry budoucího vývoje výzkumu v PM</vt:lpstr>
      <vt:lpstr> ad 7) Vztahy mezi PM a příbuznými obory.</vt:lpstr>
      <vt:lpstr> ad 7) Vztahy mezi PM a příbuznými obory.</vt:lpstr>
      <vt:lpstr> ad 7) Vztahy mezi PM a příbuznými obory.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projektového managementu</dc:title>
  <dc:creator>fsps</dc:creator>
  <cp:lastModifiedBy>Jiří Novotný</cp:lastModifiedBy>
  <cp:revision>56</cp:revision>
  <dcterms:created xsi:type="dcterms:W3CDTF">2017-03-13T10:11:05Z</dcterms:created>
  <dcterms:modified xsi:type="dcterms:W3CDTF">2020-03-05T10:50:34Z</dcterms:modified>
</cp:coreProperties>
</file>