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8" r:id="rId4"/>
    <p:sldId id="263" r:id="rId5"/>
    <p:sldId id="259" r:id="rId6"/>
    <p:sldId id="257" r:id="rId7"/>
    <p:sldId id="270" r:id="rId8"/>
    <p:sldId id="268" r:id="rId9"/>
    <p:sldId id="267" r:id="rId10"/>
    <p:sldId id="272" r:id="rId11"/>
    <p:sldId id="273" r:id="rId12"/>
    <p:sldId id="275" r:id="rId13"/>
    <p:sldId id="276" r:id="rId14"/>
    <p:sldId id="277" r:id="rId15"/>
    <p:sldId id="274" r:id="rId16"/>
    <p:sldId id="260" r:id="rId17"/>
    <p:sldId id="261" r:id="rId18"/>
    <p:sldId id="269" r:id="rId19"/>
    <p:sldId id="262" r:id="rId20"/>
    <p:sldId id="278" r:id="rId21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1" autoAdjust="0"/>
    <p:restoredTop sz="94660"/>
  </p:normalViewPr>
  <p:slideViewPr>
    <p:cSldViewPr>
      <p:cViewPr varScale="1">
        <p:scale>
          <a:sx n="69" d="100"/>
          <a:sy n="69" d="100"/>
        </p:scale>
        <p:origin x="58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7E52D-DE87-496A-B9BD-091DC700365C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83F28-C7EB-4CCB-BD46-8175EAFC1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630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7E52D-DE87-496A-B9BD-091DC700365C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83F28-C7EB-4CCB-BD46-8175EAFC1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364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7E52D-DE87-496A-B9BD-091DC700365C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83F28-C7EB-4CCB-BD46-8175EAFC1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666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7E52D-DE87-496A-B9BD-091DC700365C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83F28-C7EB-4CCB-BD46-8175EAFC1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697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7E52D-DE87-496A-B9BD-091DC700365C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83F28-C7EB-4CCB-BD46-8175EAFC1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208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7E52D-DE87-496A-B9BD-091DC700365C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83F28-C7EB-4CCB-BD46-8175EAFC1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301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7E52D-DE87-496A-B9BD-091DC700365C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83F28-C7EB-4CCB-BD46-8175EAFC1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624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7E52D-DE87-496A-B9BD-091DC700365C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83F28-C7EB-4CCB-BD46-8175EAFC1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907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7E52D-DE87-496A-B9BD-091DC700365C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83F28-C7EB-4CCB-BD46-8175EAFC1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679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7E52D-DE87-496A-B9BD-091DC700365C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83F28-C7EB-4CCB-BD46-8175EAFC1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414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7E52D-DE87-496A-B9BD-091DC700365C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83F28-C7EB-4CCB-BD46-8175EAFC1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25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7E52D-DE87-496A-B9BD-091DC700365C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83F28-C7EB-4CCB-BD46-8175EAFC1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323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9NkKHYGFTI" TargetMode="External"/><Relationship Id="rId7" Type="http://schemas.openxmlformats.org/officeDocument/2006/relationships/image" Target="../media/image3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wYHU4F2dLAc" TargetMode="External"/><Relationship Id="rId5" Type="http://schemas.openxmlformats.org/officeDocument/2006/relationships/hyperlink" Target="https://www.youtube.com/watch?v=EU-IdUKbLSg" TargetMode="External"/><Relationship Id="rId4" Type="http://schemas.openxmlformats.org/officeDocument/2006/relationships/hyperlink" Target="https://www.youtube.com/watch?v=pbhCfpurR9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92199"/>
            <a:ext cx="8839201" cy="58928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81000" y="76200"/>
            <a:ext cx="7772400" cy="1470025"/>
          </a:xfrm>
        </p:spPr>
        <p:txBody>
          <a:bodyPr/>
          <a:lstStyle/>
          <a:p>
            <a:r>
              <a:rPr lang="cs-CZ" dirty="0" smtClean="0"/>
              <a:t>Základy vodního póla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352800" y="1447800"/>
            <a:ext cx="6400800" cy="1752600"/>
          </a:xfrm>
        </p:spPr>
        <p:txBody>
          <a:bodyPr>
            <a:normAutofit/>
          </a:bodyPr>
          <a:lstStyle/>
          <a:p>
            <a:r>
              <a:rPr lang="cs-CZ" sz="2000" dirty="0" smtClean="0">
                <a:solidFill>
                  <a:schemeClr val="tx1"/>
                </a:solidFill>
              </a:rPr>
              <a:t>Mgr.</a:t>
            </a:r>
            <a:r>
              <a:rPr lang="cs-CZ" sz="2000" dirty="0" smtClean="0"/>
              <a:t> </a:t>
            </a:r>
            <a:r>
              <a:rPr lang="cs-CZ" sz="2000" dirty="0" smtClean="0">
                <a:solidFill>
                  <a:schemeClr val="tx1"/>
                </a:solidFill>
              </a:rPr>
              <a:t>Edita</a:t>
            </a:r>
            <a:r>
              <a:rPr lang="cs-CZ" sz="2000" dirty="0" smtClean="0"/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Vajčnerová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419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Fauly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Hráči</a:t>
            </a:r>
            <a:r>
              <a:rPr lang="en-US" dirty="0"/>
              <a:t> </a:t>
            </a:r>
            <a:r>
              <a:rPr lang="en-US" dirty="0" err="1"/>
              <a:t>mohou</a:t>
            </a:r>
            <a:r>
              <a:rPr lang="en-US" dirty="0"/>
              <a:t> </a:t>
            </a:r>
            <a:r>
              <a:rPr lang="en-US" dirty="0" err="1"/>
              <a:t>způsobit</a:t>
            </a:r>
            <a:r>
              <a:rPr lang="en-US" dirty="0"/>
              <a:t> </a:t>
            </a:r>
            <a:r>
              <a:rPr lang="en-US" dirty="0" err="1"/>
              <a:t>útočné</a:t>
            </a:r>
            <a:r>
              <a:rPr lang="en-US" dirty="0"/>
              <a:t> </a:t>
            </a:r>
            <a:r>
              <a:rPr lang="en-US" dirty="0" err="1"/>
              <a:t>fauly</a:t>
            </a:r>
            <a:r>
              <a:rPr lang="en-US" dirty="0"/>
              <a:t> </a:t>
            </a:r>
            <a:r>
              <a:rPr lang="en-US" dirty="0" err="1"/>
              <a:t>či</a:t>
            </a:r>
            <a:r>
              <a:rPr lang="en-US" dirty="0"/>
              <a:t> </a:t>
            </a:r>
            <a:r>
              <a:rPr lang="en-US" dirty="0" err="1"/>
              <a:t>mohou</a:t>
            </a:r>
            <a:r>
              <a:rPr lang="en-US" dirty="0"/>
              <a:t> </a:t>
            </a:r>
            <a:r>
              <a:rPr lang="en-US" dirty="0" err="1"/>
              <a:t>být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hrubější</a:t>
            </a:r>
            <a:r>
              <a:rPr lang="en-US" dirty="0"/>
              <a:t> </a:t>
            </a:r>
            <a:r>
              <a:rPr lang="en-US" dirty="0" err="1"/>
              <a:t>fauly</a:t>
            </a:r>
            <a:r>
              <a:rPr lang="en-US" dirty="0"/>
              <a:t> </a:t>
            </a:r>
            <a:r>
              <a:rPr lang="en-US" dirty="0" err="1"/>
              <a:t>vyloučeni</a:t>
            </a:r>
            <a:r>
              <a:rPr lang="en-US" dirty="0"/>
              <a:t>, </a:t>
            </a:r>
            <a:r>
              <a:rPr lang="en-US" dirty="0" err="1"/>
              <a:t>přičemž</a:t>
            </a:r>
            <a:r>
              <a:rPr lang="en-US" dirty="0"/>
              <a:t> </a:t>
            </a:r>
            <a:r>
              <a:rPr lang="en-US" dirty="0" err="1"/>
              <a:t>každé</a:t>
            </a:r>
            <a:r>
              <a:rPr lang="en-US" dirty="0"/>
              <a:t> </a:t>
            </a:r>
            <a:r>
              <a:rPr lang="en-US" dirty="0" err="1"/>
              <a:t>vyloučení</a:t>
            </a:r>
            <a:r>
              <a:rPr lang="en-US" dirty="0"/>
              <a:t> se </a:t>
            </a:r>
            <a:r>
              <a:rPr lang="en-US" dirty="0" err="1"/>
              <a:t>počítá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osobní</a:t>
            </a:r>
            <a:r>
              <a:rPr lang="en-US" dirty="0"/>
              <a:t> </a:t>
            </a:r>
            <a:r>
              <a:rPr lang="en-US" dirty="0" err="1"/>
              <a:t>chyba</a:t>
            </a:r>
            <a:r>
              <a:rPr lang="en-US" dirty="0"/>
              <a:t>. </a:t>
            </a:r>
            <a:r>
              <a:rPr lang="en-US" dirty="0" err="1"/>
              <a:t>Hráč</a:t>
            </a:r>
            <a:r>
              <a:rPr lang="en-US" dirty="0"/>
              <a:t> je </a:t>
            </a:r>
            <a:r>
              <a:rPr lang="en-US" dirty="0" err="1"/>
              <a:t>vyloučen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20 </a:t>
            </a:r>
            <a:r>
              <a:rPr lang="en-US" dirty="0" err="1"/>
              <a:t>vteřin</a:t>
            </a:r>
            <a:r>
              <a:rPr lang="en-US" dirty="0"/>
              <a:t> a </a:t>
            </a:r>
            <a:r>
              <a:rPr lang="en-US" dirty="0" err="1"/>
              <a:t>maximálně</a:t>
            </a:r>
            <a:r>
              <a:rPr lang="en-US" dirty="0"/>
              <a:t> </a:t>
            </a:r>
            <a:r>
              <a:rPr lang="en-US" dirty="0" err="1"/>
              <a:t>může</a:t>
            </a:r>
            <a:r>
              <a:rPr lang="en-US" dirty="0"/>
              <a:t> </a:t>
            </a:r>
            <a:r>
              <a:rPr lang="en-US" dirty="0" err="1"/>
              <a:t>získat</a:t>
            </a:r>
            <a:r>
              <a:rPr lang="en-US" dirty="0"/>
              <a:t> </a:t>
            </a:r>
            <a:r>
              <a:rPr lang="en-US" dirty="0" err="1"/>
              <a:t>tři</a:t>
            </a:r>
            <a:r>
              <a:rPr lang="en-US" dirty="0"/>
              <a:t> </a:t>
            </a:r>
            <a:r>
              <a:rPr lang="en-US" dirty="0" err="1"/>
              <a:t>osobní</a:t>
            </a:r>
            <a:r>
              <a:rPr lang="en-US" dirty="0"/>
              <a:t> </a:t>
            </a:r>
            <a:r>
              <a:rPr lang="en-US" dirty="0" err="1"/>
              <a:t>chyby</a:t>
            </a:r>
            <a:r>
              <a:rPr lang="en-US" dirty="0"/>
              <a:t>, </a:t>
            </a:r>
            <a:r>
              <a:rPr lang="en-US" dirty="0" err="1"/>
              <a:t>poté</a:t>
            </a:r>
            <a:r>
              <a:rPr lang="en-US" dirty="0"/>
              <a:t> </a:t>
            </a:r>
            <a:r>
              <a:rPr lang="en-US" dirty="0" err="1"/>
              <a:t>již</a:t>
            </a:r>
            <a:r>
              <a:rPr lang="en-US" dirty="0"/>
              <a:t> </a:t>
            </a:r>
            <a:r>
              <a:rPr lang="en-US" dirty="0" err="1"/>
              <a:t>nemůže</a:t>
            </a:r>
            <a:r>
              <a:rPr lang="en-US" dirty="0"/>
              <a:t> v </a:t>
            </a:r>
            <a:r>
              <a:rPr lang="en-US" dirty="0" err="1"/>
              <a:t>zápase</a:t>
            </a:r>
            <a:r>
              <a:rPr lang="en-US" dirty="0"/>
              <a:t> </a:t>
            </a:r>
            <a:r>
              <a:rPr lang="en-US" dirty="0" err="1"/>
              <a:t>pokračovat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627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Fauly </a:t>
            </a:r>
            <a:endParaRPr lang="en-US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24000"/>
            <a:ext cx="7543800" cy="4724150"/>
          </a:xfrm>
        </p:spPr>
      </p:pic>
    </p:spTree>
    <p:extLst>
      <p:ext uri="{BB962C8B-B14F-4D97-AF65-F5344CB8AC3E}">
        <p14:creationId xmlns:p14="http://schemas.microsoft.com/office/powerpoint/2010/main" val="52578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838200" y="-838202"/>
            <a:ext cx="10364788" cy="320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plavky</a:t>
            </a:r>
            <a:endParaRPr lang="en-US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286000"/>
            <a:ext cx="3581400" cy="358140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46" b="32402"/>
          <a:stretch/>
        </p:blipFill>
        <p:spPr>
          <a:xfrm>
            <a:off x="4724400" y="2121932"/>
            <a:ext cx="3967163" cy="1696064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295400" y="1752600"/>
            <a:ext cx="1474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Ženské plavky</a:t>
            </a:r>
            <a:endParaRPr lang="en-US" dirty="0"/>
          </a:p>
        </p:txBody>
      </p:sp>
      <p:sp>
        <p:nvSpPr>
          <p:cNvPr id="7" name="TextovéPole 6"/>
          <p:cNvSpPr txBox="1"/>
          <p:nvPr/>
        </p:nvSpPr>
        <p:spPr>
          <a:xfrm>
            <a:off x="5807298" y="1752600"/>
            <a:ext cx="1541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Mužské plavky</a:t>
            </a:r>
            <a:endParaRPr lang="en-US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439" y="4130145"/>
            <a:ext cx="4134465" cy="179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00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846" y="-228600"/>
            <a:ext cx="10250846" cy="2579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čepice</a:t>
            </a:r>
            <a:endParaRPr lang="en-US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185219"/>
            <a:ext cx="4648200" cy="464820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871" y="1981200"/>
            <a:ext cx="4876800" cy="487680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981845" y="1535668"/>
            <a:ext cx="989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DOMÁCÍ</a:t>
            </a:r>
            <a:endParaRPr lang="en-US" dirty="0"/>
          </a:p>
        </p:txBody>
      </p:sp>
      <p:sp>
        <p:nvSpPr>
          <p:cNvPr id="7" name="TextovéPole 6"/>
          <p:cNvSpPr txBox="1"/>
          <p:nvPr/>
        </p:nvSpPr>
        <p:spPr>
          <a:xfrm>
            <a:off x="6542705" y="1559937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HOSTÉ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02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447800" y="-1600200"/>
            <a:ext cx="11125200" cy="465430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067594" y="4572000"/>
            <a:ext cx="10364788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míč</a:t>
            </a:r>
            <a:endParaRPr lang="en-US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Průměr míče: 	Muži: 22,6cm (5)</a:t>
            </a:r>
          </a:p>
          <a:p>
            <a:pPr marL="0" indent="0">
              <a:buNone/>
            </a:pPr>
            <a:r>
              <a:rPr lang="cs-CZ" dirty="0" smtClean="0"/>
              <a:t>			Ženy: 21,3cm (4)</a:t>
            </a:r>
          </a:p>
          <a:p>
            <a:pPr marL="0" indent="0">
              <a:buNone/>
            </a:pPr>
            <a:r>
              <a:rPr lang="cs-CZ" dirty="0" smtClean="0"/>
              <a:t>Váha míče: 	400-450g</a:t>
            </a:r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429000"/>
            <a:ext cx="3429000" cy="3429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4503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76200" y="-1447800"/>
            <a:ext cx="11125200" cy="465430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Světové vodní pólo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Pravidla vodního póla se dlouho vyvíjela, základy byly položeny v roce </a:t>
            </a:r>
            <a:r>
              <a:rPr lang="cs-CZ" dirty="0" smtClean="0"/>
              <a:t>1870, </a:t>
            </a:r>
            <a:r>
              <a:rPr lang="cs-CZ" dirty="0"/>
              <a:t>1891 byla vydána nová, americká pravidla v </a:t>
            </a:r>
            <a:r>
              <a:rPr lang="cs-CZ" dirty="0" smtClean="0"/>
              <a:t>USA</a:t>
            </a:r>
          </a:p>
          <a:p>
            <a:r>
              <a:rPr lang="cs-CZ" dirty="0" smtClean="0"/>
              <a:t>Sjednocena 1908, ale přišly další obměny</a:t>
            </a:r>
          </a:p>
          <a:p>
            <a:r>
              <a:rPr lang="cs-CZ" dirty="0" smtClean="0"/>
              <a:t>Poprvé vodní pólo na olympiádě 1900 v Paříži </a:t>
            </a:r>
          </a:p>
          <a:p>
            <a:r>
              <a:rPr lang="cs-CZ" dirty="0" smtClean="0"/>
              <a:t>Turnaj </a:t>
            </a:r>
            <a:r>
              <a:rPr lang="cs-CZ" dirty="0"/>
              <a:t>žen byl zařazen do programu her o sto let </a:t>
            </a:r>
            <a:r>
              <a:rPr lang="cs-CZ" dirty="0" smtClean="0"/>
              <a:t>později Sydney 2000.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8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81000" y="-1295400"/>
            <a:ext cx="11125200" cy="465430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Světové vodní pólo</a:t>
            </a:r>
            <a:endParaRPr lang="en-US" dirty="0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31" y="2088984"/>
            <a:ext cx="1933845" cy="1819529"/>
          </a:xfr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343527"/>
            <a:ext cx="1667108" cy="182905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308230"/>
            <a:ext cx="2423656" cy="1864351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2273300" y="3860882"/>
            <a:ext cx="3313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FINA World Championships 2017</a:t>
            </a:r>
            <a:endParaRPr lang="en-US" dirty="0"/>
          </a:p>
        </p:txBody>
      </p:sp>
      <p:sp>
        <p:nvSpPr>
          <p:cNvPr id="7" name="TextovéPole 6"/>
          <p:cNvSpPr txBox="1"/>
          <p:nvPr/>
        </p:nvSpPr>
        <p:spPr>
          <a:xfrm>
            <a:off x="711210" y="1701916"/>
            <a:ext cx="1574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Výsledky mužů</a:t>
            </a:r>
            <a:endParaRPr lang="en-US" dirty="0"/>
          </a:p>
        </p:txBody>
      </p:sp>
      <p:sp>
        <p:nvSpPr>
          <p:cNvPr id="8" name="TextovéPole 7"/>
          <p:cNvSpPr txBox="1"/>
          <p:nvPr/>
        </p:nvSpPr>
        <p:spPr>
          <a:xfrm>
            <a:off x="4956579" y="1703818"/>
            <a:ext cx="1378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Výsledky žen</a:t>
            </a:r>
            <a:endParaRPr lang="en-US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179" y="2136616"/>
            <a:ext cx="2314898" cy="1724266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2743200" y="1371600"/>
            <a:ext cx="1893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/>
              <a:t>Letní OH Rio 2016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2813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České vodní pólo</a:t>
            </a:r>
            <a:endParaRPr lang="en-US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457200" y="1447800"/>
            <a:ext cx="4040188" cy="46783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 smtClean="0"/>
              <a:t>Kategorie</a:t>
            </a:r>
            <a:r>
              <a:rPr lang="cs-CZ" dirty="0"/>
              <a:t>: 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1</a:t>
            </a:r>
            <a:r>
              <a:rPr lang="cs-CZ" dirty="0"/>
              <a:t>. liga mužů</a:t>
            </a:r>
          </a:p>
          <a:p>
            <a:pPr marL="0" indent="0">
              <a:buNone/>
            </a:pPr>
            <a:r>
              <a:rPr lang="cs-CZ" dirty="0" smtClean="0"/>
              <a:t>	1</a:t>
            </a:r>
            <a:r>
              <a:rPr lang="cs-CZ" dirty="0"/>
              <a:t>. liga žen</a:t>
            </a:r>
          </a:p>
          <a:p>
            <a:pPr marL="0" indent="0">
              <a:buNone/>
            </a:pPr>
            <a:r>
              <a:rPr lang="cs-CZ" dirty="0" smtClean="0"/>
              <a:t>	Pohár </a:t>
            </a:r>
            <a:r>
              <a:rPr lang="cs-CZ" dirty="0"/>
              <a:t>ČSVP mužů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1</a:t>
            </a:r>
            <a:r>
              <a:rPr lang="cs-CZ" dirty="0"/>
              <a:t>. liga staršího dorostu</a:t>
            </a:r>
          </a:p>
          <a:p>
            <a:pPr marL="0" indent="0">
              <a:buNone/>
            </a:pPr>
            <a:r>
              <a:rPr lang="cs-CZ" dirty="0" smtClean="0"/>
              <a:t>	Pohár </a:t>
            </a:r>
            <a:r>
              <a:rPr lang="cs-CZ" dirty="0"/>
              <a:t>mladšího dorostu</a:t>
            </a:r>
          </a:p>
          <a:p>
            <a:pPr marL="0" indent="0">
              <a:buNone/>
            </a:pPr>
            <a:r>
              <a:rPr lang="cs-CZ" dirty="0" smtClean="0"/>
              <a:t>	Pohár </a:t>
            </a:r>
            <a:r>
              <a:rPr lang="cs-CZ" dirty="0"/>
              <a:t>starších žáků</a:t>
            </a:r>
          </a:p>
          <a:p>
            <a:pPr marL="0" indent="0">
              <a:buNone/>
            </a:pPr>
            <a:r>
              <a:rPr lang="cs-CZ" dirty="0" smtClean="0"/>
              <a:t>	Pohár </a:t>
            </a:r>
            <a:r>
              <a:rPr lang="cs-CZ" dirty="0"/>
              <a:t>mladších žáků</a:t>
            </a:r>
          </a:p>
          <a:p>
            <a:pPr marL="0" indent="0">
              <a:buNone/>
            </a:pPr>
            <a:r>
              <a:rPr lang="cs-CZ" dirty="0" smtClean="0"/>
              <a:t>	2. liga mužů</a:t>
            </a:r>
          </a:p>
          <a:p>
            <a:pPr marL="0" indent="0">
              <a:buNone/>
            </a:pPr>
            <a:r>
              <a:rPr lang="cs-CZ" dirty="0" smtClean="0"/>
              <a:t>Mezinárodní turnaje: </a:t>
            </a:r>
          </a:p>
          <a:p>
            <a:pPr marL="0" indent="0">
              <a:buNone/>
            </a:pPr>
            <a:r>
              <a:rPr lang="cs-CZ" dirty="0" smtClean="0"/>
              <a:t>EU </a:t>
            </a:r>
            <a:r>
              <a:rPr lang="cs-CZ" dirty="0" err="1" smtClean="0"/>
              <a:t>Nations</a:t>
            </a:r>
            <a:r>
              <a:rPr lang="cs-CZ" dirty="0" smtClean="0"/>
              <a:t>, Mistrovství Evropy</a:t>
            </a:r>
            <a:endParaRPr lang="en-US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quarter" idx="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8" t="-815"/>
          <a:stretch/>
        </p:blipFill>
        <p:spPr>
          <a:xfrm>
            <a:off x="3939257" y="1371600"/>
            <a:ext cx="5204743" cy="4507177"/>
          </a:xfr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07227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400" y="0"/>
            <a:ext cx="10040974" cy="6858000"/>
          </a:xfrm>
        </p:spPr>
      </p:pic>
    </p:spTree>
    <p:extLst>
      <p:ext uri="{BB962C8B-B14F-4D97-AF65-F5344CB8AC3E}">
        <p14:creationId xmlns:p14="http://schemas.microsoft.com/office/powerpoint/2010/main" val="229709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1" y="2971800"/>
            <a:ext cx="9144000" cy="419937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Videa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en-US" sz="2200" dirty="0">
                <a:solidFill>
                  <a:prstClr val="black">
                    <a:tint val="75000"/>
                  </a:prstClr>
                </a:solidFill>
                <a:hlinkClick r:id="rId3"/>
              </a:rPr>
              <a:t>https://www.youtube.com/watch?v=X9NkKHYGFTI</a:t>
            </a:r>
            <a:endParaRPr lang="en-US" sz="2200" dirty="0">
              <a:solidFill>
                <a:prstClr val="black">
                  <a:tint val="75000"/>
                </a:prstClr>
              </a:solidFill>
            </a:endParaRPr>
          </a:p>
          <a:p>
            <a:pPr marL="0" lvl="0" indent="0" algn="ctr">
              <a:buNone/>
            </a:pPr>
            <a:r>
              <a:rPr lang="cs-CZ" sz="2200" dirty="0">
                <a:solidFill>
                  <a:prstClr val="black">
                    <a:tint val="75000"/>
                  </a:prstClr>
                </a:solidFill>
                <a:hlinkClick r:id="rId4"/>
              </a:rPr>
              <a:t>https://</a:t>
            </a:r>
            <a:r>
              <a:rPr lang="cs-CZ" sz="2200" dirty="0" smtClean="0">
                <a:solidFill>
                  <a:prstClr val="black">
                    <a:tint val="75000"/>
                  </a:prstClr>
                </a:solidFill>
                <a:hlinkClick r:id="rId4"/>
              </a:rPr>
              <a:t>www.youtube.com/watch?v=pbhCfpurR9g</a:t>
            </a:r>
            <a:endParaRPr lang="cs-CZ" sz="2200" dirty="0" smtClean="0">
              <a:solidFill>
                <a:prstClr val="black">
                  <a:tint val="75000"/>
                </a:prstClr>
              </a:solidFill>
            </a:endParaRPr>
          </a:p>
          <a:p>
            <a:pPr marL="0" lvl="0" indent="0" algn="ctr">
              <a:buNone/>
            </a:pPr>
            <a:endParaRPr lang="cs-CZ" sz="2200" dirty="0" smtClean="0">
              <a:solidFill>
                <a:prstClr val="black">
                  <a:tint val="75000"/>
                </a:prstClr>
              </a:solidFill>
            </a:endParaRPr>
          </a:p>
          <a:p>
            <a:pPr marL="0" lvl="0" indent="0" algn="ctr">
              <a:buNone/>
            </a:pPr>
            <a:endParaRPr lang="cs-CZ" sz="2200" dirty="0" smtClean="0">
              <a:solidFill>
                <a:prstClr val="black">
                  <a:tint val="75000"/>
                </a:prstClr>
              </a:solidFill>
            </a:endParaRPr>
          </a:p>
          <a:p>
            <a:pPr marL="0" lvl="0" indent="0" algn="ctr">
              <a:buNone/>
            </a:pPr>
            <a:endParaRPr lang="cs-CZ" sz="2200" dirty="0">
              <a:solidFill>
                <a:prstClr val="black">
                  <a:tint val="75000"/>
                </a:prstClr>
              </a:solidFill>
            </a:endParaRPr>
          </a:p>
          <a:p>
            <a:pPr marL="0" lvl="0" indent="0" algn="ctr">
              <a:buNone/>
            </a:pPr>
            <a:endParaRPr lang="cs-CZ" sz="2200" dirty="0" smtClean="0">
              <a:solidFill>
                <a:prstClr val="black">
                  <a:tint val="75000"/>
                </a:prstClr>
              </a:solidFill>
            </a:endParaRPr>
          </a:p>
          <a:p>
            <a:pPr marL="0" lvl="0" indent="0" algn="ctr">
              <a:buNone/>
            </a:pPr>
            <a:endParaRPr lang="cs-CZ" sz="2200" dirty="0">
              <a:solidFill>
                <a:prstClr val="black">
                  <a:tint val="75000"/>
                </a:prstClr>
              </a:solidFill>
            </a:endParaRPr>
          </a:p>
          <a:p>
            <a:pPr marL="0" lvl="0" indent="0" algn="ctr">
              <a:buNone/>
            </a:pPr>
            <a:endParaRPr lang="cs-CZ" sz="2200" dirty="0">
              <a:solidFill>
                <a:prstClr val="black">
                  <a:tint val="75000"/>
                </a:prstClr>
              </a:solidFill>
            </a:endParaRPr>
          </a:p>
          <a:p>
            <a:pPr marL="0" lvl="0" indent="0" algn="ctr">
              <a:buNone/>
            </a:pPr>
            <a:r>
              <a:rPr lang="en-US" sz="2200" dirty="0" smtClean="0">
                <a:solidFill>
                  <a:prstClr val="black">
                    <a:tint val="75000"/>
                  </a:prstClr>
                </a:solidFill>
                <a:hlinkClick r:id="rId5"/>
              </a:rPr>
              <a:t>https://www.youtube.com/watch?v=EU-IdUKbLSg</a:t>
            </a:r>
            <a:endParaRPr lang="cs-CZ" sz="2200" dirty="0" smtClean="0">
              <a:solidFill>
                <a:prstClr val="black">
                  <a:tint val="75000"/>
                </a:prstClr>
              </a:solidFill>
            </a:endParaRPr>
          </a:p>
          <a:p>
            <a:pPr marL="0" lvl="0" indent="0" algn="ctr">
              <a:buNone/>
            </a:pPr>
            <a:r>
              <a:rPr lang="en-US" sz="2200" dirty="0" smtClean="0">
                <a:solidFill>
                  <a:prstClr val="black">
                    <a:tint val="75000"/>
                  </a:prstClr>
                </a:solidFill>
                <a:hlinkClick r:id="rId6"/>
              </a:rPr>
              <a:t>https://www.youtube.com/watch?v=wYHU4F2dLAc</a:t>
            </a:r>
            <a:endParaRPr lang="cs-CZ" sz="2200" dirty="0" smtClean="0">
              <a:solidFill>
                <a:prstClr val="black">
                  <a:tint val="75000"/>
                </a:prstClr>
              </a:solidFill>
            </a:endParaRPr>
          </a:p>
          <a:p>
            <a:pPr marL="0" lvl="0" indent="0" algn="ctr">
              <a:buNone/>
            </a:pPr>
            <a:endParaRPr lang="en-US" sz="2200" dirty="0">
              <a:solidFill>
                <a:prstClr val="black">
                  <a:tint val="75000"/>
                </a:prstClr>
              </a:solidFill>
            </a:endParaRPr>
          </a:p>
          <a:p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312" y="2971800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02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3581400"/>
            <a:ext cx="3276600" cy="32766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765424"/>
            <a:ext cx="3733800" cy="37338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Vodní pólo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259680"/>
            <a:ext cx="7696200" cy="3840163"/>
          </a:xfrm>
        </p:spPr>
        <p:txBody>
          <a:bodyPr/>
          <a:lstStyle/>
          <a:p>
            <a:endParaRPr lang="cs-CZ" dirty="0" smtClean="0"/>
          </a:p>
          <a:p>
            <a:r>
              <a:rPr lang="cs-CZ" dirty="0" smtClean="0"/>
              <a:t>Kontaktní hra</a:t>
            </a:r>
          </a:p>
          <a:p>
            <a:r>
              <a:rPr lang="cs-CZ" dirty="0" smtClean="0"/>
              <a:t>Krytý bazén, venkovní, otevřená voda</a:t>
            </a:r>
          </a:p>
          <a:p>
            <a:r>
              <a:rPr lang="cs-CZ" dirty="0" smtClean="0"/>
              <a:t>Jeden z nejnáročnějších sportů</a:t>
            </a: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57200"/>
            <a:ext cx="723900" cy="7239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0" t="-480" r="9817"/>
          <a:stretch/>
        </p:blipFill>
        <p:spPr>
          <a:xfrm>
            <a:off x="2717800" y="3962400"/>
            <a:ext cx="2692400" cy="232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82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pozornost!</a:t>
            </a:r>
            <a:endParaRPr lang="en-US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825" y="1681956"/>
            <a:ext cx="3562350" cy="4362450"/>
          </a:xfrm>
        </p:spPr>
      </p:pic>
    </p:spTree>
    <p:extLst>
      <p:ext uri="{BB962C8B-B14F-4D97-AF65-F5344CB8AC3E}">
        <p14:creationId xmlns:p14="http://schemas.microsoft.com/office/powerpoint/2010/main" val="611046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2471"/>
            <a:ext cx="10363200" cy="419937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Hřiště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7391400" cy="4525963"/>
          </a:xfrm>
        </p:spPr>
        <p:txBody>
          <a:bodyPr>
            <a:normAutofit/>
          </a:bodyPr>
          <a:lstStyle/>
          <a:p>
            <a:r>
              <a:rPr lang="cs-CZ" sz="2800" dirty="0" smtClean="0"/>
              <a:t>Muži: vzdálenost </a:t>
            </a:r>
            <a:r>
              <a:rPr lang="cs-CZ" sz="2800" dirty="0"/>
              <a:t>mezi brankovými čarami nesmí být menší než 20 metrů a větší než 30 metrů pro utkání mužů. </a:t>
            </a:r>
            <a:r>
              <a:rPr lang="cs-CZ" sz="2800" dirty="0" smtClean="0"/>
              <a:t>Šířka </a:t>
            </a:r>
            <a:r>
              <a:rPr lang="cs-CZ" sz="2800" dirty="0"/>
              <a:t>hřiště nesmí být menší než 10 metrů a větší než 20 </a:t>
            </a:r>
            <a:r>
              <a:rPr lang="cs-CZ" sz="2800" dirty="0" smtClean="0"/>
              <a:t>metrů. </a:t>
            </a:r>
          </a:p>
          <a:p>
            <a:r>
              <a:rPr lang="cs-CZ" sz="2800" dirty="0" smtClean="0"/>
              <a:t>Ženy: vzdálenost </a:t>
            </a:r>
            <a:r>
              <a:rPr lang="cs-CZ" sz="2800" dirty="0"/>
              <a:t>mezi brankovými čarami </a:t>
            </a:r>
            <a:r>
              <a:rPr lang="cs-CZ" sz="2800" dirty="0" smtClean="0"/>
              <a:t>nesmí být menší </a:t>
            </a:r>
            <a:r>
              <a:rPr lang="cs-CZ" sz="2800" dirty="0"/>
              <a:t>než 20 metrů a větší </a:t>
            </a:r>
            <a:r>
              <a:rPr lang="cs-CZ" sz="2800" dirty="0" smtClean="0"/>
              <a:t>než 25 metrů</a:t>
            </a:r>
            <a:r>
              <a:rPr lang="cs-CZ" sz="2800" dirty="0"/>
              <a:t>.</a:t>
            </a:r>
            <a:endParaRPr lang="cs-CZ" sz="28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47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3048000" y="-1371600"/>
            <a:ext cx="12725400" cy="419937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"/>
          <a:stretch/>
        </p:blipFill>
        <p:spPr>
          <a:xfrm>
            <a:off x="2057400" y="457200"/>
            <a:ext cx="6779342" cy="6500479"/>
          </a:xfrm>
        </p:spPr>
      </p:pic>
    </p:spTree>
    <p:extLst>
      <p:ext uri="{BB962C8B-B14F-4D97-AF65-F5344CB8AC3E}">
        <p14:creationId xmlns:p14="http://schemas.microsoft.com/office/powerpoint/2010/main" val="308973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685800" y="-1143004"/>
            <a:ext cx="9829800" cy="399284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Tréninky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Plavecká příprava</a:t>
            </a:r>
          </a:p>
          <a:p>
            <a:r>
              <a:rPr lang="cs-CZ" dirty="0" smtClean="0"/>
              <a:t>Pólistická příprava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 s míčem</a:t>
            </a:r>
          </a:p>
          <a:p>
            <a:pPr marL="0" indent="0">
              <a:buNone/>
            </a:pPr>
            <a:r>
              <a:rPr lang="cs-CZ" sz="3200" dirty="0"/>
              <a:t>	</a:t>
            </a:r>
            <a:r>
              <a:rPr lang="cs-CZ" dirty="0" smtClean="0"/>
              <a:t>bez míče</a:t>
            </a:r>
          </a:p>
          <a:p>
            <a:r>
              <a:rPr lang="cs-CZ" dirty="0" smtClean="0"/>
              <a:t>Suchá příprava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posilovna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kondice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házení</a:t>
            </a:r>
          </a:p>
          <a:p>
            <a:pPr marL="0" indent="0">
              <a:buNone/>
            </a:pPr>
            <a:endParaRPr lang="cs-CZ" dirty="0" smtClean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1676400"/>
          </a:xfrm>
        </p:spPr>
        <p:txBody>
          <a:bodyPr>
            <a:normAutofit/>
          </a:bodyPr>
          <a:lstStyle/>
          <a:p>
            <a:r>
              <a:rPr lang="cs-CZ" dirty="0" smtClean="0"/>
              <a:t>Technika</a:t>
            </a:r>
          </a:p>
          <a:p>
            <a:r>
              <a:rPr lang="cs-CZ" dirty="0" smtClean="0"/>
              <a:t>Taktika</a:t>
            </a:r>
          </a:p>
          <a:p>
            <a:pPr marL="0" indent="0">
              <a:buNone/>
            </a:pPr>
            <a:r>
              <a:rPr lang="cs-CZ" dirty="0" smtClean="0"/>
              <a:t>+ brankářská příprava</a:t>
            </a:r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200400"/>
            <a:ext cx="6172200" cy="3493698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408617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-533400" y="4724400"/>
            <a:ext cx="11131550" cy="265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Pravidla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420191"/>
            <a:ext cx="4267200" cy="5105400"/>
          </a:xfrm>
        </p:spPr>
        <p:txBody>
          <a:bodyPr>
            <a:normAutofit/>
          </a:bodyPr>
          <a:lstStyle/>
          <a:p>
            <a:r>
              <a:rPr lang="cs-CZ" sz="2800" dirty="0" smtClean="0"/>
              <a:t>Počet hráčů: Každé </a:t>
            </a:r>
            <a:r>
              <a:rPr lang="cs-CZ" sz="2800" dirty="0"/>
              <a:t>družstvo se skládá </a:t>
            </a:r>
            <a:r>
              <a:rPr lang="cs-CZ" sz="2800" dirty="0" smtClean="0"/>
              <a:t>z maximálně </a:t>
            </a:r>
            <a:r>
              <a:rPr lang="cs-CZ" sz="2800" dirty="0"/>
              <a:t>třinácti hráčů; jedenáct hráčů do pole a dva brankáři. </a:t>
            </a:r>
            <a:endParaRPr lang="cs-CZ" sz="2800" dirty="0" smtClean="0"/>
          </a:p>
          <a:p>
            <a:r>
              <a:rPr lang="cs-CZ" sz="2800" dirty="0"/>
              <a:t>Počet hráčů v poli: 6+1 (center, 2 křídla, </a:t>
            </a:r>
            <a:r>
              <a:rPr lang="cs-CZ" sz="2800" dirty="0" smtClean="0"/>
              <a:t>3 obrana </a:t>
            </a:r>
            <a:r>
              <a:rPr lang="cs-CZ" sz="2800" dirty="0"/>
              <a:t>+ brankař)</a:t>
            </a:r>
            <a:endParaRPr lang="cs-CZ" sz="2800" dirty="0" smtClean="0"/>
          </a:p>
          <a:p>
            <a:pPr marL="0" indent="0">
              <a:buNone/>
            </a:pPr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143000"/>
            <a:ext cx="4724400" cy="31496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6" name="TextovéPole 5"/>
          <p:cNvSpPr txBox="1"/>
          <p:nvPr/>
        </p:nvSpPr>
        <p:spPr>
          <a:xfrm>
            <a:off x="4548234" y="4114800"/>
            <a:ext cx="413693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Čas: 4x8min</a:t>
            </a:r>
          </a:p>
          <a:p>
            <a:r>
              <a:rPr lang="cs-CZ" sz="2800" dirty="0" smtClean="0"/>
              <a:t>Pauzy: </a:t>
            </a:r>
            <a:r>
              <a:rPr lang="cs-CZ" sz="2800" dirty="0"/>
              <a:t>2min,5min,2min</a:t>
            </a:r>
          </a:p>
          <a:p>
            <a:r>
              <a:rPr lang="cs-CZ" sz="2800" dirty="0" err="1"/>
              <a:t>Timeout</a:t>
            </a:r>
            <a:r>
              <a:rPr lang="cs-CZ" sz="2800" dirty="0"/>
              <a:t>: je možné si vzít 1 min v každé </a:t>
            </a:r>
            <a:r>
              <a:rPr lang="cs-CZ" sz="2800" dirty="0" smtClean="0"/>
              <a:t>čtvrtině</a:t>
            </a:r>
          </a:p>
          <a:p>
            <a:r>
              <a:rPr lang="cs-CZ" sz="2800" dirty="0" smtClean="0"/>
              <a:t>Útok trvá 30 vteřin</a:t>
            </a:r>
            <a:endParaRPr lang="cs-CZ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16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Pravidla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Hráči</a:t>
            </a:r>
            <a:r>
              <a:rPr lang="en-US" dirty="0"/>
              <a:t> se </a:t>
            </a:r>
            <a:r>
              <a:rPr lang="en-US" b="1" dirty="0" err="1"/>
              <a:t>nesmí</a:t>
            </a:r>
            <a:r>
              <a:rPr lang="en-US" b="1" dirty="0"/>
              <a:t> </a:t>
            </a:r>
            <a:r>
              <a:rPr lang="en-US" b="1" dirty="0" err="1"/>
              <a:t>dotýkat</a:t>
            </a:r>
            <a:r>
              <a:rPr lang="en-US" b="1" dirty="0"/>
              <a:t> </a:t>
            </a:r>
            <a:r>
              <a:rPr lang="en-US" b="1" dirty="0" err="1"/>
              <a:t>dna</a:t>
            </a:r>
            <a:r>
              <a:rPr lang="en-US" b="1" dirty="0"/>
              <a:t> </a:t>
            </a:r>
            <a:r>
              <a:rPr lang="en-US" b="1" dirty="0" err="1"/>
              <a:t>bazénu</a:t>
            </a:r>
            <a:r>
              <a:rPr lang="en-US" dirty="0"/>
              <a:t>, </a:t>
            </a:r>
            <a:r>
              <a:rPr lang="en-US" dirty="0" err="1"/>
              <a:t>správný</a:t>
            </a:r>
            <a:r>
              <a:rPr lang="en-US" dirty="0"/>
              <a:t> </a:t>
            </a:r>
            <a:r>
              <a:rPr lang="en-US" dirty="0" err="1"/>
              <a:t>bazén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vodní</a:t>
            </a:r>
            <a:r>
              <a:rPr lang="en-US" dirty="0"/>
              <a:t> </a:t>
            </a:r>
            <a:r>
              <a:rPr lang="en-US" dirty="0" err="1"/>
              <a:t>pólo</a:t>
            </a:r>
            <a:r>
              <a:rPr lang="en-US" dirty="0"/>
              <a:t> by </a:t>
            </a:r>
            <a:r>
              <a:rPr lang="en-US" dirty="0" err="1"/>
              <a:t>měl</a:t>
            </a:r>
            <a:r>
              <a:rPr lang="en-US" dirty="0"/>
              <a:t> </a:t>
            </a:r>
            <a:r>
              <a:rPr lang="en-US" dirty="0" err="1"/>
              <a:t>být</a:t>
            </a:r>
            <a:r>
              <a:rPr lang="en-US" dirty="0"/>
              <a:t> </a:t>
            </a:r>
            <a:r>
              <a:rPr lang="en-US" dirty="0" err="1"/>
              <a:t>alespoň</a:t>
            </a:r>
            <a:r>
              <a:rPr lang="en-US" dirty="0"/>
              <a:t>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metry</a:t>
            </a:r>
            <a:r>
              <a:rPr lang="en-US" dirty="0"/>
              <a:t> </a:t>
            </a:r>
            <a:r>
              <a:rPr lang="en-US" dirty="0" err="1" smtClean="0"/>
              <a:t>hluboký</a:t>
            </a:r>
            <a:r>
              <a:rPr lang="cs-CZ" dirty="0" smtClean="0"/>
              <a:t>. </a:t>
            </a:r>
          </a:p>
          <a:p>
            <a:r>
              <a:rPr lang="en-US" b="1" dirty="0" err="1"/>
              <a:t>Hřiště</a:t>
            </a:r>
            <a:r>
              <a:rPr lang="en-US" dirty="0"/>
              <a:t> je </a:t>
            </a:r>
            <a:r>
              <a:rPr lang="en-US" dirty="0" err="1"/>
              <a:t>rozděleno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několik</a:t>
            </a:r>
            <a:r>
              <a:rPr lang="en-US" dirty="0"/>
              <a:t> </a:t>
            </a:r>
            <a:r>
              <a:rPr lang="en-US" dirty="0" err="1"/>
              <a:t>různých</a:t>
            </a:r>
            <a:r>
              <a:rPr lang="en-US" dirty="0"/>
              <a:t> </a:t>
            </a:r>
            <a:r>
              <a:rPr lang="en-US" dirty="0" err="1"/>
              <a:t>pásem</a:t>
            </a:r>
            <a:r>
              <a:rPr lang="en-US" dirty="0"/>
              <a:t> – </a:t>
            </a:r>
            <a:r>
              <a:rPr lang="en-US" b="1" dirty="0" err="1">
                <a:solidFill>
                  <a:srgbClr val="FF0000"/>
                </a:solidFill>
              </a:rPr>
              <a:t>dvoumetrová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hranice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před</a:t>
            </a:r>
            <a:r>
              <a:rPr lang="en-US" dirty="0" smtClean="0"/>
              <a:t> </a:t>
            </a:r>
            <a:r>
              <a:rPr lang="en-US" dirty="0" err="1"/>
              <a:t>brankou</a:t>
            </a:r>
            <a:r>
              <a:rPr lang="en-US" dirty="0"/>
              <a:t> </a:t>
            </a:r>
            <a:r>
              <a:rPr lang="en-US" dirty="0" err="1"/>
              <a:t>představuje</a:t>
            </a:r>
            <a:r>
              <a:rPr lang="en-US" dirty="0"/>
              <a:t> </a:t>
            </a:r>
            <a:r>
              <a:rPr lang="en-US" dirty="0" err="1"/>
              <a:t>zónu</a:t>
            </a:r>
            <a:r>
              <a:rPr lang="en-US" dirty="0"/>
              <a:t>, </a:t>
            </a:r>
            <a:r>
              <a:rPr lang="en-US" dirty="0" err="1"/>
              <a:t>kde</a:t>
            </a:r>
            <a:r>
              <a:rPr lang="en-US" dirty="0"/>
              <a:t> </a:t>
            </a:r>
            <a:r>
              <a:rPr lang="en-US" dirty="0" err="1"/>
              <a:t>není</a:t>
            </a:r>
            <a:r>
              <a:rPr lang="en-US" dirty="0"/>
              <a:t> </a:t>
            </a:r>
            <a:r>
              <a:rPr lang="en-US" dirty="0" err="1"/>
              <a:t>možné</a:t>
            </a:r>
            <a:r>
              <a:rPr lang="en-US" dirty="0"/>
              <a:t> </a:t>
            </a:r>
            <a:r>
              <a:rPr lang="en-US" dirty="0" err="1"/>
              <a:t>přijmout</a:t>
            </a:r>
            <a:r>
              <a:rPr lang="en-US" dirty="0"/>
              <a:t> </a:t>
            </a:r>
            <a:r>
              <a:rPr lang="en-US" dirty="0" err="1"/>
              <a:t>přihrávku</a:t>
            </a:r>
            <a:r>
              <a:rPr lang="en-US" dirty="0"/>
              <a:t>, </a:t>
            </a:r>
            <a:r>
              <a:rPr lang="en-US" b="1" dirty="0" err="1">
                <a:solidFill>
                  <a:srgbClr val="FFFF00"/>
                </a:solidFill>
              </a:rPr>
              <a:t>pětimetrová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hranice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 smtClean="0"/>
              <a:t>určuje</a:t>
            </a:r>
            <a:r>
              <a:rPr lang="en-US" dirty="0" smtClean="0"/>
              <a:t> </a:t>
            </a:r>
            <a:r>
              <a:rPr lang="en-US" dirty="0" err="1"/>
              <a:t>rozmezí</a:t>
            </a:r>
            <a:r>
              <a:rPr lang="en-US" dirty="0"/>
              <a:t>, </a:t>
            </a:r>
            <a:r>
              <a:rPr lang="en-US" dirty="0" err="1"/>
              <a:t>kde</a:t>
            </a:r>
            <a:r>
              <a:rPr lang="en-US" dirty="0"/>
              <a:t> je </a:t>
            </a:r>
            <a:r>
              <a:rPr lang="en-US" dirty="0" err="1"/>
              <a:t>buď</a:t>
            </a:r>
            <a:r>
              <a:rPr lang="en-US" dirty="0"/>
              <a:t> </a:t>
            </a:r>
            <a:r>
              <a:rPr lang="en-US" dirty="0" err="1"/>
              <a:t>třeba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faulu</a:t>
            </a:r>
            <a:r>
              <a:rPr lang="en-US" dirty="0"/>
              <a:t> </a:t>
            </a:r>
            <a:r>
              <a:rPr lang="en-US" dirty="0" err="1"/>
              <a:t>rozehrát</a:t>
            </a:r>
            <a:r>
              <a:rPr lang="en-US" dirty="0"/>
              <a:t> (</a:t>
            </a:r>
            <a:r>
              <a:rPr lang="en-US" dirty="0" err="1"/>
              <a:t>vně</a:t>
            </a:r>
            <a:r>
              <a:rPr lang="en-US" dirty="0"/>
              <a:t> </a:t>
            </a:r>
            <a:r>
              <a:rPr lang="en-US" dirty="0" err="1"/>
              <a:t>pěti</a:t>
            </a:r>
            <a:r>
              <a:rPr lang="en-US" dirty="0"/>
              <a:t> </a:t>
            </a:r>
            <a:r>
              <a:rPr lang="en-US" dirty="0" err="1"/>
              <a:t>metrové</a:t>
            </a:r>
            <a:r>
              <a:rPr lang="en-US" dirty="0"/>
              <a:t> </a:t>
            </a:r>
            <a:r>
              <a:rPr lang="en-US" dirty="0" err="1"/>
              <a:t>hranice</a:t>
            </a:r>
            <a:r>
              <a:rPr lang="en-US" dirty="0"/>
              <a:t>)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kde</a:t>
            </a:r>
            <a:r>
              <a:rPr lang="en-US" dirty="0"/>
              <a:t> je </a:t>
            </a:r>
            <a:r>
              <a:rPr lang="en-US" dirty="0" err="1"/>
              <a:t>možné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faulu</a:t>
            </a:r>
            <a:r>
              <a:rPr lang="en-US" dirty="0"/>
              <a:t> </a:t>
            </a:r>
            <a:r>
              <a:rPr lang="en-US" dirty="0" err="1"/>
              <a:t>rovnou</a:t>
            </a:r>
            <a:r>
              <a:rPr lang="en-US" dirty="0"/>
              <a:t> </a:t>
            </a:r>
            <a:r>
              <a:rPr lang="en-US" dirty="0" err="1"/>
              <a:t>vystřelit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branku</a:t>
            </a:r>
            <a:r>
              <a:rPr lang="en-US" dirty="0"/>
              <a:t> </a:t>
            </a:r>
            <a:r>
              <a:rPr lang="en-US" dirty="0" err="1"/>
              <a:t>soupeře</a:t>
            </a:r>
            <a:r>
              <a:rPr lang="en-US" dirty="0"/>
              <a:t> (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pěti</a:t>
            </a:r>
            <a:r>
              <a:rPr lang="en-US" dirty="0"/>
              <a:t> </a:t>
            </a:r>
            <a:r>
              <a:rPr lang="en-US" dirty="0" err="1"/>
              <a:t>metry</a:t>
            </a:r>
            <a:r>
              <a:rPr lang="en-US" dirty="0" smtClean="0"/>
              <a:t>).</a:t>
            </a:r>
            <a:endParaRPr lang="cs-CZ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11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075" y="-1143000"/>
            <a:ext cx="1036955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Rozhodčí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 </a:t>
            </a:r>
            <a:r>
              <a:rPr lang="en-US" sz="2800" dirty="0" err="1"/>
              <a:t>Sbor</a:t>
            </a:r>
            <a:r>
              <a:rPr lang="en-US" sz="2800" dirty="0"/>
              <a:t> </a:t>
            </a:r>
            <a:r>
              <a:rPr lang="en-US" sz="2800" dirty="0" err="1"/>
              <a:t>rozhodčích</a:t>
            </a:r>
            <a:r>
              <a:rPr lang="en-US" sz="2800" dirty="0"/>
              <a:t> </a:t>
            </a:r>
            <a:r>
              <a:rPr lang="en-US" sz="2800" dirty="0" err="1"/>
              <a:t>při</a:t>
            </a:r>
            <a:r>
              <a:rPr lang="en-US" sz="2800" dirty="0"/>
              <a:t> </a:t>
            </a:r>
            <a:r>
              <a:rPr lang="en-US" sz="2800" dirty="0" err="1"/>
              <a:t>soutěžích</a:t>
            </a:r>
            <a:r>
              <a:rPr lang="en-US" sz="2800" dirty="0"/>
              <a:t> FINA se </a:t>
            </a:r>
            <a:r>
              <a:rPr lang="en-US" sz="2800" dirty="0" err="1"/>
              <a:t>skládá</a:t>
            </a:r>
            <a:r>
              <a:rPr lang="en-US" sz="2800" dirty="0"/>
              <a:t> </a:t>
            </a:r>
            <a:r>
              <a:rPr lang="en-US" sz="2800" dirty="0" err="1"/>
              <a:t>ze</a:t>
            </a:r>
            <a:r>
              <a:rPr lang="en-US" sz="2800" dirty="0"/>
              <a:t> </a:t>
            </a:r>
            <a:r>
              <a:rPr lang="en-US" sz="2800" dirty="0" err="1"/>
              <a:t>dvou</a:t>
            </a:r>
            <a:r>
              <a:rPr lang="en-US" sz="2800" dirty="0"/>
              <a:t> </a:t>
            </a:r>
            <a:r>
              <a:rPr lang="en-US" sz="2800" dirty="0" err="1"/>
              <a:t>rozhodčích</a:t>
            </a:r>
            <a:r>
              <a:rPr lang="en-US" sz="2800" dirty="0"/>
              <a:t>, </a:t>
            </a:r>
            <a:r>
              <a:rPr lang="en-US" sz="2800" dirty="0" err="1"/>
              <a:t>dvou</a:t>
            </a:r>
            <a:r>
              <a:rPr lang="en-US" sz="2800" dirty="0"/>
              <a:t> </a:t>
            </a:r>
            <a:r>
              <a:rPr lang="en-US" sz="2800" dirty="0" err="1"/>
              <a:t>brankových</a:t>
            </a:r>
            <a:r>
              <a:rPr lang="en-US" sz="2800" dirty="0"/>
              <a:t> </a:t>
            </a:r>
            <a:r>
              <a:rPr lang="en-US" sz="2800" dirty="0" err="1"/>
              <a:t>rozhodčích</a:t>
            </a:r>
            <a:r>
              <a:rPr lang="en-US" sz="2800" dirty="0"/>
              <a:t>, </a:t>
            </a:r>
            <a:r>
              <a:rPr lang="en-US" sz="2800" dirty="0" err="1"/>
              <a:t>časoměřičů</a:t>
            </a:r>
            <a:r>
              <a:rPr lang="en-US" sz="2800" dirty="0"/>
              <a:t> a </a:t>
            </a:r>
            <a:r>
              <a:rPr lang="en-US" sz="2800" dirty="0" err="1" smtClean="0"/>
              <a:t>zapisovatelů</a:t>
            </a:r>
            <a:r>
              <a:rPr lang="cs-CZ" sz="2800" dirty="0" smtClean="0"/>
              <a:t>. </a:t>
            </a:r>
          </a:p>
          <a:p>
            <a:r>
              <a:rPr lang="cs-CZ" sz="2800" dirty="0" smtClean="0"/>
              <a:t>Rozhodčí řídí hru z krajů bazénu. </a:t>
            </a:r>
            <a:endParaRPr lang="en-US" sz="28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581400"/>
            <a:ext cx="7543800" cy="335864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2887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123" y="-1066800"/>
            <a:ext cx="9144000" cy="419937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Fauly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5546868" cy="4525963"/>
          </a:xfrm>
        </p:spPr>
        <p:txBody>
          <a:bodyPr>
            <a:normAutofit fontScale="92500"/>
          </a:bodyPr>
          <a:lstStyle/>
          <a:p>
            <a:r>
              <a:rPr lang="cs-CZ" dirty="0"/>
              <a:t>R</a:t>
            </a:r>
            <a:r>
              <a:rPr lang="cs-CZ" dirty="0" smtClean="0"/>
              <a:t>ozhodčí </a:t>
            </a:r>
            <a:r>
              <a:rPr lang="cs-CZ" dirty="0"/>
              <a:t>píská faul v případě, že jeden hráč druhému významně brání ve hře. </a:t>
            </a:r>
            <a:endParaRPr lang="cs-CZ" dirty="0" smtClean="0"/>
          </a:p>
          <a:p>
            <a:r>
              <a:rPr lang="cs-CZ" dirty="0" smtClean="0"/>
              <a:t>Vyloučení </a:t>
            </a:r>
            <a:r>
              <a:rPr lang="cs-CZ" dirty="0"/>
              <a:t>nastává, pokud hráč nedovoleným způsobem zabrání druhému vstřelit branku, pokud ho nepovoleně omezuje v pohybu či pokud jeho styl hry vykazuje známky brutality.</a:t>
            </a:r>
          </a:p>
          <a:p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981200"/>
            <a:ext cx="2834640" cy="3598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7884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3c70a4a5-a34d-4f8a-b389-e9c2eaf889db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10200</TotalTime>
  <Words>400</Words>
  <Application>Microsoft Office PowerPoint</Application>
  <PresentationFormat>Předvádění na obrazovce (4:3)</PresentationFormat>
  <Paragraphs>85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3" baseType="lpstr">
      <vt:lpstr>Arial</vt:lpstr>
      <vt:lpstr>Calibri</vt:lpstr>
      <vt:lpstr>Motiv systému Office</vt:lpstr>
      <vt:lpstr>Základy vodního póla</vt:lpstr>
      <vt:lpstr>Vodní pólo</vt:lpstr>
      <vt:lpstr>Hřiště </vt:lpstr>
      <vt:lpstr>Prezentace aplikace PowerPoint</vt:lpstr>
      <vt:lpstr>Tréninky </vt:lpstr>
      <vt:lpstr>Pravidla </vt:lpstr>
      <vt:lpstr>Pravidla </vt:lpstr>
      <vt:lpstr>Rozhodčí </vt:lpstr>
      <vt:lpstr>Fauly </vt:lpstr>
      <vt:lpstr>Fauly </vt:lpstr>
      <vt:lpstr>Fauly </vt:lpstr>
      <vt:lpstr>plavky</vt:lpstr>
      <vt:lpstr>čepice</vt:lpstr>
      <vt:lpstr>míč</vt:lpstr>
      <vt:lpstr>Světové vodní pólo </vt:lpstr>
      <vt:lpstr>Světové vodní pólo</vt:lpstr>
      <vt:lpstr>České vodní pólo</vt:lpstr>
      <vt:lpstr>Prezentace aplikace PowerPoint</vt:lpstr>
      <vt:lpstr>Videa </vt:lpstr>
      <vt:lpstr>Děkuji za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Ondrej</dc:creator>
  <cp:lastModifiedBy>ucitel</cp:lastModifiedBy>
  <cp:revision>32</cp:revision>
  <dcterms:created xsi:type="dcterms:W3CDTF">2017-10-29T22:29:28Z</dcterms:created>
  <dcterms:modified xsi:type="dcterms:W3CDTF">2017-11-24T15:27:18Z</dcterms:modified>
</cp:coreProperties>
</file>