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7" r:id="rId1"/>
  </p:sldMasterIdLst>
  <p:handoutMasterIdLst>
    <p:handoutMasterId r:id="rId29"/>
  </p:handoutMasterIdLst>
  <p:sldIdLst>
    <p:sldId id="256" r:id="rId2"/>
    <p:sldId id="257" r:id="rId3"/>
    <p:sldId id="274" r:id="rId4"/>
    <p:sldId id="259" r:id="rId5"/>
    <p:sldId id="260" r:id="rId6"/>
    <p:sldId id="275" r:id="rId7"/>
    <p:sldId id="276" r:id="rId8"/>
    <p:sldId id="264" r:id="rId9"/>
    <p:sldId id="263" r:id="rId10"/>
    <p:sldId id="277" r:id="rId11"/>
    <p:sldId id="265" r:id="rId12"/>
    <p:sldId id="278" r:id="rId13"/>
    <p:sldId id="261" r:id="rId14"/>
    <p:sldId id="267" r:id="rId15"/>
    <p:sldId id="279" r:id="rId16"/>
    <p:sldId id="268" r:id="rId17"/>
    <p:sldId id="269" r:id="rId18"/>
    <p:sldId id="280" r:id="rId19"/>
    <p:sldId id="281" r:id="rId20"/>
    <p:sldId id="282" r:id="rId21"/>
    <p:sldId id="283" r:id="rId22"/>
    <p:sldId id="286" r:id="rId23"/>
    <p:sldId id="284" r:id="rId24"/>
    <p:sldId id="285" r:id="rId25"/>
    <p:sldId id="287" r:id="rId26"/>
    <p:sldId id="288" r:id="rId27"/>
    <p:sldId id="289" r:id="rId28"/>
  </p:sldIdLst>
  <p:sldSz cx="12192000" cy="6858000"/>
  <p:notesSz cx="6794500" cy="9906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269D01E-BC32-4049-B463-5C60D7B0CCD2}" styleName="Styl s motivem 2 – zvýraznění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0373B-7402-46FF-BAA7-40AC09A91025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21081-8492-4BF8-A9E0-D4ED7547F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5667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73922-9441-4B7A-B78A-34A44169AFAF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FB204-873D-49CE-BFA7-F9A7176C9C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125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73922-9441-4B7A-B78A-34A44169AFAF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FB204-873D-49CE-BFA7-F9A7176C9C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500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73922-9441-4B7A-B78A-34A44169AFAF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FB204-873D-49CE-BFA7-F9A7176C9C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8371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73922-9441-4B7A-B78A-34A44169AFAF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FB204-873D-49CE-BFA7-F9A7176C9C33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6476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73922-9441-4B7A-B78A-34A44169AFAF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FB204-873D-49CE-BFA7-F9A7176C9C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692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73922-9441-4B7A-B78A-34A44169AFAF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FB204-873D-49CE-BFA7-F9A7176C9C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4121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73922-9441-4B7A-B78A-34A44169AFAF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FB204-873D-49CE-BFA7-F9A7176C9C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499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73922-9441-4B7A-B78A-34A44169AFAF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FB204-873D-49CE-BFA7-F9A7176C9C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5503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73922-9441-4B7A-B78A-34A44169AFAF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FB204-873D-49CE-BFA7-F9A7176C9C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001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73922-9441-4B7A-B78A-34A44169AFAF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FB204-873D-49CE-BFA7-F9A7176C9C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713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73922-9441-4B7A-B78A-34A44169AFAF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FB204-873D-49CE-BFA7-F9A7176C9C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864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73922-9441-4B7A-B78A-34A44169AFAF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FB204-873D-49CE-BFA7-F9A7176C9C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159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73922-9441-4B7A-B78A-34A44169AFAF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FB204-873D-49CE-BFA7-F9A7176C9C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614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73922-9441-4B7A-B78A-34A44169AFAF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FB204-873D-49CE-BFA7-F9A7176C9C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744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73922-9441-4B7A-B78A-34A44169AFAF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FB204-873D-49CE-BFA7-F9A7176C9C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69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73922-9441-4B7A-B78A-34A44169AFAF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FB204-873D-49CE-BFA7-F9A7176C9C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8722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73922-9441-4B7A-B78A-34A44169AFAF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FB204-873D-49CE-BFA7-F9A7176C9C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404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7173922-9441-4B7A-B78A-34A44169AFAF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FB204-873D-49CE-BFA7-F9A7176C9C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9238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18" r:id="rId1"/>
    <p:sldLayoutId id="2147484019" r:id="rId2"/>
    <p:sldLayoutId id="2147484020" r:id="rId3"/>
    <p:sldLayoutId id="2147484021" r:id="rId4"/>
    <p:sldLayoutId id="2147484022" r:id="rId5"/>
    <p:sldLayoutId id="2147484023" r:id="rId6"/>
    <p:sldLayoutId id="2147484024" r:id="rId7"/>
    <p:sldLayoutId id="2147484025" r:id="rId8"/>
    <p:sldLayoutId id="2147484026" r:id="rId9"/>
    <p:sldLayoutId id="2147484027" r:id="rId10"/>
    <p:sldLayoutId id="2147484028" r:id="rId11"/>
    <p:sldLayoutId id="2147484029" r:id="rId12"/>
    <p:sldLayoutId id="2147484030" r:id="rId13"/>
    <p:sldLayoutId id="2147484031" r:id="rId14"/>
    <p:sldLayoutId id="2147484032" r:id="rId15"/>
    <p:sldLayoutId id="2147484033" r:id="rId16"/>
    <p:sldLayoutId id="214748403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10331192" cy="3329581"/>
          </a:xfrm>
        </p:spPr>
        <p:txBody>
          <a:bodyPr>
            <a:normAutofit/>
          </a:bodyPr>
          <a:lstStyle/>
          <a:p>
            <a:r>
              <a:rPr lang="cs-CZ" dirty="0"/>
              <a:t>Kondiční trénink ve zdraví a nemoci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Epidemiologie</a:t>
            </a:r>
          </a:p>
        </p:txBody>
      </p:sp>
    </p:spTree>
    <p:extLst>
      <p:ext uri="{BB962C8B-B14F-4D97-AF65-F5344CB8AC3E}">
        <p14:creationId xmlns:p14="http://schemas.microsoft.com/office/powerpoint/2010/main" val="996298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 b="1" dirty="0">
                <a:solidFill>
                  <a:srgbClr val="FF0000"/>
                </a:solidFill>
              </a:rPr>
              <a:t>Studie případů a kontrol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0761" y="2052918"/>
            <a:ext cx="10844011" cy="419548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Postupuje se od následků ( nemoc) k příčině ( expozice)</a:t>
            </a:r>
          </a:p>
          <a:p>
            <a:r>
              <a:rPr lang="cs-CZ" dirty="0"/>
              <a:t>Snažíme se najít odpověď na otázku jestli nemoc byla vyvolána právě tou příčinou</a:t>
            </a:r>
          </a:p>
          <a:p>
            <a:pPr marL="355600" lvl="2" indent="-355600"/>
            <a:r>
              <a:rPr lang="cs-CZ" altLang="cs-CZ" sz="1800" dirty="0"/>
              <a:t>V této studii  je porovnávána skupina </a:t>
            </a:r>
            <a:r>
              <a:rPr lang="cs-CZ" altLang="cs-CZ" sz="1800" dirty="0">
                <a:solidFill>
                  <a:srgbClr val="FFFF00"/>
                </a:solidFill>
              </a:rPr>
              <a:t>případů</a:t>
            </a:r>
            <a:r>
              <a:rPr lang="cs-CZ" altLang="cs-CZ" sz="1800" dirty="0"/>
              <a:t> (tj. skupina osob se sledovaným onemocněním) se skupinou jedinců, které nevykazují dané onemocnění tzv. </a:t>
            </a:r>
            <a:r>
              <a:rPr lang="cs-CZ" altLang="cs-CZ" sz="1800" dirty="0">
                <a:solidFill>
                  <a:srgbClr val="FFFF00"/>
                </a:solidFill>
              </a:rPr>
              <a:t>kontroly</a:t>
            </a:r>
          </a:p>
          <a:p>
            <a:pPr marL="355600" lvl="2" indent="-355600"/>
            <a:r>
              <a:rPr lang="cs-CZ" altLang="cs-CZ" sz="1800" dirty="0">
                <a:solidFill>
                  <a:srgbClr val="FFFF00"/>
                </a:solidFill>
              </a:rPr>
              <a:t>Nejtěžším aspektem studie případů a kontrol je výběr kontrol;</a:t>
            </a:r>
            <a:r>
              <a:rPr lang="cs-CZ" altLang="cs-CZ" sz="1800" dirty="0"/>
              <a:t> cílem je vybrat jedince, které budou co nejvíce podobni případům vyjma výskytu sledovaného onemocnění</a:t>
            </a:r>
            <a:endParaRPr lang="cs-CZ" altLang="cs-CZ" sz="1800" dirty="0">
              <a:solidFill>
                <a:srgbClr val="FFFF00"/>
              </a:solidFill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Příklad: vztah kouření – Ca plic. V tomto případě vybíráme osoby s Ca plic a osoby bez Ca plic a vyšetřujeme podíl kuřáků ve sledovaném souboru i kontrolním souboru</a:t>
            </a:r>
          </a:p>
          <a:p>
            <a:pPr marL="0" indent="0">
              <a:buNone/>
            </a:pPr>
            <a:endParaRPr lang="cs-CZ" i="1" dirty="0"/>
          </a:p>
        </p:txBody>
      </p:sp>
      <p:sp>
        <p:nvSpPr>
          <p:cNvPr id="4" name="Obdélník 3"/>
          <p:cNvSpPr/>
          <p:nvPr/>
        </p:nvSpPr>
        <p:spPr>
          <a:xfrm>
            <a:off x="5786788" y="4577604"/>
            <a:ext cx="5306095" cy="4507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Hovoříme o studiích retrospektivních</a:t>
            </a:r>
          </a:p>
        </p:txBody>
      </p:sp>
    </p:spTree>
    <p:extLst>
      <p:ext uri="{BB962C8B-B14F-4D97-AF65-F5344CB8AC3E}">
        <p14:creationId xmlns:p14="http://schemas.microsoft.com/office/powerpoint/2010/main" val="3591689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b="1" dirty="0">
                <a:solidFill>
                  <a:srgbClr val="FF0000"/>
                </a:solidFill>
              </a:rPr>
              <a:t>Studie případů a kontrol (case-</a:t>
            </a:r>
            <a:r>
              <a:rPr lang="cs-CZ" altLang="cs-CZ" sz="2400" b="1" dirty="0" err="1">
                <a:solidFill>
                  <a:srgbClr val="FF0000"/>
                </a:solidFill>
              </a:rPr>
              <a:t>control</a:t>
            </a:r>
            <a:r>
              <a:rPr lang="cs-CZ" altLang="cs-CZ" sz="2400" b="1" dirty="0">
                <a:solidFill>
                  <a:srgbClr val="FF0000"/>
                </a:solidFill>
              </a:rPr>
              <a:t> study)</a:t>
            </a:r>
          </a:p>
        </p:txBody>
      </p:sp>
      <p:pic>
        <p:nvPicPr>
          <p:cNvPr id="41988" name="Picture 4" descr="casecont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5" y="1484313"/>
            <a:ext cx="8604250" cy="4506912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666717721"/>
      </p:ext>
    </p:extLst>
  </p:cSld>
  <p:clrMapOvr>
    <a:masterClrMapping/>
  </p:clrMapOvr>
  <p:transition advTm="5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Průřezová( prevalenční)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4851" y="2052918"/>
            <a:ext cx="11127345" cy="419548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Probíhá-li epidemiologická studie jednorázově = </a:t>
            </a:r>
            <a:r>
              <a:rPr lang="cs-CZ" dirty="0">
                <a:solidFill>
                  <a:srgbClr val="FF0000"/>
                </a:solidFill>
              </a:rPr>
              <a:t>průřezová( prevalenční) studie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Sledujeme daný stav závislosti mezi nemocí a příčinou současně, k určitému datu nebo v minulosti</a:t>
            </a:r>
          </a:p>
          <a:p>
            <a:r>
              <a:rPr lang="cs-CZ" dirty="0"/>
              <a:t>Představují přechod mezi deskripcí a analýzou</a:t>
            </a:r>
          </a:p>
          <a:p>
            <a:r>
              <a:rPr lang="cs-CZ" dirty="0"/>
              <a:t>Nemusí mít kontrolní soubor</a:t>
            </a:r>
          </a:p>
          <a:p>
            <a:pPr marL="342900" lvl="2" indent="-342900"/>
            <a:r>
              <a:rPr lang="cs-CZ" altLang="cs-CZ" sz="2000" dirty="0">
                <a:solidFill>
                  <a:srgbClr val="FFFF00"/>
                </a:solidFill>
              </a:rPr>
              <a:t>Vhodné ke studiu neměnných expozic</a:t>
            </a:r>
            <a:r>
              <a:rPr lang="cs-CZ" altLang="cs-CZ" sz="2000" dirty="0"/>
              <a:t> (např. genetické znaky, krevní skupiny), zde mohou být výsledky asociace mezi expozicí a onemocněním interpretovány jako příčinné souvislosti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Příklad: sledování vztahu mezi tělesnou konstitucí a hypertenzí. Oba parametry se měří najednou a jednorázově ve vybrané populaci</a:t>
            </a:r>
          </a:p>
        </p:txBody>
      </p:sp>
    </p:spTree>
    <p:extLst>
      <p:ext uri="{BB962C8B-B14F-4D97-AF65-F5344CB8AC3E}">
        <p14:creationId xmlns:p14="http://schemas.microsoft.com/office/powerpoint/2010/main" val="2726439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0"/>
            <a:ext cx="8229600" cy="1143000"/>
          </a:xfrm>
        </p:spPr>
        <p:txBody>
          <a:bodyPr/>
          <a:lstStyle/>
          <a:p>
            <a:br>
              <a:rPr lang="cs-CZ" altLang="cs-CZ" sz="2400" b="1" dirty="0">
                <a:solidFill>
                  <a:srgbClr val="FFFF00"/>
                </a:solidFill>
              </a:rPr>
            </a:br>
            <a:r>
              <a:rPr lang="cs-CZ" altLang="cs-CZ" sz="2400" b="1" dirty="0">
                <a:solidFill>
                  <a:srgbClr val="FF0000"/>
                </a:solidFill>
              </a:rPr>
              <a:t>Průřezová studie (</a:t>
            </a:r>
            <a:r>
              <a:rPr lang="cs-CZ" altLang="cs-CZ" sz="2400" b="1" dirty="0" err="1">
                <a:solidFill>
                  <a:srgbClr val="FF0000"/>
                </a:solidFill>
              </a:rPr>
              <a:t>cross-sectional</a:t>
            </a:r>
            <a:r>
              <a:rPr lang="cs-CZ" altLang="cs-CZ" sz="2400" b="1" dirty="0">
                <a:solidFill>
                  <a:srgbClr val="FF0000"/>
                </a:solidFill>
              </a:rPr>
              <a:t> study)</a:t>
            </a:r>
          </a:p>
        </p:txBody>
      </p:sp>
      <p:pic>
        <p:nvPicPr>
          <p:cNvPr id="43013" name="Picture 5" descr="prure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1268414"/>
            <a:ext cx="6269038" cy="5165725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2079024584"/>
      </p:ext>
    </p:extLst>
  </p:cSld>
  <p:clrMapOvr>
    <a:masterClrMapping/>
  </p:clrMapOvr>
  <p:transition advTm="203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0"/>
            <a:ext cx="8229600" cy="1143000"/>
          </a:xfrm>
        </p:spPr>
        <p:txBody>
          <a:bodyPr/>
          <a:lstStyle/>
          <a:p>
            <a:r>
              <a:rPr lang="cs-CZ" altLang="cs-CZ" sz="2800" b="1">
                <a:solidFill>
                  <a:srgbClr val="FF0000"/>
                </a:solidFill>
              </a:rPr>
              <a:t>Intervenční (experimentální) studie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6266" y="981075"/>
            <a:ext cx="11523133" cy="5545138"/>
          </a:xfrm>
        </p:spPr>
        <p:txBody>
          <a:bodyPr>
            <a:normAutofit/>
          </a:bodyPr>
          <a:lstStyle/>
          <a:p>
            <a:endParaRPr lang="cs-CZ" altLang="cs-CZ" sz="1800" dirty="0">
              <a:solidFill>
                <a:srgbClr val="FFFF00"/>
              </a:solidFill>
            </a:endParaRPr>
          </a:p>
          <a:p>
            <a:r>
              <a:rPr lang="cs-CZ" altLang="cs-CZ" sz="1800" dirty="0"/>
              <a:t>Studie, které ověřují </a:t>
            </a:r>
            <a:r>
              <a:rPr lang="cs-CZ" altLang="cs-CZ" sz="1800" dirty="0">
                <a:solidFill>
                  <a:srgbClr val="FFFF00"/>
                </a:solidFill>
              </a:rPr>
              <a:t>vliv určitého opatření či léčebného postupu na frekvenci výskytu sledovaného zdravotního jevu</a:t>
            </a:r>
          </a:p>
          <a:p>
            <a:r>
              <a:rPr lang="cs-CZ" altLang="cs-CZ" sz="1800" dirty="0"/>
              <a:t>Podstatou je </a:t>
            </a:r>
            <a:r>
              <a:rPr lang="cs-CZ" altLang="cs-CZ" sz="1800" dirty="0">
                <a:solidFill>
                  <a:srgbClr val="FFFF00"/>
                </a:solidFill>
              </a:rPr>
              <a:t>záměrné ovlivnění studovaných okolností </a:t>
            </a:r>
            <a:r>
              <a:rPr lang="cs-CZ" altLang="cs-CZ" sz="1800" dirty="0"/>
              <a:t>řešitelem</a:t>
            </a:r>
          </a:p>
          <a:p>
            <a:endParaRPr lang="cs-CZ" altLang="cs-CZ" sz="1800" dirty="0"/>
          </a:p>
          <a:p>
            <a:endParaRPr lang="cs-CZ" altLang="cs-CZ" sz="1800" dirty="0"/>
          </a:p>
          <a:p>
            <a:endParaRPr lang="cs-CZ" altLang="cs-CZ" sz="1800" dirty="0"/>
          </a:p>
          <a:p>
            <a:endParaRPr lang="cs-CZ" altLang="cs-CZ" sz="1800" dirty="0"/>
          </a:p>
          <a:p>
            <a:endParaRPr lang="cs-CZ" altLang="cs-CZ" sz="1800" dirty="0"/>
          </a:p>
          <a:p>
            <a:r>
              <a:rPr lang="cs-CZ" altLang="cs-CZ" sz="1800" dirty="0"/>
              <a:t>Použití v humanitních vědách s omezením – etický problém</a:t>
            </a:r>
          </a:p>
          <a:p>
            <a:r>
              <a:rPr lang="cs-CZ" altLang="cs-CZ" sz="1800" dirty="0"/>
              <a:t>V praxi rozlišujeme : </a:t>
            </a:r>
          </a:p>
          <a:p>
            <a:pPr marL="0" indent="0">
              <a:buNone/>
            </a:pPr>
            <a:r>
              <a:rPr lang="cs-CZ" altLang="cs-CZ" sz="1800" dirty="0"/>
              <a:t>                                       - klinické kontrolované studie</a:t>
            </a:r>
          </a:p>
          <a:p>
            <a:pPr marL="0" indent="0">
              <a:buNone/>
            </a:pPr>
            <a:r>
              <a:rPr lang="cs-CZ" altLang="cs-CZ" sz="1800" dirty="0"/>
              <a:t>                                       - terénní kontrolované studie</a:t>
            </a:r>
          </a:p>
        </p:txBody>
      </p:sp>
      <p:sp>
        <p:nvSpPr>
          <p:cNvPr id="2" name="Obdélník 1"/>
          <p:cNvSpPr/>
          <p:nvPr/>
        </p:nvSpPr>
        <p:spPr>
          <a:xfrm>
            <a:off x="1744133" y="618067"/>
            <a:ext cx="7916334" cy="5249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Ověřují platnost hypotézy</a:t>
            </a:r>
          </a:p>
        </p:txBody>
      </p:sp>
      <p:sp>
        <p:nvSpPr>
          <p:cNvPr id="3" name="Obdélník 2"/>
          <p:cNvSpPr/>
          <p:nvPr/>
        </p:nvSpPr>
        <p:spPr>
          <a:xfrm>
            <a:off x="1744133" y="2717799"/>
            <a:ext cx="8356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Experiment</a:t>
            </a:r>
          </a:p>
          <a:p>
            <a:pPr marL="285750" indent="-285750">
              <a:buFontTx/>
              <a:buChar char="-"/>
            </a:pPr>
            <a:r>
              <a:rPr lang="cs-CZ" dirty="0"/>
              <a:t>Zkoumá jevy v podmínkách, které si sami určíme, změníme</a:t>
            </a:r>
          </a:p>
          <a:p>
            <a:pPr marL="285750" indent="-285750">
              <a:buFontTx/>
              <a:buChar char="-"/>
            </a:pPr>
            <a:r>
              <a:rPr lang="cs-CZ" dirty="0"/>
              <a:t>Demonstruje, že změna příčiny má za následek i změnu výsledku</a:t>
            </a:r>
          </a:p>
        </p:txBody>
      </p:sp>
    </p:spTree>
    <p:extLst>
      <p:ext uri="{BB962C8B-B14F-4D97-AF65-F5344CB8AC3E}">
        <p14:creationId xmlns:p14="http://schemas.microsoft.com/office/powerpoint/2010/main" val="1937926766"/>
      </p:ext>
    </p:extLst>
  </p:cSld>
  <p:clrMapOvr>
    <a:masterClrMapping/>
  </p:clrMapOvr>
  <p:transition advTm="53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9533" y="2052918"/>
            <a:ext cx="10794999" cy="4195481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dirty="0">
                <a:solidFill>
                  <a:srgbClr val="FFFF00"/>
                </a:solidFill>
              </a:rPr>
              <a:t>Randomizované</a:t>
            </a:r>
            <a:r>
              <a:rPr lang="cs-CZ" altLang="cs-CZ" dirty="0"/>
              <a:t> intervenční studie výrazně omezují vznik interpretačních chyb – princip náhodného vytvoření dvou (či více) skupin osob zaručuje, že skupiny jsou si vzájemné podobné ve známých i neznámých faktorech, které mohou ovlivňoval sledované onemocnění</a:t>
            </a:r>
          </a:p>
          <a:p>
            <a:r>
              <a:rPr lang="cs-CZ" altLang="cs-CZ" dirty="0"/>
              <a:t>Klíčovým problémem analytických studií může být fakt, že zjištěná asociace může být důsledkem zavádějícího faktoru, která studie nezohlednila</a:t>
            </a:r>
          </a:p>
          <a:p>
            <a:r>
              <a:rPr lang="cs-CZ" altLang="cs-CZ" dirty="0">
                <a:solidFill>
                  <a:srgbClr val="FFFF00"/>
                </a:solidFill>
              </a:rPr>
              <a:t>Intervence (preventivní či terapeutická)</a:t>
            </a:r>
            <a:r>
              <a:rPr lang="cs-CZ" altLang="cs-CZ" dirty="0"/>
              <a:t> je zpravidla provedena v jedné skupině, ve druhé je aplikována standardní léčba nebo léčba placebem</a:t>
            </a:r>
          </a:p>
          <a:p>
            <a:r>
              <a:rPr lang="cs-CZ" altLang="cs-CZ" dirty="0"/>
              <a:t>Aby zavedení intervence do praxe bylo opodstatněné, intervence by měla </a:t>
            </a:r>
            <a:r>
              <a:rPr lang="cs-CZ" altLang="cs-CZ" dirty="0">
                <a:solidFill>
                  <a:srgbClr val="FFFF00"/>
                </a:solidFill>
              </a:rPr>
              <a:t>mít pozitivní efekt na primární výstup</a:t>
            </a:r>
            <a:r>
              <a:rPr lang="cs-CZ" altLang="cs-CZ" dirty="0"/>
              <a:t> a neměla by mít </a:t>
            </a:r>
            <a:r>
              <a:rPr lang="cs-CZ" altLang="cs-CZ" dirty="0">
                <a:solidFill>
                  <a:srgbClr val="FFFF00"/>
                </a:solidFill>
              </a:rPr>
              <a:t>negativní efekty na vedlejší výstupy</a:t>
            </a:r>
            <a:r>
              <a:rPr lang="cs-CZ" altLang="cs-CZ" dirty="0"/>
              <a:t> (např. na zvýšený výskyt komplikací)</a:t>
            </a:r>
          </a:p>
          <a:p>
            <a:r>
              <a:rPr lang="cs-CZ" altLang="cs-CZ" dirty="0"/>
              <a:t>Některé intervenční studie (tzv. </a:t>
            </a:r>
            <a:r>
              <a:rPr lang="cs-CZ" altLang="cs-CZ" dirty="0">
                <a:solidFill>
                  <a:srgbClr val="FFFF00"/>
                </a:solidFill>
              </a:rPr>
              <a:t>nerandomizované</a:t>
            </a:r>
            <a:r>
              <a:rPr lang="cs-CZ" altLang="cs-CZ" dirty="0"/>
              <a:t>) neprovádějí náhodné přiřazení pacientů jednotlivým typům léčby, léčba (aktivní či placebo) zpravidla zvolena na základě přání pacienta, výsledky studie jsou však zatíženy zkreslením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261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417094"/>
            <a:ext cx="8229600" cy="725905"/>
          </a:xfrm>
        </p:spPr>
        <p:txBody>
          <a:bodyPr/>
          <a:lstStyle/>
          <a:p>
            <a:r>
              <a:rPr lang="cs-CZ" altLang="cs-CZ" sz="2800" b="1" dirty="0">
                <a:solidFill>
                  <a:srgbClr val="FF0000"/>
                </a:solidFill>
              </a:rPr>
              <a:t>Intervenční (experimentální) studie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0527" y="1392238"/>
            <a:ext cx="11065962" cy="5327650"/>
          </a:xfrm>
        </p:spPr>
        <p:txBody>
          <a:bodyPr/>
          <a:lstStyle/>
          <a:p>
            <a:r>
              <a:rPr lang="cs-CZ" altLang="cs-CZ" dirty="0"/>
              <a:t>Výsledek intervenční studie mohou ovlivnit subjektivní faktory vyvolané hodnotitelem nebo sledovanými osobami</a:t>
            </a:r>
          </a:p>
          <a:p>
            <a:r>
              <a:rPr lang="cs-CZ" altLang="cs-CZ" dirty="0"/>
              <a:t>Pokud účastník studie neví, jaký typ léčby byl u něho aplikován, </a:t>
            </a:r>
            <a:r>
              <a:rPr lang="cs-CZ" altLang="cs-CZ" dirty="0">
                <a:solidFill>
                  <a:srgbClr val="FFFF00"/>
                </a:solidFill>
              </a:rPr>
              <a:t>jedná se o jednoduchou slepou studii</a:t>
            </a:r>
            <a:r>
              <a:rPr lang="cs-CZ" altLang="cs-CZ" dirty="0"/>
              <a:t>, nemá-li tuto informaci ani lékař, jedná se o </a:t>
            </a:r>
            <a:r>
              <a:rPr lang="cs-CZ" altLang="cs-CZ" dirty="0">
                <a:solidFill>
                  <a:srgbClr val="FFFF00"/>
                </a:solidFill>
              </a:rPr>
              <a:t>dvojitě zaslepenou studii </a:t>
            </a:r>
            <a:r>
              <a:rPr lang="cs-CZ" altLang="cs-CZ" dirty="0"/>
              <a:t>(pozn. nezaslepené studií se říká </a:t>
            </a:r>
            <a:r>
              <a:rPr lang="cs-CZ" altLang="cs-CZ" dirty="0">
                <a:solidFill>
                  <a:srgbClr val="FFFF00"/>
                </a:solidFill>
              </a:rPr>
              <a:t>otevřená</a:t>
            </a:r>
            <a:r>
              <a:rPr lang="cs-CZ" altLang="cs-CZ" dirty="0"/>
              <a:t>)</a:t>
            </a:r>
          </a:p>
          <a:p>
            <a:r>
              <a:rPr lang="cs-CZ" altLang="cs-CZ" dirty="0">
                <a:solidFill>
                  <a:srgbClr val="FFFF00"/>
                </a:solidFill>
              </a:rPr>
              <a:t>Informovaný souhlas</a:t>
            </a:r>
            <a:r>
              <a:rPr lang="cs-CZ" altLang="cs-CZ" dirty="0"/>
              <a:t> se zařazením do studie (informace o účelu a průběhu studie, o možném riziku a prospěchu vyplývajícím z účasti ve studii</a:t>
            </a:r>
          </a:p>
          <a:p>
            <a:r>
              <a:rPr lang="cs-CZ" altLang="cs-CZ" dirty="0">
                <a:solidFill>
                  <a:srgbClr val="FFFF00"/>
                </a:solidFill>
              </a:rPr>
              <a:t>Monitorování průběhu studie</a:t>
            </a:r>
            <a:r>
              <a:rPr lang="cs-CZ" altLang="cs-CZ" dirty="0"/>
              <a:t> (ve smyslu bezpečnosti studie, studie ukončena i v případě, že se ukáže, že jeden z typů léčby je efektivnější než druhý</a:t>
            </a:r>
          </a:p>
          <a:p>
            <a:pPr marL="0" indent="0">
              <a:buNone/>
            </a:pPr>
            <a:endParaRPr lang="cs-CZ" alt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74964"/>
      </p:ext>
    </p:extLst>
  </p:cSld>
  <p:clrMapOvr>
    <a:masterClrMapping/>
  </p:clrMapOvr>
  <p:transition advTm="28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2665" y="970548"/>
            <a:ext cx="10861397" cy="5082592"/>
          </a:xfrm>
        </p:spPr>
        <p:txBody>
          <a:bodyPr/>
          <a:lstStyle/>
          <a:p>
            <a:pPr marL="533400" indent="-533400"/>
            <a:r>
              <a:rPr lang="cs-CZ" altLang="cs-CZ" sz="2800" b="1" dirty="0">
                <a:solidFill>
                  <a:srgbClr val="FF0000"/>
                </a:solidFill>
              </a:rPr>
              <a:t>Klinické studie</a:t>
            </a:r>
          </a:p>
          <a:p>
            <a:pPr marL="1295400" lvl="2" indent="-381000"/>
            <a:r>
              <a:rPr lang="cs-CZ" altLang="cs-CZ" sz="2000" dirty="0"/>
              <a:t>Zpravidla se provádí ve čtyřech fázích: nová léčba se ověřuje na zvířatech, na lidských dobrovolnících, na náhodně vybraných jedincích a nakonec v jiných studiích (např. v dalších zemích) </a:t>
            </a:r>
          </a:p>
          <a:p>
            <a:pPr marL="1295400" lvl="2" indent="-381000"/>
            <a:r>
              <a:rPr lang="cs-CZ" altLang="cs-CZ" sz="2000" dirty="0"/>
              <a:t>Analýza klinické studie podle skutečně absolvované léčby vs. analýza klinické studie podle původního léčebného záměru</a:t>
            </a:r>
          </a:p>
          <a:p>
            <a:pPr marL="1295400" lvl="2" indent="-381000"/>
            <a:r>
              <a:rPr lang="cs-CZ" altLang="cs-CZ" sz="2000" dirty="0"/>
              <a:t>Účinnost (</a:t>
            </a:r>
            <a:r>
              <a:rPr lang="cs-CZ" altLang="cs-CZ" sz="2000" dirty="0" err="1"/>
              <a:t>efficacy</a:t>
            </a:r>
            <a:r>
              <a:rPr lang="cs-CZ" altLang="cs-CZ" sz="2000" dirty="0"/>
              <a:t>) léčby vs. účelnost léčby (</a:t>
            </a:r>
            <a:r>
              <a:rPr lang="cs-CZ" altLang="cs-CZ" sz="2000" dirty="0" err="1"/>
              <a:t>effectivity</a:t>
            </a:r>
            <a:r>
              <a:rPr lang="cs-CZ" altLang="cs-CZ" sz="2000" dirty="0"/>
              <a:t>)</a:t>
            </a:r>
          </a:p>
          <a:p>
            <a:pPr marL="1295400" lvl="2" indent="-381000"/>
            <a:endParaRPr lang="cs-CZ" altLang="cs-CZ" sz="2000" dirty="0"/>
          </a:p>
          <a:p>
            <a:pPr marL="1714500" lvl="3" indent="-342900"/>
            <a:endParaRPr lang="cs-CZ" altLang="cs-CZ" b="1" dirty="0">
              <a:solidFill>
                <a:srgbClr val="FF0000"/>
              </a:solidFill>
            </a:endParaRPr>
          </a:p>
          <a:p>
            <a:pPr marL="1295400" lvl="2" indent="-381000">
              <a:buNone/>
            </a:pPr>
            <a:endParaRPr lang="cs-CZ" altLang="cs-CZ" dirty="0">
              <a:effectLst/>
            </a:endParaRPr>
          </a:p>
          <a:p>
            <a:pPr marL="533400" indent="-533400">
              <a:buNone/>
            </a:pPr>
            <a:endParaRPr lang="cs-CZ" altLang="cs-CZ" dirty="0">
              <a:effectLst/>
            </a:endParaRPr>
          </a:p>
          <a:p>
            <a:pPr marL="533400" indent="-533400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7320883"/>
      </p:ext>
    </p:extLst>
  </p:cSld>
  <p:clrMapOvr>
    <a:masterClrMapping/>
  </p:clrMapOvr>
  <p:transition advTm="328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48048"/>
          </a:xfrm>
        </p:spPr>
        <p:txBody>
          <a:bodyPr/>
          <a:lstStyle/>
          <a:p>
            <a:pPr marL="0" indent="0"/>
            <a:r>
              <a:rPr lang="cs-CZ" b="1" dirty="0">
                <a:solidFill>
                  <a:srgbClr val="FFC000"/>
                </a:solidFill>
              </a:rPr>
              <a:t>Incidence </a:t>
            </a:r>
            <a:r>
              <a:rPr lang="cs-CZ" b="1" dirty="0" err="1">
                <a:solidFill>
                  <a:srgbClr val="FFC000"/>
                </a:solidFill>
              </a:rPr>
              <a:t>rate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9094" y="1455313"/>
            <a:ext cx="11372044" cy="5022759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-</a:t>
            </a:r>
            <a:r>
              <a:rPr lang="cs-CZ" dirty="0"/>
              <a:t>míra frekvence výskytu </a:t>
            </a:r>
            <a:r>
              <a:rPr lang="cs-CZ" b="1" dirty="0">
                <a:solidFill>
                  <a:srgbClr val="FFC000"/>
                </a:solidFill>
              </a:rPr>
              <a:t>nových</a:t>
            </a:r>
            <a:r>
              <a:rPr lang="cs-CZ" dirty="0"/>
              <a:t> onemocnění v populaci </a:t>
            </a:r>
            <a:r>
              <a:rPr lang="cs-CZ" b="1" dirty="0">
                <a:solidFill>
                  <a:srgbClr val="FFC000"/>
                </a:solidFill>
              </a:rPr>
              <a:t>( vymezeno časem a místem)</a:t>
            </a:r>
          </a:p>
          <a:p>
            <a:pPr marL="0" indent="0">
              <a:buNone/>
            </a:pPr>
            <a:endParaRPr lang="cs-CZ" b="1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dirty="0"/>
              <a:t>                        počet nových případů za dobu sledování</a:t>
            </a:r>
          </a:p>
          <a:p>
            <a:pPr marL="0" indent="0">
              <a:buNone/>
            </a:pPr>
            <a:r>
              <a:rPr lang="cs-CZ" dirty="0"/>
              <a:t> Incidence = --------------------------------------------------------------------------------------------------</a:t>
            </a:r>
          </a:p>
          <a:p>
            <a:pPr marL="0" indent="0">
              <a:buNone/>
            </a:pPr>
            <a:r>
              <a:rPr lang="cs-CZ" dirty="0"/>
              <a:t>                        počet osob v riziku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730321" y="2588654"/>
            <a:ext cx="5718220" cy="7727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Vypovídá o </a:t>
            </a:r>
            <a:r>
              <a:rPr lang="cs-CZ" b="1" dirty="0">
                <a:solidFill>
                  <a:srgbClr val="FF0000"/>
                </a:solidFill>
              </a:rPr>
              <a:t>riziku</a:t>
            </a:r>
            <a:r>
              <a:rPr lang="cs-CZ" dirty="0">
                <a:solidFill>
                  <a:srgbClr val="FF0000"/>
                </a:solidFill>
              </a:rPr>
              <a:t> vzniku nemoci</a:t>
            </a:r>
          </a:p>
        </p:txBody>
      </p:sp>
    </p:spTree>
    <p:extLst>
      <p:ext uri="{BB962C8B-B14F-4D97-AF65-F5344CB8AC3E}">
        <p14:creationId xmlns:p14="http://schemas.microsoft.com/office/powerpoint/2010/main" val="23048388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282388"/>
            <a:ext cx="9404723" cy="820271"/>
          </a:xfrm>
        </p:spPr>
        <p:txBody>
          <a:bodyPr/>
          <a:lstStyle/>
          <a:p>
            <a:r>
              <a:rPr lang="cs-CZ" dirty="0" err="1">
                <a:solidFill>
                  <a:srgbClr val="FFC000"/>
                </a:solidFill>
              </a:rPr>
              <a:t>Komulativní</a:t>
            </a:r>
            <a:r>
              <a:rPr lang="cs-CZ" dirty="0">
                <a:solidFill>
                  <a:srgbClr val="FFC000"/>
                </a:solidFill>
              </a:rPr>
              <a:t> incidence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2388" y="1075765"/>
            <a:ext cx="11540418" cy="517263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skutečná průměrná </a:t>
            </a:r>
            <a:r>
              <a:rPr lang="cs-CZ" dirty="0">
                <a:solidFill>
                  <a:srgbClr val="FFC000"/>
                </a:solidFill>
              </a:rPr>
              <a:t>pravděpodobnost onemocnění </a:t>
            </a:r>
            <a:r>
              <a:rPr lang="cs-CZ" dirty="0"/>
              <a:t>a je vyjadřována jako proporce osob, jež onemocní během vymezeného období sledování, vztažená k celkovému počtu osob začleněných do studie</a:t>
            </a:r>
          </a:p>
          <a:p>
            <a:r>
              <a:rPr lang="cs-CZ" dirty="0"/>
              <a:t>vyjadřuje se v %</a:t>
            </a:r>
          </a:p>
          <a:p>
            <a:r>
              <a:rPr lang="cs-CZ" dirty="0"/>
              <a:t>vždy musí být současně uvedena i délka sledování ( jinak nemá smysl)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                        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err="1"/>
              <a:t>Attack</a:t>
            </a:r>
            <a:r>
              <a:rPr lang="cs-CZ" b="1" dirty="0"/>
              <a:t> </a:t>
            </a:r>
            <a:r>
              <a:rPr lang="cs-CZ" b="1" dirty="0" err="1"/>
              <a:t>rate</a:t>
            </a:r>
            <a:r>
              <a:rPr lang="cs-CZ" b="1" dirty="0"/>
              <a:t> (ukazatel vzplanutí )</a:t>
            </a:r>
          </a:p>
          <a:p>
            <a:r>
              <a:rPr lang="cs-CZ" dirty="0"/>
              <a:t> ukazatel </a:t>
            </a:r>
            <a:r>
              <a:rPr lang="cs-CZ" dirty="0">
                <a:solidFill>
                  <a:srgbClr val="FFC000"/>
                </a:solidFill>
              </a:rPr>
              <a:t>kumulativní incidence</a:t>
            </a:r>
            <a:r>
              <a:rPr lang="cs-CZ" dirty="0"/>
              <a:t> užívaný pro výskyt onemocnění v určité skupině osob, pozorované po určitou dobu a za specifických okolností </a:t>
            </a:r>
          </a:p>
          <a:p>
            <a:r>
              <a:rPr lang="cs-CZ" dirty="0"/>
              <a:t>vypočítá se jako </a:t>
            </a:r>
            <a:r>
              <a:rPr lang="cs-CZ" dirty="0">
                <a:solidFill>
                  <a:srgbClr val="FFC000"/>
                </a:solidFill>
              </a:rPr>
              <a:t>procento onemocnělých </a:t>
            </a:r>
            <a:r>
              <a:rPr lang="cs-CZ" dirty="0"/>
              <a:t>ze všech exponovaných v epidemii (jinými slovy </a:t>
            </a:r>
            <a:r>
              <a:rPr lang="cs-CZ" dirty="0">
                <a:solidFill>
                  <a:srgbClr val="FFC000"/>
                </a:solidFill>
              </a:rPr>
              <a:t>ukazatel rizika v populaci v riziku</a:t>
            </a:r>
            <a:r>
              <a:rPr lang="cs-CZ" dirty="0"/>
              <a:t>)</a:t>
            </a:r>
          </a:p>
        </p:txBody>
      </p:sp>
      <p:sp>
        <p:nvSpPr>
          <p:cNvPr id="4" name="Obdélník 3"/>
          <p:cNvSpPr/>
          <p:nvPr/>
        </p:nvSpPr>
        <p:spPr>
          <a:xfrm>
            <a:off x="322729" y="3107692"/>
            <a:ext cx="11497236" cy="104792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/>
              <a:t>                                                            počet nových případů za dobu sledování</a:t>
            </a:r>
          </a:p>
          <a:p>
            <a:r>
              <a:rPr lang="cs-CZ" dirty="0"/>
              <a:t>Kumulativní incidence = ------------------------------------------------------------------------------------       x 100</a:t>
            </a:r>
          </a:p>
          <a:p>
            <a:r>
              <a:rPr lang="cs-CZ" dirty="0"/>
              <a:t>                                                              populace v riziku nemoci na začátku sledování</a:t>
            </a:r>
          </a:p>
        </p:txBody>
      </p:sp>
    </p:spTree>
    <p:extLst>
      <p:ext uri="{BB962C8B-B14F-4D97-AF65-F5344CB8AC3E}">
        <p14:creationId xmlns:p14="http://schemas.microsoft.com/office/powerpoint/2010/main" val="1443598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Epidemiologie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6111" y="1532468"/>
            <a:ext cx="10885489" cy="4969932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400" b="1" dirty="0">
                <a:solidFill>
                  <a:srgbClr val="FFFF00"/>
                </a:solidFill>
              </a:rPr>
              <a:t>Epidemiologie </a:t>
            </a:r>
            <a:r>
              <a:rPr lang="cs-CZ" altLang="cs-CZ" sz="2400" dirty="0"/>
              <a:t>je samostatný vědní obor, který se zabývá studiem rozložení zdraví a nemoci v lidské populaci.</a:t>
            </a:r>
          </a:p>
          <a:p>
            <a:r>
              <a:rPr lang="cs-CZ" altLang="cs-CZ" sz="2400" dirty="0"/>
              <a:t> Studuje výskyt nemocí, jejich příčin</a:t>
            </a:r>
          </a:p>
          <a:p>
            <a:r>
              <a:rPr lang="cs-CZ" altLang="cs-CZ" sz="2400" dirty="0"/>
              <a:t> získané poznatky -  při řešení zdravotních problémů</a:t>
            </a:r>
          </a:p>
          <a:p>
            <a:endParaRPr lang="cs-CZ" altLang="cs-CZ" sz="2400" dirty="0"/>
          </a:p>
          <a:p>
            <a:r>
              <a:rPr lang="cs-CZ" altLang="cs-CZ" sz="2400" dirty="0"/>
              <a:t>Mezi </a:t>
            </a:r>
            <a:r>
              <a:rPr lang="cs-CZ" altLang="cs-CZ" sz="2400" b="1" dirty="0">
                <a:solidFill>
                  <a:srgbClr val="FFFF00"/>
                </a:solidFill>
              </a:rPr>
              <a:t>hlavní úkoly</a:t>
            </a:r>
            <a:r>
              <a:rPr lang="cs-CZ" altLang="cs-CZ" sz="2400" dirty="0"/>
              <a:t> epidemiologie patří:</a:t>
            </a:r>
          </a:p>
          <a:p>
            <a:pPr lvl="1"/>
            <a:r>
              <a:rPr lang="cs-CZ" altLang="cs-CZ" sz="2400" dirty="0"/>
              <a:t>sledování a analyzování zdravotního stavu populace, které se právě děje prostřednictvím </a:t>
            </a:r>
          </a:p>
          <a:p>
            <a:pPr lvl="1">
              <a:buFontTx/>
              <a:buNone/>
            </a:pPr>
            <a:r>
              <a:rPr lang="cs-CZ" altLang="cs-CZ" sz="2400" dirty="0"/>
              <a:t>	</a:t>
            </a:r>
            <a:r>
              <a:rPr lang="cs-CZ" altLang="cs-CZ" sz="2400" b="1" i="1" dirty="0">
                <a:solidFill>
                  <a:srgbClr val="FFFF00"/>
                </a:solidFill>
              </a:rPr>
              <a:t>epidemiologických studií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74998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73806"/>
          </a:xfrm>
        </p:spPr>
        <p:txBody>
          <a:bodyPr/>
          <a:lstStyle/>
          <a:p>
            <a:r>
              <a:rPr lang="cs-CZ" dirty="0">
                <a:solidFill>
                  <a:srgbClr val="FFC000"/>
                </a:solidFill>
              </a:rPr>
              <a:t>Prevalence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7882" y="1352282"/>
            <a:ext cx="11140225" cy="5331853"/>
          </a:xfrm>
        </p:spPr>
        <p:txBody>
          <a:bodyPr>
            <a:normAutofit/>
          </a:bodyPr>
          <a:lstStyle/>
          <a:p>
            <a:r>
              <a:rPr lang="cs-CZ" dirty="0"/>
              <a:t>frekvenci onemocnění v populaci, ale </a:t>
            </a:r>
            <a:r>
              <a:rPr lang="cs-CZ" dirty="0">
                <a:solidFill>
                  <a:srgbClr val="FFC000"/>
                </a:solidFill>
              </a:rPr>
              <a:t>zahrnuta jsou onemocnění </a:t>
            </a:r>
            <a:r>
              <a:rPr lang="cs-CZ" b="1" dirty="0">
                <a:solidFill>
                  <a:srgbClr val="FFC000"/>
                </a:solidFill>
              </a:rPr>
              <a:t>všechna</a:t>
            </a:r>
            <a:r>
              <a:rPr lang="cs-CZ" dirty="0"/>
              <a:t>, bez ohledu na to, kdy vznikla, tedy nejen nová, ale všechna existující v době sledování.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Rozeznává se: </a:t>
            </a:r>
          </a:p>
          <a:p>
            <a:r>
              <a:rPr lang="cs-CZ" b="1" dirty="0">
                <a:solidFill>
                  <a:srgbClr val="FFC000"/>
                </a:solidFill>
              </a:rPr>
              <a:t>prevalence za určité období (period prevalence, intervalová prevalence)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/>
              <a:t>- počet všech existujících případů daného onemocnění, zaznamenaných kdykoliv v průběhu sledovaného časového období (obvykle roky), vztažený k počtu obyvatel v dané lokalitě (nebo souboru)</a:t>
            </a:r>
          </a:p>
          <a:p>
            <a:r>
              <a:rPr lang="cs-CZ" b="1" dirty="0">
                <a:solidFill>
                  <a:srgbClr val="FFC000"/>
                </a:solidFill>
              </a:rPr>
              <a:t>prevalenci bodovou (point prevalence)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/>
              <a:t>- počet všech existujících případů daného onemocnění k určitému datu, vztažený k počtu obyvatel v dané lokalitě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            </a:t>
            </a:r>
          </a:p>
        </p:txBody>
      </p:sp>
      <p:sp>
        <p:nvSpPr>
          <p:cNvPr id="4" name="Obdélník 3"/>
          <p:cNvSpPr/>
          <p:nvPr/>
        </p:nvSpPr>
        <p:spPr>
          <a:xfrm>
            <a:off x="682580" y="5138671"/>
            <a:ext cx="10509161" cy="140379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/>
              <a:t>                                                      Počet případů existujících v daném okamžiku</a:t>
            </a:r>
          </a:p>
          <a:p>
            <a:r>
              <a:rPr lang="cs-CZ" dirty="0"/>
              <a:t>Prevalence = -----------------------------------------------------------------------------------------------------</a:t>
            </a:r>
          </a:p>
          <a:p>
            <a:r>
              <a:rPr lang="cs-CZ" dirty="0"/>
              <a:t>                                                    velikost populace v riziku v daném časovém intervalu</a:t>
            </a:r>
          </a:p>
        </p:txBody>
      </p:sp>
    </p:spTree>
    <p:extLst>
      <p:ext uri="{BB962C8B-B14F-4D97-AF65-F5344CB8AC3E}">
        <p14:creationId xmlns:p14="http://schemas.microsoft.com/office/powerpoint/2010/main" val="4522415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96215" y="1532587"/>
            <a:ext cx="11140224" cy="48553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Pojmy incidence a prevalence se velmi často zaměňují.</a:t>
            </a:r>
          </a:p>
          <a:p>
            <a:pPr algn="ctr"/>
            <a:r>
              <a:rPr lang="cs-CZ" b="1" dirty="0">
                <a:solidFill>
                  <a:srgbClr val="FFC000"/>
                </a:solidFill>
              </a:rPr>
              <a:t> Incidence </a:t>
            </a:r>
            <a:r>
              <a:rPr lang="cs-CZ" b="1" dirty="0"/>
              <a:t>vystihuje </a:t>
            </a:r>
            <a:r>
              <a:rPr lang="cs-CZ" b="1" dirty="0">
                <a:solidFill>
                  <a:srgbClr val="FFC000"/>
                </a:solidFill>
              </a:rPr>
              <a:t>aktuální riziko nemoci</a:t>
            </a:r>
            <a:r>
              <a:rPr lang="cs-CZ" b="1" dirty="0"/>
              <a:t>, (úmrtí) v populaci, resp. sledovaném souboru, ve stanoveném období, tedy </a:t>
            </a:r>
            <a:r>
              <a:rPr lang="cs-CZ" b="1" dirty="0">
                <a:solidFill>
                  <a:srgbClr val="FFC000"/>
                </a:solidFill>
              </a:rPr>
              <a:t>dynamiku vývoje epidemiologické situace</a:t>
            </a:r>
            <a:endParaRPr lang="cs-CZ" b="1" dirty="0"/>
          </a:p>
          <a:p>
            <a:pPr algn="ctr"/>
            <a:r>
              <a:rPr lang="cs-CZ" b="1" dirty="0">
                <a:solidFill>
                  <a:srgbClr val="FFC000"/>
                </a:solidFill>
              </a:rPr>
              <a:t>Prevalence</a:t>
            </a:r>
            <a:r>
              <a:rPr lang="cs-CZ" b="1" dirty="0"/>
              <a:t>, jako </a:t>
            </a:r>
            <a:r>
              <a:rPr lang="cs-CZ" b="1" dirty="0">
                <a:solidFill>
                  <a:srgbClr val="FFC000"/>
                </a:solidFill>
              </a:rPr>
              <a:t>kumulativní ukazatel</a:t>
            </a:r>
            <a:r>
              <a:rPr lang="cs-CZ" b="1" dirty="0"/>
              <a:t>, celkovou epidemiologickou závažnost nemoci (úmrtí) v době sledování, tedy jaký problém představuje. </a:t>
            </a:r>
          </a:p>
          <a:p>
            <a:pPr algn="ctr"/>
            <a:r>
              <a:rPr lang="cs-CZ" b="1" dirty="0"/>
              <a:t>Interpretace obou ukazatelů </a:t>
            </a:r>
            <a:r>
              <a:rPr lang="cs-CZ" b="1" dirty="0">
                <a:solidFill>
                  <a:srgbClr val="FFC000"/>
                </a:solidFill>
              </a:rPr>
              <a:t>se liší </a:t>
            </a:r>
            <a:r>
              <a:rPr lang="cs-CZ" b="1" dirty="0"/>
              <a:t>především u </a:t>
            </a:r>
            <a:r>
              <a:rPr lang="cs-CZ" b="1" dirty="0">
                <a:solidFill>
                  <a:srgbClr val="FFC000"/>
                </a:solidFill>
              </a:rPr>
              <a:t>onemocnění s dlouhou dobou trvání </a:t>
            </a:r>
            <a:r>
              <a:rPr lang="cs-CZ" b="1" dirty="0"/>
              <a:t>(tuberkulóza, HIV, chronická kardiovaskulární onemocnění, degenerativní či nádorová onemocnění) </a:t>
            </a:r>
          </a:p>
          <a:p>
            <a:pPr algn="ctr"/>
            <a:r>
              <a:rPr lang="cs-CZ" b="1" dirty="0"/>
              <a:t>U onemocnění s krátkou dobou trvání (akutní infekční nemoci, akutní příhody břišní, úrazy)jsou oba ukazatelé téměř totožné a nemá cenu je rozlišovat.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50467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94129"/>
            <a:ext cx="9404723" cy="793377"/>
          </a:xfrm>
        </p:spPr>
        <p:txBody>
          <a:bodyPr/>
          <a:lstStyle/>
          <a:p>
            <a:r>
              <a:rPr lang="cs-CZ" dirty="0">
                <a:solidFill>
                  <a:srgbClr val="FFC000"/>
                </a:solidFill>
              </a:rPr>
              <a:t>Ukazatele úmrtnosti a smrtnosti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8941" y="820271"/>
            <a:ext cx="11732653" cy="591670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C000"/>
                </a:solidFill>
              </a:rPr>
              <a:t>úmrtnost</a:t>
            </a:r>
            <a:r>
              <a:rPr lang="cs-CZ" dirty="0"/>
              <a:t> lze považovat za </a:t>
            </a:r>
            <a:r>
              <a:rPr lang="cs-CZ" dirty="0">
                <a:solidFill>
                  <a:srgbClr val="FFC000"/>
                </a:solidFill>
              </a:rPr>
              <a:t>„incidenci úmrtí“</a:t>
            </a:r>
          </a:p>
          <a:p>
            <a:r>
              <a:rPr lang="cs-CZ" dirty="0"/>
              <a:t>při vyjadřování dat za celou populaci - používán koeficient, zpravidla 1 000 (přepočítává se na 1000 obyvatel)</a:t>
            </a:r>
          </a:p>
          <a:p>
            <a:endParaRPr lang="cs-CZ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b="1" dirty="0">
                <a:solidFill>
                  <a:srgbClr val="FFC000"/>
                </a:solidFill>
              </a:rPr>
              <a:t>Standardizovaná úmrtnost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/>
              <a:t>( </a:t>
            </a:r>
            <a:r>
              <a:rPr lang="cs-CZ" dirty="0" err="1"/>
              <a:t>standardized</a:t>
            </a:r>
            <a:r>
              <a:rPr lang="cs-CZ" dirty="0"/>
              <a:t> mortality ratio, SMR )</a:t>
            </a:r>
          </a:p>
          <a:p>
            <a:r>
              <a:rPr lang="cs-CZ" dirty="0"/>
              <a:t>Ukazatel používaný </a:t>
            </a:r>
            <a:r>
              <a:rPr lang="cs-CZ" dirty="0">
                <a:solidFill>
                  <a:srgbClr val="FFC000"/>
                </a:solidFill>
              </a:rPr>
              <a:t>k porovnání dvou populací</a:t>
            </a:r>
            <a:r>
              <a:rPr lang="cs-CZ" dirty="0"/>
              <a:t>, lišících se věkovou a pohlavní strukturou</a:t>
            </a:r>
          </a:p>
          <a:p>
            <a:r>
              <a:rPr lang="cs-CZ" dirty="0"/>
              <a:t>obvykle vyjadřována v %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FFC000"/>
                </a:solidFill>
              </a:rPr>
              <a:t>Smrtnost</a:t>
            </a:r>
          </a:p>
          <a:p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/>
              <a:t>ukazatel, který </a:t>
            </a:r>
            <a:r>
              <a:rPr lang="cs-CZ" dirty="0">
                <a:solidFill>
                  <a:srgbClr val="FFC000"/>
                </a:solidFill>
              </a:rPr>
              <a:t>vyjadřuje klinickou závažnost onemocnění</a:t>
            </a:r>
            <a:r>
              <a:rPr lang="cs-CZ" dirty="0"/>
              <a:t>, ale neříká nic o jeho frekvenci</a:t>
            </a:r>
          </a:p>
          <a:p>
            <a:r>
              <a:rPr lang="cs-CZ" dirty="0"/>
              <a:t>výsledek se uvádí v procentech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   </a:t>
            </a:r>
          </a:p>
        </p:txBody>
      </p:sp>
      <p:sp>
        <p:nvSpPr>
          <p:cNvPr id="4" name="Obdélník 3"/>
          <p:cNvSpPr/>
          <p:nvPr/>
        </p:nvSpPr>
        <p:spPr>
          <a:xfrm>
            <a:off x="424433" y="1723497"/>
            <a:ext cx="10534919" cy="101970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/>
              <a:t>                                   počet úmrtí</a:t>
            </a:r>
          </a:p>
          <a:p>
            <a:r>
              <a:rPr lang="cs-CZ" dirty="0"/>
              <a:t>úmrtnost = ----------------------------------------------------------------------------------------</a:t>
            </a:r>
          </a:p>
          <a:p>
            <a:r>
              <a:rPr lang="cs-CZ" dirty="0"/>
              <a:t>                       počet osob daného populačního celku nebo souboru</a:t>
            </a:r>
          </a:p>
        </p:txBody>
      </p:sp>
      <p:sp>
        <p:nvSpPr>
          <p:cNvPr id="5" name="Obdélník 4"/>
          <p:cNvSpPr/>
          <p:nvPr/>
        </p:nvSpPr>
        <p:spPr>
          <a:xfrm>
            <a:off x="210417" y="3921428"/>
            <a:ext cx="10748935" cy="106705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/>
              <a:t>                                                          skutečná úmrtí ve sledované populaci</a:t>
            </a:r>
          </a:p>
          <a:p>
            <a:r>
              <a:rPr lang="cs-CZ" dirty="0"/>
              <a:t>SMR = ------------------------------------------------------------------------------------------------------------   x 100</a:t>
            </a:r>
          </a:p>
          <a:p>
            <a:r>
              <a:rPr lang="cs-CZ" dirty="0"/>
              <a:t>                                                           očekávaná úmrtí ve sledované populaci</a:t>
            </a:r>
          </a:p>
        </p:txBody>
      </p:sp>
      <p:sp>
        <p:nvSpPr>
          <p:cNvPr id="6" name="Obdélník 5"/>
          <p:cNvSpPr/>
          <p:nvPr/>
        </p:nvSpPr>
        <p:spPr>
          <a:xfrm>
            <a:off x="362817" y="5996757"/>
            <a:ext cx="10748935" cy="69987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/>
              <a:t>                                                     počet zemřelých na dané onemocnění</a:t>
            </a:r>
          </a:p>
          <a:p>
            <a:r>
              <a:rPr lang="cs-CZ" dirty="0"/>
              <a:t>smrtnost = ------------------------------------------------------------------------------------------------------------ </a:t>
            </a:r>
          </a:p>
          <a:p>
            <a:r>
              <a:rPr lang="cs-CZ" dirty="0"/>
              <a:t>                                        celkový počet onemocnělých na tuto chorobu</a:t>
            </a:r>
          </a:p>
        </p:txBody>
      </p:sp>
    </p:spTree>
    <p:extLst>
      <p:ext uri="{BB962C8B-B14F-4D97-AF65-F5344CB8AC3E}">
        <p14:creationId xmlns:p14="http://schemas.microsoft.com/office/powerpoint/2010/main" val="41003115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811534" cy="423045"/>
          </a:xfrm>
        </p:spPr>
        <p:txBody>
          <a:bodyPr/>
          <a:lstStyle/>
          <a:p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8186" y="1004552"/>
            <a:ext cx="10947042" cy="52438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V kohortě 10 000 sledovaných mužů ve věkové kategorii 66-75 let je v průběhu jednoho roku diagnostikováno 100 případů karcinomů prostaty. Vypočítejte kumulativní incidenci.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1455313" y="4752304"/>
            <a:ext cx="9195515" cy="1107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Kumulativní incidence je 100/10000 = 0,01, neboli 1% během jednoho roku</a:t>
            </a:r>
          </a:p>
        </p:txBody>
      </p:sp>
    </p:spTree>
    <p:extLst>
      <p:ext uri="{BB962C8B-B14F-4D97-AF65-F5344CB8AC3E}">
        <p14:creationId xmlns:p14="http://schemas.microsoft.com/office/powerpoint/2010/main" val="369385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9965" y="197224"/>
            <a:ext cx="10272901" cy="1400530"/>
          </a:xfrm>
        </p:spPr>
        <p:txBody>
          <a:bodyPr/>
          <a:lstStyle/>
          <a:p>
            <a:pPr lvl="0" defTabSz="914400" fontAlgn="base">
              <a:spcAft>
                <a:spcPct val="0"/>
              </a:spcAft>
            </a:pPr>
            <a:r>
              <a:rPr lang="cs-CZ" altLang="cs-CZ" sz="20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 roce 2012 ve městě s 850 000 obyvateli (střední stav) bylo zaznamenáno 1372 úmrtí. Z toho úmrtí na chřipku a pneumonii bylo hlášeno u 236 osob. </a:t>
            </a:r>
            <a:br>
              <a:rPr lang="cs-CZ" altLang="cs-CZ" sz="20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cs-CZ" altLang="cs-CZ" sz="20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Rozdělení úmrtí na chřipku a pneumonii dle věku: </a:t>
            </a:r>
            <a:br>
              <a:rPr lang="cs-CZ" altLang="cs-CZ" sz="20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cs-CZ" altLang="cs-CZ" sz="4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1367102"/>
              </p:ext>
            </p:extLst>
          </p:nvPr>
        </p:nvGraphicFramePr>
        <p:xfrm>
          <a:off x="487735" y="1303329"/>
          <a:ext cx="5848350" cy="2194560"/>
        </p:xfrm>
        <a:graphic>
          <a:graphicData uri="http://schemas.openxmlformats.org/drawingml/2006/table">
            <a:tbl>
              <a:tblPr/>
              <a:tblGrid>
                <a:gridCol w="1949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9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i="1" dirty="0">
                          <a:effectLst/>
                          <a:latin typeface="arial"/>
                        </a:rPr>
                        <a:t>Věková skupina (roky)</a:t>
                      </a:r>
                      <a:r>
                        <a:rPr lang="cs-CZ" dirty="0"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i="1">
                          <a:effectLst/>
                          <a:latin typeface="arial"/>
                        </a:rPr>
                        <a:t>Počet zemřelých</a:t>
                      </a:r>
                      <a:r>
                        <a:rPr lang="cs-CZ"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1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1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1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i="1">
                          <a:effectLst/>
                          <a:latin typeface="arial"/>
                        </a:rPr>
                        <a:t>Počet obyvatel</a:t>
                      </a:r>
                      <a:r>
                        <a:rPr lang="cs-CZ"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31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34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34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34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i="1">
                          <a:effectLst/>
                          <a:latin typeface="arial"/>
                        </a:rPr>
                        <a:t>- 1</a:t>
                      </a:r>
                      <a:r>
                        <a:rPr lang="cs-CZ"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C05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>
                          <a:effectLst/>
                          <a:latin typeface="arial"/>
                        </a:rPr>
                        <a:t>7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C05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1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>
                          <a:effectLst/>
                          <a:latin typeface="arial"/>
                        </a:rPr>
                        <a:t>1 000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346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i="1">
                          <a:effectLst/>
                          <a:latin typeface="arial"/>
                        </a:rPr>
                        <a:t>2- 19</a:t>
                      </a:r>
                      <a:r>
                        <a:rPr lang="cs-CZ"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2057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57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6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57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>
                          <a:effectLst/>
                          <a:latin typeface="arial"/>
                        </a:rPr>
                        <a:t>10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2057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>
                          <a:effectLst/>
                          <a:latin typeface="arial"/>
                        </a:rPr>
                        <a:t>292 000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i="1">
                          <a:effectLst/>
                          <a:latin typeface="arial"/>
                        </a:rPr>
                        <a:t>20 - 39</a:t>
                      </a:r>
                      <a:r>
                        <a:rPr lang="cs-CZ"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4058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58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57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058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>
                          <a:effectLst/>
                          <a:latin typeface="arial"/>
                        </a:rPr>
                        <a:t>21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4058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>
                          <a:effectLst/>
                          <a:latin typeface="arial"/>
                        </a:rPr>
                        <a:t>406 000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i="1">
                          <a:effectLst/>
                          <a:latin typeface="arial"/>
                        </a:rPr>
                        <a:t>40 - 59</a:t>
                      </a:r>
                      <a:r>
                        <a:rPr lang="cs-CZ"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058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58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058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58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>
                          <a:effectLst/>
                          <a:latin typeface="arial"/>
                        </a:rPr>
                        <a:t>75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A058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>
                          <a:effectLst/>
                          <a:latin typeface="arial"/>
                        </a:rPr>
                        <a:t>97 000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i="1" dirty="0">
                          <a:effectLst/>
                          <a:latin typeface="arial"/>
                        </a:rPr>
                        <a:t>60 +</a:t>
                      </a:r>
                      <a:r>
                        <a:rPr lang="cs-CZ" dirty="0"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5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58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>
                          <a:effectLst/>
                          <a:latin typeface="arial"/>
                        </a:rPr>
                        <a:t>123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5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>
                          <a:effectLst/>
                          <a:latin typeface="arial"/>
                        </a:rPr>
                        <a:t>54 000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i="1">
                          <a:effectLst/>
                          <a:latin typeface="arial"/>
                        </a:rPr>
                        <a:t>Celkem</a:t>
                      </a:r>
                      <a:r>
                        <a:rPr lang="cs-CZ"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605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5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5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dirty="0">
                          <a:effectLst/>
                          <a:latin typeface="arial"/>
                        </a:rPr>
                        <a:t>236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605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dirty="0">
                          <a:effectLst/>
                          <a:latin typeface="arial"/>
                        </a:rPr>
                        <a:t>850 000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9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493059" y="3714891"/>
            <a:ext cx="104931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Vypočítejte:</a:t>
            </a:r>
            <a:br>
              <a:rPr lang="cs-CZ" dirty="0"/>
            </a:br>
            <a:r>
              <a:rPr lang="cs-CZ" dirty="0"/>
              <a:t>1. Jaká byla celková úmrtnost v roce 2012 na 100 000 obyvatel ?</a:t>
            </a:r>
            <a:br>
              <a:rPr lang="cs-CZ" dirty="0"/>
            </a:br>
            <a:r>
              <a:rPr lang="cs-CZ" dirty="0"/>
              <a:t>2. Jaká byla celková úmrtnost na chřipku a pneumonii v roce 2012 na 100 000 obyvatel ?</a:t>
            </a:r>
            <a:br>
              <a:rPr lang="cs-CZ" dirty="0"/>
            </a:br>
            <a:r>
              <a:rPr lang="cs-CZ" dirty="0"/>
              <a:t>3. Jaká byla specifická úmrtnost ve věkové skupině 20-39 letých a v kategorii osob starších šedesáti let na 100 000 obyvatel?</a:t>
            </a:r>
          </a:p>
        </p:txBody>
      </p:sp>
      <p:sp>
        <p:nvSpPr>
          <p:cNvPr id="7" name="Obdélník 6"/>
          <p:cNvSpPr/>
          <p:nvPr/>
        </p:nvSpPr>
        <p:spPr>
          <a:xfrm>
            <a:off x="389965" y="5296444"/>
            <a:ext cx="10986247" cy="13426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/>
              <a:t>1. Celková úmrtnost v roce 2012 byla </a:t>
            </a:r>
            <a:r>
              <a:rPr lang="cs-CZ" dirty="0">
                <a:solidFill>
                  <a:srgbClr val="FFC000"/>
                </a:solidFill>
              </a:rPr>
              <a:t>161,4 / 100 000 </a:t>
            </a:r>
            <a:r>
              <a:rPr lang="cs-CZ" dirty="0"/>
              <a:t>(1372/ 850 000 x 100 000 = 1372 / 8,5) </a:t>
            </a:r>
          </a:p>
          <a:p>
            <a:r>
              <a:rPr lang="cs-CZ" dirty="0"/>
              <a:t>2. Celková úmrtnost na chřipku a pneumonii v roce 2012 byla </a:t>
            </a:r>
            <a:r>
              <a:rPr lang="cs-CZ" dirty="0">
                <a:solidFill>
                  <a:srgbClr val="FFC000"/>
                </a:solidFill>
              </a:rPr>
              <a:t>27,76 / 100 000 </a:t>
            </a:r>
            <a:r>
              <a:rPr lang="cs-CZ" dirty="0"/>
              <a:t>obyvatel (236 / 8,5) </a:t>
            </a:r>
          </a:p>
          <a:p>
            <a:r>
              <a:rPr lang="cs-CZ" dirty="0"/>
              <a:t>3. Specifická úmrtnost ve věkové skupině 20 až 39 let byla </a:t>
            </a:r>
            <a:r>
              <a:rPr lang="cs-CZ" dirty="0">
                <a:solidFill>
                  <a:srgbClr val="FFC000"/>
                </a:solidFill>
              </a:rPr>
              <a:t>5,17 / 100 000 </a:t>
            </a:r>
            <a:r>
              <a:rPr lang="cs-CZ" dirty="0"/>
              <a:t>(21 / 4,06 ).Specifická úmrtnost ve věkové skupině 60+ byla 227,8 / 100 000 (123 / 0,54 )</a:t>
            </a:r>
          </a:p>
        </p:txBody>
      </p:sp>
    </p:spTree>
    <p:extLst>
      <p:ext uri="{BB962C8B-B14F-4D97-AF65-F5344CB8AC3E}">
        <p14:creationId xmlns:p14="http://schemas.microsoft.com/office/powerpoint/2010/main" val="1504997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0456" y="2052918"/>
            <a:ext cx="11397803" cy="4195481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10. července 2013 obědvalo v závodní jídelně jistého podniku 87 osob z celkového počtu 460 zaměstnanců. Během 3 dnů z nich 39 onemocnělo salmonelózou. 57 strávníků, ze kterých 33 onemocnělo, byly osoby starší 60ti let.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1. Vypočtěte </a:t>
            </a:r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rate</a:t>
            </a:r>
            <a:r>
              <a:rPr lang="cs-CZ" dirty="0"/>
              <a:t> pro celý kolektiv. </a:t>
            </a:r>
          </a:p>
          <a:p>
            <a:pPr marL="0" indent="0">
              <a:buNone/>
            </a:pPr>
            <a:r>
              <a:rPr lang="cs-CZ" dirty="0"/>
              <a:t>2. Vypočtěte </a:t>
            </a:r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rate</a:t>
            </a:r>
            <a:r>
              <a:rPr lang="cs-CZ" dirty="0"/>
              <a:t> pro věkovou skupinu 60+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99245" y="4803820"/>
            <a:ext cx="11204620" cy="1365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dirty="0"/>
              <a:t>AR = 39/460 x 100 = 8,5%</a:t>
            </a:r>
          </a:p>
          <a:p>
            <a:pPr marL="342900" indent="-342900">
              <a:buAutoNum type="arabicPeriod"/>
            </a:pPr>
            <a:r>
              <a:rPr lang="cs-CZ" dirty="0"/>
              <a:t>AR= 33/57 x100 = 57,9%</a:t>
            </a:r>
          </a:p>
        </p:txBody>
      </p:sp>
    </p:spTree>
    <p:extLst>
      <p:ext uri="{BB962C8B-B14F-4D97-AF65-F5344CB8AC3E}">
        <p14:creationId xmlns:p14="http://schemas.microsoft.com/office/powerpoint/2010/main" val="124973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34850" y="463550"/>
            <a:ext cx="10728437" cy="578485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Ve městě, kde počet obyvatel k 1.1. 2011 činil 152 000 (31.12.2011 153 500 obyvatel), bylo ve sledovaném roce zaznamenáno 65 nově hlášených onemocnění plicní tuberkulózou, ze kterých bylo ještě 41 aktivních k 31.12.2011. </a:t>
            </a:r>
          </a:p>
          <a:p>
            <a:pPr marL="0" indent="0">
              <a:buNone/>
            </a:pPr>
            <a:r>
              <a:rPr lang="cs-CZ" dirty="0"/>
              <a:t>K 1.1. téhož roku bylo registrováno 136 aktivních případů tbc se začátkem v dřívějším období. Z nich bylo </a:t>
            </a:r>
            <a:r>
              <a:rPr lang="cs-CZ"/>
              <a:t>ještě 31.12.2010 </a:t>
            </a:r>
            <a:r>
              <a:rPr lang="cs-CZ" dirty="0"/>
              <a:t>115 případů aktivních. </a:t>
            </a:r>
          </a:p>
          <a:p>
            <a:pPr marL="0" indent="0">
              <a:buNone/>
            </a:pPr>
            <a:r>
              <a:rPr lang="cs-CZ" dirty="0"/>
              <a:t>Vypočítejte:</a:t>
            </a:r>
          </a:p>
          <a:p>
            <a:pPr marL="0" indent="0">
              <a:buNone/>
            </a:pPr>
            <a:r>
              <a:rPr lang="cs-CZ" dirty="0"/>
              <a:t>1. ukazatel prevalence k 1.1. 2011 na 100 000 obyvatel </a:t>
            </a:r>
          </a:p>
          <a:p>
            <a:pPr marL="0" indent="0">
              <a:buNone/>
            </a:pPr>
            <a:r>
              <a:rPr lang="cs-CZ" dirty="0"/>
              <a:t>2. ukazatel prevalence k 31.12. 2011 na 100 000 obyvatel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11369" y="4262907"/>
            <a:ext cx="10251583" cy="207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chemeClr val="tx1"/>
                </a:solidFill>
                <a:latin typeface="times"/>
                <a:cs typeface="Arial" pitchFamily="34" charset="0"/>
              </a:rPr>
              <a:t>1.Prevalence tuberkulózy k 1.1 2011 = 89,47 / 100 000 obyvatel ( 136/152 000)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chemeClr val="tx1"/>
                </a:solidFill>
                <a:latin typeface="times"/>
                <a:cs typeface="Arial" pitchFamily="34" charset="0"/>
              </a:rPr>
              <a:t>2. Prevalence tuberkulózy k 31.12. 2011  = 101,62 / 100 000 obyvatel (41 + 115 = 156, 156 / 153 500)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933135" y="-130805"/>
            <a:ext cx="325730" cy="261610"/>
          </a:xfrm>
          <a:prstGeom prst="rect">
            <a:avLst/>
          </a:prstGeom>
          <a:solidFill>
            <a:srgbClr val="F9F9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/>
                <a:cs typeface="Arial" pitchFamily="34" charset="0"/>
              </a:rPr>
              <a:t>1. 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30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4294967295"/>
          </p:nvPr>
        </p:nvSpPr>
        <p:spPr>
          <a:xfrm>
            <a:off x="309093" y="334851"/>
            <a:ext cx="11461750" cy="423715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Průzkumem u 382 dětí v mateřské škole bylo zjištěno, že 181 dětí bylo očkováno proti planým neštovicím, zbylých 201 očkováno nebylo. Ve skupině očkovaných dětí došlo k 5 onemocněním, mezi neočkovanými dětmi bylo 72 případů onemocnění. </a:t>
            </a:r>
          </a:p>
          <a:p>
            <a:pPr marL="0" indent="0">
              <a:buNone/>
            </a:pPr>
            <a:r>
              <a:rPr lang="cs-CZ" dirty="0"/>
              <a:t>Vypočtěte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err="1"/>
              <a:t>attack-rate</a:t>
            </a:r>
            <a:r>
              <a:rPr lang="cs-CZ" dirty="0"/>
              <a:t> pro skupinu očkovaných a neočkovaných.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Lze u těchto údajů vypočítat účinnost vakcíny?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Pokud ano, vypočítejte ji.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7579" y="3915178"/>
            <a:ext cx="11655380" cy="25113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rate</a:t>
            </a:r>
            <a:r>
              <a:rPr lang="cs-CZ" dirty="0"/>
              <a:t> očkovaných = 2,76% ( 5/181 x 100)</a:t>
            </a:r>
            <a:br>
              <a:rPr lang="cs-CZ" dirty="0"/>
            </a:br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rate</a:t>
            </a:r>
            <a:r>
              <a:rPr lang="cs-CZ" dirty="0"/>
              <a:t> neočkovaných = 35,82% ( 72/201 x 100)</a:t>
            </a:r>
          </a:p>
          <a:p>
            <a:pPr marL="342900" indent="-342900">
              <a:buAutoNum type="arabicPeriod"/>
            </a:pPr>
            <a:r>
              <a:rPr lang="cs-CZ" dirty="0"/>
              <a:t>ano, odečtením </a:t>
            </a:r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rate</a:t>
            </a:r>
            <a:r>
              <a:rPr lang="cs-CZ" dirty="0"/>
              <a:t> neočkovaných – </a:t>
            </a:r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rate</a:t>
            </a:r>
            <a:r>
              <a:rPr lang="cs-CZ" dirty="0"/>
              <a:t> očkovaných, vztaženo k </a:t>
            </a:r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rate</a:t>
            </a:r>
            <a:r>
              <a:rPr lang="cs-CZ" dirty="0"/>
              <a:t> neočkovaných x 100</a:t>
            </a:r>
          </a:p>
          <a:p>
            <a:pPr marL="342900" indent="-342900">
              <a:buAutoNum type="arabicPeriod"/>
            </a:pPr>
            <a:r>
              <a:rPr lang="cs-CZ" dirty="0"/>
              <a:t>35,82 – 2,76/ 35,82 x 100 =  92,29 %</a:t>
            </a:r>
          </a:p>
          <a:p>
            <a:pPr marL="342900" indent="-342900">
              <a:buAutoNum type="arabicPeriod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253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601" y="452718"/>
            <a:ext cx="9568234" cy="1400530"/>
          </a:xfrm>
        </p:spPr>
        <p:txBody>
          <a:bodyPr/>
          <a:lstStyle/>
          <a:p>
            <a:r>
              <a:rPr lang="cs-CZ" dirty="0">
                <a:solidFill>
                  <a:srgbClr val="FFC000"/>
                </a:solidFill>
              </a:rPr>
              <a:t>Epidemiologická metoda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8800" y="1718734"/>
            <a:ext cx="10287000" cy="4529666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 3 základní pracovní postupy:</a:t>
            </a:r>
          </a:p>
          <a:p>
            <a:r>
              <a:rPr lang="cs-CZ" dirty="0"/>
              <a:t>deskriptivní</a:t>
            </a:r>
          </a:p>
          <a:p>
            <a:r>
              <a:rPr lang="cs-CZ" dirty="0"/>
              <a:t>analytický</a:t>
            </a:r>
          </a:p>
          <a:p>
            <a:r>
              <a:rPr lang="cs-CZ" dirty="0"/>
              <a:t>experimentální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2506133" y="2027766"/>
            <a:ext cx="2362200" cy="12107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038118" y="2302932"/>
            <a:ext cx="4469949" cy="66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Studie pozorovací ( observační)</a:t>
            </a:r>
          </a:p>
        </p:txBody>
      </p:sp>
      <p:sp>
        <p:nvSpPr>
          <p:cNvPr id="6" name="Šipka doprava 5"/>
          <p:cNvSpPr/>
          <p:nvPr/>
        </p:nvSpPr>
        <p:spPr>
          <a:xfrm>
            <a:off x="2895600" y="3119264"/>
            <a:ext cx="3750734" cy="4529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698035" y="3340100"/>
            <a:ext cx="3352800" cy="6434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Studie intervenční</a:t>
            </a:r>
          </a:p>
        </p:txBody>
      </p:sp>
    </p:spTree>
    <p:extLst>
      <p:ext uri="{BB962C8B-B14F-4D97-AF65-F5344CB8AC3E}">
        <p14:creationId xmlns:p14="http://schemas.microsoft.com/office/powerpoint/2010/main" val="2789269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97932"/>
            <a:ext cx="9144000" cy="745067"/>
          </a:xfrm>
        </p:spPr>
        <p:txBody>
          <a:bodyPr/>
          <a:lstStyle/>
          <a:p>
            <a:endParaRPr lang="cs-CZ" altLang="cs-CZ" sz="2800" b="1" dirty="0">
              <a:solidFill>
                <a:srgbClr val="FF0000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12876"/>
            <a:ext cx="11235267" cy="5256213"/>
          </a:xfrm>
        </p:spPr>
        <p:txBody>
          <a:bodyPr/>
          <a:lstStyle/>
          <a:p>
            <a:r>
              <a:rPr lang="cs-CZ" altLang="cs-CZ" sz="2400" b="1" dirty="0">
                <a:solidFill>
                  <a:srgbClr val="FF0000"/>
                </a:solidFill>
              </a:rPr>
              <a:t>Observační (pozorovací) studie: </a:t>
            </a:r>
            <a:r>
              <a:rPr lang="cs-CZ" altLang="cs-CZ" sz="2400" dirty="0"/>
              <a:t>výzkumníci žádným způsobem nezasahují do chodu událostí, pouze zaznamenávají a statisticky vyhodnocují pozorovaná zjištění</a:t>
            </a:r>
          </a:p>
          <a:p>
            <a:pPr lvl="2"/>
            <a:r>
              <a:rPr lang="cs-CZ" altLang="cs-CZ" sz="1800" dirty="0">
                <a:solidFill>
                  <a:srgbClr val="FFC000"/>
                </a:solidFill>
              </a:rPr>
              <a:t>Deskriptivní studie </a:t>
            </a:r>
            <a:r>
              <a:rPr lang="cs-CZ" altLang="cs-CZ" sz="1800" dirty="0"/>
              <a:t>(popisují rozložení onemocnění v populaci, srovnávání podle teritoriálních oblastí)</a:t>
            </a:r>
          </a:p>
          <a:p>
            <a:pPr lvl="2"/>
            <a:r>
              <a:rPr lang="cs-CZ" altLang="cs-CZ" sz="1800" dirty="0">
                <a:solidFill>
                  <a:srgbClr val="FFC000"/>
                </a:solidFill>
              </a:rPr>
              <a:t>Analytické studie </a:t>
            </a:r>
            <a:r>
              <a:rPr lang="cs-CZ" altLang="cs-CZ" sz="1800" dirty="0"/>
              <a:t>(osvětlují příčiny onemocnění, prověřují hypotézy, které vyplynuly z deskriptivních studií)</a:t>
            </a:r>
          </a:p>
          <a:p>
            <a:pPr lvl="1">
              <a:buFontTx/>
              <a:buNone/>
            </a:pPr>
            <a:endParaRPr lang="cs-CZ" altLang="cs-CZ" sz="2400" dirty="0"/>
          </a:p>
          <a:p>
            <a:r>
              <a:rPr lang="cs-CZ" altLang="cs-CZ" sz="2400" b="1" dirty="0">
                <a:solidFill>
                  <a:srgbClr val="FF0000"/>
                </a:solidFill>
              </a:rPr>
              <a:t>Intervenční studie: </a:t>
            </a:r>
            <a:r>
              <a:rPr lang="cs-CZ" altLang="cs-CZ" sz="2400" dirty="0"/>
              <a:t>výzkumníci mají pod kontrolou podmínky průběhu studie, např. určují jakému léčebnému režimu bude kdo podroben, realizace takovýchto studií je však zpravidla limitována etickými a právními omezeními</a:t>
            </a:r>
          </a:p>
        </p:txBody>
      </p:sp>
    </p:spTree>
    <p:extLst>
      <p:ext uri="{BB962C8B-B14F-4D97-AF65-F5344CB8AC3E}">
        <p14:creationId xmlns:p14="http://schemas.microsoft.com/office/powerpoint/2010/main" val="1180085141"/>
      </p:ext>
    </p:extLst>
  </p:cSld>
  <p:clrMapOvr>
    <a:masterClrMapping/>
  </p:clrMapOvr>
  <p:transition advTm="172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46111" y="296333"/>
            <a:ext cx="9404723" cy="660401"/>
          </a:xfrm>
        </p:spPr>
        <p:txBody>
          <a:bodyPr/>
          <a:lstStyle/>
          <a:p>
            <a:r>
              <a:rPr lang="cs-CZ" altLang="cs-CZ" sz="2800" b="1" dirty="0">
                <a:solidFill>
                  <a:srgbClr val="FF0000"/>
                </a:solidFill>
              </a:rPr>
              <a:t>Observační </a:t>
            </a:r>
            <a:r>
              <a:rPr lang="cs-CZ" altLang="cs-CZ" sz="2800" b="1" i="1" dirty="0">
                <a:solidFill>
                  <a:schemeClr val="tx1"/>
                </a:solidFill>
              </a:rPr>
              <a:t>deskriptivní</a:t>
            </a:r>
            <a:r>
              <a:rPr lang="cs-CZ" altLang="cs-CZ" sz="2800" b="1" i="1" dirty="0">
                <a:solidFill>
                  <a:srgbClr val="FF0000"/>
                </a:solidFill>
              </a:rPr>
              <a:t> </a:t>
            </a:r>
            <a:r>
              <a:rPr lang="cs-CZ" altLang="cs-CZ" sz="2800" b="1" dirty="0">
                <a:solidFill>
                  <a:srgbClr val="FF0000"/>
                </a:solidFill>
              </a:rPr>
              <a:t>studie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8733" y="1617135"/>
            <a:ext cx="11074400" cy="4906963"/>
          </a:xfrm>
        </p:spPr>
        <p:txBody>
          <a:bodyPr/>
          <a:lstStyle/>
          <a:p>
            <a:endParaRPr lang="cs-CZ" altLang="cs-CZ" sz="2400" b="1" dirty="0">
              <a:solidFill>
                <a:srgbClr val="FF0000"/>
              </a:solidFill>
            </a:endParaRPr>
          </a:p>
          <a:p>
            <a:r>
              <a:rPr lang="cs-CZ" altLang="cs-CZ" sz="2400" b="1" dirty="0">
                <a:solidFill>
                  <a:srgbClr val="FF0000"/>
                </a:solidFill>
              </a:rPr>
              <a:t>Kazuistika (case report)</a:t>
            </a:r>
          </a:p>
          <a:p>
            <a:pPr lvl="2"/>
            <a:r>
              <a:rPr lang="cs-CZ" altLang="cs-CZ" sz="1800" dirty="0"/>
              <a:t>Zahrnuje  detailní popis nemoci jednoho pacienta</a:t>
            </a:r>
          </a:p>
          <a:p>
            <a:pPr lvl="2"/>
            <a:endParaRPr lang="cs-CZ" altLang="cs-CZ" sz="1800" dirty="0"/>
          </a:p>
          <a:p>
            <a:r>
              <a:rPr lang="cs-CZ" altLang="cs-CZ" sz="2400" b="1" dirty="0">
                <a:solidFill>
                  <a:srgbClr val="FF0000"/>
                </a:solidFill>
              </a:rPr>
              <a:t>Série případů (case </a:t>
            </a:r>
            <a:r>
              <a:rPr lang="cs-CZ" altLang="cs-CZ" sz="2400" b="1" dirty="0" err="1">
                <a:solidFill>
                  <a:srgbClr val="FF0000"/>
                </a:solidFill>
              </a:rPr>
              <a:t>series</a:t>
            </a:r>
            <a:r>
              <a:rPr lang="cs-CZ" altLang="cs-CZ" sz="2400" b="1" dirty="0">
                <a:solidFill>
                  <a:srgbClr val="FF0000"/>
                </a:solidFill>
              </a:rPr>
              <a:t>)</a:t>
            </a:r>
          </a:p>
          <a:p>
            <a:pPr lvl="2"/>
            <a:r>
              <a:rPr lang="cs-CZ" altLang="cs-CZ" sz="1800" dirty="0"/>
              <a:t>Popis série onemocnění, kdy jednotlivci v sérii jsou spolu určitým způsobem provázáni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cs-CZ" altLang="cs-CZ" sz="1800" b="1" dirty="0"/>
              <a:t> </a:t>
            </a:r>
          </a:p>
          <a:p>
            <a:r>
              <a:rPr lang="cs-CZ" altLang="cs-CZ" sz="2400" b="1" dirty="0">
                <a:solidFill>
                  <a:srgbClr val="FF0000"/>
                </a:solidFill>
              </a:rPr>
              <a:t>Systémy </a:t>
            </a:r>
            <a:r>
              <a:rPr lang="cs-CZ" altLang="cs-CZ" sz="2400" b="1" dirty="0" err="1">
                <a:solidFill>
                  <a:srgbClr val="FF0000"/>
                </a:solidFill>
              </a:rPr>
              <a:t>surveillance</a:t>
            </a:r>
            <a:r>
              <a:rPr lang="cs-CZ" altLang="cs-CZ" sz="2400" b="1" dirty="0">
                <a:solidFill>
                  <a:srgbClr val="FF0000"/>
                </a:solidFill>
              </a:rPr>
              <a:t> (dohledu)  </a:t>
            </a:r>
            <a:endParaRPr lang="cs-CZ" altLang="cs-CZ" b="1" dirty="0">
              <a:solidFill>
                <a:srgbClr val="FF0000"/>
              </a:solidFill>
            </a:endParaRPr>
          </a:p>
          <a:p>
            <a:pPr lvl="2"/>
            <a:r>
              <a:rPr lang="cs-CZ" altLang="cs-CZ" sz="1800" dirty="0"/>
              <a:t>Shromažďují  řadu kazuistik a sérií onemocnění za účelem případného včasného podchycení nové nemoci nebo epidemie</a:t>
            </a:r>
          </a:p>
          <a:p>
            <a:endParaRPr lang="cs-CZ" altLang="cs-CZ" sz="2400" dirty="0"/>
          </a:p>
        </p:txBody>
      </p:sp>
      <p:sp>
        <p:nvSpPr>
          <p:cNvPr id="2" name="Obdélník 1"/>
          <p:cNvSpPr/>
          <p:nvPr/>
        </p:nvSpPr>
        <p:spPr>
          <a:xfrm>
            <a:off x="551298" y="956734"/>
            <a:ext cx="9103281" cy="7789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altLang="cs-CZ" b="1" dirty="0">
                <a:solidFill>
                  <a:schemeClr val="tx1"/>
                </a:solidFill>
              </a:rPr>
              <a:t>Shromažďují, třídí a hodnotí údaje o nemocnosti a úmrtnosti na danou nemoc</a:t>
            </a:r>
          </a:p>
        </p:txBody>
      </p:sp>
    </p:spTree>
    <p:extLst>
      <p:ext uri="{BB962C8B-B14F-4D97-AF65-F5344CB8AC3E}">
        <p14:creationId xmlns:p14="http://schemas.microsoft.com/office/powerpoint/2010/main" val="3252697468"/>
      </p:ext>
    </p:extLst>
  </p:cSld>
  <p:clrMapOvr>
    <a:masterClrMapping/>
  </p:clrMapOvr>
  <p:transition advTm="187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 b="1" dirty="0">
                <a:solidFill>
                  <a:srgbClr val="FF0000"/>
                </a:solidFill>
              </a:rPr>
              <a:t>Observační </a:t>
            </a:r>
            <a:r>
              <a:rPr lang="cs-CZ" altLang="cs-CZ" sz="4400" b="1" i="1" dirty="0">
                <a:solidFill>
                  <a:schemeClr val="tx1"/>
                </a:solidFill>
              </a:rPr>
              <a:t>deskriptivní</a:t>
            </a:r>
            <a:r>
              <a:rPr lang="cs-CZ" altLang="cs-CZ" sz="4400" b="1" i="1" dirty="0">
                <a:solidFill>
                  <a:srgbClr val="FF0000"/>
                </a:solidFill>
              </a:rPr>
              <a:t> </a:t>
            </a:r>
            <a:r>
              <a:rPr lang="cs-CZ" altLang="cs-CZ" sz="4400" b="1" dirty="0">
                <a:solidFill>
                  <a:srgbClr val="FF0000"/>
                </a:solidFill>
              </a:rPr>
              <a:t>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0200" y="2052918"/>
            <a:ext cx="11150600" cy="4195481"/>
          </a:xfrm>
        </p:spPr>
        <p:txBody>
          <a:bodyPr>
            <a:normAutofit/>
          </a:bodyPr>
          <a:lstStyle/>
          <a:p>
            <a:r>
              <a:rPr lang="cs-CZ" dirty="0"/>
              <a:t>Sledují charakteristické rysy osob, místa a času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Kdo:</a:t>
            </a:r>
            <a:r>
              <a:rPr lang="cs-CZ" dirty="0"/>
              <a:t> věk, pohlaví, zaměstnání, etnikum, vzdělání, socioekonomické postavení, rodinný stav, výživový stav, osobní anamnéza, rodinná anamnéza,..</a:t>
            </a:r>
          </a:p>
          <a:p>
            <a:r>
              <a:rPr lang="cs-CZ" dirty="0">
                <a:solidFill>
                  <a:srgbClr val="FF0000"/>
                </a:solidFill>
              </a:rPr>
              <a:t>Kde:</a:t>
            </a:r>
            <a:r>
              <a:rPr lang="cs-CZ" dirty="0"/>
              <a:t> stát, oblast, město, sídliště, ulice, školka, rodina, kolektiv, venkov – město,…</a:t>
            </a:r>
          </a:p>
          <a:p>
            <a:r>
              <a:rPr lang="cs-CZ" dirty="0">
                <a:solidFill>
                  <a:srgbClr val="FF0000"/>
                </a:solidFill>
              </a:rPr>
              <a:t>Kdy:</a:t>
            </a:r>
            <a:r>
              <a:rPr lang="cs-CZ" dirty="0"/>
              <a:t> rok, sezóna, roční období,…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3725333" y="2540000"/>
            <a:ext cx="3759200" cy="482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379133" y="3395133"/>
            <a:ext cx="6654800" cy="9482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KDO,KDE,KDY</a:t>
            </a:r>
            <a:r>
              <a:rPr lang="cs-CZ" dirty="0"/>
              <a:t> onemocněl</a:t>
            </a:r>
          </a:p>
        </p:txBody>
      </p:sp>
    </p:spTree>
    <p:extLst>
      <p:ext uri="{BB962C8B-B14F-4D97-AF65-F5344CB8AC3E}">
        <p14:creationId xmlns:p14="http://schemas.microsoft.com/office/powerpoint/2010/main" val="1511546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 dirty="0">
                <a:solidFill>
                  <a:srgbClr val="FF0000"/>
                </a:solidFill>
              </a:rPr>
              <a:t>Observační </a:t>
            </a:r>
            <a:r>
              <a:rPr lang="cs-CZ" altLang="cs-CZ" sz="4000" b="1" i="1" dirty="0">
                <a:solidFill>
                  <a:schemeClr val="tx1"/>
                </a:solidFill>
              </a:rPr>
              <a:t>analytická </a:t>
            </a:r>
            <a:r>
              <a:rPr lang="cs-CZ" altLang="cs-CZ" sz="4000" b="1" dirty="0">
                <a:solidFill>
                  <a:srgbClr val="FF0000"/>
                </a:solidFill>
              </a:rPr>
              <a:t>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4068" y="2052918"/>
            <a:ext cx="11294532" cy="4576482"/>
          </a:xfrm>
        </p:spPr>
        <p:txBody>
          <a:bodyPr>
            <a:normAutofit fontScale="85000" lnSpcReduction="20000"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Analytické studie vyžadují práci se 2 soubory : </a:t>
            </a:r>
            <a:r>
              <a:rPr lang="cs-CZ" dirty="0">
                <a:solidFill>
                  <a:srgbClr val="FFC000"/>
                </a:solidFill>
              </a:rPr>
              <a:t>studovaný a kontrolní</a:t>
            </a:r>
          </a:p>
          <a:p>
            <a:r>
              <a:rPr lang="cs-CZ" dirty="0">
                <a:solidFill>
                  <a:srgbClr val="FFC000"/>
                </a:solidFill>
              </a:rPr>
              <a:t>Vždy splněny 3 podmínky</a:t>
            </a:r>
          </a:p>
          <a:p>
            <a:pPr marL="0" indent="0">
              <a:buNone/>
            </a:pPr>
            <a:r>
              <a:rPr lang="cs-CZ" dirty="0">
                <a:solidFill>
                  <a:srgbClr val="FFC000"/>
                </a:solidFill>
              </a:rPr>
              <a:t>                    -  </a:t>
            </a:r>
            <a:r>
              <a:rPr lang="cs-CZ" dirty="0"/>
              <a:t>homogenita</a:t>
            </a:r>
          </a:p>
          <a:p>
            <a:pPr marL="0" indent="0">
              <a:buNone/>
            </a:pPr>
            <a:r>
              <a:rPr lang="cs-CZ" dirty="0"/>
              <a:t>                    - náhodnost výběru</a:t>
            </a:r>
          </a:p>
          <a:p>
            <a:pPr marL="0" indent="0">
              <a:buNone/>
            </a:pPr>
            <a:r>
              <a:rPr lang="cs-CZ" dirty="0"/>
              <a:t>                    - dostatečné rozměry souboru</a:t>
            </a:r>
          </a:p>
          <a:p>
            <a:r>
              <a:rPr lang="cs-CZ" dirty="0"/>
              <a:t>Podle zvolené metody rozlišujeme :</a:t>
            </a:r>
          </a:p>
          <a:p>
            <a:pPr marL="0" indent="0">
              <a:buNone/>
            </a:pPr>
            <a:r>
              <a:rPr lang="cs-CZ" dirty="0">
                <a:solidFill>
                  <a:srgbClr val="FFC000"/>
                </a:solidFill>
              </a:rPr>
              <a:t>                        - studie </a:t>
            </a:r>
            <a:r>
              <a:rPr lang="cs-CZ" dirty="0" err="1">
                <a:solidFill>
                  <a:srgbClr val="FFC000"/>
                </a:solidFill>
              </a:rPr>
              <a:t>kohortové</a:t>
            </a:r>
            <a:endParaRPr lang="cs-CZ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FFC000"/>
                </a:solidFill>
              </a:rPr>
              <a:t>                        - studie případů a kontrol</a:t>
            </a:r>
          </a:p>
          <a:p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/>
              <a:t>z časového hlediska:</a:t>
            </a:r>
          </a:p>
          <a:p>
            <a:pPr marL="0" indent="0">
              <a:buNone/>
            </a:pPr>
            <a:r>
              <a:rPr lang="cs-CZ" dirty="0">
                <a:solidFill>
                  <a:srgbClr val="FFC000"/>
                </a:solidFill>
              </a:rPr>
              <a:t>                        - prospektivní studie </a:t>
            </a:r>
            <a:r>
              <a:rPr lang="cs-CZ" dirty="0"/>
              <a:t>( začínají v přítomnosti a směřují do budoucnosti)</a:t>
            </a:r>
          </a:p>
          <a:p>
            <a:pPr marL="0" indent="0">
              <a:buNone/>
            </a:pPr>
            <a:r>
              <a:rPr lang="cs-CZ" dirty="0">
                <a:solidFill>
                  <a:srgbClr val="FFC000"/>
                </a:solidFill>
              </a:rPr>
              <a:t>                       - retrospektivní studie </a:t>
            </a:r>
            <a:r>
              <a:rPr lang="cs-CZ" dirty="0"/>
              <a:t>( zkoumají události, které se staly v minulosti)</a:t>
            </a:r>
          </a:p>
        </p:txBody>
      </p:sp>
      <p:sp>
        <p:nvSpPr>
          <p:cNvPr id="4" name="Obdélník 3"/>
          <p:cNvSpPr/>
          <p:nvPr/>
        </p:nvSpPr>
        <p:spPr>
          <a:xfrm>
            <a:off x="364067" y="1270000"/>
            <a:ext cx="10557933" cy="13546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C000"/>
                </a:solidFill>
              </a:rPr>
              <a:t>objektivní prověření a posouzení příčinných vztahů </a:t>
            </a:r>
            <a:r>
              <a:rPr lang="cs-CZ" dirty="0"/>
              <a:t>mezi expozicí nějakého faktoru a následným onemocněním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C000"/>
                </a:solidFill>
              </a:rPr>
              <a:t>testování hypotéz </a:t>
            </a:r>
            <a:r>
              <a:rPr lang="cs-CZ" dirty="0"/>
              <a:t>( vyplývajících z deskriptivní fáze epidemiologického šetření)</a:t>
            </a:r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9581882" y="5834130"/>
            <a:ext cx="1558343" cy="386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H="1" flipV="1">
            <a:off x="9581882" y="6233376"/>
            <a:ext cx="1558343" cy="1287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217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cs-CZ" altLang="cs-CZ" sz="2400" b="1" dirty="0">
                <a:solidFill>
                  <a:srgbClr val="FFFF00"/>
                </a:solidFill>
              </a:rPr>
            </a:br>
            <a:r>
              <a:rPr lang="cs-CZ" altLang="cs-CZ" sz="2400" b="1" dirty="0" err="1">
                <a:solidFill>
                  <a:srgbClr val="FF0000"/>
                </a:solidFill>
              </a:rPr>
              <a:t>Kohortová</a:t>
            </a:r>
            <a:r>
              <a:rPr lang="cs-CZ" altLang="cs-CZ" sz="2400" b="1" dirty="0">
                <a:solidFill>
                  <a:srgbClr val="FF0000"/>
                </a:solidFill>
              </a:rPr>
              <a:t> studie (</a:t>
            </a:r>
            <a:r>
              <a:rPr lang="cs-CZ" altLang="cs-CZ" sz="2400" b="1" dirty="0" err="1">
                <a:solidFill>
                  <a:srgbClr val="FF0000"/>
                </a:solidFill>
              </a:rPr>
              <a:t>cohort</a:t>
            </a:r>
            <a:r>
              <a:rPr lang="cs-CZ" altLang="cs-CZ" sz="2400" b="1" dirty="0">
                <a:solidFill>
                  <a:srgbClr val="FF0000"/>
                </a:solidFill>
              </a:rPr>
              <a:t> study)</a:t>
            </a:r>
          </a:p>
        </p:txBody>
      </p:sp>
      <p:pic>
        <p:nvPicPr>
          <p:cNvPr id="47108" name="Picture 4" descr="coh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133" y="1473994"/>
            <a:ext cx="10380134" cy="4050507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2" name="Obdélník 1"/>
          <p:cNvSpPr/>
          <p:nvPr/>
        </p:nvSpPr>
        <p:spPr>
          <a:xfrm>
            <a:off x="397933" y="5782733"/>
            <a:ext cx="11091334" cy="7535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Od</a:t>
            </a:r>
            <a:r>
              <a:rPr lang="cs-CZ" dirty="0"/>
              <a:t> </a:t>
            </a:r>
            <a:r>
              <a:rPr lang="cs-CZ" dirty="0">
                <a:solidFill>
                  <a:srgbClr val="FFC000"/>
                </a:solidFill>
              </a:rPr>
              <a:t>příčiny</a:t>
            </a:r>
            <a:r>
              <a:rPr lang="cs-CZ" dirty="0"/>
              <a:t> ( expozice) </a:t>
            </a:r>
            <a:r>
              <a:rPr lang="cs-CZ" dirty="0">
                <a:solidFill>
                  <a:srgbClr val="FFC000"/>
                </a:solidFill>
              </a:rPr>
              <a:t>k následku </a:t>
            </a:r>
            <a:r>
              <a:rPr lang="cs-CZ" dirty="0"/>
              <a:t>( k nemoci) a hledáme odpověď na otázku zda příčina vyvolala nemoc</a:t>
            </a:r>
          </a:p>
        </p:txBody>
      </p:sp>
    </p:spTree>
    <p:extLst>
      <p:ext uri="{BB962C8B-B14F-4D97-AF65-F5344CB8AC3E}">
        <p14:creationId xmlns:p14="http://schemas.microsoft.com/office/powerpoint/2010/main" val="1819021617"/>
      </p:ext>
    </p:extLst>
  </p:cSld>
  <p:clrMapOvr>
    <a:masterClrMapping/>
  </p:clrMapOvr>
  <p:transition advTm="344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7933" y="450762"/>
            <a:ext cx="11231690" cy="61045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400" b="1" dirty="0" err="1">
                <a:solidFill>
                  <a:srgbClr val="FF0000"/>
                </a:solidFill>
              </a:rPr>
              <a:t>Kohortová</a:t>
            </a:r>
            <a:r>
              <a:rPr lang="cs-CZ" altLang="cs-CZ" sz="2400" b="1" dirty="0">
                <a:solidFill>
                  <a:srgbClr val="FF0000"/>
                </a:solidFill>
              </a:rPr>
              <a:t> studie</a:t>
            </a:r>
          </a:p>
          <a:p>
            <a:pPr lvl="2">
              <a:lnSpc>
                <a:spcPct val="90000"/>
              </a:lnSpc>
            </a:pPr>
            <a:r>
              <a:rPr lang="cs-CZ" altLang="cs-CZ" sz="1800" dirty="0"/>
              <a:t>Ve studii jsou vymezeny skupiny osob (tzv. </a:t>
            </a:r>
            <a:r>
              <a:rPr lang="cs-CZ" altLang="cs-CZ" sz="1800" dirty="0">
                <a:solidFill>
                  <a:srgbClr val="FFFF00"/>
                </a:solidFill>
              </a:rPr>
              <a:t>kohorty</a:t>
            </a:r>
            <a:r>
              <a:rPr lang="cs-CZ" altLang="cs-CZ" sz="1800" dirty="0"/>
              <a:t>) na základě faktoru, o kterém se předpokládá, že by mohl být příčinou sledovaného onemocnění </a:t>
            </a:r>
          </a:p>
          <a:p>
            <a:pPr lvl="2">
              <a:lnSpc>
                <a:spcPct val="90000"/>
              </a:lnSpc>
            </a:pPr>
            <a:r>
              <a:rPr lang="cs-CZ" altLang="cs-CZ" sz="1800" dirty="0"/>
              <a:t>definovány dvě kohorty, </a:t>
            </a:r>
            <a:r>
              <a:rPr lang="cs-CZ" altLang="cs-CZ" sz="1800" dirty="0">
                <a:solidFill>
                  <a:srgbClr val="FFC000"/>
                </a:solidFill>
              </a:rPr>
              <a:t>exponovaná</a:t>
            </a:r>
            <a:r>
              <a:rPr lang="cs-CZ" altLang="cs-CZ" sz="1800" dirty="0"/>
              <a:t> a </a:t>
            </a:r>
            <a:r>
              <a:rPr lang="cs-CZ" altLang="cs-CZ" sz="1800" dirty="0">
                <a:solidFill>
                  <a:srgbClr val="FFC000"/>
                </a:solidFill>
              </a:rPr>
              <a:t>neexponovaná (kontrolní)</a:t>
            </a:r>
          </a:p>
          <a:p>
            <a:pPr lvl="2">
              <a:lnSpc>
                <a:spcPct val="90000"/>
              </a:lnSpc>
            </a:pPr>
            <a:r>
              <a:rPr lang="cs-CZ" altLang="cs-CZ" sz="1800" dirty="0"/>
              <a:t>K datu zahájení studie musí být všechny </a:t>
            </a:r>
            <a:r>
              <a:rPr lang="cs-CZ" altLang="cs-CZ" sz="1800" dirty="0">
                <a:solidFill>
                  <a:srgbClr val="FFFF00"/>
                </a:solidFill>
              </a:rPr>
              <a:t>bez sledované nemoci</a:t>
            </a:r>
          </a:p>
          <a:p>
            <a:pPr lvl="2">
              <a:lnSpc>
                <a:spcPct val="90000"/>
              </a:lnSpc>
            </a:pPr>
            <a:r>
              <a:rPr lang="cs-CZ" altLang="cs-CZ" sz="1800" dirty="0"/>
              <a:t>Kohorty jsou  sledovány </a:t>
            </a:r>
            <a:r>
              <a:rPr lang="cs-CZ" altLang="cs-CZ" sz="1800" dirty="0">
                <a:solidFill>
                  <a:srgbClr val="FFFF00"/>
                </a:solidFill>
              </a:rPr>
              <a:t>po určitou dobu </a:t>
            </a:r>
          </a:p>
          <a:p>
            <a:pPr lvl="2">
              <a:lnSpc>
                <a:spcPct val="90000"/>
              </a:lnSpc>
            </a:pPr>
            <a:r>
              <a:rPr lang="cs-CZ" altLang="cs-CZ" sz="1800" dirty="0"/>
              <a:t>Porovnává se výskyt sledovaného onemocnění v obou skupinách</a:t>
            </a:r>
          </a:p>
          <a:p>
            <a:pPr lvl="2">
              <a:lnSpc>
                <a:spcPct val="90000"/>
              </a:lnSpc>
            </a:pPr>
            <a:endParaRPr lang="cs-CZ" altLang="cs-CZ" sz="1800" dirty="0"/>
          </a:p>
          <a:p>
            <a:pPr lvl="2">
              <a:lnSpc>
                <a:spcPct val="90000"/>
              </a:lnSpc>
            </a:pPr>
            <a:endParaRPr lang="cs-CZ" altLang="cs-CZ" sz="1800" dirty="0"/>
          </a:p>
          <a:p>
            <a:pPr lvl="2">
              <a:lnSpc>
                <a:spcPct val="90000"/>
              </a:lnSpc>
            </a:pPr>
            <a:endParaRPr lang="cs-CZ" altLang="cs-CZ" sz="1800" dirty="0"/>
          </a:p>
          <a:p>
            <a:pPr marL="914400" lvl="2" indent="0">
              <a:lnSpc>
                <a:spcPct val="90000"/>
              </a:lnSpc>
              <a:buNone/>
            </a:pPr>
            <a:endParaRPr lang="cs-CZ" altLang="cs-CZ" sz="1800" dirty="0"/>
          </a:p>
          <a:p>
            <a:pPr marL="914400" lvl="2" indent="0">
              <a:lnSpc>
                <a:spcPct val="90000"/>
              </a:lnSpc>
              <a:buNone/>
            </a:pPr>
            <a:endParaRPr lang="cs-CZ" altLang="cs-CZ" sz="1800" i="1" dirty="0"/>
          </a:p>
          <a:p>
            <a:pPr marL="914400" lvl="2" indent="0">
              <a:lnSpc>
                <a:spcPct val="90000"/>
              </a:lnSpc>
              <a:buNone/>
            </a:pPr>
            <a:r>
              <a:rPr lang="cs-CZ" altLang="cs-CZ" sz="1800" i="1" dirty="0"/>
              <a:t>Příklad:  zjišťování vztahu kouření a ca plic. Studovaný soubor tvoří kuřáci ( exponovaná skupina), kontrolní soubor nekuřáci ( neexponovaná skupina)</a:t>
            </a:r>
          </a:p>
          <a:p>
            <a:pPr marL="914400" lvl="2" indent="0">
              <a:lnSpc>
                <a:spcPct val="90000"/>
              </a:lnSpc>
              <a:buNone/>
            </a:pPr>
            <a:endParaRPr lang="cs-CZ" altLang="cs-CZ" sz="1800" i="1" dirty="0"/>
          </a:p>
          <a:p>
            <a:pPr marL="0" indent="0">
              <a:lnSpc>
                <a:spcPct val="90000"/>
              </a:lnSpc>
              <a:buNone/>
            </a:pPr>
            <a:endParaRPr lang="cs-CZ" altLang="cs-CZ" sz="1800" i="1" dirty="0"/>
          </a:p>
        </p:txBody>
      </p:sp>
      <p:sp>
        <p:nvSpPr>
          <p:cNvPr id="2" name="Obdélník 1"/>
          <p:cNvSpPr/>
          <p:nvPr/>
        </p:nvSpPr>
        <p:spPr>
          <a:xfrm>
            <a:off x="719666" y="3378200"/>
            <a:ext cx="10380133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>
              <a:lnSpc>
                <a:spcPct val="90000"/>
              </a:lnSpc>
            </a:pPr>
            <a:r>
              <a:rPr lang="cs-CZ" altLang="cs-CZ"/>
              <a:t>Mezi všemi neintervenčními studiemi jsou kohortové studie zdrojem </a:t>
            </a:r>
            <a:r>
              <a:rPr lang="cs-CZ" altLang="cs-CZ">
                <a:solidFill>
                  <a:srgbClr val="FFFF00"/>
                </a:solidFill>
              </a:rPr>
              <a:t>nejkvalitnějších ale také nejnáročněji získaných informací</a:t>
            </a:r>
            <a:endParaRPr lang="cs-CZ" altLang="cs-CZ" dirty="0"/>
          </a:p>
        </p:txBody>
      </p:sp>
      <p:sp>
        <p:nvSpPr>
          <p:cNvPr id="3" name="Obdélník 2"/>
          <p:cNvSpPr/>
          <p:nvPr/>
        </p:nvSpPr>
        <p:spPr>
          <a:xfrm>
            <a:off x="6181858" y="5975796"/>
            <a:ext cx="5087155" cy="502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 algn="ctr">
              <a:lnSpc>
                <a:spcPct val="90000"/>
              </a:lnSpc>
            </a:pPr>
            <a:r>
              <a:rPr lang="cs-CZ" altLang="cs-CZ" dirty="0"/>
              <a:t>Hovoříme o studiích  prospektivních</a:t>
            </a:r>
          </a:p>
        </p:txBody>
      </p:sp>
    </p:spTree>
    <p:extLst>
      <p:ext uri="{BB962C8B-B14F-4D97-AF65-F5344CB8AC3E}">
        <p14:creationId xmlns:p14="http://schemas.microsoft.com/office/powerpoint/2010/main" val="3673678689"/>
      </p:ext>
    </p:extLst>
  </p:cSld>
  <p:clrMapOvr>
    <a:masterClrMapping/>
  </p:clrMapOvr>
  <p:transition advTm="359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571</TotalTime>
  <Words>2265</Words>
  <Application>Microsoft Office PowerPoint</Application>
  <PresentationFormat>Širokoúhlá obrazovka</PresentationFormat>
  <Paragraphs>247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5" baseType="lpstr">
      <vt:lpstr>Arial</vt:lpstr>
      <vt:lpstr>Arial</vt:lpstr>
      <vt:lpstr>Calibri</vt:lpstr>
      <vt:lpstr>Century Gothic</vt:lpstr>
      <vt:lpstr>times</vt:lpstr>
      <vt:lpstr>Wingdings</vt:lpstr>
      <vt:lpstr>Wingdings 3</vt:lpstr>
      <vt:lpstr>Ion</vt:lpstr>
      <vt:lpstr>Kondiční trénink ve zdraví a nemoci</vt:lpstr>
      <vt:lpstr>Epidemiologie</vt:lpstr>
      <vt:lpstr>Epidemiologická metoda práce</vt:lpstr>
      <vt:lpstr>Prezentace aplikace PowerPoint</vt:lpstr>
      <vt:lpstr>Observační deskriptivní studie</vt:lpstr>
      <vt:lpstr>Observační deskriptivní studie</vt:lpstr>
      <vt:lpstr>Observační analytická studie</vt:lpstr>
      <vt:lpstr> Kohortová studie (cohort study)</vt:lpstr>
      <vt:lpstr>Prezentace aplikace PowerPoint</vt:lpstr>
      <vt:lpstr>Studie případů a kontrol</vt:lpstr>
      <vt:lpstr>Studie případů a kontrol (case-control study)</vt:lpstr>
      <vt:lpstr>Průřezová( prevalenční) studie</vt:lpstr>
      <vt:lpstr> Průřezová studie (cross-sectional study)</vt:lpstr>
      <vt:lpstr>Intervenční (experimentální) studie</vt:lpstr>
      <vt:lpstr>Prezentace aplikace PowerPoint</vt:lpstr>
      <vt:lpstr>Intervenční (experimentální) studie</vt:lpstr>
      <vt:lpstr>Prezentace aplikace PowerPoint</vt:lpstr>
      <vt:lpstr>Incidence rate</vt:lpstr>
      <vt:lpstr>Komulativní incidence </vt:lpstr>
      <vt:lpstr>Prevalence</vt:lpstr>
      <vt:lpstr>Prezentace aplikace PowerPoint</vt:lpstr>
      <vt:lpstr>Ukazatele úmrtnosti a smrtnosti</vt:lpstr>
      <vt:lpstr>Prezentace aplikace PowerPoint</vt:lpstr>
      <vt:lpstr>V roce 2012 ve městě s 850 000 obyvateli (střední stav) bylo zaznamenáno 1372 úmrtí. Z toho úmrtí na chřipku a pneumonii bylo hlášeno u 236 osob.  Rozdělení úmrtí na chřipku a pneumonii dle věku:   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Aplikovaná patofyziologie a epidemiologie neinfekčních nemocí</dc:title>
  <dc:creator>Kateřina Kapounková</dc:creator>
  <cp:lastModifiedBy>Kateřina Kapounková</cp:lastModifiedBy>
  <cp:revision>44</cp:revision>
  <cp:lastPrinted>2016-03-07T10:23:03Z</cp:lastPrinted>
  <dcterms:created xsi:type="dcterms:W3CDTF">2016-02-05T07:05:27Z</dcterms:created>
  <dcterms:modified xsi:type="dcterms:W3CDTF">2020-03-06T09:06:32Z</dcterms:modified>
</cp:coreProperties>
</file>