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7" r:id="rId3"/>
    <p:sldId id="258" r:id="rId4"/>
    <p:sldId id="282" r:id="rId5"/>
    <p:sldId id="259" r:id="rId6"/>
    <p:sldId id="283" r:id="rId7"/>
    <p:sldId id="271" r:id="rId8"/>
    <p:sldId id="284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2" r:id="rId17"/>
    <p:sldId id="268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5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7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13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47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0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94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41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1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3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04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877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135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97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63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514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5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43B02-2112-42D3-9401-E5DAF5A6DCF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A6E78-5455-4CBF-BC7B-C411C9C84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693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ccdr4.webnode.cz/200000032-b5c58b7b8e/FotkyFoto_fb%20pan%C3%A1%C4%8Dek%20otazn%C3%ADk.jpg" TargetMode="External"/><Relationship Id="rId3" Type="http://schemas.openxmlformats.org/officeDocument/2006/relationships/hyperlink" Target="https://www.investujeme.cz/wp-content/uploads/2017/02/prezentace-750x500.jpg" TargetMode="External"/><Relationship Id="rId7" Type="http://schemas.openxmlformats.org/officeDocument/2006/relationships/hyperlink" Target="https://mtbs.cz/media/2010/11/01/sportovni-psychologie-mtbs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iner.cz/uc/produkty/8/9368273b96.jpg" TargetMode="External"/><Relationship Id="rId5" Type="http://schemas.openxmlformats.org/officeDocument/2006/relationships/hyperlink" Target="https://coe.biz.pl/wp-content/uploads/2014/12/CoE_Mission.png" TargetMode="External"/><Relationship Id="rId4" Type="http://schemas.openxmlformats.org/officeDocument/2006/relationships/hyperlink" Target="https://activerain.com/image_store/uploads/3/9/4/6/9/ar135346042196493.jpg" TargetMode="External"/><Relationship Id="rId9" Type="http://schemas.openxmlformats.org/officeDocument/2006/relationships/hyperlink" Target="http://penize-ihned.growit.cz/wp-content/uploads/2016/09/panacek1-ph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MANAŽERSKÉ DOVEDNOSTI PREZENTACE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" r="-1" b="3752"/>
          <a:stretch/>
        </p:blipFill>
        <p:spPr>
          <a:xfrm>
            <a:off x="6585000" y="743905"/>
            <a:ext cx="3557016" cy="3280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Podnadpis 2">
            <a:extLst>
              <a:ext uri="{FF2B5EF4-FFF2-40B4-BE49-F238E27FC236}">
                <a16:creationId xmlns:a16="http://schemas.microsoft.com/office/drawing/2014/main" id="{1F4E0D80-FB66-4353-A400-BEC8CD68FABC}"/>
              </a:ext>
            </a:extLst>
          </p:cNvPr>
          <p:cNvSpPr txBox="1">
            <a:spLocks/>
          </p:cNvSpPr>
          <p:nvPr/>
        </p:nvSpPr>
        <p:spPr>
          <a:xfrm>
            <a:off x="9232489" y="6098959"/>
            <a:ext cx="2772698" cy="626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VÃ½sledek obrÃ¡zku pro PREZENTACE">
            <a:extLst>
              <a:ext uri="{FF2B5EF4-FFF2-40B4-BE49-F238E27FC236}">
                <a16:creationId xmlns:a16="http://schemas.microsoft.com/office/drawing/2014/main" id="{22698831-6772-4600-8009-8F21ED68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8" y="514679"/>
            <a:ext cx="5430359" cy="36202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26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661653"/>
            <a:ext cx="10403998" cy="468452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Jasné, krátké a jednoduché věty.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Mluvit jazykem posluchačů.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Dávat konkrétní příklady.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Metafory.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Analogie.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Řečnické otázky.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5) JAZYK</a:t>
            </a:r>
          </a:p>
        </p:txBody>
      </p:sp>
    </p:spTree>
    <p:extLst>
      <p:ext uri="{BB962C8B-B14F-4D97-AF65-F5344CB8AC3E}">
        <p14:creationId xmlns:p14="http://schemas.microsoft.com/office/powerpoint/2010/main" val="3198174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661653"/>
            <a:ext cx="10403998" cy="468452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Silnější než jen slovo x riziko špatného výběru.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podmínkou dobré prezentace.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Prostředek k podpoře argumentů.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Rekvizity, předvedení produktu, reklamní prospekty, grafy, obrázky, …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6) VIZUÁLNÍ POMŮCKY</a:t>
            </a:r>
          </a:p>
        </p:txBody>
      </p:sp>
      <p:pic>
        <p:nvPicPr>
          <p:cNvPr id="4098" name="Picture 2" descr="VÃ½sledek obrÃ¡zku pro vozÃ­k pro handicapovanÃ© basketbalisty">
            <a:extLst>
              <a:ext uri="{FF2B5EF4-FFF2-40B4-BE49-F238E27FC236}">
                <a16:creationId xmlns:a16="http://schemas.microsoft.com/office/drawing/2014/main" id="{33B410EB-3ACB-416A-84EF-A6DAE0C6E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43" y="4688964"/>
            <a:ext cx="3009530" cy="2015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661653"/>
            <a:ext cx="10403998" cy="4684524"/>
          </a:xfrm>
        </p:spPr>
        <p:txBody>
          <a:bodyPr>
            <a:normAutofit fontScale="92500"/>
          </a:bodyPr>
          <a:lstStyle/>
          <a:p>
            <a:pPr marL="514350" indent="-514350">
              <a:buAutoNum type="alphaUcParenR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Provedení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NE formální, vážný tón, mumlání, drmolení, opakování se, nedostatečný oční kontakt, …</a:t>
            </a:r>
          </a:p>
          <a:p>
            <a:pPr marL="514350" indent="-514350">
              <a:buAutoNum type="alphaUcParenR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Zkouška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odhalení slabých míst, čas, technika, zklidnění, …</a:t>
            </a:r>
          </a:p>
          <a:p>
            <a:pPr marL="514350" indent="-514350">
              <a:buAutoNum type="alphaUcParenR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dle pracovního zařazení posluchačů, pomoc kolegy (jiný úhel pohledu), …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Různé typy otázek: skrytá námitka, zkušební, obranná, …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7) PREZENTACE</a:t>
            </a:r>
          </a:p>
        </p:txBody>
      </p:sp>
    </p:spTree>
    <p:extLst>
      <p:ext uri="{BB962C8B-B14F-4D97-AF65-F5344CB8AC3E}">
        <p14:creationId xmlns:p14="http://schemas.microsoft.com/office/powerpoint/2010/main" val="91047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661653"/>
            <a:ext cx="10403998" cy="4684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Nervozita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strach ze selhání – lék? 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Důkladný nácvik + očekávání a příprava na pohromy + jídlo + relaxační cvičení. 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Kontrolní seznamy problematických záležitostí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vyrušování, uspořádání místnosti, výbava, vzhled, kontrola na poslední chvíli (poznámky, přístroje, …).  </a:t>
            </a:r>
          </a:p>
          <a:p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7) PREZENTACE</a:t>
            </a:r>
          </a:p>
        </p:txBody>
      </p:sp>
    </p:spTree>
    <p:extLst>
      <p:ext uri="{BB962C8B-B14F-4D97-AF65-F5344CB8AC3E}">
        <p14:creationId xmlns:p14="http://schemas.microsoft.com/office/powerpoint/2010/main" val="248767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661653"/>
            <a:ext cx="10403998" cy="468452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Přesvědčování lidí.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Potřebují cítit, že chápeme jejich situaci.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Ukázat posluchačům, že jsme 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jejich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straně (mluvit z jejich úhlu pohledu, být objektivní)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převést je 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 naší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stranu (férovost, nezavrhovat ostatní možnosti, poskytnout záminku ke změně názoru, s možností, které dáváme přednost přijít až na 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konec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8) PSYCHOLOGIE</a:t>
            </a:r>
          </a:p>
        </p:txBody>
      </p:sp>
      <p:pic>
        <p:nvPicPr>
          <p:cNvPr id="3074" name="Picture 2" descr="VÃ½sledek obrÃ¡zku pro psychologie">
            <a:extLst>
              <a:ext uri="{FF2B5EF4-FFF2-40B4-BE49-F238E27FC236}">
                <a16:creationId xmlns:a16="http://schemas.microsoft.com/office/drawing/2014/main" id="{4A098215-8735-4B2C-8307-92FCC647B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38" y="132599"/>
            <a:ext cx="2816718" cy="1867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661653"/>
            <a:ext cx="10403998" cy="4684524"/>
          </a:xfrm>
        </p:spPr>
        <p:txBody>
          <a:bodyPr>
            <a:normAutofit fontScale="77500" lnSpcReduction="20000"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Nacvičit prvotřídní začátek a závěr.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jste velký </a:t>
            </a:r>
            <a:r>
              <a:rPr lang="cs-CZ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stresař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naučte se úvod zpaměti + poznámky si sepište na několik menších papírů, sepněte svorkou a mějte je při sobě.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Vyzkoušejte prezentaci před zrcadlem a nahrajte se.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Nechte se zkontrolovat od známého, který k vám bude upřímný, ale ne přehnaně kritický. 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Zkuste si prezentaci na místě, kde se bude konat.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Vypsat si celou prezentaci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jistota, sebedůvěra x neučit se zpaměti  vytvořit poznámky.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DALŠÍ TIPY NA ZÁVĚR</a:t>
            </a:r>
          </a:p>
        </p:txBody>
      </p:sp>
    </p:spTree>
    <p:extLst>
      <p:ext uri="{BB962C8B-B14F-4D97-AF65-F5344CB8AC3E}">
        <p14:creationId xmlns:p14="http://schemas.microsoft.com/office/powerpoint/2010/main" val="132989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1661653"/>
            <a:ext cx="11060375" cy="4684524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  <a:hlinkClick r:id="rId3"/>
              </a:rPr>
              <a:t>https://www.investujeme.cz/wp-content/uploads/2017/02/prezentace-750x500.jpg</a:t>
            </a:r>
            <a:endParaRPr lang="cs-CZ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  <a:hlinkClick r:id="rId4"/>
              </a:rPr>
              <a:t>https://activerain.com/image_store/uploads/3/9/4/6/9/ar135346042196493.jpg</a:t>
            </a:r>
            <a:endParaRPr lang="cs-CZ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  <a:hlinkClick r:id="rId5"/>
              </a:rPr>
              <a:t>https://coe.biz.pl/wp-content/uploads/2014/12/CoE_Mission.png</a:t>
            </a:r>
            <a:endParaRPr lang="cs-CZ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  <a:hlinkClick r:id="rId6"/>
              </a:rPr>
              <a:t>http://www.jiner.cz/uc/produkty/8/9368273b96.jpg</a:t>
            </a:r>
            <a:endParaRPr lang="cs-CZ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  <a:hlinkClick r:id="rId7"/>
              </a:rPr>
              <a:t>https://mtbs.cz/media/2010/11/01/sportovni-psychologie-mtbs.jpg</a:t>
            </a:r>
            <a:endParaRPr lang="cs-CZ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  <a:hlinkClick r:id="rId8"/>
              </a:rPr>
              <a:t>http://files.ccdr4.webnode.cz/200000032-b5c58b7b8e/FotkyFoto_fb%20pan%C3%A1%C4%8Dek%20otazn%C3%ADk.jpg</a:t>
            </a:r>
            <a:endParaRPr lang="cs-CZ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  <a:hlinkClick r:id="rId9"/>
              </a:rPr>
              <a:t>http://penize-ihned.growit.cz/wp-content/uploads/2016/09/panacek1-ph.jpg</a:t>
            </a:r>
            <a:endParaRPr lang="cs-CZ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</a:rPr>
              <a:t>BĚLOHLÁVEK, František, Pavol KOŠŤAN a Oldřich ŠULEŘ. </a:t>
            </a:r>
            <a:r>
              <a:rPr lang="cs-CZ" sz="1600" i="1" dirty="0">
                <a:solidFill>
                  <a:schemeClr val="bg1"/>
                </a:solidFill>
                <a:cs typeface="Arial" panose="020B0604020202020204" pitchFamily="34" charset="0"/>
              </a:rPr>
              <a:t>Management.</a:t>
            </a:r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</a:rPr>
              <a:t> Brno: </a:t>
            </a:r>
            <a:r>
              <a:rPr lang="cs-CZ" sz="1600" dirty="0" err="1">
                <a:solidFill>
                  <a:schemeClr val="bg1"/>
                </a:solidFill>
                <a:cs typeface="Arial" panose="020B0604020202020204" pitchFamily="34" charset="0"/>
              </a:rPr>
              <a:t>Computer</a:t>
            </a:r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</a:rPr>
              <a:t>, c2006. ISBN 80-251-0396-X.</a:t>
            </a:r>
          </a:p>
          <a:p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</a:rPr>
              <a:t>JAY, Ros a Richard TEMPLAR. </a:t>
            </a:r>
            <a:r>
              <a:rPr lang="cs-CZ" sz="1600" i="1" dirty="0">
                <a:solidFill>
                  <a:schemeClr val="bg1"/>
                </a:solidFill>
                <a:cs typeface="Arial" panose="020B0604020202020204" pitchFamily="34" charset="0"/>
              </a:rPr>
              <a:t>Velká kniha manažerských dovedností.</a:t>
            </a:r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</a:rPr>
              <a:t> Praha: Grada, 2006. ISBN 80-247-1279-2.</a:t>
            </a:r>
          </a:p>
          <a:p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</a:rPr>
              <a:t>KOTRBA, Tomáš. </a:t>
            </a:r>
            <a:r>
              <a:rPr lang="cs-CZ" sz="1600" i="1" dirty="0">
                <a:solidFill>
                  <a:schemeClr val="bg1"/>
                </a:solidFill>
                <a:cs typeface="Arial" panose="020B0604020202020204" pitchFamily="34" charset="0"/>
              </a:rPr>
              <a:t>Učebnice manažerské komunikace a dovedností. </a:t>
            </a:r>
            <a:r>
              <a:rPr lang="cs-CZ" sz="1600" dirty="0">
                <a:solidFill>
                  <a:schemeClr val="bg1"/>
                </a:solidFill>
                <a:cs typeface="Arial" panose="020B0604020202020204" pitchFamily="34" charset="0"/>
              </a:rPr>
              <a:t>1.vyd. Znojmo: Soukromá vysoká škola ekonomická Znojmo s.r.o., 2009. ISBN 978-80-87314-02-9.</a:t>
            </a:r>
          </a:p>
          <a:p>
            <a:endParaRPr lang="cs-CZ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cs-CZ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ZDROJE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96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2752856" y="1248838"/>
            <a:ext cx="630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DĚKUJEME ZA POZORNOST!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711F4BB-D179-4B2F-BCF1-1E60B7AB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Verdana" panose="020B0604030504040204" pitchFamily="34" charset="0"/>
              </a:rPr>
              <a:t>JAY, Ros a Richard TEMPLAR. </a:t>
            </a:r>
            <a:r>
              <a:rPr kumimoji="0" lang="cs-CZ" altLang="cs-CZ" sz="900" b="0" i="1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Verdana" panose="020B0604030504040204" pitchFamily="34" charset="0"/>
              </a:rPr>
              <a:t>Velká kniha manažerských dovedností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Verdana" panose="020B0604030504040204" pitchFamily="34" charset="0"/>
              </a:rPr>
              <a:t>. Praha: Grada, 2006. ISBN 80-247-1279-2.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Verdana" panose="020B060403050404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id="{B89C20FF-2078-42C7-A1C1-054814018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83" y="2161112"/>
            <a:ext cx="4854163" cy="366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1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364" y="1963494"/>
            <a:ext cx="10918903" cy="468452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 jako manažerská dovednost.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postupovat při tvorbě prezentace?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by měla obsahovat? Na co se zaměřit? 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Průběh prezentace.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tipy.</a:t>
            </a:r>
          </a:p>
          <a:p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62648" y="660070"/>
            <a:ext cx="100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O ČEM TO BUDE?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6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364" y="1963494"/>
            <a:ext cx="11235059" cy="468452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Různé podoby, všude na světě.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Smysl: sdělení, vysvětlení, obhájení názoru, přesvědčení druhého.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Lepší prezentace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úspěšnější a kvalitnější předání informací  rychlejší dosažení cíle.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Důležitá dovednost i pro vysokoškoláky.</a:t>
            </a:r>
          </a:p>
          <a:p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62648" y="660070"/>
            <a:ext cx="100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PREZENTACE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1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490132-2278-4BD0-86B5-5AA4617558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</a:p>
          <a:p>
            <a:pPr marL="514350" indent="-514350">
              <a:buAutoNum type="arabicParenR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</a:t>
            </a:r>
          </a:p>
          <a:p>
            <a:pPr marL="514350" indent="-514350">
              <a:buAutoNum type="arabicParenR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</a:p>
          <a:p>
            <a:pPr marL="514350" indent="-514350">
              <a:buAutoNum type="arabicParenR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a psaný text</a:t>
            </a:r>
          </a:p>
          <a:p>
            <a:endParaRPr lang="cs-CZ" sz="2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D1199F-D9FA-4213-9600-2FC47B8F8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120" y="2249486"/>
            <a:ext cx="4875211" cy="354171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Jazyk 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Vizuální pomůcky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Prezentace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Psychologie 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C100B0-85D2-4E35-9D45-E935EC7E7B90}"/>
              </a:ext>
            </a:extLst>
          </p:cNvPr>
          <p:cNvSpPr txBox="1"/>
          <p:nvPr/>
        </p:nvSpPr>
        <p:spPr>
          <a:xfrm>
            <a:off x="762648" y="660070"/>
            <a:ext cx="100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PŘÍPRAVA A PROVEDENÍ PREZENTACE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DCA8C19-B3B8-4903-9AC4-85304C0989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508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661653"/>
            <a:ext cx="10403998" cy="468452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Základ! Jako první.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Konkrétní.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Čeho chceme docílit, k čemu má sloužit? 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smyslem prezentace?</a:t>
            </a:r>
          </a:p>
          <a:p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1) CÍL	</a:t>
            </a:r>
          </a:p>
        </p:txBody>
      </p:sp>
      <p:pic>
        <p:nvPicPr>
          <p:cNvPr id="2050" name="Picture 2" descr="SouvisejÃ­cÃ­ obrÃ¡zek">
            <a:extLst>
              <a:ext uri="{FF2B5EF4-FFF2-40B4-BE49-F238E27FC236}">
                <a16:creationId xmlns:a16="http://schemas.microsoft.com/office/drawing/2014/main" id="{7167AD05-808B-4A6D-B88F-D2BF9DA0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91" y="259537"/>
            <a:ext cx="3532187" cy="2578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03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661653"/>
            <a:ext cx="10258055" cy="4684524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Průzkum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znalost posluchačů, našeho produktu/služby, společné historie, faktů, …</a:t>
            </a:r>
          </a:p>
          <a:p>
            <a:pPr marL="514350" indent="-514350">
              <a:buAutoNum type="alphaUcParenR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Rozhodování o tom, 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říci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klíčové body, argumenty.</a:t>
            </a:r>
          </a:p>
          <a:p>
            <a:pPr marL="0" indent="0">
              <a:buNone/>
            </a:pP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2) PŘÍPRAVA</a:t>
            </a:r>
          </a:p>
        </p:txBody>
      </p:sp>
    </p:spTree>
    <p:extLst>
      <p:ext uri="{BB962C8B-B14F-4D97-AF65-F5344CB8AC3E}">
        <p14:creationId xmlns:p14="http://schemas.microsoft.com/office/powerpoint/2010/main" val="427880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661653"/>
            <a:ext cx="10403998" cy="4684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Úvod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první dojem nejsilnější, obyčejnost, přátelskost, sebedůvěra.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Situace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znalost současné situace a důvody vedoucí k ní.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Problém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změny ANO/NE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Proč? 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3) STRUKTURA </a:t>
            </a:r>
          </a:p>
        </p:txBody>
      </p:sp>
      <p:pic>
        <p:nvPicPr>
          <p:cNvPr id="5122" name="Picture 2" descr="VÃ½sledek obrÃ¡zku pro nÃ¡vrh panÃ¡Äek">
            <a:extLst>
              <a:ext uri="{FF2B5EF4-FFF2-40B4-BE49-F238E27FC236}">
                <a16:creationId xmlns:a16="http://schemas.microsoft.com/office/drawing/2014/main" id="{51B5BF70-8406-4C62-8F3D-922FEA2FC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313" y="3829995"/>
            <a:ext cx="2150324" cy="2732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7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661653"/>
            <a:ext cx="10403998" cy="46845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Možnosti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objektivnost, fakta (ceny, statistiky), přímé výhody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posluchači by se měli sami rozhodnout.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Předvést produkt (služby), popsat, porovnat ceny, důkazy, podpůrné údaje, …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Návrh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naše doporučení (důvody), neočerňovat ostatní.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Shrnutí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určujícím je cíl – důležitá fakta, doporučení, návrhy dalšího kroku, poděkování.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3) STRUKTURA </a:t>
            </a:r>
          </a:p>
        </p:txBody>
      </p:sp>
    </p:spTree>
    <p:extLst>
      <p:ext uri="{BB962C8B-B14F-4D97-AF65-F5344CB8AC3E}">
        <p14:creationId xmlns:p14="http://schemas.microsoft.com/office/powerpoint/2010/main" val="397558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67" y="132599"/>
            <a:ext cx="1080000" cy="10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59659"/>
            <a:ext cx="8534400" cy="97585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661653"/>
            <a:ext cx="10403998" cy="468452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Důkaz naší přípravy.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Hledání správných slov k dosažení cíle.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Možnosti:</a:t>
            </a:r>
          </a:p>
          <a:p>
            <a:pPr marL="514350" indent="-514350">
              <a:buAutoNum type="alphaUcParenR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Sepsat celou prezentaci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redukce do poznámek.</a:t>
            </a:r>
          </a:p>
          <a:p>
            <a:pPr marL="514350" indent="-514350">
              <a:buAutoNum type="alphaUcParenR"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Poznámky + rozvedení důležitých bodů.</a:t>
            </a:r>
          </a:p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Minimálně sepsat zahajovací a závěrečnou část.  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10BA92-D7C8-4873-8DC2-5A32EAAEF391}"/>
              </a:ext>
            </a:extLst>
          </p:cNvPr>
          <p:cNvSpPr txBox="1"/>
          <p:nvPr/>
        </p:nvSpPr>
        <p:spPr>
          <a:xfrm>
            <a:off x="771525" y="657225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4) POZNÁMKY A PSANÝ TEXT</a:t>
            </a:r>
          </a:p>
        </p:txBody>
      </p:sp>
      <p:pic>
        <p:nvPicPr>
          <p:cNvPr id="6146" name="Picture 2" descr="VÃ½sledek obrÃ¡zku pro nÃ¡vrh panÃ¡Äek">
            <a:extLst>
              <a:ext uri="{FF2B5EF4-FFF2-40B4-BE49-F238E27FC236}">
                <a16:creationId xmlns:a16="http://schemas.microsoft.com/office/drawing/2014/main" id="{033770AB-A5E6-4859-A85F-BC0B3383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148" y="1389594"/>
            <a:ext cx="2366639" cy="2366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56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772312cb-ff88-4c55-be5a-ff85e92423f8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Override1.xml><?xml version="1.0" encoding="utf-8"?>
<a:themeOverride xmlns:a="http://schemas.openxmlformats.org/drawingml/2006/main">
  <a:clrScheme name="Obvod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889</Words>
  <Application>Microsoft Office PowerPoint</Application>
  <PresentationFormat>Širokoúhlá obrazovka</PresentationFormat>
  <Paragraphs>108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Tw Cen MT</vt:lpstr>
      <vt:lpstr>Verdana</vt:lpstr>
      <vt:lpstr>Wingdings 3</vt:lpstr>
      <vt:lpstr>Obvod</vt:lpstr>
      <vt:lpstr>MANAŽERSKÉ DOVEDNOSTI PREZENTACE</vt:lpstr>
      <vt:lpstr> </vt:lpstr>
      <vt:lpstr> </vt:lpstr>
      <vt:lpstr>Prezentace aplikace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LÉČEBNÉ LÁZNĚ JÁCHYMOV</dc:title>
  <dc:creator>Petr Bárta</dc:creator>
  <cp:lastModifiedBy>Jitka Kampasová</cp:lastModifiedBy>
  <cp:revision>107</cp:revision>
  <dcterms:created xsi:type="dcterms:W3CDTF">2018-09-22T12:34:54Z</dcterms:created>
  <dcterms:modified xsi:type="dcterms:W3CDTF">2021-02-28T11:55:12Z</dcterms:modified>
</cp:coreProperties>
</file>