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6" r:id="rId10"/>
    <p:sldId id="279" r:id="rId11"/>
    <p:sldId id="267" r:id="rId12"/>
    <p:sldId id="278" r:id="rId13"/>
    <p:sldId id="277" r:id="rId14"/>
    <p:sldId id="268" r:id="rId15"/>
    <p:sldId id="271" r:id="rId16"/>
    <p:sldId id="282" r:id="rId17"/>
    <p:sldId id="270" r:id="rId18"/>
    <p:sldId id="281" r:id="rId19"/>
    <p:sldId id="272" r:id="rId20"/>
    <p:sldId id="273" r:id="rId21"/>
    <p:sldId id="280" r:id="rId22"/>
    <p:sldId id="276" r:id="rId23"/>
    <p:sldId id="274" r:id="rId24"/>
    <p:sldId id="275" r:id="rId25"/>
    <p:sldId id="265" r:id="rId26"/>
    <p:sldId id="264" r:id="rId27"/>
    <p:sldId id="283" r:id="rId28"/>
    <p:sldId id="28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8511F-FA13-EFC0-F053-DE0DB09DF3FA}" v="1384" dt="2021-03-06T12:06:46.765"/>
    <p1510:client id="{40B29420-CF26-76B4-19D1-BCBF84F531F0}" v="1809" dt="2021-03-05T14:48:42.669"/>
    <p1510:client id="{45041C5D-A2B7-8AF4-3F73-DA06E8A9DBBA}" v="714" dt="2021-03-05T17:25:13.653"/>
    <p1510:client id="{67B9B592-CE01-4D8D-9E41-7BEA489F05B3}" v="197" dt="2021-03-02T18:06:01.528"/>
    <p1510:client id="{68B958CE-424D-904C-4F4F-2760F0905091}" v="1068" dt="2021-03-06T09:44:20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92C7D-B683-481D-9411-EE545D75A28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494107-E0C5-4CBC-A00C-DCE63F950D87}">
      <dgm:prSet/>
      <dgm:spPr/>
      <dgm:t>
        <a:bodyPr/>
        <a:lstStyle/>
        <a:p>
          <a:pPr rtl="0"/>
          <a:r>
            <a:rPr lang="cs-CZ" dirty="0"/>
            <a:t>I.</a:t>
          </a:r>
          <a:r>
            <a:rPr lang="cs-CZ" dirty="0">
              <a:latin typeface="Century Gothic" panose="020B0502020202020204"/>
            </a:rPr>
            <a:t>   </a:t>
          </a:r>
          <a:r>
            <a:rPr lang="cs-CZ" dirty="0"/>
            <a:t>Cvičení bez nářadí a bez </a:t>
          </a:r>
          <a:br>
            <a:rPr lang="cs-CZ" dirty="0"/>
          </a:br>
          <a:r>
            <a:rPr lang="cs-CZ" dirty="0"/>
            <a:t>     pomoci nebo </a:t>
          </a:r>
          <a:r>
            <a:rPr lang="cs-CZ" dirty="0">
              <a:latin typeface="Century Gothic" panose="020B0502020202020204"/>
            </a:rPr>
            <a:t>odporu</a:t>
          </a:r>
          <a:br>
            <a:rPr lang="cs-CZ" dirty="0">
              <a:solidFill>
                <a:srgbClr val="010000"/>
              </a:solidFill>
              <a:latin typeface="Century Gothic" panose="020B0502020202020204"/>
            </a:rPr>
          </a:br>
          <a:r>
            <a:rPr lang="cs-CZ" dirty="0">
              <a:latin typeface="Century Gothic" panose="020B0502020202020204"/>
            </a:rPr>
            <a:t>     jiných</a:t>
          </a:r>
          <a:r>
            <a:rPr lang="cs-CZ" dirty="0"/>
            <a:t> cvičenců</a:t>
          </a:r>
          <a:endParaRPr lang="en-US" dirty="0"/>
        </a:p>
      </dgm:t>
    </dgm:pt>
    <dgm:pt modelId="{C5303A31-970A-49BB-A199-69DE5FDB5970}" type="parTrans" cxnId="{3BE4A349-096F-4B8F-AF1A-31AEE28843CB}">
      <dgm:prSet/>
      <dgm:spPr/>
      <dgm:t>
        <a:bodyPr/>
        <a:lstStyle/>
        <a:p>
          <a:endParaRPr lang="en-US"/>
        </a:p>
      </dgm:t>
    </dgm:pt>
    <dgm:pt modelId="{5CD2381F-1DCE-4D7C-9BD1-B914DAEF12CB}" type="sibTrans" cxnId="{3BE4A349-096F-4B8F-AF1A-31AEE28843CB}">
      <dgm:prSet/>
      <dgm:spPr/>
      <dgm:t>
        <a:bodyPr/>
        <a:lstStyle/>
        <a:p>
          <a:endParaRPr lang="en-US"/>
        </a:p>
      </dgm:t>
    </dgm:pt>
    <dgm:pt modelId="{AECD850E-BDE3-4117-B4C5-C63B7A5D6BED}">
      <dgm:prSet/>
      <dgm:spPr/>
      <dgm:t>
        <a:bodyPr/>
        <a:lstStyle/>
        <a:p>
          <a:r>
            <a:rPr lang="cs-CZ" dirty="0"/>
            <a:t>II.  Cvičení nářaďová</a:t>
          </a:r>
          <a:endParaRPr lang="en-US" dirty="0"/>
        </a:p>
      </dgm:t>
    </dgm:pt>
    <dgm:pt modelId="{CB1E5A68-AF7A-472D-8B97-F070AC4A2765}" type="parTrans" cxnId="{26B6829A-7F20-4782-9A4B-7ABE8C87B6C5}">
      <dgm:prSet/>
      <dgm:spPr/>
      <dgm:t>
        <a:bodyPr/>
        <a:lstStyle/>
        <a:p>
          <a:endParaRPr lang="en-US"/>
        </a:p>
      </dgm:t>
    </dgm:pt>
    <dgm:pt modelId="{2AFF3D20-D68E-4C8B-B8DC-6DC5EC47EE98}" type="sibTrans" cxnId="{26B6829A-7F20-4782-9A4B-7ABE8C87B6C5}">
      <dgm:prSet/>
      <dgm:spPr/>
      <dgm:t>
        <a:bodyPr/>
        <a:lstStyle/>
        <a:p>
          <a:endParaRPr lang="en-US"/>
        </a:p>
      </dgm:t>
    </dgm:pt>
    <dgm:pt modelId="{C4774286-D6EA-4C0B-83F5-2EA39705737F}">
      <dgm:prSet/>
      <dgm:spPr/>
      <dgm:t>
        <a:bodyPr/>
        <a:lstStyle/>
        <a:p>
          <a:pPr rtl="0"/>
          <a:r>
            <a:rPr lang="cs-CZ" dirty="0"/>
            <a:t>III. </a:t>
          </a:r>
          <a:r>
            <a:rPr lang="cs-CZ" dirty="0">
              <a:latin typeface="Century Gothic" panose="020B0502020202020204"/>
            </a:rPr>
            <a:t> </a:t>
          </a:r>
          <a:r>
            <a:rPr lang="cs-CZ" dirty="0"/>
            <a:t>Cvičení </a:t>
          </a:r>
          <a:r>
            <a:rPr lang="cs-CZ" dirty="0">
              <a:latin typeface="Century Gothic" panose="020B0502020202020204"/>
            </a:rPr>
            <a:t>ve</a:t>
          </a:r>
          <a:r>
            <a:rPr lang="cs-CZ" dirty="0"/>
            <a:t> skupině</a:t>
          </a:r>
          <a:endParaRPr lang="en-US" dirty="0"/>
        </a:p>
      </dgm:t>
    </dgm:pt>
    <dgm:pt modelId="{6766EC3C-6060-4474-90A7-B86F17A01E80}" type="parTrans" cxnId="{F4B71122-67FF-4C2A-ACCE-C9B507A0EE68}">
      <dgm:prSet/>
      <dgm:spPr/>
      <dgm:t>
        <a:bodyPr/>
        <a:lstStyle/>
        <a:p>
          <a:endParaRPr lang="en-US"/>
        </a:p>
      </dgm:t>
    </dgm:pt>
    <dgm:pt modelId="{17EE4317-B43C-49AB-8493-2B31D32C34C1}" type="sibTrans" cxnId="{F4B71122-67FF-4C2A-ACCE-C9B507A0EE68}">
      <dgm:prSet/>
      <dgm:spPr/>
      <dgm:t>
        <a:bodyPr/>
        <a:lstStyle/>
        <a:p>
          <a:endParaRPr lang="en-US"/>
        </a:p>
      </dgm:t>
    </dgm:pt>
    <dgm:pt modelId="{53941181-ECCC-4D57-91D5-8F1768C441B5}">
      <dgm:prSet/>
      <dgm:spPr/>
      <dgm:t>
        <a:bodyPr/>
        <a:lstStyle/>
        <a:p>
          <a:r>
            <a:rPr lang="cs-CZ" dirty="0"/>
            <a:t>IV.  Úpoly</a:t>
          </a:r>
          <a:endParaRPr lang="en-US" dirty="0"/>
        </a:p>
      </dgm:t>
    </dgm:pt>
    <dgm:pt modelId="{40F6D595-F66E-4EAF-8643-11AB76D50255}" type="parTrans" cxnId="{B2B89A5A-9FEA-4E9B-86C7-03548790A79D}">
      <dgm:prSet/>
      <dgm:spPr/>
      <dgm:t>
        <a:bodyPr/>
        <a:lstStyle/>
        <a:p>
          <a:endParaRPr lang="en-US"/>
        </a:p>
      </dgm:t>
    </dgm:pt>
    <dgm:pt modelId="{0FB882C3-9594-4C40-A0ED-89048C6C3B36}" type="sibTrans" cxnId="{B2B89A5A-9FEA-4E9B-86C7-03548790A79D}">
      <dgm:prSet/>
      <dgm:spPr/>
      <dgm:t>
        <a:bodyPr/>
        <a:lstStyle/>
        <a:p>
          <a:endParaRPr lang="en-US"/>
        </a:p>
      </dgm:t>
    </dgm:pt>
    <dgm:pt modelId="{82495253-4DB0-44E6-8A13-CDF62543A928}" type="pres">
      <dgm:prSet presAssocID="{5A992C7D-B683-481D-9411-EE545D75A28B}" presName="vert0" presStyleCnt="0">
        <dgm:presLayoutVars>
          <dgm:dir/>
          <dgm:animOne val="branch"/>
          <dgm:animLvl val="lvl"/>
        </dgm:presLayoutVars>
      </dgm:prSet>
      <dgm:spPr/>
    </dgm:pt>
    <dgm:pt modelId="{AAC8280B-A67A-4A06-9E4D-32C6EDEF2541}" type="pres">
      <dgm:prSet presAssocID="{DF494107-E0C5-4CBC-A00C-DCE63F950D87}" presName="thickLine" presStyleLbl="alignNode1" presStyleIdx="0" presStyleCnt="4"/>
      <dgm:spPr/>
    </dgm:pt>
    <dgm:pt modelId="{36E1B2AE-51B2-4A23-8846-78F41CE16DCE}" type="pres">
      <dgm:prSet presAssocID="{DF494107-E0C5-4CBC-A00C-DCE63F950D87}" presName="horz1" presStyleCnt="0"/>
      <dgm:spPr/>
    </dgm:pt>
    <dgm:pt modelId="{314088A2-A5D3-4781-8A96-987BF60ECFC8}" type="pres">
      <dgm:prSet presAssocID="{DF494107-E0C5-4CBC-A00C-DCE63F950D87}" presName="tx1" presStyleLbl="revTx" presStyleIdx="0" presStyleCnt="4"/>
      <dgm:spPr/>
    </dgm:pt>
    <dgm:pt modelId="{06537317-B6BF-4B5B-9595-95B50E6A36FA}" type="pres">
      <dgm:prSet presAssocID="{DF494107-E0C5-4CBC-A00C-DCE63F950D87}" presName="vert1" presStyleCnt="0"/>
      <dgm:spPr/>
    </dgm:pt>
    <dgm:pt modelId="{67C3845F-239B-46BA-AE02-4C9FADEF8C46}" type="pres">
      <dgm:prSet presAssocID="{AECD850E-BDE3-4117-B4C5-C63B7A5D6BED}" presName="thickLine" presStyleLbl="alignNode1" presStyleIdx="1" presStyleCnt="4"/>
      <dgm:spPr/>
    </dgm:pt>
    <dgm:pt modelId="{B28C6F75-0116-4B57-AF85-FCA9BF25C441}" type="pres">
      <dgm:prSet presAssocID="{AECD850E-BDE3-4117-B4C5-C63B7A5D6BED}" presName="horz1" presStyleCnt="0"/>
      <dgm:spPr/>
    </dgm:pt>
    <dgm:pt modelId="{F780CEE9-9BF2-4307-8268-5A01843D66B2}" type="pres">
      <dgm:prSet presAssocID="{AECD850E-BDE3-4117-B4C5-C63B7A5D6BED}" presName="tx1" presStyleLbl="revTx" presStyleIdx="1" presStyleCnt="4"/>
      <dgm:spPr/>
    </dgm:pt>
    <dgm:pt modelId="{B268A77D-DB5C-4B77-9ACC-6AA0ED6F4A7D}" type="pres">
      <dgm:prSet presAssocID="{AECD850E-BDE3-4117-B4C5-C63B7A5D6BED}" presName="vert1" presStyleCnt="0"/>
      <dgm:spPr/>
    </dgm:pt>
    <dgm:pt modelId="{EECCA489-062B-4884-AB16-D745D56295D4}" type="pres">
      <dgm:prSet presAssocID="{C4774286-D6EA-4C0B-83F5-2EA39705737F}" presName="thickLine" presStyleLbl="alignNode1" presStyleIdx="2" presStyleCnt="4"/>
      <dgm:spPr/>
    </dgm:pt>
    <dgm:pt modelId="{91AF1F8B-218C-4B01-B9BD-2E036B34E4A2}" type="pres">
      <dgm:prSet presAssocID="{C4774286-D6EA-4C0B-83F5-2EA39705737F}" presName="horz1" presStyleCnt="0"/>
      <dgm:spPr/>
    </dgm:pt>
    <dgm:pt modelId="{F612EE65-9E0E-4224-AF80-A7DCA05DA79B}" type="pres">
      <dgm:prSet presAssocID="{C4774286-D6EA-4C0B-83F5-2EA39705737F}" presName="tx1" presStyleLbl="revTx" presStyleIdx="2" presStyleCnt="4"/>
      <dgm:spPr/>
    </dgm:pt>
    <dgm:pt modelId="{442FBD51-4143-4BDC-96F1-272784AB0B79}" type="pres">
      <dgm:prSet presAssocID="{C4774286-D6EA-4C0B-83F5-2EA39705737F}" presName="vert1" presStyleCnt="0"/>
      <dgm:spPr/>
    </dgm:pt>
    <dgm:pt modelId="{AB25465C-BFAB-4E54-B745-E4755E1A8527}" type="pres">
      <dgm:prSet presAssocID="{53941181-ECCC-4D57-91D5-8F1768C441B5}" presName="thickLine" presStyleLbl="alignNode1" presStyleIdx="3" presStyleCnt="4"/>
      <dgm:spPr/>
    </dgm:pt>
    <dgm:pt modelId="{DEDD034E-51A2-410D-9FDB-51962E757C7F}" type="pres">
      <dgm:prSet presAssocID="{53941181-ECCC-4D57-91D5-8F1768C441B5}" presName="horz1" presStyleCnt="0"/>
      <dgm:spPr/>
    </dgm:pt>
    <dgm:pt modelId="{947675E8-7089-47B8-BFAA-DA416256894B}" type="pres">
      <dgm:prSet presAssocID="{53941181-ECCC-4D57-91D5-8F1768C441B5}" presName="tx1" presStyleLbl="revTx" presStyleIdx="3" presStyleCnt="4"/>
      <dgm:spPr/>
    </dgm:pt>
    <dgm:pt modelId="{620EA56B-1B0C-4836-B31A-91667AC3AE0D}" type="pres">
      <dgm:prSet presAssocID="{53941181-ECCC-4D57-91D5-8F1768C441B5}" presName="vert1" presStyleCnt="0"/>
      <dgm:spPr/>
    </dgm:pt>
  </dgm:ptLst>
  <dgm:cxnLst>
    <dgm:cxn modelId="{FBB58F15-A4D3-4D25-8936-E7C1F4A914A4}" type="presOf" srcId="{53941181-ECCC-4D57-91D5-8F1768C441B5}" destId="{947675E8-7089-47B8-BFAA-DA416256894B}" srcOrd="0" destOrd="0" presId="urn:microsoft.com/office/officeart/2008/layout/LinedList"/>
    <dgm:cxn modelId="{F4B71122-67FF-4C2A-ACCE-C9B507A0EE68}" srcId="{5A992C7D-B683-481D-9411-EE545D75A28B}" destId="{C4774286-D6EA-4C0B-83F5-2EA39705737F}" srcOrd="2" destOrd="0" parTransId="{6766EC3C-6060-4474-90A7-B86F17A01E80}" sibTransId="{17EE4317-B43C-49AB-8493-2B31D32C34C1}"/>
    <dgm:cxn modelId="{543F1B33-36FF-4ECD-A463-B4E154CAB163}" type="presOf" srcId="{DF494107-E0C5-4CBC-A00C-DCE63F950D87}" destId="{314088A2-A5D3-4781-8A96-987BF60ECFC8}" srcOrd="0" destOrd="0" presId="urn:microsoft.com/office/officeart/2008/layout/LinedList"/>
    <dgm:cxn modelId="{3BE4A349-096F-4B8F-AF1A-31AEE28843CB}" srcId="{5A992C7D-B683-481D-9411-EE545D75A28B}" destId="{DF494107-E0C5-4CBC-A00C-DCE63F950D87}" srcOrd="0" destOrd="0" parTransId="{C5303A31-970A-49BB-A199-69DE5FDB5970}" sibTransId="{5CD2381F-1DCE-4D7C-9BD1-B914DAEF12CB}"/>
    <dgm:cxn modelId="{B2B89A5A-9FEA-4E9B-86C7-03548790A79D}" srcId="{5A992C7D-B683-481D-9411-EE545D75A28B}" destId="{53941181-ECCC-4D57-91D5-8F1768C441B5}" srcOrd="3" destOrd="0" parTransId="{40F6D595-F66E-4EAF-8643-11AB76D50255}" sibTransId="{0FB882C3-9594-4C40-A0ED-89048C6C3B36}"/>
    <dgm:cxn modelId="{26B6829A-7F20-4782-9A4B-7ABE8C87B6C5}" srcId="{5A992C7D-B683-481D-9411-EE545D75A28B}" destId="{AECD850E-BDE3-4117-B4C5-C63B7A5D6BED}" srcOrd="1" destOrd="0" parTransId="{CB1E5A68-AF7A-472D-8B97-F070AC4A2765}" sibTransId="{2AFF3D20-D68E-4C8B-B8DC-6DC5EC47EE98}"/>
    <dgm:cxn modelId="{235BF6B2-D96E-4592-AFF5-5EED3D46B449}" type="presOf" srcId="{AECD850E-BDE3-4117-B4C5-C63B7A5D6BED}" destId="{F780CEE9-9BF2-4307-8268-5A01843D66B2}" srcOrd="0" destOrd="0" presId="urn:microsoft.com/office/officeart/2008/layout/LinedList"/>
    <dgm:cxn modelId="{225122D5-0435-4BD1-8147-1B9B1ED73803}" type="presOf" srcId="{C4774286-D6EA-4C0B-83F5-2EA39705737F}" destId="{F612EE65-9E0E-4224-AF80-A7DCA05DA79B}" srcOrd="0" destOrd="0" presId="urn:microsoft.com/office/officeart/2008/layout/LinedList"/>
    <dgm:cxn modelId="{19052ED5-DEFD-4EB8-9097-B87D88A30DAB}" type="presOf" srcId="{5A992C7D-B683-481D-9411-EE545D75A28B}" destId="{82495253-4DB0-44E6-8A13-CDF62543A928}" srcOrd="0" destOrd="0" presId="urn:microsoft.com/office/officeart/2008/layout/LinedList"/>
    <dgm:cxn modelId="{4E9E6884-7F88-4E9C-ACDC-EE10F1A5FB10}" type="presParOf" srcId="{82495253-4DB0-44E6-8A13-CDF62543A928}" destId="{AAC8280B-A67A-4A06-9E4D-32C6EDEF2541}" srcOrd="0" destOrd="0" presId="urn:microsoft.com/office/officeart/2008/layout/LinedList"/>
    <dgm:cxn modelId="{87796A65-E656-4A35-A27F-4014C71C98E8}" type="presParOf" srcId="{82495253-4DB0-44E6-8A13-CDF62543A928}" destId="{36E1B2AE-51B2-4A23-8846-78F41CE16DCE}" srcOrd="1" destOrd="0" presId="urn:microsoft.com/office/officeart/2008/layout/LinedList"/>
    <dgm:cxn modelId="{67027C88-72A0-433E-875E-83A6C9027821}" type="presParOf" srcId="{36E1B2AE-51B2-4A23-8846-78F41CE16DCE}" destId="{314088A2-A5D3-4781-8A96-987BF60ECFC8}" srcOrd="0" destOrd="0" presId="urn:microsoft.com/office/officeart/2008/layout/LinedList"/>
    <dgm:cxn modelId="{5CFD3244-F86C-4470-8D18-8CFE1EC82D9A}" type="presParOf" srcId="{36E1B2AE-51B2-4A23-8846-78F41CE16DCE}" destId="{06537317-B6BF-4B5B-9595-95B50E6A36FA}" srcOrd="1" destOrd="0" presId="urn:microsoft.com/office/officeart/2008/layout/LinedList"/>
    <dgm:cxn modelId="{2A6D76AD-4472-467F-B38B-468A3E6AE934}" type="presParOf" srcId="{82495253-4DB0-44E6-8A13-CDF62543A928}" destId="{67C3845F-239B-46BA-AE02-4C9FADEF8C46}" srcOrd="2" destOrd="0" presId="urn:microsoft.com/office/officeart/2008/layout/LinedList"/>
    <dgm:cxn modelId="{62DDFCDE-7D0B-4943-A5F8-140E80F94699}" type="presParOf" srcId="{82495253-4DB0-44E6-8A13-CDF62543A928}" destId="{B28C6F75-0116-4B57-AF85-FCA9BF25C441}" srcOrd="3" destOrd="0" presId="urn:microsoft.com/office/officeart/2008/layout/LinedList"/>
    <dgm:cxn modelId="{AF606CF0-AF69-4431-818F-9B584C788C2F}" type="presParOf" srcId="{B28C6F75-0116-4B57-AF85-FCA9BF25C441}" destId="{F780CEE9-9BF2-4307-8268-5A01843D66B2}" srcOrd="0" destOrd="0" presId="urn:microsoft.com/office/officeart/2008/layout/LinedList"/>
    <dgm:cxn modelId="{8A7BC5BD-11D8-4115-B1C5-4B798F2CE904}" type="presParOf" srcId="{B28C6F75-0116-4B57-AF85-FCA9BF25C441}" destId="{B268A77D-DB5C-4B77-9ACC-6AA0ED6F4A7D}" srcOrd="1" destOrd="0" presId="urn:microsoft.com/office/officeart/2008/layout/LinedList"/>
    <dgm:cxn modelId="{4604AA9E-E830-4815-B609-E53AFC5BA2E9}" type="presParOf" srcId="{82495253-4DB0-44E6-8A13-CDF62543A928}" destId="{EECCA489-062B-4884-AB16-D745D56295D4}" srcOrd="4" destOrd="0" presId="urn:microsoft.com/office/officeart/2008/layout/LinedList"/>
    <dgm:cxn modelId="{AFF5943C-3366-49CB-AA09-F1D67B5812AA}" type="presParOf" srcId="{82495253-4DB0-44E6-8A13-CDF62543A928}" destId="{91AF1F8B-218C-4B01-B9BD-2E036B34E4A2}" srcOrd="5" destOrd="0" presId="urn:microsoft.com/office/officeart/2008/layout/LinedList"/>
    <dgm:cxn modelId="{12F79AA5-CFC4-4928-8688-6907C4975282}" type="presParOf" srcId="{91AF1F8B-218C-4B01-B9BD-2E036B34E4A2}" destId="{F612EE65-9E0E-4224-AF80-A7DCA05DA79B}" srcOrd="0" destOrd="0" presId="urn:microsoft.com/office/officeart/2008/layout/LinedList"/>
    <dgm:cxn modelId="{9241629B-0B9E-440A-962D-521D78DAF106}" type="presParOf" srcId="{91AF1F8B-218C-4B01-B9BD-2E036B34E4A2}" destId="{442FBD51-4143-4BDC-96F1-272784AB0B79}" srcOrd="1" destOrd="0" presId="urn:microsoft.com/office/officeart/2008/layout/LinedList"/>
    <dgm:cxn modelId="{87C4B030-9DFC-4F21-9D9C-527612796290}" type="presParOf" srcId="{82495253-4DB0-44E6-8A13-CDF62543A928}" destId="{AB25465C-BFAB-4E54-B745-E4755E1A8527}" srcOrd="6" destOrd="0" presId="urn:microsoft.com/office/officeart/2008/layout/LinedList"/>
    <dgm:cxn modelId="{B9845463-86F9-433A-8240-7892EAF5E0CE}" type="presParOf" srcId="{82495253-4DB0-44E6-8A13-CDF62543A928}" destId="{DEDD034E-51A2-410D-9FDB-51962E757C7F}" srcOrd="7" destOrd="0" presId="urn:microsoft.com/office/officeart/2008/layout/LinedList"/>
    <dgm:cxn modelId="{0F525D67-7987-4840-8393-5D9889E3A4BB}" type="presParOf" srcId="{DEDD034E-51A2-410D-9FDB-51962E757C7F}" destId="{947675E8-7089-47B8-BFAA-DA416256894B}" srcOrd="0" destOrd="0" presId="urn:microsoft.com/office/officeart/2008/layout/LinedList"/>
    <dgm:cxn modelId="{69E906C9-6BA4-4FFA-86AE-53338C68D2B5}" type="presParOf" srcId="{DEDD034E-51A2-410D-9FDB-51962E757C7F}" destId="{620EA56B-1B0C-4836-B31A-91667AC3AE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333B0-4056-427F-8046-BD1589083BA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CE7D84-0E4D-4B1E-8281-3D97503707DF}">
      <dgm:prSet/>
      <dgm:spPr/>
      <dgm:t>
        <a:bodyPr/>
        <a:lstStyle/>
        <a:p>
          <a:pPr rtl="0"/>
          <a:r>
            <a:rPr lang="cs-CZ" dirty="0"/>
            <a:t>1.</a:t>
          </a:r>
          <a:r>
            <a:rPr lang="cs-CZ" dirty="0">
              <a:latin typeface="Century Gothic" panose="020B0502020202020204"/>
            </a:rPr>
            <a:t> </a:t>
          </a:r>
          <a:r>
            <a:rPr lang="cs-CZ" dirty="0"/>
            <a:t>Úroveň úpolových předpokladů</a:t>
          </a:r>
          <a:r>
            <a:rPr lang="cs-CZ" dirty="0">
              <a:latin typeface="Century Gothic" panose="020B0502020202020204"/>
            </a:rPr>
            <a:t> </a:t>
          </a:r>
          <a:br>
            <a:rPr lang="cs-CZ" dirty="0">
              <a:latin typeface="Century Gothic" panose="020B0502020202020204"/>
            </a:rPr>
          </a:br>
          <a:r>
            <a:rPr lang="cs-CZ" dirty="0">
              <a:latin typeface="Century Gothic" panose="020B0502020202020204"/>
            </a:rPr>
            <a:t> </a:t>
          </a:r>
          <a:r>
            <a:rPr lang="cs-CZ" b="1" dirty="0">
              <a:latin typeface="Century Gothic" panose="020B0502020202020204"/>
            </a:rPr>
            <a:t>              </a:t>
          </a:r>
          <a:r>
            <a:rPr lang="cs-CZ" b="1" dirty="0"/>
            <a:t>Průpravné úpoly</a:t>
          </a:r>
          <a:endParaRPr lang="en-US" b="1" dirty="0"/>
        </a:p>
      </dgm:t>
    </dgm:pt>
    <dgm:pt modelId="{C8287B57-EA21-4479-832A-C66552CB8B4B}" type="parTrans" cxnId="{179EB663-8D0F-4C92-8D7C-A4012E069961}">
      <dgm:prSet/>
      <dgm:spPr/>
      <dgm:t>
        <a:bodyPr/>
        <a:lstStyle/>
        <a:p>
          <a:endParaRPr lang="en-US"/>
        </a:p>
      </dgm:t>
    </dgm:pt>
    <dgm:pt modelId="{262242C9-7A45-4ECD-B3A0-9072692CAF0F}" type="sibTrans" cxnId="{179EB663-8D0F-4C92-8D7C-A4012E069961}">
      <dgm:prSet/>
      <dgm:spPr/>
      <dgm:t>
        <a:bodyPr/>
        <a:lstStyle/>
        <a:p>
          <a:endParaRPr lang="en-US"/>
        </a:p>
      </dgm:t>
    </dgm:pt>
    <dgm:pt modelId="{4D453A9D-01CB-4BE1-B6E6-5AE6F433B6D0}">
      <dgm:prSet/>
      <dgm:spPr/>
      <dgm:t>
        <a:bodyPr/>
        <a:lstStyle/>
        <a:p>
          <a:pPr rtl="0"/>
          <a:r>
            <a:rPr lang="cs-CZ" dirty="0"/>
            <a:t>2. Úroveň úpolových </a:t>
          </a:r>
          <a:r>
            <a:rPr lang="cs-CZ" dirty="0">
              <a:latin typeface="Century Gothic" panose="020B0502020202020204"/>
            </a:rPr>
            <a:t>systémů</a:t>
          </a:r>
          <a:br>
            <a:rPr lang="cs-CZ" dirty="0">
              <a:latin typeface="Century Gothic" panose="020B0502020202020204"/>
            </a:rPr>
          </a:br>
          <a:r>
            <a:rPr lang="cs-CZ" dirty="0">
              <a:latin typeface="Century Gothic" panose="020B0502020202020204"/>
            </a:rPr>
            <a:t>    </a:t>
          </a:r>
          <a:r>
            <a:rPr lang="cs-CZ" b="0" dirty="0">
              <a:latin typeface="Century Gothic" panose="020B0502020202020204"/>
            </a:rPr>
            <a:t>            </a:t>
          </a:r>
          <a:r>
            <a:rPr lang="cs-CZ" b="1" dirty="0">
              <a:latin typeface="Century Gothic" panose="020B0502020202020204"/>
            </a:rPr>
            <a:t>Úpolové</a:t>
          </a:r>
          <a:r>
            <a:rPr lang="cs-CZ" b="1" dirty="0"/>
            <a:t> sporty</a:t>
          </a:r>
          <a:endParaRPr lang="en-US" b="1" dirty="0">
            <a:latin typeface="Century Gothic" panose="020B0502020202020204"/>
          </a:endParaRPr>
        </a:p>
      </dgm:t>
    </dgm:pt>
    <dgm:pt modelId="{232DB018-FA87-4AEA-AA00-47FBA4E0749B}" type="parTrans" cxnId="{F6DBA799-0031-4DED-99B1-1948890C63C4}">
      <dgm:prSet/>
      <dgm:spPr/>
      <dgm:t>
        <a:bodyPr/>
        <a:lstStyle/>
        <a:p>
          <a:endParaRPr lang="en-US"/>
        </a:p>
      </dgm:t>
    </dgm:pt>
    <dgm:pt modelId="{DABEE54E-0CE0-411D-A123-C70CA3D952C3}" type="sibTrans" cxnId="{F6DBA799-0031-4DED-99B1-1948890C63C4}">
      <dgm:prSet/>
      <dgm:spPr/>
      <dgm:t>
        <a:bodyPr/>
        <a:lstStyle/>
        <a:p>
          <a:endParaRPr lang="en-US"/>
        </a:p>
      </dgm:t>
    </dgm:pt>
    <dgm:pt modelId="{1739A3C0-EAFD-4AA6-965F-F72AB6974BC8}">
      <dgm:prSet/>
      <dgm:spPr/>
      <dgm:t>
        <a:bodyPr/>
        <a:lstStyle/>
        <a:p>
          <a:pPr rtl="0"/>
          <a:r>
            <a:rPr lang="cs-CZ" dirty="0"/>
            <a:t>3. Úroveň úpolových aplikací</a:t>
          </a:r>
          <a:br>
            <a:rPr lang="cs-CZ" dirty="0">
              <a:latin typeface="Century Gothic" panose="020B0502020202020204"/>
            </a:rPr>
          </a:br>
          <a:r>
            <a:rPr lang="cs-CZ" dirty="0">
              <a:latin typeface="Century Gothic" panose="020B0502020202020204"/>
            </a:rPr>
            <a:t>    </a:t>
          </a:r>
          <a:r>
            <a:rPr lang="cs-CZ" b="0" dirty="0">
              <a:latin typeface="Century Gothic" panose="020B0502020202020204"/>
            </a:rPr>
            <a:t>             </a:t>
          </a:r>
          <a:r>
            <a:rPr lang="cs-CZ" b="1" dirty="0"/>
            <a:t>Sebeobrana</a:t>
          </a:r>
          <a:endParaRPr lang="en-US" b="1" dirty="0"/>
        </a:p>
      </dgm:t>
    </dgm:pt>
    <dgm:pt modelId="{55E37251-DCB5-41DC-B437-F7C89AB156BC}" type="parTrans" cxnId="{C6DF8495-2AB9-4C7B-9739-152BCBC42D96}">
      <dgm:prSet/>
      <dgm:spPr/>
      <dgm:t>
        <a:bodyPr/>
        <a:lstStyle/>
        <a:p>
          <a:endParaRPr lang="en-US"/>
        </a:p>
      </dgm:t>
    </dgm:pt>
    <dgm:pt modelId="{2E31D048-6783-48F3-8F1E-957254BBFCD0}" type="sibTrans" cxnId="{C6DF8495-2AB9-4C7B-9739-152BCBC42D96}">
      <dgm:prSet/>
      <dgm:spPr/>
      <dgm:t>
        <a:bodyPr/>
        <a:lstStyle/>
        <a:p>
          <a:endParaRPr lang="en-US"/>
        </a:p>
      </dgm:t>
    </dgm:pt>
    <dgm:pt modelId="{3F8BAEA1-6E19-4BF4-92C2-860C44A5711F}" type="pres">
      <dgm:prSet presAssocID="{2B0333B0-4056-427F-8046-BD1589083BA3}" presName="vert0" presStyleCnt="0">
        <dgm:presLayoutVars>
          <dgm:dir/>
          <dgm:animOne val="branch"/>
          <dgm:animLvl val="lvl"/>
        </dgm:presLayoutVars>
      </dgm:prSet>
      <dgm:spPr/>
    </dgm:pt>
    <dgm:pt modelId="{BDA8DAF6-CA51-4B57-AFD8-099AE1AFB092}" type="pres">
      <dgm:prSet presAssocID="{E6CE7D84-0E4D-4B1E-8281-3D97503707DF}" presName="thickLine" presStyleLbl="alignNode1" presStyleIdx="0" presStyleCnt="3"/>
      <dgm:spPr/>
    </dgm:pt>
    <dgm:pt modelId="{D2BE45CF-0101-4267-8AB8-92DE405022F2}" type="pres">
      <dgm:prSet presAssocID="{E6CE7D84-0E4D-4B1E-8281-3D97503707DF}" presName="horz1" presStyleCnt="0"/>
      <dgm:spPr/>
    </dgm:pt>
    <dgm:pt modelId="{EF7485B0-F2FB-418E-A0E1-698BEDFD3472}" type="pres">
      <dgm:prSet presAssocID="{E6CE7D84-0E4D-4B1E-8281-3D97503707DF}" presName="tx1" presStyleLbl="revTx" presStyleIdx="0" presStyleCnt="3"/>
      <dgm:spPr/>
    </dgm:pt>
    <dgm:pt modelId="{616E7402-67FB-43B6-BAC7-5D01529F1EE4}" type="pres">
      <dgm:prSet presAssocID="{E6CE7D84-0E4D-4B1E-8281-3D97503707DF}" presName="vert1" presStyleCnt="0"/>
      <dgm:spPr/>
    </dgm:pt>
    <dgm:pt modelId="{F0E67715-8E58-420B-969E-A32E6862BB6F}" type="pres">
      <dgm:prSet presAssocID="{4D453A9D-01CB-4BE1-B6E6-5AE6F433B6D0}" presName="thickLine" presStyleLbl="alignNode1" presStyleIdx="1" presStyleCnt="3"/>
      <dgm:spPr/>
    </dgm:pt>
    <dgm:pt modelId="{5B21C359-226C-4288-A80D-2EF94188B6EE}" type="pres">
      <dgm:prSet presAssocID="{4D453A9D-01CB-4BE1-B6E6-5AE6F433B6D0}" presName="horz1" presStyleCnt="0"/>
      <dgm:spPr/>
    </dgm:pt>
    <dgm:pt modelId="{516547FC-EC0B-47E9-836D-9F2EA050A4C0}" type="pres">
      <dgm:prSet presAssocID="{4D453A9D-01CB-4BE1-B6E6-5AE6F433B6D0}" presName="tx1" presStyleLbl="revTx" presStyleIdx="1" presStyleCnt="3"/>
      <dgm:spPr/>
    </dgm:pt>
    <dgm:pt modelId="{FD6269BF-2F18-4D33-826A-C31F66A117A3}" type="pres">
      <dgm:prSet presAssocID="{4D453A9D-01CB-4BE1-B6E6-5AE6F433B6D0}" presName="vert1" presStyleCnt="0"/>
      <dgm:spPr/>
    </dgm:pt>
    <dgm:pt modelId="{E5235E07-D089-400E-9812-1F27782F50C3}" type="pres">
      <dgm:prSet presAssocID="{1739A3C0-EAFD-4AA6-965F-F72AB6974BC8}" presName="thickLine" presStyleLbl="alignNode1" presStyleIdx="2" presStyleCnt="3"/>
      <dgm:spPr/>
    </dgm:pt>
    <dgm:pt modelId="{830C59D5-9A5F-48CD-AA2A-082624D9FE66}" type="pres">
      <dgm:prSet presAssocID="{1739A3C0-EAFD-4AA6-965F-F72AB6974BC8}" presName="horz1" presStyleCnt="0"/>
      <dgm:spPr/>
    </dgm:pt>
    <dgm:pt modelId="{72BEC2A5-545E-45C5-9562-6F672716B28E}" type="pres">
      <dgm:prSet presAssocID="{1739A3C0-EAFD-4AA6-965F-F72AB6974BC8}" presName="tx1" presStyleLbl="revTx" presStyleIdx="2" presStyleCnt="3"/>
      <dgm:spPr/>
    </dgm:pt>
    <dgm:pt modelId="{3E06701D-57B0-4167-A583-3295520BC3D6}" type="pres">
      <dgm:prSet presAssocID="{1739A3C0-EAFD-4AA6-965F-F72AB6974BC8}" presName="vert1" presStyleCnt="0"/>
      <dgm:spPr/>
    </dgm:pt>
  </dgm:ptLst>
  <dgm:cxnLst>
    <dgm:cxn modelId="{83760F17-C3CB-4987-93CE-90679A6B6B75}" type="presOf" srcId="{1739A3C0-EAFD-4AA6-965F-F72AB6974BC8}" destId="{72BEC2A5-545E-45C5-9562-6F672716B28E}" srcOrd="0" destOrd="0" presId="urn:microsoft.com/office/officeart/2008/layout/LinedList"/>
    <dgm:cxn modelId="{179EB663-8D0F-4C92-8D7C-A4012E069961}" srcId="{2B0333B0-4056-427F-8046-BD1589083BA3}" destId="{E6CE7D84-0E4D-4B1E-8281-3D97503707DF}" srcOrd="0" destOrd="0" parTransId="{C8287B57-EA21-4479-832A-C66552CB8B4B}" sibTransId="{262242C9-7A45-4ECD-B3A0-9072692CAF0F}"/>
    <dgm:cxn modelId="{F077F063-10C7-4680-BA47-B685ACC145E0}" type="presOf" srcId="{4D453A9D-01CB-4BE1-B6E6-5AE6F433B6D0}" destId="{516547FC-EC0B-47E9-836D-9F2EA050A4C0}" srcOrd="0" destOrd="0" presId="urn:microsoft.com/office/officeart/2008/layout/LinedList"/>
    <dgm:cxn modelId="{97FF4067-94C5-4DB8-A206-92FF3E5A57E0}" type="presOf" srcId="{2B0333B0-4056-427F-8046-BD1589083BA3}" destId="{3F8BAEA1-6E19-4BF4-92C2-860C44A5711F}" srcOrd="0" destOrd="0" presId="urn:microsoft.com/office/officeart/2008/layout/LinedList"/>
    <dgm:cxn modelId="{8595B152-82E1-405C-AA6C-8E45BD4FEDB8}" type="presOf" srcId="{E6CE7D84-0E4D-4B1E-8281-3D97503707DF}" destId="{EF7485B0-F2FB-418E-A0E1-698BEDFD3472}" srcOrd="0" destOrd="0" presId="urn:microsoft.com/office/officeart/2008/layout/LinedList"/>
    <dgm:cxn modelId="{C6DF8495-2AB9-4C7B-9739-152BCBC42D96}" srcId="{2B0333B0-4056-427F-8046-BD1589083BA3}" destId="{1739A3C0-EAFD-4AA6-965F-F72AB6974BC8}" srcOrd="2" destOrd="0" parTransId="{55E37251-DCB5-41DC-B437-F7C89AB156BC}" sibTransId="{2E31D048-6783-48F3-8F1E-957254BBFCD0}"/>
    <dgm:cxn modelId="{F6DBA799-0031-4DED-99B1-1948890C63C4}" srcId="{2B0333B0-4056-427F-8046-BD1589083BA3}" destId="{4D453A9D-01CB-4BE1-B6E6-5AE6F433B6D0}" srcOrd="1" destOrd="0" parTransId="{232DB018-FA87-4AEA-AA00-47FBA4E0749B}" sibTransId="{DABEE54E-0CE0-411D-A123-C70CA3D952C3}"/>
    <dgm:cxn modelId="{CBFF42E9-EF71-44B5-AFFD-3C10015564FF}" type="presParOf" srcId="{3F8BAEA1-6E19-4BF4-92C2-860C44A5711F}" destId="{BDA8DAF6-CA51-4B57-AFD8-099AE1AFB092}" srcOrd="0" destOrd="0" presId="urn:microsoft.com/office/officeart/2008/layout/LinedList"/>
    <dgm:cxn modelId="{CB9016E7-29C4-400D-A4EA-7257A2B320D6}" type="presParOf" srcId="{3F8BAEA1-6E19-4BF4-92C2-860C44A5711F}" destId="{D2BE45CF-0101-4267-8AB8-92DE405022F2}" srcOrd="1" destOrd="0" presId="urn:microsoft.com/office/officeart/2008/layout/LinedList"/>
    <dgm:cxn modelId="{680804FF-F8D3-4394-8E59-2535C4C1C6D3}" type="presParOf" srcId="{D2BE45CF-0101-4267-8AB8-92DE405022F2}" destId="{EF7485B0-F2FB-418E-A0E1-698BEDFD3472}" srcOrd="0" destOrd="0" presId="urn:microsoft.com/office/officeart/2008/layout/LinedList"/>
    <dgm:cxn modelId="{A54232E8-94E1-4613-90D8-756AB9CF9512}" type="presParOf" srcId="{D2BE45CF-0101-4267-8AB8-92DE405022F2}" destId="{616E7402-67FB-43B6-BAC7-5D01529F1EE4}" srcOrd="1" destOrd="0" presId="urn:microsoft.com/office/officeart/2008/layout/LinedList"/>
    <dgm:cxn modelId="{4640F4F5-3D0F-4700-810D-4727D971EAA8}" type="presParOf" srcId="{3F8BAEA1-6E19-4BF4-92C2-860C44A5711F}" destId="{F0E67715-8E58-420B-969E-A32E6862BB6F}" srcOrd="2" destOrd="0" presId="urn:microsoft.com/office/officeart/2008/layout/LinedList"/>
    <dgm:cxn modelId="{8C9B85C7-E5DA-4C8E-85E7-40D70BA13FF5}" type="presParOf" srcId="{3F8BAEA1-6E19-4BF4-92C2-860C44A5711F}" destId="{5B21C359-226C-4288-A80D-2EF94188B6EE}" srcOrd="3" destOrd="0" presId="urn:microsoft.com/office/officeart/2008/layout/LinedList"/>
    <dgm:cxn modelId="{50BB1332-6267-4D40-A14A-BBA930F6AB9B}" type="presParOf" srcId="{5B21C359-226C-4288-A80D-2EF94188B6EE}" destId="{516547FC-EC0B-47E9-836D-9F2EA050A4C0}" srcOrd="0" destOrd="0" presId="urn:microsoft.com/office/officeart/2008/layout/LinedList"/>
    <dgm:cxn modelId="{08009BBE-AF18-4D39-94EB-4FEEF9432E5B}" type="presParOf" srcId="{5B21C359-226C-4288-A80D-2EF94188B6EE}" destId="{FD6269BF-2F18-4D33-826A-C31F66A117A3}" srcOrd="1" destOrd="0" presId="urn:microsoft.com/office/officeart/2008/layout/LinedList"/>
    <dgm:cxn modelId="{9F5427C5-5A04-4CA4-867D-E4A414C03CB7}" type="presParOf" srcId="{3F8BAEA1-6E19-4BF4-92C2-860C44A5711F}" destId="{E5235E07-D089-400E-9812-1F27782F50C3}" srcOrd="4" destOrd="0" presId="urn:microsoft.com/office/officeart/2008/layout/LinedList"/>
    <dgm:cxn modelId="{561063FF-A5F1-4310-B3C2-6C87AEA63AC4}" type="presParOf" srcId="{3F8BAEA1-6E19-4BF4-92C2-860C44A5711F}" destId="{830C59D5-9A5F-48CD-AA2A-082624D9FE66}" srcOrd="5" destOrd="0" presId="urn:microsoft.com/office/officeart/2008/layout/LinedList"/>
    <dgm:cxn modelId="{3B5FF824-C373-4F0C-85E5-44305C7F94A9}" type="presParOf" srcId="{830C59D5-9A5F-48CD-AA2A-082624D9FE66}" destId="{72BEC2A5-545E-45C5-9562-6F672716B28E}" srcOrd="0" destOrd="0" presId="urn:microsoft.com/office/officeart/2008/layout/LinedList"/>
    <dgm:cxn modelId="{76E9480E-4482-4716-8482-1B0E622F2EBD}" type="presParOf" srcId="{830C59D5-9A5F-48CD-AA2A-082624D9FE66}" destId="{3E06701D-57B0-4167-A583-3295520BC3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8280B-A67A-4A06-9E4D-32C6EDEF2541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088A2-A5D3-4781-8A96-987BF60ECFC8}">
      <dsp:nvSpPr>
        <dsp:cNvPr id="0" name=""/>
        <dsp:cNvSpPr/>
      </dsp:nvSpPr>
      <dsp:spPr>
        <a:xfrm>
          <a:off x="0" y="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I.</a:t>
          </a:r>
          <a:r>
            <a:rPr lang="cs-CZ" sz="2300" kern="1200" dirty="0">
              <a:latin typeface="Century Gothic" panose="020B0502020202020204"/>
            </a:rPr>
            <a:t>   </a:t>
          </a:r>
          <a:r>
            <a:rPr lang="cs-CZ" sz="2300" kern="1200" dirty="0"/>
            <a:t>Cvičení bez nářadí a bez </a:t>
          </a:r>
          <a:br>
            <a:rPr lang="cs-CZ" sz="2300" kern="1200" dirty="0"/>
          </a:br>
          <a:r>
            <a:rPr lang="cs-CZ" sz="2300" kern="1200" dirty="0"/>
            <a:t>     pomoci nebo </a:t>
          </a:r>
          <a:r>
            <a:rPr lang="cs-CZ" sz="2300" kern="1200" dirty="0">
              <a:latin typeface="Century Gothic" panose="020B0502020202020204"/>
            </a:rPr>
            <a:t>odporu</a:t>
          </a:r>
          <a:br>
            <a:rPr lang="cs-CZ" sz="2300" kern="1200" dirty="0">
              <a:solidFill>
                <a:srgbClr val="010000"/>
              </a:solidFill>
              <a:latin typeface="Century Gothic" panose="020B0502020202020204"/>
            </a:rPr>
          </a:br>
          <a:r>
            <a:rPr lang="cs-CZ" sz="2300" kern="1200" dirty="0">
              <a:latin typeface="Century Gothic" panose="020B0502020202020204"/>
            </a:rPr>
            <a:t>     jiných</a:t>
          </a:r>
          <a:r>
            <a:rPr lang="cs-CZ" sz="2300" kern="1200" dirty="0"/>
            <a:t> cvičenců</a:t>
          </a:r>
          <a:endParaRPr lang="en-US" sz="2300" kern="1200" dirty="0"/>
        </a:p>
      </dsp:txBody>
      <dsp:txXfrm>
        <a:off x="0" y="0"/>
        <a:ext cx="6496050" cy="1143000"/>
      </dsp:txXfrm>
    </dsp:sp>
    <dsp:sp modelId="{67C3845F-239B-46BA-AE02-4C9FADEF8C46}">
      <dsp:nvSpPr>
        <dsp:cNvPr id="0" name=""/>
        <dsp:cNvSpPr/>
      </dsp:nvSpPr>
      <dsp:spPr>
        <a:xfrm>
          <a:off x="0" y="1143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443578"/>
                <a:satOff val="2739"/>
                <a:lumOff val="-392"/>
                <a:alphaOff val="0"/>
                <a:tint val="98000"/>
                <a:lumMod val="114000"/>
              </a:schemeClr>
            </a:gs>
            <a:gs pos="100000">
              <a:schemeClr val="accent2">
                <a:hueOff val="-443578"/>
                <a:satOff val="2739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43578"/>
              <a:satOff val="2739"/>
              <a:lumOff val="-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0CEE9-9BF2-4307-8268-5A01843D66B2}">
      <dsp:nvSpPr>
        <dsp:cNvPr id="0" name=""/>
        <dsp:cNvSpPr/>
      </dsp:nvSpPr>
      <dsp:spPr>
        <a:xfrm>
          <a:off x="0" y="1143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II.  Cvičení nářaďová</a:t>
          </a:r>
          <a:endParaRPr lang="en-US" sz="2300" kern="1200" dirty="0"/>
        </a:p>
      </dsp:txBody>
      <dsp:txXfrm>
        <a:off x="0" y="1143000"/>
        <a:ext cx="6496050" cy="1143000"/>
      </dsp:txXfrm>
    </dsp:sp>
    <dsp:sp modelId="{EECCA489-062B-4884-AB16-D745D56295D4}">
      <dsp:nvSpPr>
        <dsp:cNvPr id="0" name=""/>
        <dsp:cNvSpPr/>
      </dsp:nvSpPr>
      <dsp:spPr>
        <a:xfrm>
          <a:off x="0" y="2286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887157"/>
                <a:satOff val="5477"/>
                <a:lumOff val="-784"/>
                <a:alphaOff val="0"/>
                <a:tint val="98000"/>
                <a:lumMod val="114000"/>
              </a:schemeClr>
            </a:gs>
            <a:gs pos="100000">
              <a:schemeClr val="accent2">
                <a:hueOff val="-887157"/>
                <a:satOff val="5477"/>
                <a:lumOff val="-78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887157"/>
              <a:satOff val="5477"/>
              <a:lumOff val="-78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2EE65-9E0E-4224-AF80-A7DCA05DA79B}">
      <dsp:nvSpPr>
        <dsp:cNvPr id="0" name=""/>
        <dsp:cNvSpPr/>
      </dsp:nvSpPr>
      <dsp:spPr>
        <a:xfrm>
          <a:off x="0" y="2286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III. </a:t>
          </a:r>
          <a:r>
            <a:rPr lang="cs-CZ" sz="2300" kern="1200" dirty="0">
              <a:latin typeface="Century Gothic" panose="020B0502020202020204"/>
            </a:rPr>
            <a:t> </a:t>
          </a:r>
          <a:r>
            <a:rPr lang="cs-CZ" sz="2300" kern="1200" dirty="0"/>
            <a:t>Cvičení </a:t>
          </a:r>
          <a:r>
            <a:rPr lang="cs-CZ" sz="2300" kern="1200" dirty="0">
              <a:latin typeface="Century Gothic" panose="020B0502020202020204"/>
            </a:rPr>
            <a:t>ve</a:t>
          </a:r>
          <a:r>
            <a:rPr lang="cs-CZ" sz="2300" kern="1200" dirty="0"/>
            <a:t> skupině</a:t>
          </a:r>
          <a:endParaRPr lang="en-US" sz="2300" kern="1200" dirty="0"/>
        </a:p>
      </dsp:txBody>
      <dsp:txXfrm>
        <a:off x="0" y="2286000"/>
        <a:ext cx="6496050" cy="1143000"/>
      </dsp:txXfrm>
    </dsp:sp>
    <dsp:sp modelId="{AB25465C-BFAB-4E54-B745-E4755E1A8527}">
      <dsp:nvSpPr>
        <dsp:cNvPr id="0" name=""/>
        <dsp:cNvSpPr/>
      </dsp:nvSpPr>
      <dsp:spPr>
        <a:xfrm>
          <a:off x="0" y="342900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675E8-7089-47B8-BFAA-DA416256894B}">
      <dsp:nvSpPr>
        <dsp:cNvPr id="0" name=""/>
        <dsp:cNvSpPr/>
      </dsp:nvSpPr>
      <dsp:spPr>
        <a:xfrm>
          <a:off x="0" y="3429000"/>
          <a:ext cx="6496050" cy="114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IV.  Úpoly</a:t>
          </a:r>
          <a:endParaRPr lang="en-US" sz="2300" kern="1200" dirty="0"/>
        </a:p>
      </dsp:txBody>
      <dsp:txXfrm>
        <a:off x="0" y="3429000"/>
        <a:ext cx="649605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8DAF6-CA51-4B57-AFD8-099AE1AFB092}">
      <dsp:nvSpPr>
        <dsp:cNvPr id="0" name=""/>
        <dsp:cNvSpPr/>
      </dsp:nvSpPr>
      <dsp:spPr>
        <a:xfrm>
          <a:off x="0" y="2232"/>
          <a:ext cx="726559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7485B0-F2FB-418E-A0E1-698BEDFD3472}">
      <dsp:nvSpPr>
        <dsp:cNvPr id="0" name=""/>
        <dsp:cNvSpPr/>
      </dsp:nvSpPr>
      <dsp:spPr>
        <a:xfrm>
          <a:off x="0" y="2232"/>
          <a:ext cx="7265594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1.</a:t>
          </a:r>
          <a:r>
            <a:rPr lang="cs-CZ" sz="3200" kern="1200" dirty="0">
              <a:latin typeface="Century Gothic" panose="020B0502020202020204"/>
            </a:rPr>
            <a:t> </a:t>
          </a:r>
          <a:r>
            <a:rPr lang="cs-CZ" sz="3200" kern="1200" dirty="0"/>
            <a:t>Úroveň úpolových předpokladů</a:t>
          </a:r>
          <a:r>
            <a:rPr lang="cs-CZ" sz="3200" kern="1200" dirty="0">
              <a:latin typeface="Century Gothic" panose="020B0502020202020204"/>
            </a:rPr>
            <a:t> </a:t>
          </a:r>
          <a:br>
            <a:rPr lang="cs-CZ" sz="3200" kern="1200" dirty="0">
              <a:latin typeface="Century Gothic" panose="020B0502020202020204"/>
            </a:rPr>
          </a:br>
          <a:r>
            <a:rPr lang="cs-CZ" sz="3200" kern="1200" dirty="0">
              <a:latin typeface="Century Gothic" panose="020B0502020202020204"/>
            </a:rPr>
            <a:t> </a:t>
          </a:r>
          <a:r>
            <a:rPr lang="cs-CZ" sz="3200" b="1" kern="1200" dirty="0">
              <a:latin typeface="Century Gothic" panose="020B0502020202020204"/>
            </a:rPr>
            <a:t>              </a:t>
          </a:r>
          <a:r>
            <a:rPr lang="cs-CZ" sz="3200" b="1" kern="1200" dirty="0"/>
            <a:t>Průpravné úpoly</a:t>
          </a:r>
          <a:endParaRPr lang="en-US" sz="3200" b="1" kern="1200" dirty="0"/>
        </a:p>
      </dsp:txBody>
      <dsp:txXfrm>
        <a:off x="0" y="2232"/>
        <a:ext cx="7265594" cy="1522511"/>
      </dsp:txXfrm>
    </dsp:sp>
    <dsp:sp modelId="{F0E67715-8E58-420B-969E-A32E6862BB6F}">
      <dsp:nvSpPr>
        <dsp:cNvPr id="0" name=""/>
        <dsp:cNvSpPr/>
      </dsp:nvSpPr>
      <dsp:spPr>
        <a:xfrm>
          <a:off x="0" y="1524744"/>
          <a:ext cx="7265594" cy="0"/>
        </a:xfrm>
        <a:prstGeom prst="line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665368"/>
              <a:satOff val="4108"/>
              <a:lumOff val="-5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547FC-EC0B-47E9-836D-9F2EA050A4C0}">
      <dsp:nvSpPr>
        <dsp:cNvPr id="0" name=""/>
        <dsp:cNvSpPr/>
      </dsp:nvSpPr>
      <dsp:spPr>
        <a:xfrm>
          <a:off x="0" y="1524744"/>
          <a:ext cx="7265594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2. Úroveň úpolových </a:t>
          </a:r>
          <a:r>
            <a:rPr lang="cs-CZ" sz="3200" kern="1200" dirty="0">
              <a:latin typeface="Century Gothic" panose="020B0502020202020204"/>
            </a:rPr>
            <a:t>systémů</a:t>
          </a:r>
          <a:br>
            <a:rPr lang="cs-CZ" sz="3200" kern="1200" dirty="0">
              <a:latin typeface="Century Gothic" panose="020B0502020202020204"/>
            </a:rPr>
          </a:br>
          <a:r>
            <a:rPr lang="cs-CZ" sz="3200" kern="1200" dirty="0">
              <a:latin typeface="Century Gothic" panose="020B0502020202020204"/>
            </a:rPr>
            <a:t>    </a:t>
          </a:r>
          <a:r>
            <a:rPr lang="cs-CZ" sz="3200" b="0" kern="1200" dirty="0">
              <a:latin typeface="Century Gothic" panose="020B0502020202020204"/>
            </a:rPr>
            <a:t>            </a:t>
          </a:r>
          <a:r>
            <a:rPr lang="cs-CZ" sz="3200" b="1" kern="1200" dirty="0">
              <a:latin typeface="Century Gothic" panose="020B0502020202020204"/>
            </a:rPr>
            <a:t>Úpolové</a:t>
          </a:r>
          <a:r>
            <a:rPr lang="cs-CZ" sz="3200" b="1" kern="1200" dirty="0"/>
            <a:t> sporty</a:t>
          </a:r>
          <a:endParaRPr lang="en-US" sz="3200" b="1" kern="1200" dirty="0">
            <a:latin typeface="Century Gothic" panose="020B0502020202020204"/>
          </a:endParaRPr>
        </a:p>
      </dsp:txBody>
      <dsp:txXfrm>
        <a:off x="0" y="1524744"/>
        <a:ext cx="7265594" cy="1522511"/>
      </dsp:txXfrm>
    </dsp:sp>
    <dsp:sp modelId="{E5235E07-D089-400E-9812-1F27782F50C3}">
      <dsp:nvSpPr>
        <dsp:cNvPr id="0" name=""/>
        <dsp:cNvSpPr/>
      </dsp:nvSpPr>
      <dsp:spPr>
        <a:xfrm>
          <a:off x="0" y="3047255"/>
          <a:ext cx="7265594" cy="0"/>
        </a:xfrm>
        <a:prstGeom prst="line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30735"/>
              <a:satOff val="8216"/>
              <a:lumOff val="-117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EC2A5-545E-45C5-9562-6F672716B28E}">
      <dsp:nvSpPr>
        <dsp:cNvPr id="0" name=""/>
        <dsp:cNvSpPr/>
      </dsp:nvSpPr>
      <dsp:spPr>
        <a:xfrm>
          <a:off x="0" y="3047255"/>
          <a:ext cx="7265594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3. Úroveň úpolových aplikací</a:t>
          </a:r>
          <a:br>
            <a:rPr lang="cs-CZ" sz="3200" kern="1200" dirty="0">
              <a:latin typeface="Century Gothic" panose="020B0502020202020204"/>
            </a:rPr>
          </a:br>
          <a:r>
            <a:rPr lang="cs-CZ" sz="3200" kern="1200" dirty="0">
              <a:latin typeface="Century Gothic" panose="020B0502020202020204"/>
            </a:rPr>
            <a:t>    </a:t>
          </a:r>
          <a:r>
            <a:rPr lang="cs-CZ" sz="3200" b="0" kern="1200" dirty="0">
              <a:latin typeface="Century Gothic" panose="020B0502020202020204"/>
            </a:rPr>
            <a:t>             </a:t>
          </a:r>
          <a:r>
            <a:rPr lang="cs-CZ" sz="3200" b="1" kern="1200" dirty="0"/>
            <a:t>Sebeobrana</a:t>
          </a:r>
          <a:endParaRPr lang="en-US" sz="3200" b="1" kern="1200" dirty="0"/>
        </a:p>
      </dsp:txBody>
      <dsp:txXfrm>
        <a:off x="0" y="3047255"/>
        <a:ext cx="7265594" cy="152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8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7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55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8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40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1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3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3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7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3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11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ps.muni.cz/impact/padova-technika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ps.muni.cz/impact/padova-technika/padova-technika-v-systematice-upolu/?HighlightString=%C3%BApoly" TargetMode="External"/><Relationship Id="rId2" Type="http://schemas.openxmlformats.org/officeDocument/2006/relationships/hyperlink" Target="https://www.fsps.muni.cz/impact/prupravne-upoly-pro-telesnou-vychovu-a-spo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sps.muni.cz/inovace-SEBS-ASEBS/elearning/prupravne-upoly" TargetMode="External"/><Relationship Id="rId4" Type="http://schemas.openxmlformats.org/officeDocument/2006/relationships/hyperlink" Target="https://www.fsps.muni.cz/impact/pohybove-hry/pohybove-hry/upolove-hry/?HighlightString=%C3%BApol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fsps/js16/sebeobrana/web/pages/01_vj1.html" TargetMode="External"/><Relationship Id="rId2" Type="http://schemas.openxmlformats.org/officeDocument/2006/relationships/hyperlink" Target="https://is.muni.cz/elportal/estud/fsps/js10/upoly/web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do/rect/el/estud/fsps/ps11/sebeob/web/index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71549" y="2202255"/>
            <a:ext cx="8825658" cy="1277463"/>
          </a:xfrm>
        </p:spPr>
        <p:txBody>
          <a:bodyPr/>
          <a:lstStyle/>
          <a:p>
            <a:r>
              <a:rPr lang="cs-CZ" dirty="0"/>
              <a:t>Průpravné úpoly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35193" y="3804133"/>
            <a:ext cx="4593163" cy="431381"/>
          </a:xfrm>
        </p:spPr>
        <p:txBody>
          <a:bodyPr/>
          <a:lstStyle/>
          <a:p>
            <a:r>
              <a:rPr lang="cs-CZ" dirty="0"/>
              <a:t>Katedra gymnastiky a úpolů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23FE9-2A8A-4C18-877A-CF52B41A8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Průpravné úpoly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B82E9-73C4-4957-B218-AB3CB9F2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k-SK" sz="3200" dirty="0"/>
              <a:t>Základní </a:t>
            </a:r>
            <a:r>
              <a:rPr lang="sk-SK" sz="3200" err="1"/>
              <a:t>úpolová</a:t>
            </a:r>
            <a:r>
              <a:rPr lang="sk-SK" sz="3200" dirty="0"/>
              <a:t> technika</a:t>
            </a:r>
            <a:endParaRPr lang="sk-SK" sz="3200">
              <a:ea typeface="+mj-lt"/>
              <a:cs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sk-SK" sz="3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k-SK" sz="3200" dirty="0"/>
              <a:t>Základní </a:t>
            </a:r>
            <a:r>
              <a:rPr lang="sk-SK" sz="3200" err="1"/>
              <a:t>úpoly</a:t>
            </a:r>
            <a:endParaRPr lang="en-US" sz="3200">
              <a:ea typeface="+mj-lt"/>
              <a:cs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09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22B3A-37A6-49F3-80B3-1F87F204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+mj-lt"/>
                <a:cs typeface="+mj-lt"/>
              </a:rPr>
              <a:t>Základní úpolová technika</a:t>
            </a:r>
            <a:endParaRPr lang="cs-CZ">
              <a:ea typeface="+mj-lt"/>
              <a:cs typeface="+mj-lt"/>
            </a:endParaRP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771F4E-7CF8-49D9-8ECC-466F767F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31482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polohy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přechody (mezi polohami)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pohyby paží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pohyby nohou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obraty těla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přemístění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navázání kontaktu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zvedání, nošení a pokládání živého břemene (partnera)</a:t>
            </a:r>
            <a:endParaRPr lang="en-US" sz="2800" dirty="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2800" dirty="0">
                <a:ea typeface="+mj-lt"/>
                <a:cs typeface="+mj-lt"/>
              </a:rPr>
              <a:t>pády</a:t>
            </a:r>
          </a:p>
        </p:txBody>
      </p:sp>
    </p:spTree>
    <p:extLst>
      <p:ext uri="{BB962C8B-B14F-4D97-AF65-F5344CB8AC3E}">
        <p14:creationId xmlns:p14="http://schemas.microsoft.com/office/powerpoint/2010/main" val="910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7C2FB-5D8C-4ED7-8779-DAD293CF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Pádová technika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AEF5CB-74D4-4203-A5B4-96A4F445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Podle směru pádu</a:t>
            </a:r>
            <a:endParaRPr lang="cs-CZ" dirty="0">
              <a:ea typeface="+mj-lt"/>
              <a:cs typeface="+mj-lt"/>
            </a:endParaRPr>
          </a:p>
          <a:p>
            <a:pPr lvl="1" algn="just"/>
            <a:r>
              <a:rPr lang="cs-CZ" dirty="0">
                <a:ea typeface="+mj-lt"/>
                <a:cs typeface="+mj-lt"/>
              </a:rPr>
              <a:t>vpřed</a:t>
            </a:r>
          </a:p>
          <a:p>
            <a:pPr lvl="1" algn="just"/>
            <a:r>
              <a:rPr lang="cs-CZ" dirty="0">
                <a:ea typeface="+mj-lt"/>
                <a:cs typeface="+mj-lt"/>
              </a:rPr>
              <a:t>vzad</a:t>
            </a:r>
          </a:p>
          <a:p>
            <a:pPr lvl="1" algn="just"/>
            <a:r>
              <a:rPr lang="cs-CZ" dirty="0">
                <a:ea typeface="+mj-lt"/>
                <a:cs typeface="+mj-lt"/>
              </a:rPr>
              <a:t>stranou</a:t>
            </a:r>
          </a:p>
          <a:p>
            <a:pPr lvl="1" algn="just"/>
            <a:r>
              <a:rPr lang="cs-CZ" dirty="0">
                <a:ea typeface="+mj-lt"/>
                <a:cs typeface="+mj-lt"/>
              </a:rPr>
              <a:t>kombinované</a:t>
            </a:r>
          </a:p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Podle otočení kolem příčné osy těla</a:t>
            </a:r>
            <a:endParaRPr lang="cs-CZ" dirty="0">
              <a:ea typeface="+mj-lt"/>
              <a:cs typeface="+mj-lt"/>
            </a:endParaRPr>
          </a:p>
          <a:p>
            <a:pPr lvl="1" algn="just"/>
            <a:r>
              <a:rPr lang="cs-CZ" dirty="0">
                <a:ea typeface="+mj-lt"/>
                <a:cs typeface="+mj-lt"/>
              </a:rPr>
              <a:t>s převratem</a:t>
            </a:r>
          </a:p>
          <a:p>
            <a:pPr lvl="1" algn="just"/>
            <a:r>
              <a:rPr lang="cs-CZ" dirty="0">
                <a:ea typeface="+mj-lt"/>
                <a:cs typeface="+mj-lt"/>
              </a:rPr>
              <a:t>bez převratu</a:t>
            </a:r>
          </a:p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Podle způsobu tlumení pádu</a:t>
            </a:r>
            <a:endParaRPr lang="cs-CZ" dirty="0">
              <a:ea typeface="+mj-lt"/>
              <a:cs typeface="+mj-lt"/>
            </a:endParaRPr>
          </a:p>
          <a:p>
            <a:pPr lvl="1" algn="just"/>
            <a:r>
              <a:rPr lang="cs-CZ" dirty="0">
                <a:ea typeface="+mj-lt"/>
                <a:cs typeface="+mj-lt"/>
              </a:rPr>
              <a:t>bez zaražení</a:t>
            </a:r>
          </a:p>
          <a:p>
            <a:pPr lvl="1" algn="just"/>
            <a:r>
              <a:rPr lang="cs-CZ" dirty="0">
                <a:ea typeface="+mj-lt"/>
                <a:cs typeface="+mj-lt"/>
              </a:rPr>
              <a:t>se zaražením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73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B332D-79DD-43F0-A4CD-7F7013E9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Pádová technika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5B707C-A423-4E58-B3B4-4D665B60A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Podle letové fáze</a:t>
            </a:r>
            <a:endParaRPr lang="cs-CZ" dirty="0"/>
          </a:p>
          <a:p>
            <a:pPr lvl="1" algn="just"/>
            <a:r>
              <a:rPr lang="cs-CZ" dirty="0">
                <a:ea typeface="+mj-lt"/>
                <a:cs typeface="+mj-lt"/>
              </a:rPr>
              <a:t>bez letové fáze</a:t>
            </a:r>
            <a:endParaRPr lang="cs-CZ" dirty="0"/>
          </a:p>
          <a:p>
            <a:pPr lvl="1" algn="just"/>
            <a:r>
              <a:rPr lang="cs-CZ" dirty="0">
                <a:ea typeface="+mj-lt"/>
                <a:cs typeface="+mj-lt"/>
              </a:rPr>
              <a:t>s letovou fází</a:t>
            </a:r>
            <a:endParaRPr lang="cs-CZ" dirty="0"/>
          </a:p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Podle úrovně ve které pád začíná</a:t>
            </a:r>
            <a:endParaRPr lang="cs-CZ" dirty="0"/>
          </a:p>
          <a:p>
            <a:pPr lvl="1" algn="just"/>
            <a:r>
              <a:rPr lang="cs-CZ" dirty="0">
                <a:ea typeface="+mj-lt"/>
                <a:cs typeface="+mj-lt"/>
              </a:rPr>
              <a:t>z postoje</a:t>
            </a:r>
            <a:endParaRPr lang="cs-CZ" dirty="0"/>
          </a:p>
          <a:p>
            <a:pPr lvl="1" algn="just"/>
            <a:r>
              <a:rPr lang="cs-CZ" dirty="0">
                <a:ea typeface="+mj-lt"/>
                <a:cs typeface="+mj-lt"/>
              </a:rPr>
              <a:t>ze snížených poloh</a:t>
            </a:r>
            <a:endParaRPr lang="cs-CZ" dirty="0"/>
          </a:p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Podle provádějícího:</a:t>
            </a:r>
            <a:endParaRPr lang="cs-CZ" dirty="0"/>
          </a:p>
          <a:p>
            <a:pPr lvl="1" algn="just"/>
            <a:r>
              <a:rPr lang="cs-CZ" dirty="0">
                <a:ea typeface="+mj-lt"/>
                <a:cs typeface="+mj-lt"/>
              </a:rPr>
              <a:t>neúmyslné</a:t>
            </a:r>
          </a:p>
          <a:p>
            <a:pPr lvl="1" algn="just"/>
            <a:r>
              <a:rPr lang="cs-CZ" dirty="0">
                <a:ea typeface="+mj-lt"/>
                <a:cs typeface="+mj-lt"/>
              </a:rPr>
              <a:t>úmyslné</a:t>
            </a:r>
            <a:endParaRPr lang="cs-CZ" dirty="0"/>
          </a:p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Podle partnera</a:t>
            </a:r>
            <a:endParaRPr lang="cs-CZ" dirty="0"/>
          </a:p>
          <a:p>
            <a:pPr lvl="1" algn="just"/>
            <a:r>
              <a:rPr lang="cs-CZ" dirty="0"/>
              <a:t>neúmyslné</a:t>
            </a:r>
          </a:p>
          <a:p>
            <a:pPr lvl="1"/>
            <a:r>
              <a:rPr lang="cs-CZ" dirty="0"/>
              <a:t>úmyslné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02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A6A2B-AC90-4789-BAD0-73011A5D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ea typeface="+mj-lt"/>
                <a:cs typeface="+mj-lt"/>
              </a:rPr>
              <a:t>Základní úpoly</a:t>
            </a:r>
            <a:endParaRPr lang="cs-CZ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65791-3714-44C6-B91C-B242480D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3200">
                <a:ea typeface="+mj-lt"/>
                <a:cs typeface="+mj-lt"/>
              </a:rPr>
              <a:t>přetahy</a:t>
            </a:r>
            <a:endParaRPr lang="en-US" sz="320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3200">
                <a:ea typeface="+mj-lt"/>
                <a:cs typeface="+mj-lt"/>
              </a:rPr>
              <a:t>přetlaky</a:t>
            </a:r>
            <a:endParaRPr lang="en-US" sz="3200"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r>
              <a:rPr lang="cs-CZ" sz="3200">
                <a:ea typeface="+mj-lt"/>
                <a:cs typeface="+mj-lt"/>
              </a:rPr>
              <a:t>odpory</a:t>
            </a:r>
            <a:endParaRPr lang="en-US" sz="3200">
              <a:ea typeface="+mj-lt"/>
              <a:cs typeface="+mj-lt"/>
            </a:endParaRPr>
          </a:p>
          <a:p>
            <a:pPr lvl="2" algn="just">
              <a:spcBef>
                <a:spcPct val="20000"/>
              </a:spcBef>
            </a:pPr>
            <a:r>
              <a:rPr lang="cs-CZ" sz="2400">
                <a:ea typeface="+mj-lt"/>
                <a:cs typeface="+mj-lt"/>
              </a:rPr>
              <a:t>s charakterem přetahů</a:t>
            </a:r>
            <a:endParaRPr lang="en-US" sz="2400" dirty="0">
              <a:ea typeface="+mj-lt"/>
              <a:cs typeface="+mj-lt"/>
            </a:endParaRPr>
          </a:p>
          <a:p>
            <a:pPr lvl="2" algn="just">
              <a:spcBef>
                <a:spcPct val="20000"/>
              </a:spcBef>
            </a:pPr>
            <a:r>
              <a:rPr lang="cs-CZ" sz="2400">
                <a:ea typeface="+mj-lt"/>
                <a:cs typeface="+mj-lt"/>
              </a:rPr>
              <a:t>s charakterem přetlaků</a:t>
            </a:r>
          </a:p>
          <a:p>
            <a:pPr lvl="2" algn="just">
              <a:spcBef>
                <a:spcPct val="20000"/>
              </a:spcBef>
            </a:pPr>
            <a:r>
              <a:rPr lang="cs-CZ" sz="2400">
                <a:ea typeface="+mj-lt"/>
                <a:cs typeface="+mj-lt"/>
              </a:rPr>
              <a:t>vlastní odpory</a:t>
            </a:r>
            <a:r>
              <a:rPr lang="en-US" sz="2400" dirty="0">
                <a:ea typeface="+mj-lt"/>
                <a:cs typeface="+mj-lt"/>
              </a:rPr>
              <a:t> </a:t>
            </a:r>
          </a:p>
          <a:p>
            <a:pPr>
              <a:spcBef>
                <a:spcPts val="0"/>
              </a:spcBef>
            </a:pPr>
            <a:endParaRPr lang="cs-CZ" dirty="0">
              <a:ea typeface="+mj-lt"/>
              <a:cs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61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BCE5A-B278-4066-9674-40BBB416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Přetahy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C62C4-1A42-48FF-9178-CC38A614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12583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latin typeface="Corbel"/>
              </a:rPr>
              <a:t>Rozklad sil je vzhledem ke středu biomechanické soustavy</a:t>
            </a:r>
            <a:endParaRPr lang="cs-CZ" sz="2800" b="1">
              <a:latin typeface="Corbel"/>
            </a:endParaRPr>
          </a:p>
          <a:p>
            <a:pPr marL="0" indent="0" algn="ctr">
              <a:buNone/>
            </a:pPr>
            <a:endParaRPr lang="cs-CZ" sz="2800" b="1" dirty="0">
              <a:latin typeface="Corbel"/>
            </a:endParaRPr>
          </a:p>
          <a:p>
            <a:pPr marL="0" indent="0" algn="ctr">
              <a:buNone/>
            </a:pPr>
            <a:r>
              <a:rPr lang="cs-CZ" sz="2800" b="1" dirty="0">
                <a:latin typeface="Corbel"/>
              </a:rPr>
              <a:t>ODSTŘEDIVÝ</a:t>
            </a:r>
            <a:endParaRPr lang="cs-CZ" sz="2800" b="1" dirty="0">
              <a:latin typeface="Corbel"/>
              <a:ea typeface="+mj-lt"/>
              <a:cs typeface="+mj-lt"/>
            </a:endParaRPr>
          </a:p>
          <a:p>
            <a:pPr marL="0" indent="0" algn="ctr">
              <a:buNone/>
            </a:pPr>
            <a:endParaRPr lang="cs-CZ" sz="2800" b="1" dirty="0">
              <a:latin typeface="Corbel"/>
            </a:endParaRPr>
          </a:p>
          <a:p>
            <a:pPr marL="0" indent="0" algn="ctr">
              <a:buNone/>
            </a:pPr>
            <a:endParaRPr lang="cs-CZ" sz="2800" b="1" dirty="0">
              <a:latin typeface="Corbel"/>
              <a:ea typeface="+mj-lt"/>
              <a:cs typeface="+mj-lt"/>
            </a:endParaRPr>
          </a:p>
          <a:p>
            <a:pPr marL="0" indent="0" algn="ctr">
              <a:buNone/>
            </a:pPr>
            <a:endParaRPr lang="cs-CZ" sz="2800" b="1" dirty="0">
              <a:latin typeface="Corbel"/>
            </a:endParaRPr>
          </a:p>
          <a:p>
            <a:pPr>
              <a:buNone/>
            </a:pPr>
            <a:endParaRPr lang="cs-CZ" sz="2800" dirty="0">
              <a:latin typeface="Corbel"/>
            </a:endParaRPr>
          </a:p>
          <a:p>
            <a:pPr marL="0" indent="0" algn="ctr">
              <a:buNone/>
            </a:pPr>
            <a:endParaRPr lang="cs-CZ" sz="2800" b="1" dirty="0">
              <a:latin typeface="Corbel"/>
            </a:endParaRPr>
          </a:p>
          <a:p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B46745B-8F54-4A5D-AF7F-4FCCAB9A6A6F}"/>
              </a:ext>
            </a:extLst>
          </p:cNvPr>
          <p:cNvSpPr/>
          <p:nvPr/>
        </p:nvSpPr>
        <p:spPr>
          <a:xfrm rot="10800000">
            <a:off x="1886442" y="3956155"/>
            <a:ext cx="2943411" cy="48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D0C42FD-5C33-4FAE-B578-CE874CE05756}"/>
              </a:ext>
            </a:extLst>
          </p:cNvPr>
          <p:cNvSpPr/>
          <p:nvPr/>
        </p:nvSpPr>
        <p:spPr>
          <a:xfrm>
            <a:off x="6249265" y="3956155"/>
            <a:ext cx="2943411" cy="48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58A56103-96AE-4686-9695-72744A47A773}"/>
              </a:ext>
            </a:extLst>
          </p:cNvPr>
          <p:cNvSpPr/>
          <p:nvPr/>
        </p:nvSpPr>
        <p:spPr>
          <a:xfrm>
            <a:off x="5221380" y="3914028"/>
            <a:ext cx="635000" cy="642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71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A0CF0-274F-46F4-AEF1-61DC3217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Přetahování lanem – </a:t>
            </a:r>
            <a:r>
              <a:rPr lang="cs-CZ" dirty="0" err="1"/>
              <a:t>Tug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</a:t>
            </a:r>
          </a:p>
        </p:txBody>
      </p:sp>
      <p:pic>
        <p:nvPicPr>
          <p:cNvPr id="4" name="Obrázek 4" descr="Obsah obrázku tráva, exteriér, osoba, strom&#10;&#10;Popis se vygeneroval automaticky.">
            <a:extLst>
              <a:ext uri="{FF2B5EF4-FFF2-40B4-BE49-F238E27FC236}">
                <a16:creationId xmlns:a16="http://schemas.microsoft.com/office/drawing/2014/main" id="{42531319-50FC-4793-9482-C2139E68A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609" y="1949123"/>
            <a:ext cx="9338857" cy="4267268"/>
          </a:xfrm>
        </p:spPr>
      </p:pic>
    </p:spTree>
    <p:extLst>
      <p:ext uri="{BB962C8B-B14F-4D97-AF65-F5344CB8AC3E}">
        <p14:creationId xmlns:p14="http://schemas.microsoft.com/office/powerpoint/2010/main" val="8470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627C9-63C0-4692-BAEE-784E9300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Přetlaky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CE5918-C7D9-452B-A6D7-DC5081A9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073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2800" dirty="0">
                <a:latin typeface="Corbel"/>
                <a:ea typeface="+mj-lt"/>
                <a:cs typeface="+mj-lt"/>
              </a:rPr>
              <a:t>Rozklad sil je vzhledem ke středu biomechanické soustavy</a:t>
            </a:r>
            <a:endParaRPr lang="cs-CZ" dirty="0"/>
          </a:p>
          <a:p>
            <a:pPr marL="0" indent="0" algn="ctr">
              <a:buNone/>
            </a:pPr>
            <a:endParaRPr lang="cs-CZ" sz="2800" dirty="0">
              <a:latin typeface="Corbel"/>
              <a:ea typeface="+mj-lt"/>
              <a:cs typeface="+mj-lt"/>
            </a:endParaRPr>
          </a:p>
          <a:p>
            <a:pPr marL="0" indent="0" algn="ctr">
              <a:buNone/>
            </a:pPr>
            <a:r>
              <a:rPr lang="cs-CZ" sz="2800" b="1" dirty="0">
                <a:latin typeface="Corbel"/>
                <a:ea typeface="+mj-lt"/>
                <a:cs typeface="+mj-lt"/>
              </a:rPr>
              <a:t>DOSTŘEDIVÝ</a:t>
            </a:r>
            <a:endParaRPr lang="cs-CZ" sz="2800" b="1" dirty="0">
              <a:latin typeface="Corbel"/>
            </a:endParaRPr>
          </a:p>
          <a:p>
            <a:pPr marL="0" indent="0" algn="ctr">
              <a:buNone/>
            </a:pPr>
            <a:endParaRPr lang="cs-CZ" sz="2800" dirty="0">
              <a:latin typeface="Corbel"/>
            </a:endParaRPr>
          </a:p>
          <a:p>
            <a:pPr marL="0" indent="0" algn="ctr">
              <a:buNone/>
            </a:pPr>
            <a:endParaRPr lang="cs-CZ" sz="2800" dirty="0">
              <a:latin typeface="Corbel"/>
            </a:endParaRP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7FED176-BBDE-43A6-A9B8-6B314BD98290}"/>
              </a:ext>
            </a:extLst>
          </p:cNvPr>
          <p:cNvSpPr/>
          <p:nvPr/>
        </p:nvSpPr>
        <p:spPr>
          <a:xfrm>
            <a:off x="1886442" y="3956155"/>
            <a:ext cx="2943411" cy="48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8B115F9-FB2A-4608-A5F3-5B79D63BFB81}"/>
              </a:ext>
            </a:extLst>
          </p:cNvPr>
          <p:cNvSpPr/>
          <p:nvPr/>
        </p:nvSpPr>
        <p:spPr>
          <a:xfrm rot="10800000">
            <a:off x="6249265" y="3956155"/>
            <a:ext cx="2943411" cy="485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259A488-74CB-46DB-B361-B8EFF6362527}"/>
              </a:ext>
            </a:extLst>
          </p:cNvPr>
          <p:cNvSpPr/>
          <p:nvPr/>
        </p:nvSpPr>
        <p:spPr>
          <a:xfrm>
            <a:off x="5221380" y="3914028"/>
            <a:ext cx="635000" cy="642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44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712F7-A548-4A5B-8B6E-48F08DE5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Páka - </a:t>
            </a:r>
            <a:r>
              <a:rPr lang="cs-CZ" dirty="0" err="1"/>
              <a:t>armwrestling</a:t>
            </a:r>
          </a:p>
        </p:txBody>
      </p:sp>
      <p:pic>
        <p:nvPicPr>
          <p:cNvPr id="4" name="Obrázek 4" descr="Obsah obrázku osoba, dav&#10;&#10;Popis se vygeneroval automaticky.">
            <a:extLst>
              <a:ext uri="{FF2B5EF4-FFF2-40B4-BE49-F238E27FC236}">
                <a16:creationId xmlns:a16="http://schemas.microsoft.com/office/drawing/2014/main" id="{2BC87EA2-8F30-42E9-A728-443A732F9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618" y="1550500"/>
            <a:ext cx="8630940" cy="4856997"/>
          </a:xfrm>
        </p:spPr>
      </p:pic>
    </p:spTree>
    <p:extLst>
      <p:ext uri="{BB962C8B-B14F-4D97-AF65-F5344CB8AC3E}">
        <p14:creationId xmlns:p14="http://schemas.microsoft.com/office/powerpoint/2010/main" val="1794357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B7C52-73CC-41C0-8D34-23DCF2EC9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Odpory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F5E372-B65E-454F-9C40-753989115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74589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dirty="0">
                <a:latin typeface="Corbel"/>
                <a:ea typeface="+mj-lt"/>
                <a:cs typeface="+mj-lt"/>
              </a:rPr>
              <a:t>Rozklad sil je vzhledem ke středu biomechanické soustavy </a:t>
            </a:r>
            <a:endParaRPr lang="cs-CZ" sz="2800" dirty="0">
              <a:latin typeface="Century Gothic" panose="020B0502020202020204"/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endParaRPr lang="cs-CZ" sz="2800" dirty="0">
              <a:latin typeface="Corbel"/>
              <a:ea typeface="+mj-lt"/>
              <a:cs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cs-CZ" sz="2800" b="1" dirty="0">
              <a:latin typeface="Corbel"/>
              <a:ea typeface="+mj-lt"/>
              <a:cs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dirty="0">
                <a:latin typeface="Corbel"/>
                <a:ea typeface="+mj-lt"/>
                <a:cs typeface="+mj-lt"/>
              </a:rPr>
              <a:t>RŮZNÝ</a:t>
            </a:r>
            <a:br>
              <a:rPr lang="cs-CZ" sz="2800" b="1" dirty="0">
                <a:latin typeface="Corbel"/>
                <a:ea typeface="+mj-lt"/>
                <a:cs typeface="+mj-lt"/>
              </a:rPr>
            </a:br>
            <a:r>
              <a:rPr lang="cs-CZ" sz="2800" b="1" dirty="0">
                <a:latin typeface="Corbel"/>
                <a:ea typeface="+mj-lt"/>
                <a:cs typeface="+mj-lt"/>
              </a:rPr>
              <a:t>(DO VŠECH SMĚRŮ)</a:t>
            </a:r>
            <a:endParaRPr lang="cs-CZ" sz="2800" b="1" dirty="0">
              <a:latin typeface="Century Gothic" panose="020B0502020202020204"/>
              <a:ea typeface="+mj-lt"/>
              <a:cs typeface="+mj-lt"/>
            </a:endParaRPr>
          </a:p>
          <a:p>
            <a:pPr algn="just">
              <a:spcBef>
                <a:spcPts val="0"/>
              </a:spcBef>
            </a:pPr>
            <a:endParaRPr lang="cs-CZ" sz="2800" dirty="0">
              <a:latin typeface="Century Gothic" panose="020B0502020202020204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cs-CZ" dirty="0">
              <a:ea typeface="+mj-lt"/>
              <a:cs typeface="+mj-lt"/>
            </a:endParaRPr>
          </a:p>
          <a:p>
            <a:endParaRPr lang="cs-CZ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49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819A0E-8A21-4A2A-A02D-578E414B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sz="3600" dirty="0"/>
              <a:t>Původ úpolů </a:t>
            </a:r>
            <a:br>
              <a:rPr lang="cs-CZ" sz="3600" dirty="0"/>
            </a:br>
            <a:r>
              <a:rPr lang="cs-CZ" sz="3600" dirty="0"/>
              <a:t>ve fylogenezi lidstva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DB630B-0607-4A8C-9E07-064B964C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782" y="1453503"/>
            <a:ext cx="6399930" cy="444139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>
                <a:ea typeface="+mj-lt"/>
                <a:cs typeface="+mj-lt"/>
              </a:rPr>
              <a:t>Pohybové aktivity úpolového charakteru </a:t>
            </a:r>
            <a:br>
              <a:rPr lang="cs-CZ" sz="2400" b="1" dirty="0">
                <a:ea typeface="+mj-lt"/>
                <a:cs typeface="+mj-lt"/>
              </a:rPr>
            </a:br>
            <a:r>
              <a:rPr lang="cs-CZ" sz="2400" b="1" dirty="0">
                <a:ea typeface="+mj-lt"/>
                <a:cs typeface="+mj-lt"/>
              </a:rPr>
              <a:t>byly součástí fylogeneze lidstva</a:t>
            </a:r>
            <a:endParaRPr lang="cs-CZ" sz="2400"/>
          </a:p>
          <a:p>
            <a:pPr marL="0" indent="0">
              <a:buNone/>
            </a:pPr>
            <a:endParaRPr lang="cs-CZ" sz="2400" b="1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cs-CZ" sz="2400" b="1" dirty="0">
                <a:ea typeface="+mj-lt"/>
                <a:cs typeface="+mj-lt"/>
              </a:rPr>
              <a:t>Utilitární charakter</a:t>
            </a:r>
            <a:endParaRPr lang="cs-CZ" sz="2400" b="1" dirty="0"/>
          </a:p>
          <a:p>
            <a:r>
              <a:rPr lang="cs-CZ" sz="2400" dirty="0">
                <a:ea typeface="+mj-lt"/>
                <a:cs typeface="+mj-lt"/>
              </a:rPr>
              <a:t>lov</a:t>
            </a:r>
            <a:endParaRPr lang="cs-CZ" sz="2400"/>
          </a:p>
          <a:p>
            <a:r>
              <a:rPr lang="cs-CZ" sz="2400" dirty="0">
                <a:ea typeface="+mj-lt"/>
                <a:cs typeface="+mj-lt"/>
              </a:rPr>
              <a:t>Boj</a:t>
            </a:r>
          </a:p>
          <a:p>
            <a:pPr marL="0" indent="0">
              <a:buNone/>
            </a:pPr>
            <a:endParaRPr lang="cs-CZ" sz="2400" b="1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cs-CZ" sz="2400" b="1" dirty="0">
                <a:ea typeface="+mj-lt"/>
                <a:cs typeface="+mj-lt"/>
              </a:rPr>
              <a:t>Zábavný charakter</a:t>
            </a:r>
            <a:endParaRPr lang="cs-CZ" sz="2400" b="1"/>
          </a:p>
          <a:p>
            <a:r>
              <a:rPr lang="cs-CZ" sz="2400" dirty="0">
                <a:ea typeface="+mj-lt"/>
                <a:cs typeface="+mj-lt"/>
              </a:rPr>
              <a:t>hra</a:t>
            </a:r>
            <a:endParaRPr lang="cs-CZ" sz="2400"/>
          </a:p>
          <a:p>
            <a:r>
              <a:rPr lang="cs-CZ" sz="2400" dirty="0">
                <a:ea typeface="+mj-lt"/>
                <a:cs typeface="+mj-lt"/>
              </a:rPr>
              <a:t>tanec</a:t>
            </a:r>
            <a:endParaRPr lang="cs-CZ" sz="240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8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B8A12-1FAA-4BA6-B11D-45D647E4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Odpory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B4C22-46A8-48D9-BC1F-1A18A66F5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sz="2400" b="1" dirty="0">
                <a:ea typeface="+mj-lt"/>
                <a:cs typeface="+mj-lt"/>
              </a:rPr>
              <a:t>Navázání kontaktu</a:t>
            </a:r>
            <a:endParaRPr lang="cs-CZ" sz="2400" b="1"/>
          </a:p>
          <a:p>
            <a:pPr algn="just"/>
            <a:r>
              <a:rPr lang="cs-CZ" sz="2400" dirty="0">
                <a:ea typeface="+mj-lt"/>
                <a:cs typeface="+mj-lt"/>
              </a:rPr>
              <a:t>dotknout se nebo uchopit partnera (určenou část jeho těla), či předmětu, který drží</a:t>
            </a:r>
            <a:endParaRPr lang="cs-CZ" sz="2400" dirty="0"/>
          </a:p>
          <a:p>
            <a:pPr marL="0" indent="0" algn="just">
              <a:buNone/>
            </a:pPr>
            <a:endParaRPr lang="cs-CZ" sz="2400" dirty="0">
              <a:ea typeface="+mj-lt"/>
              <a:cs typeface="+mj-lt"/>
            </a:endParaRPr>
          </a:p>
          <a:p>
            <a:pPr marL="0" indent="0" algn="just">
              <a:buNone/>
            </a:pPr>
            <a:r>
              <a:rPr lang="cs-CZ" sz="2400" b="1" dirty="0">
                <a:ea typeface="+mj-lt"/>
                <a:cs typeface="+mj-lt"/>
              </a:rPr>
              <a:t>Zabránění kontaktu</a:t>
            </a:r>
            <a:endParaRPr lang="cs-CZ" sz="2400" b="1"/>
          </a:p>
          <a:p>
            <a:r>
              <a:rPr lang="cs-CZ" sz="2400" dirty="0">
                <a:ea typeface="+mj-lt"/>
                <a:cs typeface="+mj-lt"/>
              </a:rPr>
              <a:t>zabránit dotyku nebo úchopu 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09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11966-38D4-4978-BD02-5150185B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Odpory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A2D5B-87E0-4720-B524-9036161C9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783" y="1851212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Přemístění</a:t>
            </a:r>
            <a:endParaRPr lang="cs-CZ" b="1" dirty="0"/>
          </a:p>
          <a:p>
            <a:pPr algn="just"/>
            <a:r>
              <a:rPr lang="cs-CZ" dirty="0">
                <a:ea typeface="+mj-lt"/>
                <a:cs typeface="+mj-lt"/>
              </a:rPr>
              <a:t>přemístit (vychýlit z rovnováhy) partnera (horizontálně i vertikálně)</a:t>
            </a:r>
            <a:endParaRPr lang="cs-CZ"/>
          </a:p>
          <a:p>
            <a:pPr algn="just"/>
            <a:r>
              <a:rPr lang="cs-CZ" dirty="0">
                <a:ea typeface="+mj-lt"/>
                <a:cs typeface="+mj-lt"/>
              </a:rPr>
              <a:t>změnit polohu určené části těla (končetiny, trup, hlava)</a:t>
            </a:r>
            <a:endParaRPr lang="cs-CZ"/>
          </a:p>
          <a:p>
            <a:pPr algn="just"/>
            <a:r>
              <a:rPr lang="cs-CZ" dirty="0">
                <a:ea typeface="+mj-lt"/>
                <a:cs typeface="+mj-lt"/>
              </a:rPr>
              <a:t>přemístit předmět držený partnerem</a:t>
            </a:r>
            <a:endParaRPr lang="cs-CZ"/>
          </a:p>
          <a:p>
            <a:pPr marL="0" indent="0" algn="just">
              <a:buNone/>
            </a:pPr>
            <a:endParaRPr lang="cs-CZ" dirty="0">
              <a:ea typeface="+mj-lt"/>
              <a:cs typeface="+mj-lt"/>
            </a:endParaRPr>
          </a:p>
          <a:p>
            <a:pPr marL="0" indent="0" algn="just">
              <a:buNone/>
            </a:pPr>
            <a:r>
              <a:rPr lang="cs-CZ" b="1" dirty="0">
                <a:ea typeface="+mj-lt"/>
                <a:cs typeface="+mj-lt"/>
              </a:rPr>
              <a:t>Držení</a:t>
            </a:r>
            <a:endParaRPr lang="cs-CZ" b="1" dirty="0"/>
          </a:p>
          <a:p>
            <a:pPr algn="just"/>
            <a:r>
              <a:rPr lang="cs-CZ" dirty="0">
                <a:ea typeface="+mj-lt"/>
                <a:cs typeface="+mj-lt"/>
              </a:rPr>
              <a:t>udržet partnera (horizontálně i vertikálně)</a:t>
            </a:r>
            <a:endParaRPr lang="cs-CZ" dirty="0"/>
          </a:p>
          <a:p>
            <a:pPr algn="just"/>
            <a:r>
              <a:rPr lang="cs-CZ" dirty="0">
                <a:ea typeface="+mj-lt"/>
                <a:cs typeface="+mj-lt"/>
              </a:rPr>
              <a:t>udržet polohu určené části těla (končetiny, trup, hlava)</a:t>
            </a:r>
            <a:endParaRPr lang="cs-CZ" dirty="0"/>
          </a:p>
          <a:p>
            <a:pPr algn="just"/>
            <a:r>
              <a:rPr lang="cs-CZ" dirty="0">
                <a:ea typeface="+mj-lt"/>
                <a:cs typeface="+mj-lt"/>
              </a:rPr>
              <a:t>udržet držený předmět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81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738B6-DEE6-4F01-8D9A-D84C3BA1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9C490-C365-46A7-A78D-FBA06DE2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ea typeface="+mj-lt"/>
                <a:cs typeface="+mj-lt"/>
              </a:rPr>
              <a:t>1. teoretický test</a:t>
            </a:r>
          </a:p>
          <a:p>
            <a:pPr marL="0" indent="0">
              <a:buNone/>
            </a:pPr>
            <a:r>
              <a:rPr lang="cs-CZ" dirty="0">
                <a:ea typeface="+mj-lt"/>
                <a:cs typeface="+mj-lt"/>
              </a:rPr>
              <a:t>ověří znalost systematiky úpolů a biomechaniky průpravných úpolů </a:t>
            </a:r>
            <a:br>
              <a:rPr lang="cs-CZ" dirty="0">
                <a:ea typeface="+mj-lt"/>
                <a:cs typeface="+mj-lt"/>
              </a:rPr>
            </a:br>
            <a:r>
              <a:rPr lang="cs-CZ" i="1" dirty="0">
                <a:ea typeface="+mj-lt"/>
                <a:cs typeface="+mj-lt"/>
              </a:rPr>
              <a:t>(na konci semestru podle zadaných zdrojů a informací z výuky)</a:t>
            </a:r>
            <a:endParaRPr lang="cs-CZ" i="1"/>
          </a:p>
          <a:p>
            <a:pPr marL="0" indent="0">
              <a:buNone/>
            </a:pPr>
            <a:r>
              <a:rPr lang="cs-CZ" b="1" dirty="0">
                <a:ea typeface="+mj-lt"/>
                <a:cs typeface="+mj-lt"/>
              </a:rPr>
              <a:t>2. praktický test</a:t>
            </a:r>
            <a:endParaRPr lang="cs-CZ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cs-CZ" dirty="0">
                <a:ea typeface="+mj-lt"/>
                <a:cs typeface="+mj-lt"/>
              </a:rPr>
              <a:t>a) předvedení min. 8 cvičení ze základních úpolů pro rozvoj vybrané pohybové schopnosti </a:t>
            </a:r>
            <a:endParaRPr lang="cs-CZ">
              <a:ea typeface="+mj-lt"/>
              <a:cs typeface="+mj-lt"/>
            </a:endParaRPr>
          </a:p>
          <a:p>
            <a:pPr marL="0" indent="0">
              <a:buNone/>
            </a:pPr>
            <a:r>
              <a:rPr lang="cs-CZ" i="1" dirty="0">
                <a:ea typeface="+mj-lt"/>
                <a:cs typeface="+mj-lt"/>
              </a:rPr>
              <a:t>(v případě standardní výuky budeme zkoušet prezenčně, v případě hygienických opatření formou seminární práce; rozhodnutí během semestru podle vývoje epidemických opatření; zadání témat cvičení nejpozději na konci dubna)</a:t>
            </a:r>
            <a:endParaRPr lang="cs-CZ" i="1"/>
          </a:p>
          <a:p>
            <a:pPr marL="0" indent="0">
              <a:buNone/>
            </a:pPr>
            <a:r>
              <a:rPr lang="cs-CZ" dirty="0">
                <a:ea typeface="+mj-lt"/>
                <a:cs typeface="+mj-lt"/>
              </a:rPr>
              <a:t>b) předvedení min. 6 základních pádových technik do všech směrů </a:t>
            </a:r>
            <a:br>
              <a:rPr lang="cs-CZ" dirty="0">
                <a:ea typeface="+mj-lt"/>
                <a:cs typeface="+mj-lt"/>
              </a:rPr>
            </a:br>
            <a:r>
              <a:rPr lang="cs-CZ" i="1" dirty="0">
                <a:ea typeface="+mj-lt"/>
                <a:cs typeface="+mj-lt"/>
              </a:rPr>
              <a:t>(v případě standardní výuky budeme zkoušet prezenčně, v případě hygienických opatření formou videozáznamu)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227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17DDB-311C-486B-89F8-15E27527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semestru jaro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BD4A2-CD91-4594-A0E6-9837F2F26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83036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1. -5. 3. </a:t>
            </a:r>
            <a:r>
              <a:rPr lang="cs-CZ" dirty="0">
                <a:ea typeface="+mj-lt"/>
                <a:cs typeface="+mj-lt"/>
              </a:rPr>
              <a:t>Úvodní setkání v MS </a:t>
            </a:r>
            <a:r>
              <a:rPr lang="cs-CZ" dirty="0" err="1">
                <a:ea typeface="+mj-lt"/>
                <a:cs typeface="+mj-lt"/>
              </a:rPr>
              <a:t>Teams</a:t>
            </a:r>
            <a:endParaRPr lang="cs-CZ">
              <a:ea typeface="+mj-lt"/>
              <a:cs typeface="+mj-lt"/>
            </a:endParaRP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8. 3. 12:00 a 10. 3. 12:50</a:t>
            </a:r>
            <a:r>
              <a:rPr lang="cs-CZ" dirty="0">
                <a:ea typeface="+mj-lt"/>
                <a:cs typeface="+mj-lt"/>
              </a:rPr>
              <a:t> Úvodní přednáška </a:t>
            </a:r>
            <a:endParaRPr lang="cs-CZ"/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do 28. 3.</a:t>
            </a:r>
            <a:r>
              <a:rPr lang="cs-CZ" dirty="0"/>
              <a:t> Individuální nácvik 3 pádových technik </a:t>
            </a:r>
            <a:endParaRPr lang="cs-CZ" dirty="0">
              <a:ea typeface="+mj-lt"/>
              <a:cs typeface="+mj-lt"/>
            </a:endParaRPr>
          </a:p>
          <a:p>
            <a:pPr lvl="1"/>
            <a:r>
              <a:rPr lang="cs-CZ" dirty="0">
                <a:ea typeface="+mj-lt"/>
                <a:cs typeface="+mj-lt"/>
              </a:rPr>
              <a:t>Pád vzad bez převratu se zaražením</a:t>
            </a:r>
          </a:p>
          <a:p>
            <a:pPr lvl="1"/>
            <a:r>
              <a:rPr lang="cs-CZ" dirty="0">
                <a:ea typeface="+mj-lt"/>
                <a:cs typeface="+mj-lt"/>
              </a:rPr>
              <a:t>Pád vzad s převratem bez zaražení</a:t>
            </a:r>
          </a:p>
          <a:p>
            <a:pPr lvl="1"/>
            <a:r>
              <a:rPr lang="cs-CZ" dirty="0">
                <a:ea typeface="+mj-lt"/>
                <a:cs typeface="+mj-lt"/>
              </a:rPr>
              <a:t>Pád stranou</a:t>
            </a:r>
            <a:endParaRPr lang="cs-CZ" dirty="0"/>
          </a:p>
          <a:p>
            <a:r>
              <a:rPr lang="cs-CZ" dirty="0">
                <a:ea typeface="+mj-lt"/>
                <a:cs typeface="+mj-lt"/>
              </a:rPr>
              <a:t>Informační zdroje </a:t>
            </a:r>
          </a:p>
          <a:p>
            <a:pPr lvl="1"/>
            <a:r>
              <a:rPr lang="cs-CZ" dirty="0">
                <a:hlinkClick r:id="rId2"/>
              </a:rPr>
              <a:t>https://www.fsps.muni.cz/impact/padova-technika/</a:t>
            </a:r>
            <a:endParaRPr lang="cs-CZ">
              <a:ea typeface="+mj-lt"/>
              <a:cs typeface="+mj-lt"/>
            </a:endParaRPr>
          </a:p>
          <a:p>
            <a:pPr lvl="1"/>
            <a:r>
              <a:rPr lang="cs-CZ" dirty="0"/>
              <a:t>Interaktivní osnova v IS (bude doplněno)</a:t>
            </a:r>
            <a:endParaRPr lang="cs-CZ" dirty="0">
              <a:ea typeface="+mj-lt"/>
              <a:cs typeface="+mj-lt"/>
            </a:endParaRPr>
          </a:p>
          <a:p>
            <a:pPr lvl="1"/>
            <a:endParaRPr lang="cs-CZ" dirty="0"/>
          </a:p>
          <a:p>
            <a:pPr lvl="5"/>
            <a:endParaRPr lang="cs-CZ" dirty="0"/>
          </a:p>
          <a:p>
            <a:pPr lvl="5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9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08C84-F59E-42F1-A009-58F531CF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Harmonogram semestru jaro 2021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7A245-7D0B-4E2C-8340-570AA9775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5848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22.-26. 3.</a:t>
            </a:r>
            <a:r>
              <a:rPr lang="cs-CZ" dirty="0">
                <a:solidFill>
                  <a:srgbClr val="FF0000"/>
                </a:solidFill>
                <a:ea typeface="+mj-lt"/>
                <a:cs typeface="+mj-lt"/>
              </a:rPr>
              <a:t> </a:t>
            </a:r>
            <a:r>
              <a:rPr lang="cs-CZ" dirty="0">
                <a:ea typeface="+mj-lt"/>
                <a:cs typeface="+mj-lt"/>
              </a:rPr>
              <a:t>Konzultace v seminárních skupinách v MS </a:t>
            </a:r>
            <a:r>
              <a:rPr lang="cs-CZ" dirty="0" err="1">
                <a:ea typeface="+mj-lt"/>
                <a:cs typeface="+mj-lt"/>
              </a:rPr>
              <a:t>Teams</a:t>
            </a:r>
            <a:r>
              <a:rPr lang="cs-CZ" dirty="0">
                <a:ea typeface="+mj-lt"/>
                <a:cs typeface="+mj-lt"/>
              </a:rPr>
              <a:t> dle rozvrhu</a:t>
            </a:r>
          </a:p>
          <a:p>
            <a:pPr lvl="1"/>
            <a:r>
              <a:rPr lang="cs-CZ" dirty="0">
                <a:ea typeface="+mj-lt"/>
                <a:cs typeface="+mj-lt"/>
              </a:rPr>
              <a:t>Studenti SEBS, RKH a MAN se připojí podle časových možností do kterékoliv skupiny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cs-CZ" dirty="0"/>
              <a:t>Zpětná vazba a konzultace nácviku pádových technik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cs-CZ" dirty="0"/>
              <a:t>Vysvětlení kritérií pro vzájemné hodnocení pádové techniky v IS</a:t>
            </a:r>
            <a:endParaRPr lang="en-US">
              <a:ea typeface="+mj-lt"/>
              <a:cs typeface="+mj-lt"/>
            </a:endParaRPr>
          </a:p>
          <a:p>
            <a:pPr lvl="1"/>
            <a:r>
              <a:rPr lang="cs-CZ" dirty="0">
                <a:ea typeface="+mj-lt"/>
                <a:cs typeface="+mj-lt"/>
              </a:rPr>
              <a:t>Vysvětlení postupu vzájemného hodnocení v IS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do 28. 3.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ea typeface="+mj-lt"/>
                <a:cs typeface="+mj-lt"/>
              </a:rPr>
              <a:t> 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18:00 </a:t>
            </a:r>
            <a:r>
              <a:rPr lang="cs-CZ" dirty="0"/>
              <a:t>Vložení videozáznamu 3 pádových technik do IS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29. 3.</a:t>
            </a:r>
            <a:r>
              <a:rPr lang="cs-CZ" dirty="0"/>
              <a:t> Zahájení vzájemného hodnocení </a:t>
            </a:r>
            <a:br>
              <a:rPr lang="cs-CZ" dirty="0"/>
            </a:br>
            <a:r>
              <a:rPr lang="cs-CZ" dirty="0"/>
              <a:t>(nejedná se o závěrečné hodnocení k udělení zápočtu)</a:t>
            </a:r>
          </a:p>
          <a:p>
            <a:r>
              <a:rPr lang="cs-CZ" dirty="0"/>
              <a:t>Další pokyny podle vývoje epidemické situace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52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F151F-8258-4914-B005-FBF68BC6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Výukové materiály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782C8-8612-4CB4-9306-2F5735F8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98717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b="1">
                <a:ea typeface="+mj-lt"/>
                <a:cs typeface="+mj-lt"/>
              </a:rPr>
              <a:t>Primární </a:t>
            </a:r>
            <a:endParaRPr lang="cs-CZ"/>
          </a:p>
          <a:p>
            <a:pPr>
              <a:buFont typeface="Wingdings" charset="2"/>
              <a:buChar char="Ø"/>
            </a:pPr>
            <a:r>
              <a:rPr lang="cs-CZ" sz="1800" dirty="0">
                <a:ea typeface="+mj-lt"/>
                <a:cs typeface="+mj-lt"/>
                <a:hlinkClick r:id="rId2"/>
              </a:rPr>
              <a:t>https://www.fsps.muni.cz/impact/prupravne-upoly-pro-telesnou-vychovu-a-sport/</a:t>
            </a:r>
            <a:r>
              <a:rPr lang="cs-CZ" sz="1800" dirty="0">
                <a:ea typeface="+mj-lt"/>
                <a:cs typeface="+mj-lt"/>
              </a:rPr>
              <a:t> </a:t>
            </a:r>
            <a:endParaRPr lang="cs-CZ" sz="1800"/>
          </a:p>
          <a:p>
            <a:pPr>
              <a:buFont typeface="Wingdings" charset="2"/>
              <a:buChar char="Ø"/>
            </a:pPr>
            <a:r>
              <a:rPr lang="cs-CZ" sz="1800" dirty="0">
                <a:ea typeface="+mj-lt"/>
                <a:cs typeface="+mj-lt"/>
                <a:hlinkClick r:id="rId3"/>
              </a:rPr>
              <a:t>https://www.fsps.muni.cz/impact/padova-technika/padova-technika-v-systematice-upolu/?HighlightString=%C3%BApoly</a:t>
            </a:r>
            <a:r>
              <a:rPr lang="cs-CZ" sz="1800" dirty="0">
                <a:ea typeface="+mj-lt"/>
                <a:cs typeface="+mj-lt"/>
              </a:rPr>
              <a:t> </a:t>
            </a:r>
            <a:endParaRPr lang="cs-CZ" sz="1800"/>
          </a:p>
          <a:p>
            <a:pPr>
              <a:buFont typeface="Wingdings" charset="2"/>
              <a:buChar char="Ø"/>
            </a:pPr>
            <a:r>
              <a:rPr lang="cs-CZ" sz="1800" dirty="0">
                <a:ea typeface="+mj-lt"/>
                <a:cs typeface="+mj-lt"/>
                <a:hlinkClick r:id="rId4"/>
              </a:rPr>
              <a:t>https://www.fsps.muni.cz/impact/pohybove-hry/pohybove-hry/upolove-hry/?HighlightString=%C3%BApoly</a:t>
            </a:r>
            <a:r>
              <a:rPr lang="cs-CZ" sz="1800" dirty="0">
                <a:ea typeface="+mj-lt"/>
                <a:cs typeface="+mj-lt"/>
              </a:rPr>
              <a:t> </a:t>
            </a:r>
            <a:endParaRPr lang="cs-CZ" sz="1800"/>
          </a:p>
          <a:p>
            <a:pPr>
              <a:buFont typeface="Wingdings" charset="2"/>
              <a:buChar char="Ø"/>
            </a:pPr>
            <a:r>
              <a:rPr lang="cs-CZ" sz="1800" dirty="0">
                <a:ea typeface="+mj-lt"/>
                <a:cs typeface="+mj-lt"/>
                <a:hlinkClick r:id="rId5"/>
              </a:rPr>
              <a:t>https://www.fsps.muni.cz/inovace-SEBS-ASEBS/elearning/prupravne-upoly</a:t>
            </a:r>
            <a:r>
              <a:rPr lang="cs-CZ" sz="1800" dirty="0">
                <a:ea typeface="+mj-lt"/>
                <a:cs typeface="+mj-lt"/>
              </a:rPr>
              <a:t> </a:t>
            </a:r>
            <a:endParaRPr lang="cs-CZ" sz="1800"/>
          </a:p>
          <a:p>
            <a:pPr>
              <a:buNone/>
            </a:pPr>
            <a:endParaRPr lang="cs-CZ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188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FA7DD-4729-4F22-9752-6B576515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Výukové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D5FA5-5B93-4BA9-AA7E-8F8FAA8D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b="1"/>
              <a:t>Sekundární </a:t>
            </a:r>
            <a:endParaRPr lang="cs-CZ" b="1">
              <a:ea typeface="+mj-lt"/>
              <a:cs typeface="+mj-lt"/>
            </a:endParaRPr>
          </a:p>
          <a:p>
            <a:pPr>
              <a:buFont typeface="Wingdings" charset="2"/>
              <a:buChar char="Ø"/>
            </a:pPr>
            <a:r>
              <a:rPr lang="cs-CZ" sz="1800" dirty="0">
                <a:hlinkClick r:id="rId2"/>
              </a:rPr>
              <a:t>https://is.muni.cz/elportal/estud/fsps/js10/upoly/web/index.html</a:t>
            </a:r>
            <a:r>
              <a:rPr lang="cs-CZ" sz="1800" dirty="0"/>
              <a:t> </a:t>
            </a:r>
            <a:endParaRPr lang="cs-CZ" sz="1800">
              <a:ea typeface="+mj-lt"/>
              <a:cs typeface="+mj-lt"/>
            </a:endParaRPr>
          </a:p>
          <a:p>
            <a:pPr>
              <a:buFont typeface="Wingdings" charset="2"/>
              <a:buChar char="Ø"/>
            </a:pPr>
            <a:r>
              <a:rPr lang="cs-CZ" sz="1800" dirty="0">
                <a:hlinkClick r:id="rId3"/>
              </a:rPr>
              <a:t>https://is.muni.cz/do/rect/el/estud/fsps/js16/sebeobrana/web/pages/01_vj1.html</a:t>
            </a:r>
            <a:r>
              <a:rPr lang="cs-CZ" sz="1800" dirty="0"/>
              <a:t> </a:t>
            </a:r>
            <a:endParaRPr lang="cs-CZ" sz="1800">
              <a:ea typeface="+mj-lt"/>
              <a:cs typeface="+mj-lt"/>
            </a:endParaRPr>
          </a:p>
          <a:p>
            <a:pPr>
              <a:buFont typeface="Wingdings" charset="2"/>
              <a:buChar char="Ø"/>
            </a:pPr>
            <a:r>
              <a:rPr lang="cs-CZ" sz="1800" dirty="0">
                <a:hlinkClick r:id="rId4"/>
              </a:rPr>
              <a:t>https://is.muni.cz/do/rect/el/estud/fsps/ps11/sebeob/web/index.html</a:t>
            </a:r>
            <a:r>
              <a:rPr lang="cs-CZ" sz="1800" dirty="0"/>
              <a:t> </a:t>
            </a:r>
            <a:endParaRPr lang="cs-CZ" sz="1800" dirty="0">
              <a:ea typeface="+mj-lt"/>
              <a:cs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868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66E2A-D3C3-4746-A62C-81DF425E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Bezpečnost při nácviku venku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28494-E007-44B7-826E-4071CA76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dirty="0"/>
              <a:t>Prostor</a:t>
            </a:r>
          </a:p>
          <a:p>
            <a:pPr lvl="1"/>
            <a:r>
              <a:rPr lang="cs-CZ" dirty="0"/>
              <a:t>Vyberte si vhodné a bezpečné prostředí</a:t>
            </a:r>
          </a:p>
          <a:p>
            <a:pPr lvl="1"/>
            <a:r>
              <a:rPr lang="cs-CZ" dirty="0"/>
              <a:t>Optimálně hřiště (např. </a:t>
            </a:r>
            <a:r>
              <a:rPr lang="cs-CZ" dirty="0" err="1"/>
              <a:t>workoutové</a:t>
            </a:r>
            <a:r>
              <a:rPr lang="cs-CZ" dirty="0"/>
              <a:t>, dětské) nebo trávník</a:t>
            </a:r>
          </a:p>
          <a:p>
            <a:pPr lvl="1"/>
            <a:r>
              <a:rPr lang="cs-CZ" dirty="0"/>
              <a:t>Cvičební podložka (</a:t>
            </a:r>
            <a:r>
              <a:rPr lang="cs-CZ" dirty="0">
                <a:ea typeface="+mj-lt"/>
                <a:cs typeface="+mj-lt"/>
              </a:rPr>
              <a:t>fitness podložka, karimatka, aj.)</a:t>
            </a:r>
            <a:endParaRPr lang="cs-CZ" dirty="0"/>
          </a:p>
          <a:p>
            <a:pPr lvl="1"/>
            <a:r>
              <a:rPr lang="cs-CZ" dirty="0"/>
              <a:t>Kontrola místa (čistota, kameny, střepy …)</a:t>
            </a:r>
          </a:p>
          <a:p>
            <a:pPr lvl="1"/>
            <a:r>
              <a:rPr lang="cs-CZ" dirty="0">
                <a:ea typeface="+mj-lt"/>
                <a:cs typeface="+mj-lt"/>
              </a:rPr>
              <a:t>Pozor na předměty kolem vás, především za vámi!!</a:t>
            </a:r>
            <a:endParaRPr lang="cs-CZ" dirty="0"/>
          </a:p>
          <a:p>
            <a:endParaRPr lang="cs-CZ" dirty="0">
              <a:ea typeface="+mj-lt"/>
              <a:cs typeface="+mj-lt"/>
            </a:endParaRPr>
          </a:p>
          <a:p>
            <a:r>
              <a:rPr lang="cs-CZ" dirty="0">
                <a:ea typeface="+mj-lt"/>
                <a:cs typeface="+mj-lt"/>
              </a:rPr>
              <a:t>Oblečení</a:t>
            </a:r>
            <a:endParaRPr lang="cs-CZ" dirty="0"/>
          </a:p>
          <a:p>
            <a:pPr lvl="1"/>
            <a:r>
              <a:rPr lang="cs-CZ" dirty="0"/>
              <a:t>Zvolte vhodné oblečení pro nácvik (možné ušpinit, volné, bez nebezpečných prvků jako jsou šňůrky, druky aj.</a:t>
            </a:r>
            <a:endParaRPr lang="en-US" dirty="0">
              <a:ea typeface="+mj-lt"/>
              <a:cs typeface="+mj-lt"/>
            </a:endParaRPr>
          </a:p>
          <a:p>
            <a:endParaRPr lang="cs-CZ" dirty="0"/>
          </a:p>
          <a:p>
            <a:r>
              <a:rPr lang="cs-CZ" dirty="0"/>
              <a:t>Cvičení</a:t>
            </a:r>
          </a:p>
          <a:p>
            <a:pPr lvl="1"/>
            <a:r>
              <a:rPr lang="cs-CZ" dirty="0"/>
              <a:t>Rozcvičte se (zahřátí, kloubně-mobilizační cvičení, protažení)</a:t>
            </a:r>
          </a:p>
          <a:p>
            <a:pPr lvl="1"/>
            <a:r>
              <a:rPr lang="cs-CZ" dirty="0"/>
              <a:t>Nevynechejte krční páteř (půlkruhy v předklonu, mírný záklon, otáčení hlavy, úklony)</a:t>
            </a:r>
          </a:p>
          <a:p>
            <a:pPr lvl="1"/>
            <a:r>
              <a:rPr lang="cs-CZ" dirty="0"/>
              <a:t>Postupujte didaktickou řadou pádové techniky z poskytnutých učebních materiálů</a:t>
            </a:r>
          </a:p>
          <a:p>
            <a:pPr lvl="1"/>
            <a:r>
              <a:rPr lang="cs-CZ" dirty="0"/>
              <a:t>Nepřeceňujte svoje schopnosti!</a:t>
            </a:r>
          </a:p>
        </p:txBody>
      </p:sp>
    </p:spTree>
    <p:extLst>
      <p:ext uri="{BB962C8B-B14F-4D97-AF65-F5344CB8AC3E}">
        <p14:creationId xmlns:p14="http://schemas.microsoft.com/office/powerpoint/2010/main" val="3348299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44DD7B-5988-4B7D-922D-3D43FBA2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Bezpečnost při nácviku uvnitř</a:t>
            </a:r>
          </a:p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D97E05-49DB-40CF-B79B-8F101F4AE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dirty="0">
                <a:ea typeface="+mj-lt"/>
                <a:cs typeface="+mj-lt"/>
              </a:rPr>
              <a:t>Prostor</a:t>
            </a:r>
          </a:p>
          <a:p>
            <a:pPr lvl="1"/>
            <a:r>
              <a:rPr lang="cs-CZ" dirty="0">
                <a:ea typeface="+mj-lt"/>
                <a:cs typeface="+mj-lt"/>
              </a:rPr>
              <a:t>Vyberte si vhodné a bezpečné prostředí (dostatek místa)</a:t>
            </a:r>
          </a:p>
          <a:p>
            <a:pPr lvl="1"/>
            <a:r>
              <a:rPr lang="cs-CZ" dirty="0">
                <a:ea typeface="+mj-lt"/>
                <a:cs typeface="+mj-lt"/>
              </a:rPr>
              <a:t>Upravte si prostor (posuňte nábytek apod.)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cs-CZ" dirty="0">
                <a:ea typeface="+mj-lt"/>
                <a:cs typeface="+mj-lt"/>
              </a:rPr>
              <a:t>Cvičební podložka (fitness podložka, karimatka, matrace, aj.)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cs-CZ" dirty="0">
                <a:ea typeface="+mj-lt"/>
                <a:cs typeface="+mj-lt"/>
              </a:rPr>
              <a:t>Kontrola místa (suchá podlaha, předměty okolo vás ...)</a:t>
            </a:r>
          </a:p>
          <a:p>
            <a:pPr lvl="1"/>
            <a:r>
              <a:rPr lang="cs-CZ" dirty="0">
                <a:ea typeface="+mj-lt"/>
                <a:cs typeface="+mj-lt"/>
              </a:rPr>
              <a:t>Pozor na předměty nebo stěny kolem vás, především za vámi!!</a:t>
            </a:r>
            <a:endParaRPr lang="en-US" dirty="0">
              <a:ea typeface="+mj-lt"/>
              <a:cs typeface="+mj-lt"/>
            </a:endParaRPr>
          </a:p>
          <a:p>
            <a:pPr lvl="1"/>
            <a:endParaRPr lang="cs-CZ" dirty="0"/>
          </a:p>
          <a:p>
            <a:r>
              <a:rPr lang="cs-CZ" dirty="0"/>
              <a:t>Oblečení</a:t>
            </a:r>
          </a:p>
          <a:p>
            <a:pPr lvl="1"/>
            <a:r>
              <a:rPr lang="cs-CZ" dirty="0">
                <a:ea typeface="+mj-lt"/>
                <a:cs typeface="+mj-lt"/>
              </a:rPr>
              <a:t>Zvolte vhodné oblečení pro nácvik (volné, bez nebezpečných prvků jako jsou šňůrky, druky aj.</a:t>
            </a:r>
          </a:p>
          <a:p>
            <a:endParaRPr lang="cs-CZ" dirty="0">
              <a:ea typeface="+mj-lt"/>
              <a:cs typeface="+mj-lt"/>
            </a:endParaRPr>
          </a:p>
          <a:p>
            <a:r>
              <a:rPr lang="cs-CZ" dirty="0">
                <a:ea typeface="+mj-lt"/>
                <a:cs typeface="+mj-lt"/>
              </a:rPr>
              <a:t>Cvičení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cs-CZ" dirty="0">
                <a:ea typeface="+mj-lt"/>
                <a:cs typeface="+mj-lt"/>
              </a:rPr>
              <a:t>Rozcvičte se (zahřátí, kloubně-mobilizační cvičení, protažení)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cs-CZ" dirty="0">
                <a:ea typeface="+mj-lt"/>
                <a:cs typeface="+mj-lt"/>
              </a:rPr>
              <a:t>Nevynechejte krční páteř (půlkruhy v předklonu, mírný záklon, otáčení hlavy, úklony)</a:t>
            </a:r>
          </a:p>
          <a:p>
            <a:pPr lvl="1"/>
            <a:r>
              <a:rPr lang="cs-CZ" dirty="0">
                <a:ea typeface="+mj-lt"/>
                <a:cs typeface="+mj-lt"/>
              </a:rPr>
              <a:t>Postupujte didaktickou řadou pádové techniky z poskytnutých učebních materiálů</a:t>
            </a:r>
            <a:endParaRPr lang="en-US" dirty="0">
              <a:ea typeface="+mj-lt"/>
              <a:cs typeface="+mj-lt"/>
            </a:endParaRPr>
          </a:p>
          <a:p>
            <a:pPr lvl="1"/>
            <a:r>
              <a:rPr lang="cs-CZ" dirty="0">
                <a:ea typeface="+mj-lt"/>
                <a:cs typeface="+mj-lt"/>
              </a:rPr>
              <a:t>Nepřeceňujte svoje schopnosti!</a:t>
            </a:r>
            <a:endParaRPr lang="en-US" dirty="0">
              <a:ea typeface="+mj-lt"/>
              <a:cs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18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8FA4D6-F4D2-4CA2-B667-6B345CDC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Úpoly v tělocvičné soustavě</a:t>
            </a:r>
            <a:br>
              <a:rPr lang="cs-CZ" dirty="0"/>
            </a:br>
            <a:r>
              <a:rPr lang="cs-CZ" dirty="0"/>
              <a:t>Sokola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58A5F-F632-4BB8-B001-7E5DB0E2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800" dirty="0"/>
              <a:t>Slovo úpoly se objevuje </a:t>
            </a:r>
            <a:br>
              <a:rPr lang="cs-CZ" sz="2800" dirty="0"/>
            </a:br>
            <a:r>
              <a:rPr lang="cs-CZ" sz="2800" dirty="0"/>
              <a:t>v sokolské systematice M. Tyrše</a:t>
            </a:r>
            <a:endParaRPr lang="en-US" sz="2800">
              <a:latin typeface="Century Gothic"/>
              <a:cs typeface="Arial"/>
            </a:endParaRPr>
          </a:p>
          <a:p>
            <a:endParaRPr lang="cs-CZ" sz="2800" dirty="0">
              <a:latin typeface="Century Gothic"/>
              <a:cs typeface="Arial"/>
            </a:endParaRPr>
          </a:p>
          <a:p>
            <a:r>
              <a:rPr lang="sk-SK" sz="2800" b="1" dirty="0">
                <a:latin typeface="Century Gothic"/>
                <a:cs typeface="Arial"/>
              </a:rPr>
              <a:t>"Cvičení, </a:t>
            </a:r>
            <a:r>
              <a:rPr lang="sk-SK" sz="2800" b="1" dirty="0" err="1">
                <a:latin typeface="Century Gothic"/>
                <a:cs typeface="Arial"/>
              </a:rPr>
              <a:t>toliko</a:t>
            </a:r>
            <a:r>
              <a:rPr lang="sk-SK" sz="2800" b="1" dirty="0">
                <a:latin typeface="Century Gothic"/>
                <a:cs typeface="Arial"/>
              </a:rPr>
              <a:t> za odporu </a:t>
            </a:r>
            <a:br>
              <a:rPr lang="sk-SK" sz="2800" b="1" dirty="0">
                <a:latin typeface="Century Gothic"/>
                <a:cs typeface="Arial"/>
              </a:rPr>
            </a:br>
            <a:r>
              <a:rPr lang="sk-SK" sz="2800" b="1" dirty="0" err="1">
                <a:latin typeface="Century Gothic"/>
                <a:cs typeface="Arial"/>
              </a:rPr>
              <a:t>jiného</a:t>
            </a:r>
            <a:r>
              <a:rPr lang="sk-SK" sz="2800" b="1" dirty="0">
                <a:latin typeface="Century Gothic"/>
                <a:cs typeface="Arial"/>
              </a:rPr>
              <a:t> </a:t>
            </a:r>
            <a:r>
              <a:rPr lang="sk-SK" sz="2800" b="1" dirty="0" err="1">
                <a:latin typeface="Century Gothic"/>
                <a:cs typeface="Arial"/>
              </a:rPr>
              <a:t>cvičence</a:t>
            </a:r>
            <a:r>
              <a:rPr lang="sk-SK" sz="2800" b="1" dirty="0">
                <a:latin typeface="Century Gothic"/>
                <a:cs typeface="Arial"/>
              </a:rPr>
              <a:t> </a:t>
            </a:r>
            <a:r>
              <a:rPr lang="sk-SK" sz="2800" b="1" dirty="0" err="1">
                <a:latin typeface="Century Gothic"/>
                <a:cs typeface="Arial"/>
              </a:rPr>
              <a:t>vykonatelné</a:t>
            </a:r>
            <a:r>
              <a:rPr lang="sk-SK" sz="2800" b="1" dirty="0">
                <a:latin typeface="Century Gothic"/>
                <a:cs typeface="Arial"/>
              </a:rPr>
              <a:t>"</a:t>
            </a:r>
            <a:endParaRPr lang="en-US" sz="2800" b="1" dirty="0">
              <a:latin typeface="Century Gothic"/>
              <a:cs typeface="Arial"/>
            </a:endParaRPr>
          </a:p>
          <a:p>
            <a:pPr marL="0" indent="0">
              <a:buNone/>
            </a:pPr>
            <a:r>
              <a:rPr lang="sk-SK" sz="1800" i="1" dirty="0">
                <a:latin typeface="Century Gothic"/>
                <a:cs typeface="Arial"/>
              </a:rPr>
              <a:t>                           (M. </a:t>
            </a:r>
            <a:r>
              <a:rPr lang="sk-SK" sz="1800" i="1" dirty="0" err="1">
                <a:latin typeface="Century Gothic"/>
                <a:cs typeface="Arial"/>
              </a:rPr>
              <a:t>Tyrš</a:t>
            </a:r>
            <a:r>
              <a:rPr lang="sk-SK" sz="1800" i="1" dirty="0">
                <a:latin typeface="Century Gothic"/>
                <a:cs typeface="Arial"/>
              </a:rPr>
              <a:t>, Základové </a:t>
            </a:r>
            <a:r>
              <a:rPr lang="sk-SK" sz="1800" i="1" dirty="0" err="1">
                <a:latin typeface="Century Gothic"/>
                <a:cs typeface="Arial"/>
              </a:rPr>
              <a:t>tělocviku</a:t>
            </a:r>
            <a:r>
              <a:rPr lang="sk-SK" sz="1800" i="1" dirty="0">
                <a:latin typeface="Century Gothic"/>
                <a:cs typeface="Arial"/>
              </a:rPr>
              <a:t>, 1862)</a:t>
            </a:r>
            <a:endParaRPr lang="en-US" sz="1800" i="1" dirty="0">
              <a:latin typeface="Century Gothic"/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sk-SK" sz="2800" dirty="0">
              <a:latin typeface="Century Gothic"/>
              <a:cs typeface="Arial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04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0F886A-F83C-498A-93DE-70FD9CB6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Sokolská soustava</a:t>
            </a:r>
            <a:endParaRPr lang="cs-CZ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0954D21D-D63B-49A2-B6DE-D5173D7E8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4262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7" name="TextovéPole 406">
            <a:extLst>
              <a:ext uri="{FF2B5EF4-FFF2-40B4-BE49-F238E27FC236}">
                <a16:creationId xmlns:a16="http://schemas.microsoft.com/office/drawing/2014/main" id="{45FF90B5-CC84-442D-8714-E21E01746663}"/>
              </a:ext>
            </a:extLst>
          </p:cNvPr>
          <p:cNvSpPr txBox="1"/>
          <p:nvPr/>
        </p:nvSpPr>
        <p:spPr>
          <a:xfrm>
            <a:off x="4973370" y="401370"/>
            <a:ext cx="29695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 dirty="0"/>
              <a:t>4</a:t>
            </a:r>
            <a:r>
              <a:rPr lang="cs-CZ" sz="3600" b="1" dirty="0">
                <a:ea typeface="+mn-lt"/>
                <a:cs typeface="+mn-lt"/>
              </a:rPr>
              <a:t> odbory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85585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8389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7891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07E3E-B539-499D-94B0-E2916E2E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933" y="1336593"/>
            <a:ext cx="5919503" cy="4470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dirty="0">
                <a:ea typeface="+mj-lt"/>
                <a:cs typeface="+mj-lt"/>
              </a:rPr>
              <a:t>A. bez náčiní: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1. Odpory: cílem je jenom překonávat odpor </a:t>
            </a:r>
            <a:r>
              <a:rPr lang="cs-CZ" dirty="0" err="1">
                <a:ea typeface="+mj-lt"/>
                <a:cs typeface="+mj-lt"/>
              </a:rPr>
              <a:t>spolucviče</a:t>
            </a:r>
            <a:r>
              <a:rPr lang="en-US" dirty="0" err="1">
                <a:ea typeface="+mj-lt"/>
                <a:cs typeface="+mj-lt"/>
              </a:rPr>
              <a:t>nce</a:t>
            </a:r>
            <a:r>
              <a:rPr lang="cs-CZ" dirty="0">
                <a:ea typeface="+mj-lt"/>
                <a:cs typeface="+mj-lt"/>
              </a:rPr>
              <a:t> a jeho činnost je dopředu známá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2. Zápas: nejen  odpor protivníkovi, ale snaha přemoci ho. Shodit ho na zem tak, aby se stal jeho další odpor nemožným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3. Box – rohování: útok</a:t>
            </a:r>
            <a:r>
              <a:rPr lang="en-US" dirty="0">
                <a:ea typeface="+mj-lt"/>
                <a:cs typeface="+mj-lt"/>
              </a:rPr>
              <a:t>y</a:t>
            </a:r>
            <a:r>
              <a:rPr lang="cs-CZ" dirty="0">
                <a:ea typeface="+mj-lt"/>
                <a:cs typeface="+mj-lt"/>
              </a:rPr>
              <a:t> pažemi nebo nohami, jako i odvracení těchto útoků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cs-CZ" dirty="0">
              <a:ea typeface="+mj-lt"/>
              <a:cs typeface="+mj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dirty="0">
                <a:ea typeface="+mj-lt"/>
                <a:cs typeface="+mj-lt"/>
              </a:rPr>
              <a:t>B. s náčiním: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1. šerm šavlí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2. šerm </a:t>
            </a:r>
            <a:r>
              <a:rPr lang="cs-CZ" err="1">
                <a:ea typeface="+mj-lt"/>
                <a:cs typeface="+mj-lt"/>
              </a:rPr>
              <a:t>fleuretem</a:t>
            </a:r>
            <a:r>
              <a:rPr lang="cs-CZ" dirty="0">
                <a:ea typeface="+mj-lt"/>
                <a:cs typeface="+mj-lt"/>
              </a:rPr>
              <a:t> (končířem)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3.šerm holí: krátkou (80-100 cm), dlouhou (do výše cvičencovy brady)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4. šerm bodákem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dirty="0">
                <a:ea typeface="+mj-lt"/>
                <a:cs typeface="+mj-lt"/>
              </a:rPr>
              <a:t>5. šerm dýkou</a:t>
            </a:r>
            <a:endParaRPr lang="en-US" dirty="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cs-CZ" sz="17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01089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927AB1-36A2-4893-9CC1-31E7D7AC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572" y="2309841"/>
            <a:ext cx="3024939" cy="2230089"/>
          </a:xfrm>
        </p:spPr>
        <p:txBody>
          <a:bodyPr>
            <a:normAutofit/>
          </a:bodyPr>
          <a:lstStyle/>
          <a:p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IV. Úpoly</a:t>
            </a:r>
          </a:p>
        </p:txBody>
      </p:sp>
    </p:spTree>
    <p:extLst>
      <p:ext uri="{BB962C8B-B14F-4D97-AF65-F5344CB8AC3E}">
        <p14:creationId xmlns:p14="http://schemas.microsoft.com/office/powerpoint/2010/main" val="3675023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18D86-F927-4197-B83F-58FA93BF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00" y="611154"/>
            <a:ext cx="9404723" cy="947857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Definice úpolů -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A8693-7CD5-4F97-A693-104BB207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9715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endParaRPr lang="sk-SK" dirty="0"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sk-SK" sz="2800" dirty="0"/>
              <a:t>"Cvičení, </a:t>
            </a:r>
            <a:r>
              <a:rPr lang="sk-SK" sz="2800" dirty="0" err="1"/>
              <a:t>při</a:t>
            </a:r>
            <a:r>
              <a:rPr lang="sk-SK" sz="2800" dirty="0"/>
              <a:t> </a:t>
            </a:r>
            <a:r>
              <a:rPr lang="sk-SK" sz="2800" dirty="0" err="1"/>
              <a:t>kterém</a:t>
            </a:r>
            <a:r>
              <a:rPr lang="sk-SK" sz="2800" dirty="0"/>
              <a:t> </a:t>
            </a:r>
            <a:r>
              <a:rPr lang="sk-SK" sz="2800" dirty="0" err="1"/>
              <a:t>přemáháme</a:t>
            </a:r>
            <a:r>
              <a:rPr lang="sk-SK" sz="2800" dirty="0"/>
              <a:t> </a:t>
            </a:r>
            <a:r>
              <a:rPr lang="sk-SK" sz="2800" dirty="0" err="1"/>
              <a:t>sílu</a:t>
            </a:r>
            <a:r>
              <a:rPr lang="sk-SK" sz="2800" dirty="0"/>
              <a:t> </a:t>
            </a:r>
            <a:r>
              <a:rPr lang="sk-SK" sz="2800" dirty="0" err="1"/>
              <a:t>jiného</a:t>
            </a:r>
            <a:r>
              <a:rPr lang="sk-SK" sz="2800" dirty="0"/>
              <a:t> </a:t>
            </a:r>
            <a:r>
              <a:rPr lang="sk-SK" sz="2800" dirty="0" err="1"/>
              <a:t>cvičence</a:t>
            </a:r>
            <a:r>
              <a:rPr lang="sk-SK" sz="2800" dirty="0"/>
              <a:t>, </a:t>
            </a:r>
            <a:br>
              <a:rPr lang="sk-SK" sz="2800" dirty="0"/>
            </a:br>
            <a:r>
              <a:rPr lang="sk-SK" sz="2800" dirty="0"/>
              <a:t> </a:t>
            </a:r>
            <a:r>
              <a:rPr lang="sk-SK" sz="2800" dirty="0" err="1"/>
              <a:t>který</a:t>
            </a:r>
            <a:r>
              <a:rPr lang="sk-SK" sz="2800" dirty="0"/>
              <a:t> nám klade odpor, nebo s </a:t>
            </a:r>
            <a:r>
              <a:rPr lang="sk-SK" sz="2800" dirty="0" err="1"/>
              <a:t>námi</a:t>
            </a:r>
            <a:r>
              <a:rPr lang="sk-SK" sz="2800" dirty="0"/>
              <a:t> zápasí" (Sokolská </a:t>
            </a:r>
            <a:r>
              <a:rPr lang="sk-SK" sz="2800" dirty="0" err="1"/>
              <a:t>soustava</a:t>
            </a:r>
            <a:r>
              <a:rPr lang="sk-SK" sz="2800" dirty="0"/>
              <a:t> 1935)</a:t>
            </a:r>
            <a:endParaRPr lang="en-US" sz="2800"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endParaRPr lang="sk-SK" sz="2800" dirty="0">
              <a:ea typeface="+mj-lt"/>
              <a:cs typeface="+mj-lt"/>
            </a:endParaRPr>
          </a:p>
          <a:p>
            <a:pPr>
              <a:spcBef>
                <a:spcPts val="0"/>
              </a:spcBef>
            </a:pPr>
            <a:r>
              <a:rPr lang="sk-SK" sz="2800" dirty="0"/>
              <a:t>"</a:t>
            </a:r>
            <a:r>
              <a:rPr lang="sk-SK" sz="2800" dirty="0" err="1"/>
              <a:t>Tělesná</a:t>
            </a:r>
            <a:r>
              <a:rPr lang="sk-SK" sz="2800" dirty="0"/>
              <a:t> cvičení, </a:t>
            </a:r>
            <a:r>
              <a:rPr lang="sk-SK" sz="2800" dirty="0" err="1"/>
              <a:t>jimiž</a:t>
            </a:r>
            <a:r>
              <a:rPr lang="sk-SK" sz="2800" dirty="0"/>
              <a:t> </a:t>
            </a:r>
            <a:r>
              <a:rPr lang="sk-SK" sz="2800" dirty="0" err="1"/>
              <a:t>se</a:t>
            </a:r>
            <a:r>
              <a:rPr lang="sk-SK" sz="2800" dirty="0"/>
              <a:t> v </a:t>
            </a:r>
            <a:r>
              <a:rPr lang="sk-SK" sz="2800" dirty="0" err="1"/>
              <a:t>přímém</a:t>
            </a:r>
            <a:r>
              <a:rPr lang="sk-SK" sz="2800" dirty="0"/>
              <a:t> </a:t>
            </a:r>
            <a:r>
              <a:rPr lang="sk-SK" sz="2800" dirty="0" err="1"/>
              <a:t>střetnutí</a:t>
            </a:r>
            <a:r>
              <a:rPr lang="sk-SK" sz="2800" dirty="0"/>
              <a:t> s </a:t>
            </a:r>
            <a:r>
              <a:rPr lang="sk-SK" sz="2800" dirty="0" err="1"/>
              <a:t>protivníkem</a:t>
            </a:r>
            <a:r>
              <a:rPr lang="sk-SK" sz="2800" dirty="0"/>
              <a:t> usiluje o </a:t>
            </a:r>
            <a:r>
              <a:rPr lang="sk-SK" sz="2800" dirty="0" err="1"/>
              <a:t>překonání</a:t>
            </a:r>
            <a:r>
              <a:rPr lang="sk-SK" sz="2800" dirty="0"/>
              <a:t> jeho odporu či jeho </a:t>
            </a:r>
            <a:r>
              <a:rPr lang="sk-SK" sz="2800" dirty="0" err="1"/>
              <a:t>přemožení</a:t>
            </a:r>
            <a:r>
              <a:rPr lang="sk-SK" sz="2800" dirty="0"/>
              <a:t>" </a:t>
            </a:r>
            <a:br>
              <a:rPr lang="sk-SK" sz="2800" dirty="0"/>
            </a:br>
            <a:r>
              <a:rPr lang="sk-SK" sz="2800" dirty="0"/>
              <a:t>(</a:t>
            </a:r>
            <a:r>
              <a:rPr lang="sk-SK" sz="2800" dirty="0" err="1"/>
              <a:t>Fojtík</a:t>
            </a:r>
            <a:r>
              <a:rPr lang="sk-SK" sz="2800" dirty="0"/>
              <a:t> 1980-90)</a:t>
            </a:r>
            <a:endParaRPr lang="en-US" sz="2800">
              <a:ea typeface="+mj-lt"/>
              <a:cs typeface="+mj-lt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6862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07074-38F6-4CF2-8C07-CBD1E434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56" y="558342"/>
            <a:ext cx="9404723" cy="842233"/>
          </a:xfrm>
        </p:spPr>
        <p:txBody>
          <a:bodyPr/>
          <a:lstStyle/>
          <a:p>
            <a:r>
              <a:rPr lang="cs-CZ" dirty="0"/>
              <a:t>Definice úpolů - současnost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B654F-3B18-457D-9D80-9EE3A0C7F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cs-CZ" sz="3200" dirty="0">
                <a:latin typeface="Century Gothic"/>
                <a:cs typeface="Arial"/>
              </a:rPr>
              <a:t>Úpoly jsou pohybové aktivity zacílené na kontaktní fyzické překonání partnera. </a:t>
            </a:r>
            <a:br>
              <a:rPr lang="cs-CZ" sz="3200" dirty="0">
                <a:latin typeface="Century Gothic"/>
                <a:cs typeface="Arial"/>
              </a:rPr>
            </a:br>
            <a:r>
              <a:rPr lang="cs-CZ" sz="3200" dirty="0">
                <a:latin typeface="Century Gothic"/>
                <a:cs typeface="Arial"/>
              </a:rPr>
              <a:t>Do úpolů zařazujeme i specifická cvičení, která jsou přímou průpravou na kontaktní překonání partnera.</a:t>
            </a:r>
            <a:r>
              <a:rPr lang="en-US" sz="3200" dirty="0">
                <a:latin typeface="Century Gothic"/>
                <a:cs typeface="Arial"/>
              </a:rPr>
              <a:t> </a:t>
            </a:r>
            <a:endParaRPr lang="en-US" sz="3200">
              <a:latin typeface="Century Gothic"/>
              <a:ea typeface="+mj-lt"/>
              <a:cs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0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A49E60-9425-41FF-86D6-683CC739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dirty="0">
                <a:solidFill>
                  <a:srgbClr val="EBEBEB"/>
                </a:solidFill>
              </a:rPr>
              <a:t>Systematika úpolů</a:t>
            </a:r>
            <a:endParaRPr lang="cs-CZ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650E71-0E03-4231-B091-067376A68A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225182"/>
              </p:ext>
            </p:extLst>
          </p:nvPr>
        </p:nvGraphicFramePr>
        <p:xfrm>
          <a:off x="4799280" y="1447800"/>
          <a:ext cx="726559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846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D5F26-0865-4470-BDA9-557B4C698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Průpravné úpoly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BDF7D-F07E-46B5-8047-76FA0436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77" y="1716742"/>
            <a:ext cx="9618893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k-SK" sz="2800" i="1" dirty="0" err="1">
                <a:ea typeface="+mj-lt"/>
                <a:cs typeface="+mj-lt"/>
              </a:rPr>
              <a:t>Průpravná</a:t>
            </a:r>
            <a:r>
              <a:rPr lang="sk-SK" sz="2800" i="1" dirty="0">
                <a:ea typeface="+mj-lt"/>
                <a:cs typeface="+mj-lt"/>
              </a:rPr>
              <a:t> cvičení pro jednotlivé </a:t>
            </a:r>
            <a:r>
              <a:rPr lang="sk-SK" sz="2800" i="1" dirty="0" err="1">
                <a:ea typeface="+mj-lt"/>
                <a:cs typeface="+mj-lt"/>
              </a:rPr>
              <a:t>úpolové</a:t>
            </a:r>
            <a:r>
              <a:rPr lang="sk-SK" sz="2800" i="1" dirty="0">
                <a:ea typeface="+mj-lt"/>
                <a:cs typeface="+mj-lt"/>
              </a:rPr>
              <a:t> </a:t>
            </a:r>
            <a:r>
              <a:rPr lang="sk-SK" sz="2800" i="1" dirty="0" err="1">
                <a:ea typeface="+mj-lt"/>
                <a:cs typeface="+mj-lt"/>
              </a:rPr>
              <a:t>sporty</a:t>
            </a:r>
            <a:r>
              <a:rPr lang="sk-SK" sz="2800" i="1" dirty="0">
                <a:ea typeface="+mj-lt"/>
                <a:cs typeface="+mj-lt"/>
              </a:rPr>
              <a:t>, </a:t>
            </a:r>
            <a:br>
              <a:rPr lang="sk-SK" sz="2800" i="1" dirty="0">
                <a:ea typeface="+mj-lt"/>
                <a:cs typeface="+mj-lt"/>
              </a:rPr>
            </a:br>
            <a:r>
              <a:rPr lang="sk-SK" sz="2800" i="1" dirty="0" err="1">
                <a:ea typeface="+mj-lt"/>
                <a:cs typeface="+mj-lt"/>
              </a:rPr>
              <a:t>sebeobranu</a:t>
            </a:r>
            <a:r>
              <a:rPr lang="sk-SK" sz="2800" i="1" dirty="0">
                <a:ea typeface="+mj-lt"/>
                <a:cs typeface="+mj-lt"/>
              </a:rPr>
              <a:t> a </a:t>
            </a:r>
            <a:r>
              <a:rPr lang="sk-SK" sz="2800" i="1" dirty="0" err="1">
                <a:ea typeface="+mj-lt"/>
                <a:cs typeface="+mj-lt"/>
              </a:rPr>
              <a:t>tělesnou</a:t>
            </a:r>
            <a:r>
              <a:rPr lang="sk-SK" sz="2800" i="1" dirty="0">
                <a:ea typeface="+mj-lt"/>
                <a:cs typeface="+mj-lt"/>
              </a:rPr>
              <a:t> výchovu a </a:t>
            </a:r>
            <a:r>
              <a:rPr lang="sk-SK" sz="2800" i="1" dirty="0" err="1">
                <a:ea typeface="+mj-lt"/>
                <a:cs typeface="+mj-lt"/>
              </a:rPr>
              <a:t>sport</a:t>
            </a:r>
            <a:endParaRPr lang="sk-SK" sz="2800" dirty="0" err="1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sk-SK" sz="2800" i="1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800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sk-SK" sz="2800" i="1" dirty="0" err="1">
                <a:ea typeface="+mj-lt"/>
                <a:cs typeface="+mj-lt"/>
              </a:rPr>
              <a:t>Rozvíjejí</a:t>
            </a:r>
            <a:r>
              <a:rPr lang="sk-SK" sz="2800" i="1" dirty="0">
                <a:ea typeface="+mj-lt"/>
                <a:cs typeface="+mj-lt"/>
              </a:rPr>
              <a:t> </a:t>
            </a:r>
            <a:endParaRPr lang="sk-SK" sz="2800" dirty="0">
              <a:ea typeface="+mj-lt"/>
              <a:cs typeface="+mj-lt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k-SK" sz="2400" i="1" dirty="0">
                <a:ea typeface="+mj-lt"/>
                <a:cs typeface="+mj-lt"/>
              </a:rPr>
              <a:t>Pohybové schopnosti </a:t>
            </a:r>
            <a:endParaRPr lang="sk-SK" sz="2400" dirty="0">
              <a:ea typeface="+mj-lt"/>
              <a:cs typeface="+mj-lt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sk-SK" sz="2400" i="1" dirty="0">
                <a:ea typeface="+mj-lt"/>
                <a:cs typeface="+mj-lt"/>
              </a:rPr>
              <a:t>Pohybové </a:t>
            </a:r>
            <a:r>
              <a:rPr lang="sk-SK" sz="2400" i="1" dirty="0" err="1">
                <a:ea typeface="+mj-lt"/>
                <a:cs typeface="+mj-lt"/>
              </a:rPr>
              <a:t>dovednosti</a:t>
            </a:r>
            <a:r>
              <a:rPr lang="sk-SK" sz="2400" i="1" dirty="0">
                <a:ea typeface="+mj-lt"/>
                <a:cs typeface="+mj-lt"/>
              </a:rPr>
              <a:t> </a:t>
            </a:r>
            <a:r>
              <a:rPr lang="sk-SK" sz="2400" i="1" dirty="0" err="1">
                <a:ea typeface="+mj-lt"/>
                <a:cs typeface="+mj-lt"/>
              </a:rPr>
              <a:t>jako</a:t>
            </a:r>
            <a:r>
              <a:rPr lang="sk-SK" sz="2400" i="1" dirty="0">
                <a:ea typeface="+mj-lt"/>
                <a:cs typeface="+mj-lt"/>
              </a:rPr>
              <a:t> </a:t>
            </a:r>
            <a:r>
              <a:rPr lang="sk-SK" sz="2400" i="1" dirty="0" err="1">
                <a:ea typeface="+mj-lt"/>
                <a:cs typeface="+mj-lt"/>
              </a:rPr>
              <a:t>úpolové</a:t>
            </a:r>
            <a:r>
              <a:rPr lang="sk-SK" sz="2400" i="1" dirty="0">
                <a:ea typeface="+mj-lt"/>
                <a:cs typeface="+mj-lt"/>
              </a:rPr>
              <a:t> </a:t>
            </a:r>
            <a:r>
              <a:rPr lang="sk-SK" sz="2400" i="1" dirty="0" err="1">
                <a:ea typeface="+mj-lt"/>
                <a:cs typeface="+mj-lt"/>
              </a:rPr>
              <a:t>předpoklady</a:t>
            </a:r>
            <a:r>
              <a:rPr lang="sk-SK" sz="2400" i="1" dirty="0">
                <a:ea typeface="+mj-lt"/>
                <a:cs typeface="+mj-lt"/>
              </a:rPr>
              <a:t> </a:t>
            </a:r>
            <a:br>
              <a:rPr lang="sk-SK" sz="2400" i="1" dirty="0">
                <a:ea typeface="+mj-lt"/>
                <a:cs typeface="+mj-lt"/>
              </a:rPr>
            </a:br>
            <a:r>
              <a:rPr lang="sk-SK" sz="2400" i="1" dirty="0">
                <a:ea typeface="+mj-lt"/>
                <a:cs typeface="+mj-lt"/>
              </a:rPr>
              <a:t>pro nácvik </a:t>
            </a:r>
            <a:r>
              <a:rPr lang="sk-SK" sz="2400" i="1" dirty="0" err="1">
                <a:ea typeface="+mj-lt"/>
                <a:cs typeface="+mj-lt"/>
              </a:rPr>
              <a:t>úpolových</a:t>
            </a:r>
            <a:r>
              <a:rPr lang="sk-SK" sz="2400" i="1" dirty="0">
                <a:ea typeface="+mj-lt"/>
                <a:cs typeface="+mj-lt"/>
              </a:rPr>
              <a:t> </a:t>
            </a:r>
            <a:r>
              <a:rPr lang="sk-SK" sz="2400" i="1" dirty="0" err="1">
                <a:ea typeface="+mj-lt"/>
                <a:cs typeface="+mj-lt"/>
              </a:rPr>
              <a:t>sportů</a:t>
            </a:r>
            <a:r>
              <a:rPr lang="sk-SK" sz="2400" i="1" dirty="0">
                <a:ea typeface="+mj-lt"/>
                <a:cs typeface="+mj-lt"/>
              </a:rPr>
              <a:t> a </a:t>
            </a:r>
            <a:r>
              <a:rPr lang="sk-SK" sz="2400" i="1" dirty="0" err="1">
                <a:ea typeface="+mj-lt"/>
                <a:cs typeface="+mj-lt"/>
              </a:rPr>
              <a:t>sebeobrany</a:t>
            </a:r>
            <a:endParaRPr lang="sk-SK" sz="2400" dirty="0" err="1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323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Ion</vt:lpstr>
      <vt:lpstr>Průpravné úpoly</vt:lpstr>
      <vt:lpstr>Původ úpolů  ve fylogenezi lidstva</vt:lpstr>
      <vt:lpstr>Úpoly v tělocvičné soustavě Sokola</vt:lpstr>
      <vt:lpstr>Sokolská soustava</vt:lpstr>
      <vt:lpstr> IV. Úpoly</vt:lpstr>
      <vt:lpstr>Definice úpolů - vývoj</vt:lpstr>
      <vt:lpstr>Definice úpolů - současnost</vt:lpstr>
      <vt:lpstr>Systematika úpolů</vt:lpstr>
      <vt:lpstr>Průpravné úpoly</vt:lpstr>
      <vt:lpstr>Průpravné úpoly</vt:lpstr>
      <vt:lpstr>Základní úpolová technika </vt:lpstr>
      <vt:lpstr>Pádová technika</vt:lpstr>
      <vt:lpstr>Pádová technika </vt:lpstr>
      <vt:lpstr>Základní úpoly</vt:lpstr>
      <vt:lpstr>Přetahy </vt:lpstr>
      <vt:lpstr>Přetahování lanem – Tug of war</vt:lpstr>
      <vt:lpstr>Přetlaky</vt:lpstr>
      <vt:lpstr>Páka - armwrestling</vt:lpstr>
      <vt:lpstr>Odpory</vt:lpstr>
      <vt:lpstr>Odpory </vt:lpstr>
      <vt:lpstr>Odpory </vt:lpstr>
      <vt:lpstr>Metody hodnocení</vt:lpstr>
      <vt:lpstr>Harmonogram semestru jaro 2021</vt:lpstr>
      <vt:lpstr>Harmonogram semestru jaro 2021</vt:lpstr>
      <vt:lpstr>Výukové materiály</vt:lpstr>
      <vt:lpstr>Výukové materiály</vt:lpstr>
      <vt:lpstr>Bezpečnost při nácviku venku</vt:lpstr>
      <vt:lpstr>Bezpečnost při nácviku uvnitř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717</cp:revision>
  <dcterms:created xsi:type="dcterms:W3CDTF">2021-03-02T17:54:55Z</dcterms:created>
  <dcterms:modified xsi:type="dcterms:W3CDTF">2021-03-08T10:17:22Z</dcterms:modified>
</cp:coreProperties>
</file>