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4" r:id="rId14"/>
    <p:sldId id="270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F96AD-D204-EF44-E9F0-206802866108}" v="735" dt="2021-01-30T23:33:45.552"/>
    <p1510:client id="{4F8F6645-C171-4592-9EDC-23446A6F5B52}" v="2342" dt="2021-01-30T23:09:18.613"/>
    <p1510:client id="{538EAC49-4F19-1B40-22A9-3EFC55C0E105}" v="32" dt="2021-04-09T09:46:30.462"/>
    <p1510:client id="{DDFBCB2D-BF3F-231C-2FF4-602B98E37336}" v="132" dt="2021-01-31T09:25:56.417"/>
    <p1510:client id="{F3073EE3-B404-CB91-089D-C76256D7DCBF}" v="137" dt="2021-01-31T08:49:24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D03A6-3537-4DFD-831C-B149462A2C5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249DA8-545F-43C9-9104-8E52BC94FAE8}">
      <dgm:prSet/>
      <dgm:spPr/>
      <dgm:t>
        <a:bodyPr/>
        <a:lstStyle/>
        <a:p>
          <a:pPr rtl="0"/>
          <a:r>
            <a:rPr lang="cs-CZ" dirty="0"/>
            <a:t>= pulzní </a:t>
          </a:r>
          <a:r>
            <a:rPr lang="cs-CZ" dirty="0" err="1"/>
            <a:t>monofázický</a:t>
          </a:r>
          <a:r>
            <a:rPr lang="cs-CZ" dirty="0"/>
            <a:t> pravoúhlý proud s délkou impulzu 2 </a:t>
          </a:r>
          <a:r>
            <a:rPr lang="cs-CZ" dirty="0" err="1"/>
            <a:t>ms</a:t>
          </a:r>
          <a:r>
            <a:rPr lang="cs-CZ" dirty="0"/>
            <a:t>, pauzou 5 ms,</a:t>
          </a:r>
          <a:r>
            <a:rPr lang="cs-CZ" dirty="0">
              <a:latin typeface="Century Gothic"/>
            </a:rPr>
            <a:t> &amp;</a:t>
          </a:r>
          <a:r>
            <a:rPr lang="cs-CZ" dirty="0"/>
            <a:t> </a:t>
          </a:r>
          <a:r>
            <a:rPr lang="cs-CZ" dirty="0">
              <a:latin typeface="Century Gothic"/>
            </a:rPr>
            <a:t>frekvencí</a:t>
          </a:r>
          <a:r>
            <a:rPr lang="cs-CZ" dirty="0"/>
            <a:t> 142,9 Hz</a:t>
          </a:r>
          <a:endParaRPr lang="en-US" dirty="0"/>
        </a:p>
      </dgm:t>
    </dgm:pt>
    <dgm:pt modelId="{1D0218F1-4634-4347-935D-0BBDB7A179F2}" type="parTrans" cxnId="{DCAB6717-534A-4980-AA4B-30FB9D232F67}">
      <dgm:prSet/>
      <dgm:spPr/>
      <dgm:t>
        <a:bodyPr/>
        <a:lstStyle/>
        <a:p>
          <a:endParaRPr lang="en-US"/>
        </a:p>
      </dgm:t>
    </dgm:pt>
    <dgm:pt modelId="{87F94011-0160-4806-931D-D25F8DE47489}" type="sibTrans" cxnId="{DCAB6717-534A-4980-AA4B-30FB9D232F67}">
      <dgm:prSet/>
      <dgm:spPr/>
      <dgm:t>
        <a:bodyPr/>
        <a:lstStyle/>
        <a:p>
          <a:endParaRPr lang="en-US"/>
        </a:p>
      </dgm:t>
    </dgm:pt>
    <dgm:pt modelId="{7CAE16E3-C910-4DCA-B314-F613D6BA9F97}">
      <dgm:prSet/>
      <dgm:spPr/>
      <dgm:t>
        <a:bodyPr/>
        <a:lstStyle/>
        <a:p>
          <a:pPr rtl="0"/>
          <a:r>
            <a:rPr lang="cs-CZ" dirty="0"/>
            <a:t>Není FM, přesto NEVZNIKÁ ADAPTACE</a:t>
          </a:r>
          <a:r>
            <a:rPr lang="cs-CZ" dirty="0">
              <a:latin typeface="Century Gothic"/>
            </a:rPr>
            <a:t> (</a:t>
          </a:r>
          <a:r>
            <a:rPr lang="cs-CZ" dirty="0" err="1">
              <a:latin typeface="Century Gothic"/>
            </a:rPr>
            <a:t>ptž</a:t>
          </a:r>
          <a:r>
            <a:rPr lang="cs-CZ" dirty="0">
              <a:latin typeface="Century Gothic"/>
            </a:rPr>
            <a:t> neustále zvyšujeme intenzitu)</a:t>
          </a:r>
          <a:endParaRPr lang="en-US" dirty="0"/>
        </a:p>
      </dgm:t>
    </dgm:pt>
    <dgm:pt modelId="{1649D96B-5884-4B99-AF06-E5897FA012AE}" type="parTrans" cxnId="{389BBE8D-71F2-4A58-B74C-2E98BA68A179}">
      <dgm:prSet/>
      <dgm:spPr/>
      <dgm:t>
        <a:bodyPr/>
        <a:lstStyle/>
        <a:p>
          <a:endParaRPr lang="en-US"/>
        </a:p>
      </dgm:t>
    </dgm:pt>
    <dgm:pt modelId="{ED80983D-0E51-42F7-BA1D-34B5B088EF27}" type="sibTrans" cxnId="{389BBE8D-71F2-4A58-B74C-2E98BA68A179}">
      <dgm:prSet/>
      <dgm:spPr/>
      <dgm:t>
        <a:bodyPr/>
        <a:lstStyle/>
        <a:p>
          <a:endParaRPr lang="en-US"/>
        </a:p>
      </dgm:t>
    </dgm:pt>
    <dgm:pt modelId="{BEB7F952-571A-4ED2-8EC9-3EFA1DC4484C}">
      <dgm:prSet/>
      <dgm:spPr/>
      <dgm:t>
        <a:bodyPr/>
        <a:lstStyle/>
        <a:p>
          <a:r>
            <a:rPr lang="cs-CZ" dirty="0"/>
            <a:t>Lze vysvětlit teorií kódů</a:t>
          </a:r>
          <a:endParaRPr lang="en-US" dirty="0"/>
        </a:p>
      </dgm:t>
    </dgm:pt>
    <dgm:pt modelId="{1820944E-5C03-4477-BBD2-107DF0973107}" type="parTrans" cxnId="{22B04A23-99E7-4300-B22E-C8A838544427}">
      <dgm:prSet/>
      <dgm:spPr/>
      <dgm:t>
        <a:bodyPr/>
        <a:lstStyle/>
        <a:p>
          <a:endParaRPr lang="en-US"/>
        </a:p>
      </dgm:t>
    </dgm:pt>
    <dgm:pt modelId="{CDBD8DFC-5593-4E3D-9D71-815890ECA92A}" type="sibTrans" cxnId="{22B04A23-99E7-4300-B22E-C8A838544427}">
      <dgm:prSet/>
      <dgm:spPr/>
      <dgm:t>
        <a:bodyPr/>
        <a:lstStyle/>
        <a:p>
          <a:endParaRPr lang="en-US"/>
        </a:p>
      </dgm:t>
    </dgm:pt>
    <dgm:pt modelId="{7AE17BE6-05BF-4743-B1AD-70686A319475}">
      <dgm:prSet/>
      <dgm:spPr/>
      <dgm:t>
        <a:bodyPr/>
        <a:lstStyle/>
        <a:p>
          <a:r>
            <a:rPr lang="cs-CZ" dirty="0"/>
            <a:t>Působí vzdálený časný analgetický účinek při </a:t>
          </a:r>
          <a:r>
            <a:rPr lang="cs-CZ" dirty="0" err="1"/>
            <a:t>transvertebrální</a:t>
          </a:r>
          <a:r>
            <a:rPr lang="cs-CZ" dirty="0"/>
            <a:t> aplikaci a intenzitě PPA</a:t>
          </a:r>
          <a:endParaRPr lang="en-US" dirty="0"/>
        </a:p>
      </dgm:t>
    </dgm:pt>
    <dgm:pt modelId="{23D1E413-5EB5-457B-A712-C5AA27E8F7FC}" type="parTrans" cxnId="{DEB357DB-A0F6-40E2-B4BB-4FC2D3AAEFB2}">
      <dgm:prSet/>
      <dgm:spPr/>
      <dgm:t>
        <a:bodyPr/>
        <a:lstStyle/>
        <a:p>
          <a:endParaRPr lang="en-US"/>
        </a:p>
      </dgm:t>
    </dgm:pt>
    <dgm:pt modelId="{4DB485AB-6FE4-4621-BA25-70F64E5C838C}" type="sibTrans" cxnId="{DEB357DB-A0F6-40E2-B4BB-4FC2D3AAEFB2}">
      <dgm:prSet/>
      <dgm:spPr/>
      <dgm:t>
        <a:bodyPr/>
        <a:lstStyle/>
        <a:p>
          <a:endParaRPr lang="en-US"/>
        </a:p>
      </dgm:t>
    </dgm:pt>
    <dgm:pt modelId="{7D8F2B71-2C96-4D02-AF28-960121822428}">
      <dgm:prSet/>
      <dgm:spPr/>
      <dgm:t>
        <a:bodyPr/>
        <a:lstStyle/>
        <a:p>
          <a:pPr rtl="0"/>
          <a:r>
            <a:rPr lang="cs-CZ" dirty="0"/>
            <a:t>I: symptomatické tlumení bolesti bez ohledu na etiologii či intenzitu</a:t>
          </a:r>
          <a:r>
            <a:rPr lang="cs-CZ" dirty="0">
              <a:latin typeface="Century Gothic"/>
            </a:rPr>
            <a:t> (aktivované artrózy, posttraumatické či revmatické B).</a:t>
          </a:r>
          <a:endParaRPr lang="en-US" dirty="0"/>
        </a:p>
      </dgm:t>
    </dgm:pt>
    <dgm:pt modelId="{9B2FDAF8-428A-412B-BDEA-97E282212174}" type="parTrans" cxnId="{E60F4729-A06A-4C0D-AF48-EC4F7B1E7CD3}">
      <dgm:prSet/>
      <dgm:spPr/>
      <dgm:t>
        <a:bodyPr/>
        <a:lstStyle/>
        <a:p>
          <a:endParaRPr lang="en-US"/>
        </a:p>
      </dgm:t>
    </dgm:pt>
    <dgm:pt modelId="{F59E5432-629A-440C-AF13-2D6DD9C8E3E0}" type="sibTrans" cxnId="{E60F4729-A06A-4C0D-AF48-EC4F7B1E7CD3}">
      <dgm:prSet/>
      <dgm:spPr/>
      <dgm:t>
        <a:bodyPr/>
        <a:lstStyle/>
        <a:p>
          <a:endParaRPr lang="en-US"/>
        </a:p>
      </dgm:t>
    </dgm:pt>
    <dgm:pt modelId="{A1CB91EC-D597-4E95-B34C-570D38F5DF70}" type="pres">
      <dgm:prSet presAssocID="{1CBD03A6-3537-4DFD-831C-B149462A2C57}" presName="outerComposite" presStyleCnt="0">
        <dgm:presLayoutVars>
          <dgm:chMax val="5"/>
          <dgm:dir/>
          <dgm:resizeHandles val="exact"/>
        </dgm:presLayoutVars>
      </dgm:prSet>
      <dgm:spPr/>
    </dgm:pt>
    <dgm:pt modelId="{3E272855-A139-4F88-ADFE-4A4F8CC0E16A}" type="pres">
      <dgm:prSet presAssocID="{1CBD03A6-3537-4DFD-831C-B149462A2C57}" presName="dummyMaxCanvas" presStyleCnt="0">
        <dgm:presLayoutVars/>
      </dgm:prSet>
      <dgm:spPr/>
    </dgm:pt>
    <dgm:pt modelId="{0073ADA7-422C-4748-97B5-D2C4CE17218C}" type="pres">
      <dgm:prSet presAssocID="{1CBD03A6-3537-4DFD-831C-B149462A2C57}" presName="FiveNodes_1" presStyleLbl="node1" presStyleIdx="0" presStyleCnt="5">
        <dgm:presLayoutVars>
          <dgm:bulletEnabled val="1"/>
        </dgm:presLayoutVars>
      </dgm:prSet>
      <dgm:spPr/>
    </dgm:pt>
    <dgm:pt modelId="{77665D5E-EFFC-4119-BEBD-5A9E3B169053}" type="pres">
      <dgm:prSet presAssocID="{1CBD03A6-3537-4DFD-831C-B149462A2C57}" presName="FiveNodes_2" presStyleLbl="node1" presStyleIdx="1" presStyleCnt="5">
        <dgm:presLayoutVars>
          <dgm:bulletEnabled val="1"/>
        </dgm:presLayoutVars>
      </dgm:prSet>
      <dgm:spPr/>
    </dgm:pt>
    <dgm:pt modelId="{B730E9A0-4F01-4015-9679-69CDD4BDF0F6}" type="pres">
      <dgm:prSet presAssocID="{1CBD03A6-3537-4DFD-831C-B149462A2C57}" presName="FiveNodes_3" presStyleLbl="node1" presStyleIdx="2" presStyleCnt="5">
        <dgm:presLayoutVars>
          <dgm:bulletEnabled val="1"/>
        </dgm:presLayoutVars>
      </dgm:prSet>
      <dgm:spPr/>
    </dgm:pt>
    <dgm:pt modelId="{B850259B-0635-4BB9-AECB-38A1A932FB38}" type="pres">
      <dgm:prSet presAssocID="{1CBD03A6-3537-4DFD-831C-B149462A2C57}" presName="FiveNodes_4" presStyleLbl="node1" presStyleIdx="3" presStyleCnt="5">
        <dgm:presLayoutVars>
          <dgm:bulletEnabled val="1"/>
        </dgm:presLayoutVars>
      </dgm:prSet>
      <dgm:spPr/>
    </dgm:pt>
    <dgm:pt modelId="{3446B459-FECE-4EF9-80B9-1788C0FE09FC}" type="pres">
      <dgm:prSet presAssocID="{1CBD03A6-3537-4DFD-831C-B149462A2C57}" presName="FiveNodes_5" presStyleLbl="node1" presStyleIdx="4" presStyleCnt="5">
        <dgm:presLayoutVars>
          <dgm:bulletEnabled val="1"/>
        </dgm:presLayoutVars>
      </dgm:prSet>
      <dgm:spPr/>
    </dgm:pt>
    <dgm:pt modelId="{7374E14A-7E58-4A24-9BF5-17F3AE25E116}" type="pres">
      <dgm:prSet presAssocID="{1CBD03A6-3537-4DFD-831C-B149462A2C57}" presName="FiveConn_1-2" presStyleLbl="fgAccFollowNode1" presStyleIdx="0" presStyleCnt="4">
        <dgm:presLayoutVars>
          <dgm:bulletEnabled val="1"/>
        </dgm:presLayoutVars>
      </dgm:prSet>
      <dgm:spPr/>
    </dgm:pt>
    <dgm:pt modelId="{E72B74DF-F16B-4A32-80B5-7D23975C8C0A}" type="pres">
      <dgm:prSet presAssocID="{1CBD03A6-3537-4DFD-831C-B149462A2C57}" presName="FiveConn_2-3" presStyleLbl="fgAccFollowNode1" presStyleIdx="1" presStyleCnt="4">
        <dgm:presLayoutVars>
          <dgm:bulletEnabled val="1"/>
        </dgm:presLayoutVars>
      </dgm:prSet>
      <dgm:spPr/>
    </dgm:pt>
    <dgm:pt modelId="{064945B6-2041-4C8C-99C3-51E22DCAEBD2}" type="pres">
      <dgm:prSet presAssocID="{1CBD03A6-3537-4DFD-831C-B149462A2C57}" presName="FiveConn_3-4" presStyleLbl="fgAccFollowNode1" presStyleIdx="2" presStyleCnt="4">
        <dgm:presLayoutVars>
          <dgm:bulletEnabled val="1"/>
        </dgm:presLayoutVars>
      </dgm:prSet>
      <dgm:spPr/>
    </dgm:pt>
    <dgm:pt modelId="{D2EDE822-237E-47E5-9EB8-30ADE01663B9}" type="pres">
      <dgm:prSet presAssocID="{1CBD03A6-3537-4DFD-831C-B149462A2C57}" presName="FiveConn_4-5" presStyleLbl="fgAccFollowNode1" presStyleIdx="3" presStyleCnt="4">
        <dgm:presLayoutVars>
          <dgm:bulletEnabled val="1"/>
        </dgm:presLayoutVars>
      </dgm:prSet>
      <dgm:spPr/>
    </dgm:pt>
    <dgm:pt modelId="{CAD8FB7E-ABCC-4206-AA50-2D0BB0ABE7C2}" type="pres">
      <dgm:prSet presAssocID="{1CBD03A6-3537-4DFD-831C-B149462A2C57}" presName="FiveNodes_1_text" presStyleLbl="node1" presStyleIdx="4" presStyleCnt="5">
        <dgm:presLayoutVars>
          <dgm:bulletEnabled val="1"/>
        </dgm:presLayoutVars>
      </dgm:prSet>
      <dgm:spPr/>
    </dgm:pt>
    <dgm:pt modelId="{04A16AA2-11BA-4A1D-9A0A-6FF47DFEE30F}" type="pres">
      <dgm:prSet presAssocID="{1CBD03A6-3537-4DFD-831C-B149462A2C57}" presName="FiveNodes_2_text" presStyleLbl="node1" presStyleIdx="4" presStyleCnt="5">
        <dgm:presLayoutVars>
          <dgm:bulletEnabled val="1"/>
        </dgm:presLayoutVars>
      </dgm:prSet>
      <dgm:spPr/>
    </dgm:pt>
    <dgm:pt modelId="{6848FE82-77B6-4892-B25C-6CA3C1EFCB38}" type="pres">
      <dgm:prSet presAssocID="{1CBD03A6-3537-4DFD-831C-B149462A2C57}" presName="FiveNodes_3_text" presStyleLbl="node1" presStyleIdx="4" presStyleCnt="5">
        <dgm:presLayoutVars>
          <dgm:bulletEnabled val="1"/>
        </dgm:presLayoutVars>
      </dgm:prSet>
      <dgm:spPr/>
    </dgm:pt>
    <dgm:pt modelId="{ED26BF6C-F6D5-4BB5-A086-1D5DD9C5B663}" type="pres">
      <dgm:prSet presAssocID="{1CBD03A6-3537-4DFD-831C-B149462A2C57}" presName="FiveNodes_4_text" presStyleLbl="node1" presStyleIdx="4" presStyleCnt="5">
        <dgm:presLayoutVars>
          <dgm:bulletEnabled val="1"/>
        </dgm:presLayoutVars>
      </dgm:prSet>
      <dgm:spPr/>
    </dgm:pt>
    <dgm:pt modelId="{D2DBBD13-13F0-45BE-B32C-200AB651629E}" type="pres">
      <dgm:prSet presAssocID="{1CBD03A6-3537-4DFD-831C-B149462A2C5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CAB6717-534A-4980-AA4B-30FB9D232F67}" srcId="{1CBD03A6-3537-4DFD-831C-B149462A2C57}" destId="{19249DA8-545F-43C9-9104-8E52BC94FAE8}" srcOrd="0" destOrd="0" parTransId="{1D0218F1-4634-4347-935D-0BBDB7A179F2}" sibTransId="{87F94011-0160-4806-931D-D25F8DE47489}"/>
    <dgm:cxn modelId="{96DEC217-A45A-44CC-88A3-264B65DBA17A}" type="presOf" srcId="{7AE17BE6-05BF-4743-B1AD-70686A319475}" destId="{ED26BF6C-F6D5-4BB5-A086-1D5DD9C5B663}" srcOrd="1" destOrd="0" presId="urn:microsoft.com/office/officeart/2005/8/layout/vProcess5"/>
    <dgm:cxn modelId="{B4585C1B-C7F1-4BB2-87CC-43457FBEC084}" type="presOf" srcId="{7CAE16E3-C910-4DCA-B314-F613D6BA9F97}" destId="{04A16AA2-11BA-4A1D-9A0A-6FF47DFEE30F}" srcOrd="1" destOrd="0" presId="urn:microsoft.com/office/officeart/2005/8/layout/vProcess5"/>
    <dgm:cxn modelId="{22B04A23-99E7-4300-B22E-C8A838544427}" srcId="{1CBD03A6-3537-4DFD-831C-B149462A2C57}" destId="{BEB7F952-571A-4ED2-8EC9-3EFA1DC4484C}" srcOrd="2" destOrd="0" parTransId="{1820944E-5C03-4477-BBD2-107DF0973107}" sibTransId="{CDBD8DFC-5593-4E3D-9D71-815890ECA92A}"/>
    <dgm:cxn modelId="{E60F4729-A06A-4C0D-AF48-EC4F7B1E7CD3}" srcId="{1CBD03A6-3537-4DFD-831C-B149462A2C57}" destId="{7D8F2B71-2C96-4D02-AF28-960121822428}" srcOrd="4" destOrd="0" parTransId="{9B2FDAF8-428A-412B-BDEA-97E282212174}" sibTransId="{F59E5432-629A-440C-AF13-2D6DD9C8E3E0}"/>
    <dgm:cxn modelId="{A680C440-E4D3-43C4-9B53-48E5683D7415}" type="presOf" srcId="{19249DA8-545F-43C9-9104-8E52BC94FAE8}" destId="{CAD8FB7E-ABCC-4206-AA50-2D0BB0ABE7C2}" srcOrd="1" destOrd="0" presId="urn:microsoft.com/office/officeart/2005/8/layout/vProcess5"/>
    <dgm:cxn modelId="{ED226D47-A172-4931-9C77-255E1EA96FDC}" type="presOf" srcId="{19249DA8-545F-43C9-9104-8E52BC94FAE8}" destId="{0073ADA7-422C-4748-97B5-D2C4CE17218C}" srcOrd="0" destOrd="0" presId="urn:microsoft.com/office/officeart/2005/8/layout/vProcess5"/>
    <dgm:cxn modelId="{F8609F75-B40F-4DFF-8993-70C92975F887}" type="presOf" srcId="{7D8F2B71-2C96-4D02-AF28-960121822428}" destId="{D2DBBD13-13F0-45BE-B32C-200AB651629E}" srcOrd="1" destOrd="0" presId="urn:microsoft.com/office/officeart/2005/8/layout/vProcess5"/>
    <dgm:cxn modelId="{DDFBBD82-F98E-4462-8CF8-8B1F0C1A59A1}" type="presOf" srcId="{BEB7F952-571A-4ED2-8EC9-3EFA1DC4484C}" destId="{6848FE82-77B6-4892-B25C-6CA3C1EFCB38}" srcOrd="1" destOrd="0" presId="urn:microsoft.com/office/officeart/2005/8/layout/vProcess5"/>
    <dgm:cxn modelId="{389BBE8D-71F2-4A58-B74C-2E98BA68A179}" srcId="{1CBD03A6-3537-4DFD-831C-B149462A2C57}" destId="{7CAE16E3-C910-4DCA-B314-F613D6BA9F97}" srcOrd="1" destOrd="0" parTransId="{1649D96B-5884-4B99-AF06-E5897FA012AE}" sibTransId="{ED80983D-0E51-42F7-BA1D-34B5B088EF27}"/>
    <dgm:cxn modelId="{A8073B95-DB8F-46E8-A2F2-A8CF9BCC013D}" type="presOf" srcId="{4DB485AB-6FE4-4621-BA25-70F64E5C838C}" destId="{D2EDE822-237E-47E5-9EB8-30ADE01663B9}" srcOrd="0" destOrd="0" presId="urn:microsoft.com/office/officeart/2005/8/layout/vProcess5"/>
    <dgm:cxn modelId="{F24550A7-64FF-4170-B803-9FFF7B3B176D}" type="presOf" srcId="{BEB7F952-571A-4ED2-8EC9-3EFA1DC4484C}" destId="{B730E9A0-4F01-4015-9679-69CDD4BDF0F6}" srcOrd="0" destOrd="0" presId="urn:microsoft.com/office/officeart/2005/8/layout/vProcess5"/>
    <dgm:cxn modelId="{1686DAB6-91B7-4775-AC0E-6483175902A7}" type="presOf" srcId="{1CBD03A6-3537-4DFD-831C-B149462A2C57}" destId="{A1CB91EC-D597-4E95-B34C-570D38F5DF70}" srcOrd="0" destOrd="0" presId="urn:microsoft.com/office/officeart/2005/8/layout/vProcess5"/>
    <dgm:cxn modelId="{28B391C6-B80A-4FF6-B033-C81A7960702D}" type="presOf" srcId="{7CAE16E3-C910-4DCA-B314-F613D6BA9F97}" destId="{77665D5E-EFFC-4119-BEBD-5A9E3B169053}" srcOrd="0" destOrd="0" presId="urn:microsoft.com/office/officeart/2005/8/layout/vProcess5"/>
    <dgm:cxn modelId="{C81329C7-9B65-4FB8-B94A-221536ED8421}" type="presOf" srcId="{ED80983D-0E51-42F7-BA1D-34B5B088EF27}" destId="{E72B74DF-F16B-4A32-80B5-7D23975C8C0A}" srcOrd="0" destOrd="0" presId="urn:microsoft.com/office/officeart/2005/8/layout/vProcess5"/>
    <dgm:cxn modelId="{C31FB1CE-1C71-42EB-99C1-720A76FAECAC}" type="presOf" srcId="{7AE17BE6-05BF-4743-B1AD-70686A319475}" destId="{B850259B-0635-4BB9-AECB-38A1A932FB38}" srcOrd="0" destOrd="0" presId="urn:microsoft.com/office/officeart/2005/8/layout/vProcess5"/>
    <dgm:cxn modelId="{CDCBE6D8-66DF-441B-8255-D0BB11AC8E2B}" type="presOf" srcId="{CDBD8DFC-5593-4E3D-9D71-815890ECA92A}" destId="{064945B6-2041-4C8C-99C3-51E22DCAEBD2}" srcOrd="0" destOrd="0" presId="urn:microsoft.com/office/officeart/2005/8/layout/vProcess5"/>
    <dgm:cxn modelId="{DEB357DB-A0F6-40E2-B4BB-4FC2D3AAEFB2}" srcId="{1CBD03A6-3537-4DFD-831C-B149462A2C57}" destId="{7AE17BE6-05BF-4743-B1AD-70686A319475}" srcOrd="3" destOrd="0" parTransId="{23D1E413-5EB5-457B-A712-C5AA27E8F7FC}" sibTransId="{4DB485AB-6FE4-4621-BA25-70F64E5C838C}"/>
    <dgm:cxn modelId="{BA15ADEC-51B4-461D-BBD7-11BD7AEA0FEB}" type="presOf" srcId="{87F94011-0160-4806-931D-D25F8DE47489}" destId="{7374E14A-7E58-4A24-9BF5-17F3AE25E116}" srcOrd="0" destOrd="0" presId="urn:microsoft.com/office/officeart/2005/8/layout/vProcess5"/>
    <dgm:cxn modelId="{221CEFF4-75D4-413C-9091-A1ECEACE9721}" type="presOf" srcId="{7D8F2B71-2C96-4D02-AF28-960121822428}" destId="{3446B459-FECE-4EF9-80B9-1788C0FE09FC}" srcOrd="0" destOrd="0" presId="urn:microsoft.com/office/officeart/2005/8/layout/vProcess5"/>
    <dgm:cxn modelId="{17FA98FD-4C12-4C14-84F2-B2770F056075}" type="presParOf" srcId="{A1CB91EC-D597-4E95-B34C-570D38F5DF70}" destId="{3E272855-A139-4F88-ADFE-4A4F8CC0E16A}" srcOrd="0" destOrd="0" presId="urn:microsoft.com/office/officeart/2005/8/layout/vProcess5"/>
    <dgm:cxn modelId="{2E645DEF-DDBA-467E-8AC3-CF68DC9B4510}" type="presParOf" srcId="{A1CB91EC-D597-4E95-B34C-570D38F5DF70}" destId="{0073ADA7-422C-4748-97B5-D2C4CE17218C}" srcOrd="1" destOrd="0" presId="urn:microsoft.com/office/officeart/2005/8/layout/vProcess5"/>
    <dgm:cxn modelId="{D6019668-9CEF-4739-BB9E-64E43AE4B922}" type="presParOf" srcId="{A1CB91EC-D597-4E95-B34C-570D38F5DF70}" destId="{77665D5E-EFFC-4119-BEBD-5A9E3B169053}" srcOrd="2" destOrd="0" presId="urn:microsoft.com/office/officeart/2005/8/layout/vProcess5"/>
    <dgm:cxn modelId="{6299BC14-8AFD-467A-B2A7-39A54937A302}" type="presParOf" srcId="{A1CB91EC-D597-4E95-B34C-570D38F5DF70}" destId="{B730E9A0-4F01-4015-9679-69CDD4BDF0F6}" srcOrd="3" destOrd="0" presId="urn:microsoft.com/office/officeart/2005/8/layout/vProcess5"/>
    <dgm:cxn modelId="{A6DEFDE8-5B0A-41B3-97AA-7350EF603C7E}" type="presParOf" srcId="{A1CB91EC-D597-4E95-B34C-570D38F5DF70}" destId="{B850259B-0635-4BB9-AECB-38A1A932FB38}" srcOrd="4" destOrd="0" presId="urn:microsoft.com/office/officeart/2005/8/layout/vProcess5"/>
    <dgm:cxn modelId="{C3C13C2B-69D7-482F-B28B-203C1DCE28DB}" type="presParOf" srcId="{A1CB91EC-D597-4E95-B34C-570D38F5DF70}" destId="{3446B459-FECE-4EF9-80B9-1788C0FE09FC}" srcOrd="5" destOrd="0" presId="urn:microsoft.com/office/officeart/2005/8/layout/vProcess5"/>
    <dgm:cxn modelId="{760BC916-08F7-4D62-AFEB-5C6B6D189AF3}" type="presParOf" srcId="{A1CB91EC-D597-4E95-B34C-570D38F5DF70}" destId="{7374E14A-7E58-4A24-9BF5-17F3AE25E116}" srcOrd="6" destOrd="0" presId="urn:microsoft.com/office/officeart/2005/8/layout/vProcess5"/>
    <dgm:cxn modelId="{CAE8D348-6BCC-40DD-9188-424EF92D758F}" type="presParOf" srcId="{A1CB91EC-D597-4E95-B34C-570D38F5DF70}" destId="{E72B74DF-F16B-4A32-80B5-7D23975C8C0A}" srcOrd="7" destOrd="0" presId="urn:microsoft.com/office/officeart/2005/8/layout/vProcess5"/>
    <dgm:cxn modelId="{3D4159A7-8157-42B7-8FDD-842EE562DD67}" type="presParOf" srcId="{A1CB91EC-D597-4E95-B34C-570D38F5DF70}" destId="{064945B6-2041-4C8C-99C3-51E22DCAEBD2}" srcOrd="8" destOrd="0" presId="urn:microsoft.com/office/officeart/2005/8/layout/vProcess5"/>
    <dgm:cxn modelId="{F2C1A80B-6D5C-4F77-AA33-3AB0D390E360}" type="presParOf" srcId="{A1CB91EC-D597-4E95-B34C-570D38F5DF70}" destId="{D2EDE822-237E-47E5-9EB8-30ADE01663B9}" srcOrd="9" destOrd="0" presId="urn:microsoft.com/office/officeart/2005/8/layout/vProcess5"/>
    <dgm:cxn modelId="{2720D118-1A5F-4B76-9801-E49CD86F9B49}" type="presParOf" srcId="{A1CB91EC-D597-4E95-B34C-570D38F5DF70}" destId="{CAD8FB7E-ABCC-4206-AA50-2D0BB0ABE7C2}" srcOrd="10" destOrd="0" presId="urn:microsoft.com/office/officeart/2005/8/layout/vProcess5"/>
    <dgm:cxn modelId="{DA153BA1-83FC-41F7-8224-975BC2B4F218}" type="presParOf" srcId="{A1CB91EC-D597-4E95-B34C-570D38F5DF70}" destId="{04A16AA2-11BA-4A1D-9A0A-6FF47DFEE30F}" srcOrd="11" destOrd="0" presId="urn:microsoft.com/office/officeart/2005/8/layout/vProcess5"/>
    <dgm:cxn modelId="{478D6F2E-F38C-402D-80C7-118A7445EE85}" type="presParOf" srcId="{A1CB91EC-D597-4E95-B34C-570D38F5DF70}" destId="{6848FE82-77B6-4892-B25C-6CA3C1EFCB38}" srcOrd="12" destOrd="0" presId="urn:microsoft.com/office/officeart/2005/8/layout/vProcess5"/>
    <dgm:cxn modelId="{92B0B89C-76F4-4C21-94DC-956D4B9EA5BA}" type="presParOf" srcId="{A1CB91EC-D597-4E95-B34C-570D38F5DF70}" destId="{ED26BF6C-F6D5-4BB5-A086-1D5DD9C5B663}" srcOrd="13" destOrd="0" presId="urn:microsoft.com/office/officeart/2005/8/layout/vProcess5"/>
    <dgm:cxn modelId="{90D414E2-41BE-482A-BDD4-4EBB98771574}" type="presParOf" srcId="{A1CB91EC-D597-4E95-B34C-570D38F5DF70}" destId="{D2DBBD13-13F0-45BE-B32C-200AB651629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1FB28-3EF9-4E77-890B-52713C5193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69B8973-092B-4FDC-B971-B37B97E8A12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Větší elektrody nutné! Dráždíme totiž oba rohy míšní (</a:t>
          </a:r>
          <a:r>
            <a:rPr lang="cs-CZ" dirty="0" err="1"/>
            <a:t>procc</a:t>
          </a:r>
          <a:r>
            <a:rPr lang="cs-CZ" dirty="0"/>
            <a:t>. </a:t>
          </a:r>
          <a:r>
            <a:rPr lang="cs-CZ" dirty="0" err="1"/>
            <a:t>transversi</a:t>
          </a:r>
          <a:r>
            <a:rPr lang="cs-CZ" dirty="0"/>
            <a:t>), tedy minimálně do poloviny </a:t>
          </a:r>
          <a:r>
            <a:rPr lang="cs-CZ" dirty="0" err="1"/>
            <a:t>paravertebrálního</a:t>
          </a:r>
          <a:r>
            <a:rPr lang="cs-CZ" dirty="0"/>
            <a:t> valu bychom se měli dostat!</a:t>
          </a:r>
          <a:endParaRPr lang="en-US" dirty="0"/>
        </a:p>
      </dgm:t>
    </dgm:pt>
    <dgm:pt modelId="{C6E18067-275F-4BB0-9954-627B2F663D5D}" type="parTrans" cxnId="{8CF41924-2533-4270-8727-104D8D3762B2}">
      <dgm:prSet/>
      <dgm:spPr/>
      <dgm:t>
        <a:bodyPr/>
        <a:lstStyle/>
        <a:p>
          <a:endParaRPr lang="en-US"/>
        </a:p>
      </dgm:t>
    </dgm:pt>
    <dgm:pt modelId="{FD24F8EE-3441-45FF-B1B8-8949AA10EC67}" type="sibTrans" cxnId="{8CF41924-2533-4270-8727-104D8D3762B2}">
      <dgm:prSet/>
      <dgm:spPr/>
      <dgm:t>
        <a:bodyPr/>
        <a:lstStyle/>
        <a:p>
          <a:endParaRPr lang="en-US"/>
        </a:p>
      </dgm:t>
    </dgm:pt>
    <dgm:pt modelId="{BEF19163-36D0-49C8-994B-0D75064B531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Maximum účinku je cca v 10. minutě. Pokud prodloužíme proceduru, prodloužíme maximální účinek.</a:t>
          </a:r>
          <a:endParaRPr lang="en-US" dirty="0"/>
        </a:p>
      </dgm:t>
    </dgm:pt>
    <dgm:pt modelId="{2AA66D94-6217-401B-A9F5-F44971A46E4B}" type="parTrans" cxnId="{3C0E7602-0702-4C69-BE3F-A666BA076D1F}">
      <dgm:prSet/>
      <dgm:spPr/>
      <dgm:t>
        <a:bodyPr/>
        <a:lstStyle/>
        <a:p>
          <a:endParaRPr lang="en-US"/>
        </a:p>
      </dgm:t>
    </dgm:pt>
    <dgm:pt modelId="{4C2F09CE-151D-4846-BC3D-C7DC5BCB7C50}" type="sibTrans" cxnId="{3C0E7602-0702-4C69-BE3F-A666BA076D1F}">
      <dgm:prSet/>
      <dgm:spPr/>
      <dgm:t>
        <a:bodyPr/>
        <a:lstStyle/>
        <a:p>
          <a:endParaRPr lang="en-US"/>
        </a:p>
      </dgm:t>
    </dgm:pt>
    <dgm:pt modelId="{3856E51E-F3DA-4F93-88D5-05199A18093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Můžeme tím tlumit "rozbouření" pacienta po našem zásahu.</a:t>
          </a:r>
          <a:endParaRPr lang="en-US" dirty="0"/>
        </a:p>
      </dgm:t>
    </dgm:pt>
    <dgm:pt modelId="{37E1A1BF-13CC-4472-BF87-E1A80441B01D}" type="parTrans" cxnId="{7BA24125-A0AE-4A35-8F69-D1EDB45D3F9D}">
      <dgm:prSet/>
      <dgm:spPr/>
      <dgm:t>
        <a:bodyPr/>
        <a:lstStyle/>
        <a:p>
          <a:endParaRPr lang="en-US"/>
        </a:p>
      </dgm:t>
    </dgm:pt>
    <dgm:pt modelId="{277F06F7-538C-47CA-AF68-65B927572BC9}" type="sibTrans" cxnId="{7BA24125-A0AE-4A35-8F69-D1EDB45D3F9D}">
      <dgm:prSet/>
      <dgm:spPr/>
      <dgm:t>
        <a:bodyPr/>
        <a:lstStyle/>
        <a:p>
          <a:endParaRPr lang="en-US"/>
        </a:p>
      </dgm:t>
    </dgm:pt>
    <dgm:pt modelId="{CEFA2A50-37D5-4391-857E-A1EA3169333C}">
      <dgm:prSet phldr="0"/>
      <dgm:spPr/>
      <dgm:t>
        <a:bodyPr/>
        <a:lstStyle/>
        <a:p>
          <a:pPr rtl="0"/>
          <a:r>
            <a:rPr lang="cs-CZ" dirty="0">
              <a:latin typeface="Century Gothic"/>
            </a:rPr>
            <a:t>Intenzita je vynucena HLOUBKOU cílové tkáně (ZRM), toho u obézních nedosáhneme - lépe užít proud: </a:t>
          </a:r>
          <a:r>
            <a:rPr lang="cs-CZ" dirty="0" err="1">
              <a:latin typeface="Century Gothic"/>
            </a:rPr>
            <a:t>sf</a:t>
          </a:r>
          <a:r>
            <a:rPr lang="cs-CZ" dirty="0">
              <a:latin typeface="Century Gothic"/>
            </a:rPr>
            <a:t> (b) - AMP 143 Hz, </a:t>
          </a:r>
          <a:r>
            <a:rPr lang="cs-CZ" dirty="0" err="1">
              <a:latin typeface="Century Gothic"/>
            </a:rPr>
            <a:t>spectrum</a:t>
          </a:r>
          <a:r>
            <a:rPr lang="cs-CZ" dirty="0">
              <a:latin typeface="Century Gothic"/>
            </a:rPr>
            <a:t> 0.</a:t>
          </a:r>
        </a:p>
      </dgm:t>
    </dgm:pt>
    <dgm:pt modelId="{E8867E17-0AFA-4F33-A1A0-ECD598699256}" type="parTrans" cxnId="{AD2D4C8E-6392-4A53-A55B-10DF9403BD5B}">
      <dgm:prSet/>
      <dgm:spPr/>
    </dgm:pt>
    <dgm:pt modelId="{C4B53B2D-4F21-4243-A066-20F7CBBF93C4}" type="sibTrans" cxnId="{AD2D4C8E-6392-4A53-A55B-10DF9403BD5B}">
      <dgm:prSet/>
      <dgm:spPr/>
    </dgm:pt>
    <dgm:pt modelId="{0A8D9B03-FEF9-4EB7-A52F-A296C64EA55E}" type="pres">
      <dgm:prSet presAssocID="{B511FB28-3EF9-4E77-890B-52713C5193C3}" presName="root" presStyleCnt="0">
        <dgm:presLayoutVars>
          <dgm:dir/>
          <dgm:resizeHandles val="exact"/>
        </dgm:presLayoutVars>
      </dgm:prSet>
      <dgm:spPr/>
    </dgm:pt>
    <dgm:pt modelId="{E08EF627-6D47-419F-80C2-348B34B86D64}" type="pres">
      <dgm:prSet presAssocID="{C69B8973-092B-4FDC-B971-B37B97E8A122}" presName="compNode" presStyleCnt="0"/>
      <dgm:spPr/>
    </dgm:pt>
    <dgm:pt modelId="{8D1B194E-252E-424E-8873-BF15FB6542C2}" type="pres">
      <dgm:prSet presAssocID="{C69B8973-092B-4FDC-B971-B37B97E8A122}" presName="bgRect" presStyleLbl="bgShp" presStyleIdx="0" presStyleCnt="4"/>
      <dgm:spPr/>
    </dgm:pt>
    <dgm:pt modelId="{DD8511E9-65B7-4C20-9871-B9E237A36BA4}" type="pres">
      <dgm:prSet presAssocID="{C69B8973-092B-4FDC-B971-B37B97E8A1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idlo"/>
        </a:ext>
      </dgm:extLst>
    </dgm:pt>
    <dgm:pt modelId="{B9A81250-BC89-4307-B246-202DA52FA245}" type="pres">
      <dgm:prSet presAssocID="{C69B8973-092B-4FDC-B971-B37B97E8A122}" presName="spaceRect" presStyleCnt="0"/>
      <dgm:spPr/>
    </dgm:pt>
    <dgm:pt modelId="{01235ACA-AA1B-4329-A1FE-4BDCF722C9CA}" type="pres">
      <dgm:prSet presAssocID="{C69B8973-092B-4FDC-B971-B37B97E8A122}" presName="parTx" presStyleLbl="revTx" presStyleIdx="0" presStyleCnt="4">
        <dgm:presLayoutVars>
          <dgm:chMax val="0"/>
          <dgm:chPref val="0"/>
        </dgm:presLayoutVars>
      </dgm:prSet>
      <dgm:spPr/>
    </dgm:pt>
    <dgm:pt modelId="{89FCC257-C96D-47BA-9D9A-5D65BF88BBA9}" type="pres">
      <dgm:prSet presAssocID="{FD24F8EE-3441-45FF-B1B8-8949AA10EC67}" presName="sibTrans" presStyleCnt="0"/>
      <dgm:spPr/>
    </dgm:pt>
    <dgm:pt modelId="{81DA84AC-BB52-4018-B8C4-555735F3AC05}" type="pres">
      <dgm:prSet presAssocID="{BEF19163-36D0-49C8-994B-0D75064B531A}" presName="compNode" presStyleCnt="0"/>
      <dgm:spPr/>
    </dgm:pt>
    <dgm:pt modelId="{13401221-32C6-4CE3-9375-1612E56C3E95}" type="pres">
      <dgm:prSet presAssocID="{BEF19163-36D0-49C8-994B-0D75064B531A}" presName="bgRect" presStyleLbl="bgShp" presStyleIdx="1" presStyleCnt="4"/>
      <dgm:spPr/>
    </dgm:pt>
    <dgm:pt modelId="{4EA674E9-9DFE-4070-AD73-7CBCA07F763F}" type="pres">
      <dgm:prSet presAssocID="{BEF19163-36D0-49C8-994B-0D75064B53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2F682271-F117-43B6-8907-F53CCFD15872}" type="pres">
      <dgm:prSet presAssocID="{BEF19163-36D0-49C8-994B-0D75064B531A}" presName="spaceRect" presStyleCnt="0"/>
      <dgm:spPr/>
    </dgm:pt>
    <dgm:pt modelId="{2AAC0572-C581-4B8B-AA5E-F9327A416227}" type="pres">
      <dgm:prSet presAssocID="{BEF19163-36D0-49C8-994B-0D75064B531A}" presName="parTx" presStyleLbl="revTx" presStyleIdx="1" presStyleCnt="4">
        <dgm:presLayoutVars>
          <dgm:chMax val="0"/>
          <dgm:chPref val="0"/>
        </dgm:presLayoutVars>
      </dgm:prSet>
      <dgm:spPr/>
    </dgm:pt>
    <dgm:pt modelId="{A79F0DCF-0C32-4AD0-99C3-4267D308A733}" type="pres">
      <dgm:prSet presAssocID="{4C2F09CE-151D-4846-BC3D-C7DC5BCB7C50}" presName="sibTrans" presStyleCnt="0"/>
      <dgm:spPr/>
    </dgm:pt>
    <dgm:pt modelId="{7292CCE6-ABE4-4BE2-B12D-0175591E1D37}" type="pres">
      <dgm:prSet presAssocID="{3856E51E-F3DA-4F93-88D5-05199A180935}" presName="compNode" presStyleCnt="0"/>
      <dgm:spPr/>
    </dgm:pt>
    <dgm:pt modelId="{1BA2778E-DF78-44DE-BA30-21129BD92769}" type="pres">
      <dgm:prSet presAssocID="{3856E51E-F3DA-4F93-88D5-05199A180935}" presName="bgRect" presStyleLbl="bgShp" presStyleIdx="2" presStyleCnt="4"/>
      <dgm:spPr/>
    </dgm:pt>
    <dgm:pt modelId="{3E4EB574-FB78-46E7-9EE5-911680E7B00F}" type="pres">
      <dgm:prSet presAssocID="{3856E51E-F3DA-4F93-88D5-05199A18093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2C2E455A-667E-4380-A92C-05C542641854}" type="pres">
      <dgm:prSet presAssocID="{3856E51E-F3DA-4F93-88D5-05199A180935}" presName="spaceRect" presStyleCnt="0"/>
      <dgm:spPr/>
    </dgm:pt>
    <dgm:pt modelId="{649AE743-208F-4B8D-93ED-E2409C0AA983}" type="pres">
      <dgm:prSet presAssocID="{3856E51E-F3DA-4F93-88D5-05199A180935}" presName="parTx" presStyleLbl="revTx" presStyleIdx="2" presStyleCnt="4">
        <dgm:presLayoutVars>
          <dgm:chMax val="0"/>
          <dgm:chPref val="0"/>
        </dgm:presLayoutVars>
      </dgm:prSet>
      <dgm:spPr/>
    </dgm:pt>
    <dgm:pt modelId="{DE23825B-9923-47EE-9947-BD3874641864}" type="pres">
      <dgm:prSet presAssocID="{277F06F7-538C-47CA-AF68-65B927572BC9}" presName="sibTrans" presStyleCnt="0"/>
      <dgm:spPr/>
    </dgm:pt>
    <dgm:pt modelId="{C43A16B4-B937-4C01-9689-EAD0B827B66D}" type="pres">
      <dgm:prSet presAssocID="{CEFA2A50-37D5-4391-857E-A1EA3169333C}" presName="compNode" presStyleCnt="0"/>
      <dgm:spPr/>
    </dgm:pt>
    <dgm:pt modelId="{5C9236ED-FD1F-44DB-9B85-0E96FA302442}" type="pres">
      <dgm:prSet presAssocID="{CEFA2A50-37D5-4391-857E-A1EA3169333C}" presName="bgRect" presStyleLbl="bgShp" presStyleIdx="3" presStyleCnt="4"/>
      <dgm:spPr/>
    </dgm:pt>
    <dgm:pt modelId="{3A57E431-6C9A-4C58-8BCF-FE0C51626246}" type="pres">
      <dgm:prSet presAssocID="{CEFA2A50-37D5-4391-857E-A1EA3169333C}" presName="iconRect" presStyleLbl="node1" presStyleIdx="3" presStyleCnt="4"/>
      <dgm:spPr/>
    </dgm:pt>
    <dgm:pt modelId="{4AE2AF06-D908-4B5C-844F-DF3473F14BDD}" type="pres">
      <dgm:prSet presAssocID="{CEFA2A50-37D5-4391-857E-A1EA3169333C}" presName="spaceRect" presStyleCnt="0"/>
      <dgm:spPr/>
    </dgm:pt>
    <dgm:pt modelId="{27665FF3-888B-45F6-874A-A330BCE3E377}" type="pres">
      <dgm:prSet presAssocID="{CEFA2A50-37D5-4391-857E-A1EA3169333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C0E7602-0702-4C69-BE3F-A666BA076D1F}" srcId="{B511FB28-3EF9-4E77-890B-52713C5193C3}" destId="{BEF19163-36D0-49C8-994B-0D75064B531A}" srcOrd="1" destOrd="0" parTransId="{2AA66D94-6217-401B-A9F5-F44971A46E4B}" sibTransId="{4C2F09CE-151D-4846-BC3D-C7DC5BCB7C50}"/>
    <dgm:cxn modelId="{8CF41924-2533-4270-8727-104D8D3762B2}" srcId="{B511FB28-3EF9-4E77-890B-52713C5193C3}" destId="{C69B8973-092B-4FDC-B971-B37B97E8A122}" srcOrd="0" destOrd="0" parTransId="{C6E18067-275F-4BB0-9954-627B2F663D5D}" sibTransId="{FD24F8EE-3441-45FF-B1B8-8949AA10EC67}"/>
    <dgm:cxn modelId="{7BA24125-A0AE-4A35-8F69-D1EDB45D3F9D}" srcId="{B511FB28-3EF9-4E77-890B-52713C5193C3}" destId="{3856E51E-F3DA-4F93-88D5-05199A180935}" srcOrd="2" destOrd="0" parTransId="{37E1A1BF-13CC-4472-BF87-E1A80441B01D}" sibTransId="{277F06F7-538C-47CA-AF68-65B927572BC9}"/>
    <dgm:cxn modelId="{9F8DE260-0B12-42F7-9D0C-D0F0C70CB3C7}" type="presOf" srcId="{C69B8973-092B-4FDC-B971-B37B97E8A122}" destId="{01235ACA-AA1B-4329-A1FE-4BDCF722C9CA}" srcOrd="0" destOrd="0" presId="urn:microsoft.com/office/officeart/2018/2/layout/IconVerticalSolidList"/>
    <dgm:cxn modelId="{BA270D65-87B0-4AD5-8B6D-4A8537EC3D12}" type="presOf" srcId="{B511FB28-3EF9-4E77-890B-52713C5193C3}" destId="{0A8D9B03-FEF9-4EB7-A52F-A296C64EA55E}" srcOrd="0" destOrd="0" presId="urn:microsoft.com/office/officeart/2018/2/layout/IconVerticalSolidList"/>
    <dgm:cxn modelId="{F3674A65-881F-4025-88B2-AFC83D9B12C4}" type="presOf" srcId="{3856E51E-F3DA-4F93-88D5-05199A180935}" destId="{649AE743-208F-4B8D-93ED-E2409C0AA983}" srcOrd="0" destOrd="0" presId="urn:microsoft.com/office/officeart/2018/2/layout/IconVerticalSolidList"/>
    <dgm:cxn modelId="{AD2D4C8E-6392-4A53-A55B-10DF9403BD5B}" srcId="{B511FB28-3EF9-4E77-890B-52713C5193C3}" destId="{CEFA2A50-37D5-4391-857E-A1EA3169333C}" srcOrd="3" destOrd="0" parTransId="{E8867E17-0AFA-4F33-A1A0-ECD598699256}" sibTransId="{C4B53B2D-4F21-4243-A066-20F7CBBF93C4}"/>
    <dgm:cxn modelId="{7467C9B7-9AD7-49D9-B8E1-F8559CD5BE34}" type="presOf" srcId="{BEF19163-36D0-49C8-994B-0D75064B531A}" destId="{2AAC0572-C581-4B8B-AA5E-F9327A416227}" srcOrd="0" destOrd="0" presId="urn:microsoft.com/office/officeart/2018/2/layout/IconVerticalSolidList"/>
    <dgm:cxn modelId="{F3E043C2-8309-4942-A67C-7AD4048A2909}" type="presOf" srcId="{CEFA2A50-37D5-4391-857E-A1EA3169333C}" destId="{27665FF3-888B-45F6-874A-A330BCE3E377}" srcOrd="0" destOrd="0" presId="urn:microsoft.com/office/officeart/2018/2/layout/IconVerticalSolidList"/>
    <dgm:cxn modelId="{698880A8-C8DF-4304-A4F9-3BD29853594C}" type="presParOf" srcId="{0A8D9B03-FEF9-4EB7-A52F-A296C64EA55E}" destId="{E08EF627-6D47-419F-80C2-348B34B86D64}" srcOrd="0" destOrd="0" presId="urn:microsoft.com/office/officeart/2018/2/layout/IconVerticalSolidList"/>
    <dgm:cxn modelId="{5A509F2F-5E04-447B-8990-314422DE1415}" type="presParOf" srcId="{E08EF627-6D47-419F-80C2-348B34B86D64}" destId="{8D1B194E-252E-424E-8873-BF15FB6542C2}" srcOrd="0" destOrd="0" presId="urn:microsoft.com/office/officeart/2018/2/layout/IconVerticalSolidList"/>
    <dgm:cxn modelId="{4D1D15D7-9644-47BF-9B33-88549346C181}" type="presParOf" srcId="{E08EF627-6D47-419F-80C2-348B34B86D64}" destId="{DD8511E9-65B7-4C20-9871-B9E237A36BA4}" srcOrd="1" destOrd="0" presId="urn:microsoft.com/office/officeart/2018/2/layout/IconVerticalSolidList"/>
    <dgm:cxn modelId="{1403CAF0-8560-4D07-B51C-4C27EBB993D5}" type="presParOf" srcId="{E08EF627-6D47-419F-80C2-348B34B86D64}" destId="{B9A81250-BC89-4307-B246-202DA52FA245}" srcOrd="2" destOrd="0" presId="urn:microsoft.com/office/officeart/2018/2/layout/IconVerticalSolidList"/>
    <dgm:cxn modelId="{32CE0868-7413-4398-8E2D-F324806EEBBF}" type="presParOf" srcId="{E08EF627-6D47-419F-80C2-348B34B86D64}" destId="{01235ACA-AA1B-4329-A1FE-4BDCF722C9CA}" srcOrd="3" destOrd="0" presId="urn:microsoft.com/office/officeart/2018/2/layout/IconVerticalSolidList"/>
    <dgm:cxn modelId="{2E7822A2-0ED9-4615-B0C8-9581134434CE}" type="presParOf" srcId="{0A8D9B03-FEF9-4EB7-A52F-A296C64EA55E}" destId="{89FCC257-C96D-47BA-9D9A-5D65BF88BBA9}" srcOrd="1" destOrd="0" presId="urn:microsoft.com/office/officeart/2018/2/layout/IconVerticalSolidList"/>
    <dgm:cxn modelId="{3C21D4FA-8A8A-4408-B6D0-FFEA5F26C3F7}" type="presParOf" srcId="{0A8D9B03-FEF9-4EB7-A52F-A296C64EA55E}" destId="{81DA84AC-BB52-4018-B8C4-555735F3AC05}" srcOrd="2" destOrd="0" presId="urn:microsoft.com/office/officeart/2018/2/layout/IconVerticalSolidList"/>
    <dgm:cxn modelId="{432C44A7-BEFE-4080-84C6-F0212E4CBE39}" type="presParOf" srcId="{81DA84AC-BB52-4018-B8C4-555735F3AC05}" destId="{13401221-32C6-4CE3-9375-1612E56C3E95}" srcOrd="0" destOrd="0" presId="urn:microsoft.com/office/officeart/2018/2/layout/IconVerticalSolidList"/>
    <dgm:cxn modelId="{D11F8CAC-F653-4814-8DF6-7C2528302BA6}" type="presParOf" srcId="{81DA84AC-BB52-4018-B8C4-555735F3AC05}" destId="{4EA674E9-9DFE-4070-AD73-7CBCA07F763F}" srcOrd="1" destOrd="0" presId="urn:microsoft.com/office/officeart/2018/2/layout/IconVerticalSolidList"/>
    <dgm:cxn modelId="{09EBB558-77C8-469D-882A-E8F2DF7BA2F6}" type="presParOf" srcId="{81DA84AC-BB52-4018-B8C4-555735F3AC05}" destId="{2F682271-F117-43B6-8907-F53CCFD15872}" srcOrd="2" destOrd="0" presId="urn:microsoft.com/office/officeart/2018/2/layout/IconVerticalSolidList"/>
    <dgm:cxn modelId="{BA4E8776-8AE1-450D-B569-3D5D01155533}" type="presParOf" srcId="{81DA84AC-BB52-4018-B8C4-555735F3AC05}" destId="{2AAC0572-C581-4B8B-AA5E-F9327A416227}" srcOrd="3" destOrd="0" presId="urn:microsoft.com/office/officeart/2018/2/layout/IconVerticalSolidList"/>
    <dgm:cxn modelId="{A739D8EB-FE95-4DE6-9FFF-7484B8F7AF44}" type="presParOf" srcId="{0A8D9B03-FEF9-4EB7-A52F-A296C64EA55E}" destId="{A79F0DCF-0C32-4AD0-99C3-4267D308A733}" srcOrd="3" destOrd="0" presId="urn:microsoft.com/office/officeart/2018/2/layout/IconVerticalSolidList"/>
    <dgm:cxn modelId="{7236ED12-A982-4EC0-981E-C501678EC76D}" type="presParOf" srcId="{0A8D9B03-FEF9-4EB7-A52F-A296C64EA55E}" destId="{7292CCE6-ABE4-4BE2-B12D-0175591E1D37}" srcOrd="4" destOrd="0" presId="urn:microsoft.com/office/officeart/2018/2/layout/IconVerticalSolidList"/>
    <dgm:cxn modelId="{F7578CF1-AC1D-438B-80F2-A1C84C561A37}" type="presParOf" srcId="{7292CCE6-ABE4-4BE2-B12D-0175591E1D37}" destId="{1BA2778E-DF78-44DE-BA30-21129BD92769}" srcOrd="0" destOrd="0" presId="urn:microsoft.com/office/officeart/2018/2/layout/IconVerticalSolidList"/>
    <dgm:cxn modelId="{C3D3DD51-B8CE-41E8-B005-9B32CC60BCED}" type="presParOf" srcId="{7292CCE6-ABE4-4BE2-B12D-0175591E1D37}" destId="{3E4EB574-FB78-46E7-9EE5-911680E7B00F}" srcOrd="1" destOrd="0" presId="urn:microsoft.com/office/officeart/2018/2/layout/IconVerticalSolidList"/>
    <dgm:cxn modelId="{30442358-C896-4894-934C-3EA60F7522B9}" type="presParOf" srcId="{7292CCE6-ABE4-4BE2-B12D-0175591E1D37}" destId="{2C2E455A-667E-4380-A92C-05C542641854}" srcOrd="2" destOrd="0" presId="urn:microsoft.com/office/officeart/2018/2/layout/IconVerticalSolidList"/>
    <dgm:cxn modelId="{E0C125A8-1355-4132-8A06-7CB2A20FB1F3}" type="presParOf" srcId="{7292CCE6-ABE4-4BE2-B12D-0175591E1D37}" destId="{649AE743-208F-4B8D-93ED-E2409C0AA983}" srcOrd="3" destOrd="0" presId="urn:microsoft.com/office/officeart/2018/2/layout/IconVerticalSolidList"/>
    <dgm:cxn modelId="{228725AB-669C-494D-9580-CAA153DE5C06}" type="presParOf" srcId="{0A8D9B03-FEF9-4EB7-A52F-A296C64EA55E}" destId="{DE23825B-9923-47EE-9947-BD3874641864}" srcOrd="5" destOrd="0" presId="urn:microsoft.com/office/officeart/2018/2/layout/IconVerticalSolidList"/>
    <dgm:cxn modelId="{2BE7A0A2-0A3C-45DF-B4CC-0B7658C07C9B}" type="presParOf" srcId="{0A8D9B03-FEF9-4EB7-A52F-A296C64EA55E}" destId="{C43A16B4-B937-4C01-9689-EAD0B827B66D}" srcOrd="6" destOrd="0" presId="urn:microsoft.com/office/officeart/2018/2/layout/IconVerticalSolidList"/>
    <dgm:cxn modelId="{4EB728BD-319A-44AC-913E-6A8770AB54C2}" type="presParOf" srcId="{C43A16B4-B937-4C01-9689-EAD0B827B66D}" destId="{5C9236ED-FD1F-44DB-9B85-0E96FA302442}" srcOrd="0" destOrd="0" presId="urn:microsoft.com/office/officeart/2018/2/layout/IconVerticalSolidList"/>
    <dgm:cxn modelId="{997CE229-A815-4710-BF5A-EC5C867178AD}" type="presParOf" srcId="{C43A16B4-B937-4C01-9689-EAD0B827B66D}" destId="{3A57E431-6C9A-4C58-8BCF-FE0C51626246}" srcOrd="1" destOrd="0" presId="urn:microsoft.com/office/officeart/2018/2/layout/IconVerticalSolidList"/>
    <dgm:cxn modelId="{2834063A-9431-4C0A-BAF2-ABA6905BDA19}" type="presParOf" srcId="{C43A16B4-B937-4C01-9689-EAD0B827B66D}" destId="{4AE2AF06-D908-4B5C-844F-DF3473F14BDD}" srcOrd="2" destOrd="0" presId="urn:microsoft.com/office/officeart/2018/2/layout/IconVerticalSolidList"/>
    <dgm:cxn modelId="{27BA52B5-A373-402F-8804-DB11A8383917}" type="presParOf" srcId="{C43A16B4-B937-4C01-9689-EAD0B827B66D}" destId="{27665FF3-888B-45F6-874A-A330BCE3E3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046A3C-C8DA-40C3-8438-215A36C09B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CFA223-6449-4622-A800-7D5A808D9BAD}">
      <dgm:prSet/>
      <dgm:spPr/>
      <dgm:t>
        <a:bodyPr/>
        <a:lstStyle/>
        <a:p>
          <a:r>
            <a:rPr lang="cs-CZ" b="1" u="sng" dirty="0"/>
            <a:t>Frekvence 2 Hz:</a:t>
          </a:r>
          <a:r>
            <a:rPr lang="cs-CZ" dirty="0"/>
            <a:t> účinky zvýšení žilního odtoku stimulací svalové </a:t>
          </a:r>
          <a:r>
            <a:rPr lang="cs-CZ" dirty="0" err="1"/>
            <a:t>mikropumpy</a:t>
          </a:r>
          <a:r>
            <a:rPr lang="cs-CZ" dirty="0"/>
            <a:t>, lokální zvýšení venózní a lymfatické drenáže, aktivace spinálních a </a:t>
          </a:r>
          <a:r>
            <a:rPr lang="cs-CZ" dirty="0" err="1"/>
            <a:t>supraspinálních</a:t>
          </a:r>
          <a:r>
            <a:rPr lang="cs-CZ" dirty="0"/>
            <a:t> center.</a:t>
          </a:r>
          <a:endParaRPr lang="en-US" dirty="0"/>
        </a:p>
      </dgm:t>
    </dgm:pt>
    <dgm:pt modelId="{19F053EF-1F92-4F03-91CE-94CFC4CE16D9}" type="parTrans" cxnId="{AF1695CF-1E85-4BE2-8EB2-9DC04CFAC892}">
      <dgm:prSet/>
      <dgm:spPr/>
      <dgm:t>
        <a:bodyPr/>
        <a:lstStyle/>
        <a:p>
          <a:endParaRPr lang="en-US"/>
        </a:p>
      </dgm:t>
    </dgm:pt>
    <dgm:pt modelId="{C951D111-3DB4-4C36-B556-E55DA9E90899}" type="sibTrans" cxnId="{AF1695CF-1E85-4BE2-8EB2-9DC04CFAC892}">
      <dgm:prSet/>
      <dgm:spPr/>
      <dgm:t>
        <a:bodyPr/>
        <a:lstStyle/>
        <a:p>
          <a:endParaRPr lang="en-US"/>
        </a:p>
      </dgm:t>
    </dgm:pt>
    <dgm:pt modelId="{582A6240-0454-42AC-A733-45550800D0F2}">
      <dgm:prSet/>
      <dgm:spPr/>
      <dgm:t>
        <a:bodyPr/>
        <a:lstStyle/>
        <a:p>
          <a:pPr rtl="0"/>
          <a:r>
            <a:rPr lang="cs-CZ" b="1" u="sng" dirty="0"/>
            <a:t>Frekvence </a:t>
          </a:r>
          <a:r>
            <a:rPr lang="cs-CZ" b="1" u="sng" dirty="0">
              <a:latin typeface="Century Gothic"/>
            </a:rPr>
            <a:t>60</a:t>
          </a:r>
          <a:r>
            <a:rPr lang="cs-CZ" b="1" u="sng" dirty="0"/>
            <a:t> Hz:</a:t>
          </a:r>
          <a:r>
            <a:rPr lang="cs-CZ" b="0" u="none" dirty="0">
              <a:latin typeface="Century Gothic"/>
            </a:rPr>
            <a:t> aktivace spinálních mechanismů tlumení bolesti</a:t>
          </a:r>
          <a:endParaRPr lang="en-US" b="0" u="none" dirty="0"/>
        </a:p>
      </dgm:t>
    </dgm:pt>
    <dgm:pt modelId="{2CD822A1-BD9D-46E9-AF8C-B1E58F20FA19}" type="parTrans" cxnId="{68C7F611-2D3C-4FAB-B65D-47C1022FD323}">
      <dgm:prSet/>
      <dgm:spPr/>
      <dgm:t>
        <a:bodyPr/>
        <a:lstStyle/>
        <a:p>
          <a:endParaRPr lang="en-US"/>
        </a:p>
      </dgm:t>
    </dgm:pt>
    <dgm:pt modelId="{133E139E-72CB-4EC0-919B-F68732466183}" type="sibTrans" cxnId="{68C7F611-2D3C-4FAB-B65D-47C1022FD323}">
      <dgm:prSet/>
      <dgm:spPr/>
      <dgm:t>
        <a:bodyPr/>
        <a:lstStyle/>
        <a:p>
          <a:endParaRPr lang="en-US"/>
        </a:p>
      </dgm:t>
    </dgm:pt>
    <dgm:pt modelId="{899AB660-C643-4F58-B0DC-F09CE29C9A6A}" type="pres">
      <dgm:prSet presAssocID="{09046A3C-C8DA-40C3-8438-215A36C09BD3}" presName="root" presStyleCnt="0">
        <dgm:presLayoutVars>
          <dgm:dir/>
          <dgm:resizeHandles val="exact"/>
        </dgm:presLayoutVars>
      </dgm:prSet>
      <dgm:spPr/>
    </dgm:pt>
    <dgm:pt modelId="{F54FDA34-7149-40AF-BA05-21150A877518}" type="pres">
      <dgm:prSet presAssocID="{65CFA223-6449-4622-A800-7D5A808D9BAD}" presName="compNode" presStyleCnt="0"/>
      <dgm:spPr/>
    </dgm:pt>
    <dgm:pt modelId="{B982575B-3A4A-45AB-98BB-147DEAFC3F77}" type="pres">
      <dgm:prSet presAssocID="{65CFA223-6449-4622-A800-7D5A808D9BAD}" presName="bgRect" presStyleLbl="bgShp" presStyleIdx="0" presStyleCnt="2"/>
      <dgm:spPr/>
    </dgm:pt>
    <dgm:pt modelId="{C82ACCBA-D2B7-49F3-823B-2662778EA004}" type="pres">
      <dgm:prSet presAssocID="{65CFA223-6449-4622-A800-7D5A808D9BA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s"/>
        </a:ext>
      </dgm:extLst>
    </dgm:pt>
    <dgm:pt modelId="{2D348028-ED04-495E-81D4-F388E23899B5}" type="pres">
      <dgm:prSet presAssocID="{65CFA223-6449-4622-A800-7D5A808D9BAD}" presName="spaceRect" presStyleCnt="0"/>
      <dgm:spPr/>
    </dgm:pt>
    <dgm:pt modelId="{1B2E8D69-F270-4534-9904-B43479E20ED1}" type="pres">
      <dgm:prSet presAssocID="{65CFA223-6449-4622-A800-7D5A808D9BAD}" presName="parTx" presStyleLbl="revTx" presStyleIdx="0" presStyleCnt="2">
        <dgm:presLayoutVars>
          <dgm:chMax val="0"/>
          <dgm:chPref val="0"/>
        </dgm:presLayoutVars>
      </dgm:prSet>
      <dgm:spPr/>
    </dgm:pt>
    <dgm:pt modelId="{381C43D4-4255-423E-99C1-977D5EE2C822}" type="pres">
      <dgm:prSet presAssocID="{C951D111-3DB4-4C36-B556-E55DA9E90899}" presName="sibTrans" presStyleCnt="0"/>
      <dgm:spPr/>
    </dgm:pt>
    <dgm:pt modelId="{861C6D6E-EA46-4CC7-A21E-CD486A1D0B5C}" type="pres">
      <dgm:prSet presAssocID="{582A6240-0454-42AC-A733-45550800D0F2}" presName="compNode" presStyleCnt="0"/>
      <dgm:spPr/>
    </dgm:pt>
    <dgm:pt modelId="{DC4CA4BB-A6C8-49D4-9E29-B087B84F4103}" type="pres">
      <dgm:prSet presAssocID="{582A6240-0454-42AC-A733-45550800D0F2}" presName="bgRect" presStyleLbl="bgShp" presStyleIdx="1" presStyleCnt="2"/>
      <dgm:spPr/>
    </dgm:pt>
    <dgm:pt modelId="{B7CAF96A-BAB0-4365-A5D0-15F862FE6D34}" type="pres">
      <dgm:prSet presAssocID="{582A6240-0454-42AC-A733-45550800D0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roduktory"/>
        </a:ext>
      </dgm:extLst>
    </dgm:pt>
    <dgm:pt modelId="{42023AB9-1502-4062-8897-AAADFF7CB289}" type="pres">
      <dgm:prSet presAssocID="{582A6240-0454-42AC-A733-45550800D0F2}" presName="spaceRect" presStyleCnt="0"/>
      <dgm:spPr/>
    </dgm:pt>
    <dgm:pt modelId="{536B00D4-7E3B-4FE8-8221-4023AA538C97}" type="pres">
      <dgm:prSet presAssocID="{582A6240-0454-42AC-A733-45550800D0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8C7F611-2D3C-4FAB-B65D-47C1022FD323}" srcId="{09046A3C-C8DA-40C3-8438-215A36C09BD3}" destId="{582A6240-0454-42AC-A733-45550800D0F2}" srcOrd="1" destOrd="0" parTransId="{2CD822A1-BD9D-46E9-AF8C-B1E58F20FA19}" sibTransId="{133E139E-72CB-4EC0-919B-F68732466183}"/>
    <dgm:cxn modelId="{43BFD44A-105B-4825-9B9E-4F1D55AE4913}" type="presOf" srcId="{582A6240-0454-42AC-A733-45550800D0F2}" destId="{536B00D4-7E3B-4FE8-8221-4023AA538C97}" srcOrd="0" destOrd="0" presId="urn:microsoft.com/office/officeart/2018/2/layout/IconVerticalSolidList"/>
    <dgm:cxn modelId="{7C29566B-6279-427D-A178-6F3C1D82AACA}" type="presOf" srcId="{09046A3C-C8DA-40C3-8438-215A36C09BD3}" destId="{899AB660-C643-4F58-B0DC-F09CE29C9A6A}" srcOrd="0" destOrd="0" presId="urn:microsoft.com/office/officeart/2018/2/layout/IconVerticalSolidList"/>
    <dgm:cxn modelId="{AF1695CF-1E85-4BE2-8EB2-9DC04CFAC892}" srcId="{09046A3C-C8DA-40C3-8438-215A36C09BD3}" destId="{65CFA223-6449-4622-A800-7D5A808D9BAD}" srcOrd="0" destOrd="0" parTransId="{19F053EF-1F92-4F03-91CE-94CFC4CE16D9}" sibTransId="{C951D111-3DB4-4C36-B556-E55DA9E90899}"/>
    <dgm:cxn modelId="{62222FE5-A8D9-4278-82CA-6144D71F759F}" type="presOf" srcId="{65CFA223-6449-4622-A800-7D5A808D9BAD}" destId="{1B2E8D69-F270-4534-9904-B43479E20ED1}" srcOrd="0" destOrd="0" presId="urn:microsoft.com/office/officeart/2018/2/layout/IconVerticalSolidList"/>
    <dgm:cxn modelId="{198D8D8D-3494-478D-B34F-F867272B4ECA}" type="presParOf" srcId="{899AB660-C643-4F58-B0DC-F09CE29C9A6A}" destId="{F54FDA34-7149-40AF-BA05-21150A877518}" srcOrd="0" destOrd="0" presId="urn:microsoft.com/office/officeart/2018/2/layout/IconVerticalSolidList"/>
    <dgm:cxn modelId="{6221709D-8D2E-4DB9-807B-4A118A1614F5}" type="presParOf" srcId="{F54FDA34-7149-40AF-BA05-21150A877518}" destId="{B982575B-3A4A-45AB-98BB-147DEAFC3F77}" srcOrd="0" destOrd="0" presId="urn:microsoft.com/office/officeart/2018/2/layout/IconVerticalSolidList"/>
    <dgm:cxn modelId="{27733B50-AF43-490C-9BDA-C0A86A122BB9}" type="presParOf" srcId="{F54FDA34-7149-40AF-BA05-21150A877518}" destId="{C82ACCBA-D2B7-49F3-823B-2662778EA004}" srcOrd="1" destOrd="0" presId="urn:microsoft.com/office/officeart/2018/2/layout/IconVerticalSolidList"/>
    <dgm:cxn modelId="{CD70B7DD-E7CD-455A-B5F1-8C492333F562}" type="presParOf" srcId="{F54FDA34-7149-40AF-BA05-21150A877518}" destId="{2D348028-ED04-495E-81D4-F388E23899B5}" srcOrd="2" destOrd="0" presId="urn:microsoft.com/office/officeart/2018/2/layout/IconVerticalSolidList"/>
    <dgm:cxn modelId="{8C5D45C9-FF4C-4B95-8680-BB2B241FA212}" type="presParOf" srcId="{F54FDA34-7149-40AF-BA05-21150A877518}" destId="{1B2E8D69-F270-4534-9904-B43479E20ED1}" srcOrd="3" destOrd="0" presId="urn:microsoft.com/office/officeart/2018/2/layout/IconVerticalSolidList"/>
    <dgm:cxn modelId="{3F46FFFC-65F7-49AA-9FFD-01B05E60EBA6}" type="presParOf" srcId="{899AB660-C643-4F58-B0DC-F09CE29C9A6A}" destId="{381C43D4-4255-423E-99C1-977D5EE2C822}" srcOrd="1" destOrd="0" presId="urn:microsoft.com/office/officeart/2018/2/layout/IconVerticalSolidList"/>
    <dgm:cxn modelId="{CDD39E8A-2C4A-4C54-8C52-17D7A91E75B2}" type="presParOf" srcId="{899AB660-C643-4F58-B0DC-F09CE29C9A6A}" destId="{861C6D6E-EA46-4CC7-A21E-CD486A1D0B5C}" srcOrd="2" destOrd="0" presId="urn:microsoft.com/office/officeart/2018/2/layout/IconVerticalSolidList"/>
    <dgm:cxn modelId="{8CD240E9-63F9-44AF-B854-C16FD8DDC771}" type="presParOf" srcId="{861C6D6E-EA46-4CC7-A21E-CD486A1D0B5C}" destId="{DC4CA4BB-A6C8-49D4-9E29-B087B84F4103}" srcOrd="0" destOrd="0" presId="urn:microsoft.com/office/officeart/2018/2/layout/IconVerticalSolidList"/>
    <dgm:cxn modelId="{28D56919-073F-4098-B176-772985DE3D56}" type="presParOf" srcId="{861C6D6E-EA46-4CC7-A21E-CD486A1D0B5C}" destId="{B7CAF96A-BAB0-4365-A5D0-15F862FE6D34}" srcOrd="1" destOrd="0" presId="urn:microsoft.com/office/officeart/2018/2/layout/IconVerticalSolidList"/>
    <dgm:cxn modelId="{A300D9EE-955F-4B18-903B-5150CCA5A249}" type="presParOf" srcId="{861C6D6E-EA46-4CC7-A21E-CD486A1D0B5C}" destId="{42023AB9-1502-4062-8897-AAADFF7CB289}" srcOrd="2" destOrd="0" presId="urn:microsoft.com/office/officeart/2018/2/layout/IconVerticalSolidList"/>
    <dgm:cxn modelId="{452EC7F2-A8C5-4DC6-ADD7-71CF5D12920D}" type="presParOf" srcId="{861C6D6E-EA46-4CC7-A21E-CD486A1D0B5C}" destId="{536B00D4-7E3B-4FE8-8221-4023AA538C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3ADA7-422C-4748-97B5-D2C4CE17218C}">
      <dsp:nvSpPr>
        <dsp:cNvPr id="0" name=""/>
        <dsp:cNvSpPr/>
      </dsp:nvSpPr>
      <dsp:spPr>
        <a:xfrm>
          <a:off x="0" y="0"/>
          <a:ext cx="8265922" cy="79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= pulzní </a:t>
          </a:r>
          <a:r>
            <a:rPr lang="cs-CZ" sz="1700" kern="1200" dirty="0" err="1"/>
            <a:t>monofázický</a:t>
          </a:r>
          <a:r>
            <a:rPr lang="cs-CZ" sz="1700" kern="1200" dirty="0"/>
            <a:t> pravoúhlý proud s délkou impulzu 2 </a:t>
          </a:r>
          <a:r>
            <a:rPr lang="cs-CZ" sz="1700" kern="1200" dirty="0" err="1"/>
            <a:t>ms</a:t>
          </a:r>
          <a:r>
            <a:rPr lang="cs-CZ" sz="1700" kern="1200" dirty="0"/>
            <a:t>, pauzou 5 ms,</a:t>
          </a:r>
          <a:r>
            <a:rPr lang="cs-CZ" sz="1700" kern="1200" dirty="0">
              <a:latin typeface="Century Gothic"/>
            </a:rPr>
            <a:t> &amp;</a:t>
          </a:r>
          <a:r>
            <a:rPr lang="cs-CZ" sz="1700" kern="1200" dirty="0"/>
            <a:t> </a:t>
          </a:r>
          <a:r>
            <a:rPr lang="cs-CZ" sz="1700" kern="1200" dirty="0">
              <a:latin typeface="Century Gothic"/>
            </a:rPr>
            <a:t>frekvencí</a:t>
          </a:r>
          <a:r>
            <a:rPr lang="cs-CZ" sz="1700" kern="1200" dirty="0"/>
            <a:t> 142,9 Hz</a:t>
          </a:r>
          <a:endParaRPr lang="en-US" sz="1700" kern="1200" dirty="0"/>
        </a:p>
      </dsp:txBody>
      <dsp:txXfrm>
        <a:off x="23366" y="23366"/>
        <a:ext cx="7311706" cy="751056"/>
      </dsp:txXfrm>
    </dsp:sp>
    <dsp:sp modelId="{77665D5E-EFFC-4119-BEBD-5A9E3B169053}">
      <dsp:nvSpPr>
        <dsp:cNvPr id="0" name=""/>
        <dsp:cNvSpPr/>
      </dsp:nvSpPr>
      <dsp:spPr>
        <a:xfrm>
          <a:off x="617260" y="908591"/>
          <a:ext cx="8265922" cy="797788"/>
        </a:xfrm>
        <a:prstGeom prst="roundRect">
          <a:avLst>
            <a:gd name="adj" fmla="val 10000"/>
          </a:avLst>
        </a:prstGeom>
        <a:solidFill>
          <a:schemeClr val="accent2">
            <a:hueOff val="-1772438"/>
            <a:satOff val="87"/>
            <a:lumOff val="-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Není FM, přesto NEVZNIKÁ ADAPTACE</a:t>
          </a:r>
          <a:r>
            <a:rPr lang="cs-CZ" sz="1700" kern="1200" dirty="0">
              <a:latin typeface="Century Gothic"/>
            </a:rPr>
            <a:t> (</a:t>
          </a:r>
          <a:r>
            <a:rPr lang="cs-CZ" sz="1700" kern="1200" dirty="0" err="1">
              <a:latin typeface="Century Gothic"/>
            </a:rPr>
            <a:t>ptž</a:t>
          </a:r>
          <a:r>
            <a:rPr lang="cs-CZ" sz="1700" kern="1200" dirty="0">
              <a:latin typeface="Century Gothic"/>
            </a:rPr>
            <a:t> neustále zvyšujeme intenzitu)</a:t>
          </a:r>
          <a:endParaRPr lang="en-US" sz="1700" kern="1200" dirty="0"/>
        </a:p>
      </dsp:txBody>
      <dsp:txXfrm>
        <a:off x="640626" y="931957"/>
        <a:ext cx="7083367" cy="751056"/>
      </dsp:txXfrm>
    </dsp:sp>
    <dsp:sp modelId="{B730E9A0-4F01-4015-9679-69CDD4BDF0F6}">
      <dsp:nvSpPr>
        <dsp:cNvPr id="0" name=""/>
        <dsp:cNvSpPr/>
      </dsp:nvSpPr>
      <dsp:spPr>
        <a:xfrm>
          <a:off x="1234520" y="1817183"/>
          <a:ext cx="8265922" cy="797788"/>
        </a:xfrm>
        <a:prstGeom prst="roundRect">
          <a:avLst>
            <a:gd name="adj" fmla="val 10000"/>
          </a:avLst>
        </a:prstGeom>
        <a:solidFill>
          <a:schemeClr val="accent2">
            <a:hueOff val="-3544877"/>
            <a:satOff val="175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Lze vysvětlit teorií kódů</a:t>
          </a:r>
          <a:endParaRPr lang="en-US" sz="1700" kern="1200" dirty="0"/>
        </a:p>
      </dsp:txBody>
      <dsp:txXfrm>
        <a:off x="1257886" y="1840549"/>
        <a:ext cx="7083367" cy="751056"/>
      </dsp:txXfrm>
    </dsp:sp>
    <dsp:sp modelId="{B850259B-0635-4BB9-AECB-38A1A932FB38}">
      <dsp:nvSpPr>
        <dsp:cNvPr id="0" name=""/>
        <dsp:cNvSpPr/>
      </dsp:nvSpPr>
      <dsp:spPr>
        <a:xfrm>
          <a:off x="1851781" y="2725775"/>
          <a:ext cx="8265922" cy="797788"/>
        </a:xfrm>
        <a:prstGeom prst="roundRect">
          <a:avLst>
            <a:gd name="adj" fmla="val 10000"/>
          </a:avLst>
        </a:prstGeom>
        <a:solidFill>
          <a:schemeClr val="accent2">
            <a:hueOff val="-5317315"/>
            <a:satOff val="262"/>
            <a:lumOff val="-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Působí vzdálený časný analgetický účinek při </a:t>
          </a:r>
          <a:r>
            <a:rPr lang="cs-CZ" sz="1700" kern="1200" dirty="0" err="1"/>
            <a:t>transvertebrální</a:t>
          </a:r>
          <a:r>
            <a:rPr lang="cs-CZ" sz="1700" kern="1200" dirty="0"/>
            <a:t> aplikaci a intenzitě PPA</a:t>
          </a:r>
          <a:endParaRPr lang="en-US" sz="1700" kern="1200" dirty="0"/>
        </a:p>
      </dsp:txBody>
      <dsp:txXfrm>
        <a:off x="1875147" y="2749141"/>
        <a:ext cx="7083367" cy="751056"/>
      </dsp:txXfrm>
    </dsp:sp>
    <dsp:sp modelId="{3446B459-FECE-4EF9-80B9-1788C0FE09FC}">
      <dsp:nvSpPr>
        <dsp:cNvPr id="0" name=""/>
        <dsp:cNvSpPr/>
      </dsp:nvSpPr>
      <dsp:spPr>
        <a:xfrm>
          <a:off x="2469041" y="3634367"/>
          <a:ext cx="8265922" cy="797788"/>
        </a:xfrm>
        <a:prstGeom prst="roundRect">
          <a:avLst>
            <a:gd name="adj" fmla="val 10000"/>
          </a:avLst>
        </a:prstGeom>
        <a:solidFill>
          <a:schemeClr val="accent2">
            <a:hueOff val="-7089753"/>
            <a:satOff val="35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I: symptomatické tlumení bolesti bez ohledu na etiologii či intenzitu</a:t>
          </a:r>
          <a:r>
            <a:rPr lang="cs-CZ" sz="1700" kern="1200" dirty="0">
              <a:latin typeface="Century Gothic"/>
            </a:rPr>
            <a:t> (aktivované artrózy, posttraumatické či revmatické B).</a:t>
          </a:r>
          <a:endParaRPr lang="en-US" sz="1700" kern="1200" dirty="0"/>
        </a:p>
      </dsp:txBody>
      <dsp:txXfrm>
        <a:off x="2492407" y="3657733"/>
        <a:ext cx="7083367" cy="751056"/>
      </dsp:txXfrm>
    </dsp:sp>
    <dsp:sp modelId="{7374E14A-7E58-4A24-9BF5-17F3AE25E116}">
      <dsp:nvSpPr>
        <dsp:cNvPr id="0" name=""/>
        <dsp:cNvSpPr/>
      </dsp:nvSpPr>
      <dsp:spPr>
        <a:xfrm>
          <a:off x="7747360" y="582828"/>
          <a:ext cx="518562" cy="51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864036" y="582828"/>
        <a:ext cx="285210" cy="390218"/>
      </dsp:txXfrm>
    </dsp:sp>
    <dsp:sp modelId="{E72B74DF-F16B-4A32-80B5-7D23975C8C0A}">
      <dsp:nvSpPr>
        <dsp:cNvPr id="0" name=""/>
        <dsp:cNvSpPr/>
      </dsp:nvSpPr>
      <dsp:spPr>
        <a:xfrm>
          <a:off x="8364620" y="1491420"/>
          <a:ext cx="518562" cy="51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362577"/>
            <a:satOff val="75"/>
            <a:lumOff val="-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62577"/>
              <a:satOff val="75"/>
              <a:lumOff val="-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481296" y="1491420"/>
        <a:ext cx="285210" cy="390218"/>
      </dsp:txXfrm>
    </dsp:sp>
    <dsp:sp modelId="{064945B6-2041-4C8C-99C3-51E22DCAEBD2}">
      <dsp:nvSpPr>
        <dsp:cNvPr id="0" name=""/>
        <dsp:cNvSpPr/>
      </dsp:nvSpPr>
      <dsp:spPr>
        <a:xfrm>
          <a:off x="8981880" y="2386716"/>
          <a:ext cx="518562" cy="51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725154"/>
            <a:satOff val="149"/>
            <a:lumOff val="-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25154"/>
              <a:satOff val="149"/>
              <a:lumOff val="-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098556" y="2386716"/>
        <a:ext cx="285210" cy="390218"/>
      </dsp:txXfrm>
    </dsp:sp>
    <dsp:sp modelId="{D2EDE822-237E-47E5-9EB8-30ADE01663B9}">
      <dsp:nvSpPr>
        <dsp:cNvPr id="0" name=""/>
        <dsp:cNvSpPr/>
      </dsp:nvSpPr>
      <dsp:spPr>
        <a:xfrm>
          <a:off x="9599141" y="3304172"/>
          <a:ext cx="518562" cy="518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087731"/>
            <a:satOff val="224"/>
            <a:lumOff val="-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087731"/>
              <a:satOff val="224"/>
              <a:lumOff val="-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715817" y="3304172"/>
        <a:ext cx="285210" cy="390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B194E-252E-424E-8873-BF15FB6542C2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511E9-65B7-4C20-9871-B9E237A36BA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35ACA-AA1B-4329-A1FE-4BDCF722C9CA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Větší elektrody nutné! Dráždíme totiž oba rohy míšní (</a:t>
          </a:r>
          <a:r>
            <a:rPr lang="cs-CZ" sz="2000" kern="1200" dirty="0" err="1"/>
            <a:t>procc</a:t>
          </a:r>
          <a:r>
            <a:rPr lang="cs-CZ" sz="2000" kern="1200" dirty="0"/>
            <a:t>. </a:t>
          </a:r>
          <a:r>
            <a:rPr lang="cs-CZ" sz="2000" kern="1200" dirty="0" err="1"/>
            <a:t>transversi</a:t>
          </a:r>
          <a:r>
            <a:rPr lang="cs-CZ" sz="2000" kern="1200" dirty="0"/>
            <a:t>), tedy minimálně do poloviny </a:t>
          </a:r>
          <a:r>
            <a:rPr lang="cs-CZ" sz="2000" kern="1200" dirty="0" err="1"/>
            <a:t>paravertebrálního</a:t>
          </a:r>
          <a:r>
            <a:rPr lang="cs-CZ" sz="2000" kern="1200" dirty="0"/>
            <a:t> valu bychom se měli dostat!</a:t>
          </a:r>
          <a:endParaRPr lang="en-US" sz="2000" kern="1200" dirty="0"/>
        </a:p>
      </dsp:txBody>
      <dsp:txXfrm>
        <a:off x="1057183" y="1805"/>
        <a:ext cx="9458416" cy="915310"/>
      </dsp:txXfrm>
    </dsp:sp>
    <dsp:sp modelId="{13401221-32C6-4CE3-9375-1612E56C3E95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674E9-9DFE-4070-AD73-7CBCA07F763F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C0572-C581-4B8B-AA5E-F9327A41622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Maximum účinku je cca v 10. minutě. Pokud prodloužíme proceduru, prodloužíme maximální účinek.</a:t>
          </a:r>
          <a:endParaRPr lang="en-US" sz="2000" kern="1200" dirty="0"/>
        </a:p>
      </dsp:txBody>
      <dsp:txXfrm>
        <a:off x="1057183" y="1145944"/>
        <a:ext cx="9458416" cy="915310"/>
      </dsp:txXfrm>
    </dsp:sp>
    <dsp:sp modelId="{1BA2778E-DF78-44DE-BA30-21129BD9276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B574-FB78-46E7-9EE5-911680E7B00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AE743-208F-4B8D-93ED-E2409C0AA983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Můžeme tím tlumit "rozbouření" pacienta po našem zásahu.</a:t>
          </a:r>
          <a:endParaRPr lang="en-US" sz="2000" kern="1200" dirty="0"/>
        </a:p>
      </dsp:txBody>
      <dsp:txXfrm>
        <a:off x="1057183" y="2290082"/>
        <a:ext cx="9458416" cy="915310"/>
      </dsp:txXfrm>
    </dsp:sp>
    <dsp:sp modelId="{5C9236ED-FD1F-44DB-9B85-0E96FA302442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7E431-6C9A-4C58-8BCF-FE0C51626246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65FF3-888B-45F6-874A-A330BCE3E377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Century Gothic"/>
            </a:rPr>
            <a:t>Intenzita je vynucena HLOUBKOU cílové tkáně (ZRM), toho u obézních nedosáhneme - lépe užít proud: </a:t>
          </a:r>
          <a:r>
            <a:rPr lang="cs-CZ" sz="2000" kern="1200" dirty="0" err="1">
              <a:latin typeface="Century Gothic"/>
            </a:rPr>
            <a:t>sf</a:t>
          </a:r>
          <a:r>
            <a:rPr lang="cs-CZ" sz="2000" kern="1200" dirty="0">
              <a:latin typeface="Century Gothic"/>
            </a:rPr>
            <a:t> (b) - AMP 143 Hz, </a:t>
          </a:r>
          <a:r>
            <a:rPr lang="cs-CZ" sz="2000" kern="1200" dirty="0" err="1">
              <a:latin typeface="Century Gothic"/>
            </a:rPr>
            <a:t>spectrum</a:t>
          </a:r>
          <a:r>
            <a:rPr lang="cs-CZ" sz="2000" kern="1200" dirty="0">
              <a:latin typeface="Century Gothic"/>
            </a:rPr>
            <a:t> 0.</a:t>
          </a:r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575B-3A4A-45AB-98BB-147DEAFC3F77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ACCBA-D2B7-49F3-823B-2662778EA004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E8D69-F270-4534-9904-B43479E20ED1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u="sng" kern="1200" dirty="0"/>
            <a:t>Frekvence 2 Hz:</a:t>
          </a:r>
          <a:r>
            <a:rPr lang="cs-CZ" sz="2500" kern="1200" dirty="0"/>
            <a:t> účinky zvýšení žilního odtoku stimulací svalové </a:t>
          </a:r>
          <a:r>
            <a:rPr lang="cs-CZ" sz="2500" kern="1200" dirty="0" err="1"/>
            <a:t>mikropumpy</a:t>
          </a:r>
          <a:r>
            <a:rPr lang="cs-CZ" sz="2500" kern="1200" dirty="0"/>
            <a:t>, lokální zvýšení venózní a lymfatické drenáže, aktivace spinálních a </a:t>
          </a:r>
          <a:r>
            <a:rPr lang="cs-CZ" sz="2500" kern="1200" dirty="0" err="1"/>
            <a:t>supraspinálních</a:t>
          </a:r>
          <a:r>
            <a:rPr lang="cs-CZ" sz="2500" kern="1200" dirty="0"/>
            <a:t> center.</a:t>
          </a:r>
          <a:endParaRPr lang="en-US" sz="2500" kern="1200" dirty="0"/>
        </a:p>
      </dsp:txBody>
      <dsp:txXfrm>
        <a:off x="1507738" y="707092"/>
        <a:ext cx="9007861" cy="1305401"/>
      </dsp:txXfrm>
    </dsp:sp>
    <dsp:sp modelId="{DC4CA4BB-A6C8-49D4-9E29-B087B84F4103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AF96A-BAB0-4365-A5D0-15F862FE6D34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B00D4-7E3B-4FE8-8221-4023AA538C97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u="sng" kern="1200" dirty="0"/>
            <a:t>Frekvence </a:t>
          </a:r>
          <a:r>
            <a:rPr lang="cs-CZ" sz="2500" b="1" u="sng" kern="1200" dirty="0">
              <a:latin typeface="Century Gothic"/>
            </a:rPr>
            <a:t>60</a:t>
          </a:r>
          <a:r>
            <a:rPr lang="cs-CZ" sz="2500" b="1" u="sng" kern="1200" dirty="0"/>
            <a:t> Hz:</a:t>
          </a:r>
          <a:r>
            <a:rPr lang="cs-CZ" sz="2500" b="0" u="none" kern="1200" dirty="0">
              <a:latin typeface="Century Gothic"/>
            </a:rPr>
            <a:t> aktivace spinálních mechanismů tlumení bolesti</a:t>
          </a:r>
          <a:endParaRPr lang="en-US" sz="2500" b="0" u="none" kern="1200" dirty="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81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48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21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9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39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3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9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cs-CZ" sz="5100" err="1"/>
              <a:t>Trabertův</a:t>
            </a:r>
            <a:r>
              <a:rPr lang="cs-CZ" sz="5100"/>
              <a:t> proud, H-vlny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cs-CZ">
                <a:ea typeface="Source Sans Pro"/>
              </a:rPr>
              <a:t>Mgr. Marie Krejčová</a:t>
            </a:r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178AA-43D0-443D-A48E-9A25907ED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1" r="18569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A47C9D-5195-41F4-AEC3-0CC6BF0F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Mechanismus účinku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478647-8BFB-40CA-8489-2F7B61D6F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65559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56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8D2D6B-D95D-47B7-90C3-DD9FF0814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/>
              <a:t>INDIKACE H-VLN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2DD9F1-80EB-4C64-B80D-7C4090DD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" y="1825625"/>
            <a:ext cx="6842406" cy="4361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dirty="0"/>
              <a:t>Lokální svalové reflexní změny, f = 2 Hz</a:t>
            </a:r>
            <a:endParaRPr lang="cs-CZ"/>
          </a:p>
          <a:p>
            <a:pPr algn="ctr"/>
            <a:endParaRPr lang="cs-CZ" dirty="0"/>
          </a:p>
          <a:p>
            <a:pPr algn="ctr"/>
            <a:r>
              <a:rPr lang="cs-CZ"/>
              <a:t>Stavy po kontuzích, distorzích:</a:t>
            </a:r>
          </a:p>
          <a:p>
            <a:pPr lvl="1" algn="ctr"/>
            <a:r>
              <a:rPr lang="cs-CZ" dirty="0">
                <a:ea typeface="+mn-lt"/>
                <a:cs typeface="+mn-lt"/>
              </a:rPr>
              <a:t>Ve fázi pasivního městnání (f = 2 Hz)</a:t>
            </a:r>
          </a:p>
          <a:p>
            <a:pPr lvl="1" algn="ctr"/>
            <a:r>
              <a:rPr lang="cs-CZ" dirty="0">
                <a:ea typeface="+mn-lt"/>
                <a:cs typeface="+mn-lt"/>
              </a:rPr>
              <a:t>Ve fázi konsolidace (analgetický účinek 60 Hz, </a:t>
            </a:r>
            <a:r>
              <a:rPr lang="cs-CZ" err="1">
                <a:ea typeface="+mn-lt"/>
                <a:cs typeface="+mn-lt"/>
              </a:rPr>
              <a:t>myorelaxační</a:t>
            </a:r>
            <a:r>
              <a:rPr lang="cs-CZ" dirty="0">
                <a:ea typeface="+mn-lt"/>
                <a:cs typeface="+mn-lt"/>
              </a:rPr>
              <a:t> a </a:t>
            </a:r>
            <a:r>
              <a:rPr lang="cs-CZ" err="1">
                <a:ea typeface="+mn-lt"/>
                <a:cs typeface="+mn-lt"/>
              </a:rPr>
              <a:t>antiedematózní</a:t>
            </a:r>
            <a:r>
              <a:rPr lang="cs-CZ" dirty="0">
                <a:ea typeface="+mn-lt"/>
                <a:cs typeface="+mn-lt"/>
              </a:rPr>
              <a:t> účinek 2 Hz)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cs-CZ" dirty="0"/>
          </a:p>
          <a:p>
            <a:pPr algn="ctr"/>
            <a:endParaRPr lang="cs-CZ"/>
          </a:p>
          <a:p>
            <a:pPr algn="ctr"/>
            <a:r>
              <a:rPr lang="cs-CZ"/>
              <a:t>Chronické bolestivé afekce pohybového </a:t>
            </a:r>
            <a:r>
              <a:rPr lang="cs-CZ" dirty="0"/>
              <a:t>systému (artrózy)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52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06D967-1B67-4386-9F39-749AFAA2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Způsoby, doba </a:t>
            </a:r>
            <a:r>
              <a:rPr lang="cs-CZ">
                <a:solidFill>
                  <a:srgbClr val="FFFFFF"/>
                </a:solidFill>
                <a:ea typeface="+mj-lt"/>
                <a:cs typeface="+mj-lt"/>
              </a:rPr>
              <a:t>&amp;</a:t>
            </a:r>
            <a:r>
              <a:rPr lang="cs-CZ">
                <a:solidFill>
                  <a:srgbClr val="FFFFFF"/>
                </a:solidFill>
              </a:rPr>
              <a:t> frekvence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BF487A-6670-457E-928C-D55F1D110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Kruhové samolepící elektrody o průměru 6 cm</a:t>
            </a:r>
          </a:p>
          <a:p>
            <a:endParaRPr lang="cs-CZ" dirty="0"/>
          </a:p>
          <a:p>
            <a:r>
              <a:rPr lang="cs-CZ" dirty="0"/>
              <a:t>Doba aplikace: 10-20 min., kratší pro akutní stavy.</a:t>
            </a:r>
          </a:p>
          <a:p>
            <a:endParaRPr lang="cs-CZ" dirty="0"/>
          </a:p>
          <a:p>
            <a:r>
              <a:rPr lang="cs-CZ" dirty="0"/>
              <a:t>Step jako prevence adaptace tkání není nutný, protože díky tvaru impulzu akomodace nervových vláken a tedy adaptace tkání nehrozí.</a:t>
            </a:r>
          </a:p>
          <a:p>
            <a:endParaRPr lang="cs-CZ" dirty="0"/>
          </a:p>
          <a:p>
            <a:r>
              <a:rPr lang="cs-CZ" dirty="0"/>
              <a:t>Frekvence: akutní denně, subakutní až chronické 3x T, celkově 5-9.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2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oně běžící po cestě">
            <a:extLst>
              <a:ext uri="{FF2B5EF4-FFF2-40B4-BE49-F238E27FC236}">
                <a16:creationId xmlns:a16="http://schemas.microsoft.com/office/drawing/2014/main" id="{4D5D4B11-9252-465A-811E-EF5E1484A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8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9EFE23-F0ED-4882-8F4C-E8017D10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H-VLNY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AA6647-F032-490B-8E56-F4F5DDF7E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618" y="5273987"/>
            <a:ext cx="10096266" cy="12774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kern="1200" dirty="0">
                <a:latin typeface="+mn-lt"/>
                <a:ea typeface="+mn-ea"/>
                <a:cs typeface="+mn-cs"/>
              </a:rPr>
              <a:t>Frekvence 2 Hz se využívá ve veterinární medicíně u koní po dostizích k urychlení</a:t>
            </a:r>
            <a:r>
              <a:rPr lang="cs-CZ" dirty="0"/>
              <a:t> regenerace na principu zlepšení utilizace laktátu po jednorázovém rychlostním výkonu. </a:t>
            </a:r>
            <a:endParaRPr lang="cs-CZ" kern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25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FF3BFF-7124-41F4-A2A0-F87D339E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LITERATURA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824EA-8743-4228-8484-7A270ACF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fontScale="92500" lnSpcReduction="20000"/>
          </a:bodyPr>
          <a:lstStyle/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ts val="700"/>
              </a:spcAft>
              <a:buFont typeface="Arial,Sans-Serif" panose="020B0604020202020204" pitchFamily="34" charset="0"/>
            </a:pPr>
            <a:r>
              <a:rPr lang="en-US" b="1">
                <a:latin typeface="TW Cen MT"/>
              </a:rPr>
              <a:t>Poděbradský, J. – Poděbradská, R. </a:t>
            </a:r>
            <a:r>
              <a:rPr lang="en-US" b="1" i="1">
                <a:latin typeface="TW Cen MT"/>
              </a:rPr>
              <a:t>Fyzikální terapie. Manuál a algoritmy. </a:t>
            </a:r>
            <a:r>
              <a:rPr lang="en-US" b="1">
                <a:latin typeface="TW Cen MT"/>
              </a:rPr>
              <a:t>Praha: Grada, 2009. ISBN 978-80-247-2899-5.</a:t>
            </a:r>
            <a:br>
              <a:rPr lang="en-US" b="1" dirty="0">
                <a:latin typeface="TW Cen M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ts val="700"/>
              </a:spcAft>
              <a:buFont typeface="Arial,Sans-Serif" panose="020B0604020202020204" pitchFamily="34" charset="0"/>
            </a:pPr>
            <a:r>
              <a:rPr lang="en-US" b="1">
                <a:latin typeface="TW Cen MT"/>
              </a:rPr>
              <a:t>přednášky Mgr.  J. Urbana FTK UP Olomouc.</a:t>
            </a:r>
            <a:br>
              <a:rPr lang="en-US" b="1" dirty="0">
                <a:latin typeface="TW Cen M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ts val="700"/>
              </a:spcAft>
              <a:buFont typeface="Arial,Sans-Serif" panose="020B0604020202020204" pitchFamily="34" charset="0"/>
            </a:pPr>
            <a:r>
              <a:rPr lang="en-US" b="1">
                <a:latin typeface="TW Cen MT"/>
              </a:rPr>
              <a:t>Poděbradský, J.: </a:t>
            </a:r>
            <a:r>
              <a:rPr lang="en-US" b="1" i="1">
                <a:latin typeface="TW Cen MT"/>
              </a:rPr>
              <a:t>Rehabilitace a fyzikální lékařství.</a:t>
            </a:r>
            <a:r>
              <a:rPr lang="en-US" b="1">
                <a:latin typeface="TW Cen MT"/>
              </a:rPr>
              <a:t> Praha: ČLS JEP, 1995. 50s</a:t>
            </a:r>
            <a:br>
              <a:rPr lang="en-US" b="1" dirty="0">
                <a:latin typeface="TW Cen MT"/>
              </a:rPr>
            </a:br>
            <a:endParaRPr lang="en-US">
              <a:ea typeface="+mn-lt"/>
              <a:cs typeface="+mn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3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E17212-47CF-4EE0-B180-54FC15A8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Děkuji za pozornost!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exteriér, savci, kůň, hnědá&#10;&#10;Popis se vygeneroval automaticky.">
            <a:extLst>
              <a:ext uri="{FF2B5EF4-FFF2-40B4-BE49-F238E27FC236}">
                <a16:creationId xmlns:a16="http://schemas.microsoft.com/office/drawing/2014/main" id="{C24ED77E-A5A7-4740-86E7-FF598835B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4" r="36457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30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9C66F0-0B64-459A-9FA2-0D9FC1C3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Trabertův</a:t>
            </a:r>
            <a:r>
              <a:rPr lang="cs-CZ" dirty="0">
                <a:solidFill>
                  <a:srgbClr val="FFFFFF"/>
                </a:solidFill>
              </a:rPr>
              <a:t> proud = </a:t>
            </a:r>
            <a:r>
              <a:rPr lang="cs-CZ">
                <a:solidFill>
                  <a:srgbClr val="FFFFFF"/>
                </a:solidFill>
              </a:rPr>
              <a:t>ultrareiz</a:t>
            </a:r>
            <a:r>
              <a:rPr lang="cs-CZ" dirty="0">
                <a:solidFill>
                  <a:srgbClr val="FFFFFF"/>
                </a:solidFill>
              </a:rPr>
              <a:t> = proud 2/5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39F727FC-5293-44B7-9C3F-8BBCE4822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75017"/>
              </p:ext>
            </p:extLst>
          </p:nvPr>
        </p:nvGraphicFramePr>
        <p:xfrm>
          <a:off x="838200" y="1812456"/>
          <a:ext cx="10734964" cy="443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31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1313B6-3C54-4D6D-A32B-93A0061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Parametry </a:t>
            </a:r>
            <a:r>
              <a:rPr lang="cs-CZ" dirty="0" err="1">
                <a:solidFill>
                  <a:srgbClr val="FFFFFF"/>
                </a:solidFill>
              </a:rPr>
              <a:t>Trabertova</a:t>
            </a:r>
            <a:r>
              <a:rPr lang="cs-CZ" dirty="0">
                <a:solidFill>
                  <a:srgbClr val="FFFFFF"/>
                </a:solidFill>
              </a:rPr>
              <a:t> proudu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DE978-F463-484E-B3E2-4A17CF59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Režim CC, velké deskové elektrody v </a:t>
            </a:r>
            <a:r>
              <a:rPr lang="cs-CZ" dirty="0" err="1"/>
              <a:t>transvertebrální</a:t>
            </a:r>
            <a:r>
              <a:rPr lang="cs-CZ" dirty="0"/>
              <a:t> lokalizaci podle zdroje bolesti</a:t>
            </a:r>
          </a:p>
          <a:p>
            <a:r>
              <a:rPr lang="cs-CZ" dirty="0"/>
              <a:t>Intenzita: PPA, doba aplikace obvykle 15 minut</a:t>
            </a:r>
          </a:p>
          <a:p>
            <a:endParaRPr lang="cs-CZ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5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225B34-17F8-4B60-B481-DC2F5E1D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61"/>
            <a:ext cx="5393361" cy="1325563"/>
          </a:xfrm>
        </p:spPr>
        <p:txBody>
          <a:bodyPr>
            <a:normAutofit/>
          </a:bodyPr>
          <a:lstStyle/>
          <a:p>
            <a:r>
              <a:rPr lang="cs-CZ" b="1" dirty="0"/>
              <a:t>Uložení elektrod u </a:t>
            </a:r>
            <a:r>
              <a:rPr lang="cs-CZ" b="1" dirty="0" err="1"/>
              <a:t>Trabertova</a:t>
            </a:r>
            <a:r>
              <a:rPr lang="cs-CZ" b="1" dirty="0"/>
              <a:t> proudu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5CFC4-C100-4E9D-94CB-50D8594A6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71"/>
            <a:ext cx="5970633" cy="51364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dirty="0"/>
              <a:t>EL1 (1 EL NA ZÁHLAVÍ, 1 EL C5-7):</a:t>
            </a:r>
            <a:r>
              <a:rPr lang="cs-CZ" dirty="0"/>
              <a:t> menší elektrody, polarita: katoda vždy kraniálně (1 výjimka: propagace </a:t>
            </a:r>
            <a:r>
              <a:rPr lang="cs-CZ" dirty="0" err="1"/>
              <a:t>cerviko</a:t>
            </a:r>
            <a:r>
              <a:rPr lang="cs-CZ" dirty="0"/>
              <a:t>-kraniální B)</a:t>
            </a:r>
          </a:p>
          <a:p>
            <a:pPr lvl="1"/>
            <a:r>
              <a:rPr lang="cs-CZ" dirty="0" err="1"/>
              <a:t>Cave</a:t>
            </a:r>
            <a:r>
              <a:rPr lang="cs-CZ" dirty="0"/>
              <a:t>! Epileptické záchvaty</a:t>
            </a:r>
          </a:p>
          <a:p>
            <a:endParaRPr lang="cs-CZ" dirty="0"/>
          </a:p>
          <a:p>
            <a:r>
              <a:rPr lang="cs-CZ" b="1" dirty="0"/>
              <a:t>EL2 (1 EL C5-Th1, 1 EL NA Th3-6 )</a:t>
            </a:r>
            <a:r>
              <a:rPr lang="cs-CZ" dirty="0"/>
              <a:t>: u bolestí HKK</a:t>
            </a:r>
          </a:p>
          <a:p>
            <a:endParaRPr lang="cs-CZ" dirty="0"/>
          </a:p>
          <a:p>
            <a:r>
              <a:rPr lang="cs-CZ" b="1" dirty="0"/>
              <a:t>EL3 </a:t>
            </a:r>
            <a:r>
              <a:rPr lang="cs-CZ" b="1" dirty="0">
                <a:ea typeface="+mn-lt"/>
                <a:cs typeface="+mn-lt"/>
              </a:rPr>
              <a:t>(1 EL Th9-Th12, 1 EL NA L1-3 )</a:t>
            </a:r>
            <a:r>
              <a:rPr lang="cs-CZ" b="1" dirty="0"/>
              <a:t>:</a:t>
            </a:r>
            <a:r>
              <a:rPr lang="cs-CZ" dirty="0"/>
              <a:t> u bolestí dolní </a:t>
            </a:r>
            <a:r>
              <a:rPr lang="cs-CZ" dirty="0" err="1"/>
              <a:t>Th</a:t>
            </a:r>
            <a:r>
              <a:rPr lang="cs-CZ" dirty="0"/>
              <a:t> a L páteře</a:t>
            </a:r>
          </a:p>
          <a:p>
            <a:endParaRPr lang="cs-CZ" dirty="0"/>
          </a:p>
          <a:p>
            <a:r>
              <a:rPr lang="cs-CZ" b="1" dirty="0"/>
              <a:t>EL4 </a:t>
            </a:r>
            <a:r>
              <a:rPr lang="cs-CZ" b="1" dirty="0">
                <a:ea typeface="+mn-lt"/>
                <a:cs typeface="+mn-lt"/>
              </a:rPr>
              <a:t>(1 EL </a:t>
            </a:r>
            <a:r>
              <a:rPr lang="cs-CZ" b="1" dirty="0" err="1">
                <a:ea typeface="+mn-lt"/>
                <a:cs typeface="+mn-lt"/>
              </a:rPr>
              <a:t>Lp</a:t>
            </a:r>
            <a:r>
              <a:rPr lang="cs-CZ" b="1" dirty="0">
                <a:ea typeface="+mn-lt"/>
                <a:cs typeface="+mn-lt"/>
              </a:rPr>
              <a:t> - DOLNÍ OKRAJ ELEKTRODY U L5, 1 EL HORRIZONTÁLNĚ "NALEŽATO" NAD SACREM )</a:t>
            </a:r>
            <a:r>
              <a:rPr lang="cs-CZ" b="1" dirty="0"/>
              <a:t>:</a:t>
            </a:r>
            <a:r>
              <a:rPr lang="cs-CZ" dirty="0"/>
              <a:t> u bolestí DKK 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4" descr="Obsah obrázku světlo, kreslení&#10;&#10;Popis se vygeneroval automaticky.">
            <a:extLst>
              <a:ext uri="{FF2B5EF4-FFF2-40B4-BE49-F238E27FC236}">
                <a16:creationId xmlns:a16="http://schemas.microsoft.com/office/drawing/2014/main" id="{AB6259CB-0621-4689-9180-6C62D9179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517" y="1176557"/>
            <a:ext cx="3764385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31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2328-A126-4E20-BF1F-BC5A6C4D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3CEDDA-2F7D-428D-8A62-12ADDF8A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91" y="714139"/>
            <a:ext cx="6217937" cy="24913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TRABERT ULOŽENÍ ELEKTROD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437D371-D3EA-4A7A-A83B-E24097E9B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644" y="713624"/>
            <a:ext cx="4187348" cy="24958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Lokalizace elektrod dle Träberta, anoda je vyznačena červeně, katoda zeleně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DDF45CC-3E53-4361-852F-16750ABA7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4717" y="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8" descr="Obsah obrázku fotka, vsedě, stůl, světlo&#10;&#10;Popis se vygeneroval automaticky.">
            <a:extLst>
              <a:ext uri="{FF2B5EF4-FFF2-40B4-BE49-F238E27FC236}">
                <a16:creationId xmlns:a16="http://schemas.microsoft.com/office/drawing/2014/main" id="{31957533-7C67-4612-AB0C-302D5012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4" y="3708726"/>
            <a:ext cx="2422598" cy="2325694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FAC9C5B8-2273-4118-B017-D97A990F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921" y="3682319"/>
            <a:ext cx="2422598" cy="238625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48DC79C-0C13-4BF3-A7D5-B627DBA25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941" y="3668298"/>
            <a:ext cx="2422598" cy="234992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4" name="Obrázek 4" descr="Obsah obrázku fotka, sklo, stůl, různé&#10;&#10;Popis se vygeneroval automaticky.">
            <a:extLst>
              <a:ext uri="{FF2B5EF4-FFF2-40B4-BE49-F238E27FC236}">
                <a16:creationId xmlns:a16="http://schemas.microsoft.com/office/drawing/2014/main" id="{A0C7C778-FA0E-4587-8619-A02412E8F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505" y="3712131"/>
            <a:ext cx="2422598" cy="2253016"/>
          </a:xfrm>
          <a:custGeom>
            <a:avLst/>
            <a:gdLst/>
            <a:ahLst/>
            <a:cxnLst/>
            <a:rect l="l" t="t" r="r" b="b"/>
            <a:pathLst>
              <a:path w="2565029" h="2588972">
                <a:moveTo>
                  <a:pt x="69897" y="0"/>
                </a:moveTo>
                <a:lnTo>
                  <a:pt x="2495132" y="0"/>
                </a:lnTo>
                <a:cubicBezTo>
                  <a:pt x="2533735" y="0"/>
                  <a:pt x="2565029" y="31294"/>
                  <a:pt x="2565029" y="69897"/>
                </a:cubicBezTo>
                <a:lnTo>
                  <a:pt x="2565029" y="2519075"/>
                </a:lnTo>
                <a:cubicBezTo>
                  <a:pt x="2565029" y="2557678"/>
                  <a:pt x="2533735" y="2588972"/>
                  <a:pt x="2495132" y="2588972"/>
                </a:cubicBezTo>
                <a:lnTo>
                  <a:pt x="69897" y="2588972"/>
                </a:lnTo>
                <a:cubicBezTo>
                  <a:pt x="31294" y="2588972"/>
                  <a:pt x="0" y="2557678"/>
                  <a:pt x="0" y="2519075"/>
                </a:cubicBezTo>
                <a:lnTo>
                  <a:pt x="0" y="69897"/>
                </a:lnTo>
                <a:cubicBezTo>
                  <a:pt x="0" y="31294"/>
                  <a:pt x="31294" y="0"/>
                  <a:pt x="69897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25B8C08-2FE2-4EE7-8826-38541619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9975314" y="5853103"/>
            <a:ext cx="1761765" cy="1112151"/>
          </a:xfrm>
          <a:custGeom>
            <a:avLst/>
            <a:gdLst>
              <a:gd name="connsiteX0" fmla="*/ 1585229 w 1761765"/>
              <a:gd name="connsiteY0" fmla="*/ 764759 h 1112151"/>
              <a:gd name="connsiteX1" fmla="*/ 1623024 w 1761765"/>
              <a:gd name="connsiteY1" fmla="*/ 792810 h 1112151"/>
              <a:gd name="connsiteX2" fmla="*/ 1711735 w 1761765"/>
              <a:gd name="connsiteY2" fmla="*/ 970132 h 1112151"/>
              <a:gd name="connsiteX3" fmla="*/ 1761765 w 1761765"/>
              <a:gd name="connsiteY3" fmla="*/ 1112151 h 1112151"/>
              <a:gd name="connsiteX4" fmla="*/ 1621544 w 1761765"/>
              <a:gd name="connsiteY4" fmla="*/ 1095575 h 1112151"/>
              <a:gd name="connsiteX5" fmla="*/ 1594821 w 1761765"/>
              <a:gd name="connsiteY5" fmla="*/ 1019711 h 1112151"/>
              <a:gd name="connsiteX6" fmla="*/ 1513200 w 1761765"/>
              <a:gd name="connsiteY6" fmla="*/ 856627 h 1112151"/>
              <a:gd name="connsiteX7" fmla="*/ 1538499 w 1761765"/>
              <a:gd name="connsiteY7" fmla="*/ 770415 h 1112151"/>
              <a:gd name="connsiteX8" fmla="*/ 1585229 w 1761765"/>
              <a:gd name="connsiteY8" fmla="*/ 764759 h 1112151"/>
              <a:gd name="connsiteX9" fmla="*/ 933455 w 1761765"/>
              <a:gd name="connsiteY9" fmla="*/ 161308 h 1112151"/>
              <a:gd name="connsiteX10" fmla="*/ 957797 w 1761765"/>
              <a:gd name="connsiteY10" fmla="*/ 167970 h 1112151"/>
              <a:gd name="connsiteX11" fmla="*/ 1286982 w 1761765"/>
              <a:gd name="connsiteY11" fmla="*/ 387616 h 1112151"/>
              <a:gd name="connsiteX12" fmla="*/ 1293725 w 1761765"/>
              <a:gd name="connsiteY12" fmla="*/ 477075 h 1112151"/>
              <a:gd name="connsiteX13" fmla="*/ 1245453 w 1761765"/>
              <a:gd name="connsiteY13" fmla="*/ 499154 h 1112151"/>
              <a:gd name="connsiteX14" fmla="*/ 1245167 w 1761765"/>
              <a:gd name="connsiteY14" fmla="*/ 499154 h 1112151"/>
              <a:gd name="connsiteX15" fmla="*/ 1203638 w 1761765"/>
              <a:gd name="connsiteY15" fmla="*/ 484104 h 1112151"/>
              <a:gd name="connsiteX16" fmla="*/ 900647 w 1761765"/>
              <a:gd name="connsiteY16" fmla="*/ 281508 h 1112151"/>
              <a:gd name="connsiteX17" fmla="*/ 872454 w 1761765"/>
              <a:gd name="connsiteY17" fmla="*/ 196164 h 1112151"/>
              <a:gd name="connsiteX18" fmla="*/ 933455 w 1761765"/>
              <a:gd name="connsiteY18" fmla="*/ 161308 h 1112151"/>
              <a:gd name="connsiteX19" fmla="*/ 454020 w 1761765"/>
              <a:gd name="connsiteY19" fmla="*/ 13474 h 1112151"/>
              <a:gd name="connsiteX20" fmla="*/ 477919 w 1761765"/>
              <a:gd name="connsiteY20" fmla="*/ 21437 h 1112151"/>
              <a:gd name="connsiteX21" fmla="*/ 509236 w 1761765"/>
              <a:gd name="connsiteY21" fmla="*/ 84182 h 1112151"/>
              <a:gd name="connsiteX22" fmla="*/ 445829 w 1761765"/>
              <a:gd name="connsiteY22" fmla="*/ 139871 h 1112151"/>
              <a:gd name="connsiteX23" fmla="*/ 437447 w 1761765"/>
              <a:gd name="connsiteY23" fmla="*/ 139395 h 1112151"/>
              <a:gd name="connsiteX24" fmla="*/ 73211 w 1761765"/>
              <a:gd name="connsiteY24" fmla="*/ 137204 h 1112151"/>
              <a:gd name="connsiteX25" fmla="*/ 749 w 1761765"/>
              <a:gd name="connsiteY25" fmla="*/ 84082 h 1112151"/>
              <a:gd name="connsiteX26" fmla="*/ 53871 w 1761765"/>
              <a:gd name="connsiteY26" fmla="*/ 11621 h 1112151"/>
              <a:gd name="connsiteX27" fmla="*/ 58352 w 1761765"/>
              <a:gd name="connsiteY27" fmla="*/ 11093 h 1112151"/>
              <a:gd name="connsiteX28" fmla="*/ 454020 w 1761765"/>
              <a:gd name="connsiteY28" fmla="*/ 13474 h 111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1765" h="1112151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61765" y="1112151"/>
                </a:lnTo>
                <a:lnTo>
                  <a:pt x="1621544" y="1095575"/>
                </a:lnTo>
                <a:lnTo>
                  <a:pt x="1594821" y="1019711"/>
                </a:lnTo>
                <a:cubicBezTo>
                  <a:pt x="1571072" y="963752"/>
                  <a:pt x="1543819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01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2DEF75-7027-44B0-B68F-C1759B08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Trabert poznámky pro praxi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C831D9B-E237-4DFA-9182-A78310653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39551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58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D0E1C78B-4E27-44EC-9937-DEEDAB17B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4E711A9-55E7-429C-8DE7-7133C972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749DD5-9D8F-4ADC-BB04-2D62F9A2F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H-VLNY</a:t>
            </a:r>
          </a:p>
        </p:txBody>
      </p:sp>
      <p:pic>
        <p:nvPicPr>
          <p:cNvPr id="5" name="Picture 4" descr="Lámající se vlna">
            <a:extLst>
              <a:ext uri="{FF2B5EF4-FFF2-40B4-BE49-F238E27FC236}">
                <a16:creationId xmlns:a16="http://schemas.microsoft.com/office/drawing/2014/main" id="{F252014D-66FF-4222-A0E5-B5E67D61D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88" b="543"/>
          <a:stretch/>
        </p:blipFill>
        <p:spPr>
          <a:xfrm>
            <a:off x="6864836" y="281675"/>
            <a:ext cx="5096871" cy="2866967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AA6748FB-4E83-41A5-B265-8A648667E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348" y="3502644"/>
            <a:ext cx="2725032" cy="3187173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881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428983-86F3-4A30-B462-09DEE14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899" y="426194"/>
            <a:ext cx="4771178" cy="1160110"/>
          </a:xfrm>
        </p:spPr>
        <p:txBody>
          <a:bodyPr>
            <a:normAutofit/>
          </a:bodyPr>
          <a:lstStyle/>
          <a:p>
            <a:r>
              <a:rPr lang="cs-CZ" dirty="0"/>
              <a:t>H-VLNY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89F9D6D-DC3F-42B4-AD5E-BB0DD448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9" y="530578"/>
            <a:ext cx="4859781" cy="568395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7" name="Arc 10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D9D35-664C-419E-823E-91F6B5FCC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899" y="1408091"/>
            <a:ext cx="6201232" cy="480644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/>
              <a:t>= kontaktní nízkofrekvenční proud tvořený symetricky </a:t>
            </a:r>
            <a:r>
              <a:rPr lang="cs-CZ" dirty="0" err="1"/>
              <a:t>bifázickými</a:t>
            </a:r>
            <a:r>
              <a:rPr lang="cs-CZ" dirty="0"/>
              <a:t>, hrotitými impulzy</a:t>
            </a:r>
          </a:p>
          <a:p>
            <a:r>
              <a:rPr lang="cs-CZ" dirty="0"/>
              <a:t>PROČ H? Grafická podoba s H-reflexem.</a:t>
            </a:r>
          </a:p>
          <a:p>
            <a:r>
              <a:rPr lang="cs-CZ" dirty="0"/>
              <a:t>Délka trvání jednoho dvojitého (</a:t>
            </a:r>
            <a:r>
              <a:rPr lang="cs-CZ" dirty="0" err="1"/>
              <a:t>bifázického</a:t>
            </a:r>
            <a:r>
              <a:rPr lang="cs-CZ" dirty="0"/>
              <a:t>) impulzu je 11,2 </a:t>
            </a:r>
            <a:r>
              <a:rPr lang="cs-CZ" dirty="0" err="1"/>
              <a:t>ms</a:t>
            </a:r>
            <a:r>
              <a:rPr lang="cs-CZ" dirty="0"/>
              <a:t> (půlvlna 5,6 </a:t>
            </a:r>
            <a:r>
              <a:rPr lang="cs-CZ" dirty="0" err="1"/>
              <a:t>ms</a:t>
            </a:r>
            <a:r>
              <a:rPr lang="cs-CZ" dirty="0"/>
              <a:t>)</a:t>
            </a:r>
          </a:p>
          <a:p>
            <a:r>
              <a:rPr lang="cs-CZ" dirty="0" err="1"/>
              <a:t>Amlituda</a:t>
            </a:r>
            <a:r>
              <a:rPr lang="cs-CZ" dirty="0"/>
              <a:t> kladné a záporné půlvlny není identická - kvůli zvýraznění dráždivého efektu první půlvlny</a:t>
            </a:r>
          </a:p>
          <a:p>
            <a:r>
              <a:rPr lang="cs-CZ" dirty="0"/>
              <a:t>Kdyby záporná půlvlna nebyla posílena - obě by způsobovaly depolarizaci membrány</a:t>
            </a:r>
          </a:p>
          <a:p>
            <a:r>
              <a:rPr lang="cs-CZ" dirty="0"/>
              <a:t>Každá půlvlna je schopna vyvolat akční potenciál na nervové tkáni, ale pouze 1 impulz vyvolá svalovou kontrakci (2. Impulz spadá do relativní refrakterní fáze svalu)  </a:t>
            </a:r>
          </a:p>
        </p:txBody>
      </p:sp>
    </p:spTree>
    <p:extLst>
      <p:ext uri="{BB962C8B-B14F-4D97-AF65-F5344CB8AC3E}">
        <p14:creationId xmlns:p14="http://schemas.microsoft.com/office/powerpoint/2010/main" val="193133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65BE6A-1288-49FE-BCF7-596AA2EC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H-VLNY &amp; JEJICH EFEKT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8D6CC-5B05-47E9-8C23-53FAF482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Záškub je závislý na frekvenci impulzu</a:t>
            </a:r>
          </a:p>
          <a:p>
            <a:r>
              <a:rPr lang="cs-CZ" b="1" u="sng" dirty="0"/>
              <a:t>2 Hz:</a:t>
            </a:r>
            <a:r>
              <a:rPr lang="cs-CZ" dirty="0"/>
              <a:t> analgetický efekt dle endorfinové teorie B, intenzita NPM, v praxi: 2 záškuby za 1 sek.</a:t>
            </a:r>
          </a:p>
          <a:p>
            <a:r>
              <a:rPr lang="cs-CZ" b="1" u="sng" dirty="0"/>
              <a:t>50 Hz:</a:t>
            </a:r>
            <a:r>
              <a:rPr lang="cs-CZ" dirty="0"/>
              <a:t> </a:t>
            </a:r>
            <a:r>
              <a:rPr lang="cs-CZ" dirty="0" err="1"/>
              <a:t>trofotropní</a:t>
            </a:r>
            <a:r>
              <a:rPr lang="cs-CZ" dirty="0"/>
              <a:t> (</a:t>
            </a:r>
            <a:r>
              <a:rPr lang="cs-CZ" dirty="0" err="1"/>
              <a:t>sympatikolytický</a:t>
            </a:r>
            <a:r>
              <a:rPr lang="cs-CZ" dirty="0"/>
              <a:t>) efekt, </a:t>
            </a:r>
            <a:r>
              <a:rPr lang="cs-CZ" dirty="0" err="1"/>
              <a:t>gangliotropní</a:t>
            </a:r>
            <a:r>
              <a:rPr lang="cs-CZ" dirty="0"/>
              <a:t> aplikace, intenzita NPS</a:t>
            </a:r>
          </a:p>
          <a:p>
            <a:r>
              <a:rPr lang="cs-CZ" b="1" u="sng" dirty="0"/>
              <a:t>60 Hz:</a:t>
            </a:r>
            <a:r>
              <a:rPr lang="cs-CZ" dirty="0"/>
              <a:t> analgetický efekt dle principu VTB, intenzita NPS</a:t>
            </a:r>
            <a:endParaRPr lang="cs-CZ" b="1" u="sng" dirty="0"/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19963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ShapesVTI</vt:lpstr>
      <vt:lpstr>Trabertův proud, H-vlny</vt:lpstr>
      <vt:lpstr>Trabertův proud = ultrareiz = proud 2/5</vt:lpstr>
      <vt:lpstr>Parametry Trabertova proudu</vt:lpstr>
      <vt:lpstr>Uložení elektrod u Trabertova proudu</vt:lpstr>
      <vt:lpstr>TRABERT ULOŽENÍ ELEKTROD</vt:lpstr>
      <vt:lpstr>Trabert poznámky pro praxi</vt:lpstr>
      <vt:lpstr>H-VLNY</vt:lpstr>
      <vt:lpstr>H-VLNY</vt:lpstr>
      <vt:lpstr>H-VLNY &amp; JEJICH EFEKT</vt:lpstr>
      <vt:lpstr>Mechanismus účinku</vt:lpstr>
      <vt:lpstr>INDIKACE H-VLN</vt:lpstr>
      <vt:lpstr>Způsoby, doba &amp; frekvence aplikace</vt:lpstr>
      <vt:lpstr>H-VLNY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452</cp:revision>
  <dcterms:created xsi:type="dcterms:W3CDTF">2021-01-30T21:18:04Z</dcterms:created>
  <dcterms:modified xsi:type="dcterms:W3CDTF">2021-04-09T15:16:23Z</dcterms:modified>
</cp:coreProperties>
</file>