
<file path=[Content_Types].xml><?xml version="1.0" encoding="utf-8"?>
<Types xmlns="http://schemas.openxmlformats.org/package/2006/content-types"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9" r:id="rId6"/>
    <p:sldId id="259" r:id="rId7"/>
    <p:sldId id="270" r:id="rId8"/>
    <p:sldId id="271" r:id="rId9"/>
    <p:sldId id="272" r:id="rId10"/>
    <p:sldId id="273" r:id="rId11"/>
    <p:sldId id="274" r:id="rId12"/>
    <p:sldId id="267" r:id="rId13"/>
    <p:sldId id="268" r:id="rId14"/>
    <p:sldId id="260" r:id="rId15"/>
    <p:sldId id="261" r:id="rId16"/>
    <p:sldId id="266" r:id="rId17"/>
    <p:sldId id="264" r:id="rId18"/>
    <p:sldId id="275" r:id="rId19"/>
    <p:sldId id="26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4D28C-AD0F-43FD-9BDF-2C3AD59350E2}" v="7454" dt="2021-01-28T22:41:11.384"/>
    <p1510:client id="{A5E56D07-E121-EE41-834C-C6FB2EF62D85}" v="45" dt="2021-04-09T09:18:16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37741-AE63-44F8-A59B-E5065894E58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8A9E7A3-6F3C-492E-A16F-A3B9991B5FD1}">
      <dgm:prSet/>
      <dgm:spPr/>
      <dgm:t>
        <a:bodyPr/>
        <a:lstStyle/>
        <a:p>
          <a:r>
            <a:rPr lang="cs-CZ" b="1" baseline="0"/>
            <a:t>Většinu strukturálních pchch NELZE pomocí FT přímo ovlivnit. </a:t>
          </a:r>
          <a:endParaRPr lang="en-US"/>
        </a:p>
      </dgm:t>
    </dgm:pt>
    <dgm:pt modelId="{19158661-1F7C-4615-9FB6-DEC7FE346BDD}" type="parTrans" cxnId="{483F25B4-7ED7-467A-86E5-946D593C73F8}">
      <dgm:prSet/>
      <dgm:spPr/>
      <dgm:t>
        <a:bodyPr/>
        <a:lstStyle/>
        <a:p>
          <a:endParaRPr lang="en-US"/>
        </a:p>
      </dgm:t>
    </dgm:pt>
    <dgm:pt modelId="{633BC5B2-9AD1-4B45-A966-70839AFC1EC6}" type="sibTrans" cxnId="{483F25B4-7ED7-467A-86E5-946D593C73F8}">
      <dgm:prSet/>
      <dgm:spPr/>
      <dgm:t>
        <a:bodyPr/>
        <a:lstStyle/>
        <a:p>
          <a:endParaRPr lang="en-US"/>
        </a:p>
      </dgm:t>
    </dgm:pt>
    <dgm:pt modelId="{2492981C-7351-49F3-A31F-D29F50D34186}">
      <dgm:prSet/>
      <dgm:spPr/>
      <dgm:t>
        <a:bodyPr/>
        <a:lstStyle/>
        <a:p>
          <a:r>
            <a:rPr lang="cs-CZ" b="1" baseline="0"/>
            <a:t>Co ovlivnit lze: výhradně FUNKČNÍ NADSTAVBU strukturálních pchch </a:t>
          </a:r>
          <a:endParaRPr lang="en-US"/>
        </a:p>
      </dgm:t>
    </dgm:pt>
    <dgm:pt modelId="{115136BB-4639-4C6E-BF4A-0B92D4884143}" type="parTrans" cxnId="{D717B78E-8123-4AD7-A073-73C595DEEFF5}">
      <dgm:prSet/>
      <dgm:spPr/>
      <dgm:t>
        <a:bodyPr/>
        <a:lstStyle/>
        <a:p>
          <a:endParaRPr lang="en-US"/>
        </a:p>
      </dgm:t>
    </dgm:pt>
    <dgm:pt modelId="{566E1F83-11F5-4D14-8E62-3A86D747120A}" type="sibTrans" cxnId="{D717B78E-8123-4AD7-A073-73C595DEEFF5}">
      <dgm:prSet/>
      <dgm:spPr/>
      <dgm:t>
        <a:bodyPr/>
        <a:lstStyle/>
        <a:p>
          <a:endParaRPr lang="en-US"/>
        </a:p>
      </dgm:t>
    </dgm:pt>
    <dgm:pt modelId="{52BC9F0E-E566-4464-8958-1F0D0DC434EA}">
      <dgm:prSet/>
      <dgm:spPr/>
      <dgm:t>
        <a:bodyPr/>
        <a:lstStyle/>
        <a:p>
          <a:r>
            <a:rPr lang="cs-CZ" b="1" baseline="0"/>
            <a:t>Nutno uvažovat: mohu zasáhnout kauzálně či pouze symptomaticky?</a:t>
          </a:r>
          <a:endParaRPr lang="en-US"/>
        </a:p>
      </dgm:t>
    </dgm:pt>
    <dgm:pt modelId="{D9731795-7D63-47E3-A4E6-F45BA93F7791}" type="parTrans" cxnId="{2F3AD430-554C-4980-A36F-555B83EFFEC9}">
      <dgm:prSet/>
      <dgm:spPr/>
      <dgm:t>
        <a:bodyPr/>
        <a:lstStyle/>
        <a:p>
          <a:endParaRPr lang="en-US"/>
        </a:p>
      </dgm:t>
    </dgm:pt>
    <dgm:pt modelId="{F22D7F74-6370-445C-A22B-608FE42D3EDF}" type="sibTrans" cxnId="{2F3AD430-554C-4980-A36F-555B83EFFEC9}">
      <dgm:prSet/>
      <dgm:spPr/>
      <dgm:t>
        <a:bodyPr/>
        <a:lstStyle/>
        <a:p>
          <a:endParaRPr lang="en-US"/>
        </a:p>
      </dgm:t>
    </dgm:pt>
    <dgm:pt modelId="{C7672718-87CD-4A35-ADAA-660A3E8977D4}" type="pres">
      <dgm:prSet presAssocID="{F6F37741-AE63-44F8-A59B-E5065894E58C}" presName="linear" presStyleCnt="0">
        <dgm:presLayoutVars>
          <dgm:animLvl val="lvl"/>
          <dgm:resizeHandles val="exact"/>
        </dgm:presLayoutVars>
      </dgm:prSet>
      <dgm:spPr/>
    </dgm:pt>
    <dgm:pt modelId="{18A46BA7-8F18-47EB-BD4D-01FD6B3D7516}" type="pres">
      <dgm:prSet presAssocID="{A8A9E7A3-6F3C-492E-A16F-A3B9991B5F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C2F1BA3-A1D4-4FC7-8C0E-9177B8F22704}" type="pres">
      <dgm:prSet presAssocID="{633BC5B2-9AD1-4B45-A966-70839AFC1EC6}" presName="spacer" presStyleCnt="0"/>
      <dgm:spPr/>
    </dgm:pt>
    <dgm:pt modelId="{499A22EE-A26C-4718-A83A-317740DAFB4C}" type="pres">
      <dgm:prSet presAssocID="{2492981C-7351-49F3-A31F-D29F50D341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CD177C-60E7-44F9-9AA3-F62876C137FB}" type="pres">
      <dgm:prSet presAssocID="{566E1F83-11F5-4D14-8E62-3A86D747120A}" presName="spacer" presStyleCnt="0"/>
      <dgm:spPr/>
    </dgm:pt>
    <dgm:pt modelId="{93EFC6ED-00A5-476E-A16C-1ABF6638A236}" type="pres">
      <dgm:prSet presAssocID="{52BC9F0E-E566-4464-8958-1F0D0DC434E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0A0BB06-1539-48D2-8BD4-3A31F2BC2425}" type="presOf" srcId="{2492981C-7351-49F3-A31F-D29F50D34186}" destId="{499A22EE-A26C-4718-A83A-317740DAFB4C}" srcOrd="0" destOrd="0" presId="urn:microsoft.com/office/officeart/2005/8/layout/vList2"/>
    <dgm:cxn modelId="{2F3AD430-554C-4980-A36F-555B83EFFEC9}" srcId="{F6F37741-AE63-44F8-A59B-E5065894E58C}" destId="{52BC9F0E-E566-4464-8958-1F0D0DC434EA}" srcOrd="2" destOrd="0" parTransId="{D9731795-7D63-47E3-A4E6-F45BA93F7791}" sibTransId="{F22D7F74-6370-445C-A22B-608FE42D3EDF}"/>
    <dgm:cxn modelId="{D717B78E-8123-4AD7-A073-73C595DEEFF5}" srcId="{F6F37741-AE63-44F8-A59B-E5065894E58C}" destId="{2492981C-7351-49F3-A31F-D29F50D34186}" srcOrd="1" destOrd="0" parTransId="{115136BB-4639-4C6E-BF4A-0B92D4884143}" sibTransId="{566E1F83-11F5-4D14-8E62-3A86D747120A}"/>
    <dgm:cxn modelId="{483F25B4-7ED7-467A-86E5-946D593C73F8}" srcId="{F6F37741-AE63-44F8-A59B-E5065894E58C}" destId="{A8A9E7A3-6F3C-492E-A16F-A3B9991B5FD1}" srcOrd="0" destOrd="0" parTransId="{19158661-1F7C-4615-9FB6-DEC7FE346BDD}" sibTransId="{633BC5B2-9AD1-4B45-A966-70839AFC1EC6}"/>
    <dgm:cxn modelId="{DFDE2FC4-EA8D-4C3D-B7CC-F61F09003C1B}" type="presOf" srcId="{A8A9E7A3-6F3C-492E-A16F-A3B9991B5FD1}" destId="{18A46BA7-8F18-47EB-BD4D-01FD6B3D7516}" srcOrd="0" destOrd="0" presId="urn:microsoft.com/office/officeart/2005/8/layout/vList2"/>
    <dgm:cxn modelId="{E073E3DE-8BBE-4CCD-B2E7-84EDCBE8E560}" type="presOf" srcId="{52BC9F0E-E566-4464-8958-1F0D0DC434EA}" destId="{93EFC6ED-00A5-476E-A16C-1ABF6638A236}" srcOrd="0" destOrd="0" presId="urn:microsoft.com/office/officeart/2005/8/layout/vList2"/>
    <dgm:cxn modelId="{AE62B4F4-8056-4233-A108-213B0554F1FC}" type="presOf" srcId="{F6F37741-AE63-44F8-A59B-E5065894E58C}" destId="{C7672718-87CD-4A35-ADAA-660A3E8977D4}" srcOrd="0" destOrd="0" presId="urn:microsoft.com/office/officeart/2005/8/layout/vList2"/>
    <dgm:cxn modelId="{50DA1088-F766-4EEC-9B36-4BD29EC23710}" type="presParOf" srcId="{C7672718-87CD-4A35-ADAA-660A3E8977D4}" destId="{18A46BA7-8F18-47EB-BD4D-01FD6B3D7516}" srcOrd="0" destOrd="0" presId="urn:microsoft.com/office/officeart/2005/8/layout/vList2"/>
    <dgm:cxn modelId="{2DD22707-B310-4815-B930-0C68038A3855}" type="presParOf" srcId="{C7672718-87CD-4A35-ADAA-660A3E8977D4}" destId="{0C2F1BA3-A1D4-4FC7-8C0E-9177B8F22704}" srcOrd="1" destOrd="0" presId="urn:microsoft.com/office/officeart/2005/8/layout/vList2"/>
    <dgm:cxn modelId="{6A23A48A-AAFD-48F5-B516-6C4F63181C88}" type="presParOf" srcId="{C7672718-87CD-4A35-ADAA-660A3E8977D4}" destId="{499A22EE-A26C-4718-A83A-317740DAFB4C}" srcOrd="2" destOrd="0" presId="urn:microsoft.com/office/officeart/2005/8/layout/vList2"/>
    <dgm:cxn modelId="{49F9E6A0-1766-4C62-BB94-42088AE0E8F1}" type="presParOf" srcId="{C7672718-87CD-4A35-ADAA-660A3E8977D4}" destId="{E9CD177C-60E7-44F9-9AA3-F62876C137FB}" srcOrd="3" destOrd="0" presId="urn:microsoft.com/office/officeart/2005/8/layout/vList2"/>
    <dgm:cxn modelId="{89F0C744-F363-44AF-BC1A-A9236461B8BC}" type="presParOf" srcId="{C7672718-87CD-4A35-ADAA-660A3E8977D4}" destId="{93EFC6ED-00A5-476E-A16C-1ABF6638A2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885D0D-72AD-48CA-A587-8019222350D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E2C514-D1C7-4B43-9210-EE155FE90D64}">
      <dgm:prSet/>
      <dgm:spPr/>
      <dgm:t>
        <a:bodyPr/>
        <a:lstStyle/>
        <a:p>
          <a:r>
            <a:rPr lang="cs-CZ" b="1" baseline="0"/>
            <a:t>= zarudnutí, živě červená barva postižené oblasti, otok, bolest, pch f-ce, vyšší lokální teplota</a:t>
          </a:r>
          <a:endParaRPr lang="en-US"/>
        </a:p>
      </dgm:t>
    </dgm:pt>
    <dgm:pt modelId="{F2DD3AEF-081B-453A-84FD-BBDD02659A74}" type="parTrans" cxnId="{7EF9338A-4B84-4EE2-BEA0-DE79690C4A1A}">
      <dgm:prSet/>
      <dgm:spPr/>
      <dgm:t>
        <a:bodyPr/>
        <a:lstStyle/>
        <a:p>
          <a:endParaRPr lang="en-US"/>
        </a:p>
      </dgm:t>
    </dgm:pt>
    <dgm:pt modelId="{9C2C6DEF-06B3-44A8-BCE3-942608E11152}" type="sibTrans" cxnId="{7EF9338A-4B84-4EE2-BEA0-DE79690C4A1A}">
      <dgm:prSet/>
      <dgm:spPr/>
      <dgm:t>
        <a:bodyPr/>
        <a:lstStyle/>
        <a:p>
          <a:endParaRPr lang="en-US"/>
        </a:p>
      </dgm:t>
    </dgm:pt>
    <dgm:pt modelId="{E4645AF9-9261-4417-BA51-6E3ACC41AA8F}">
      <dgm:prSet/>
      <dgm:spPr/>
      <dgm:t>
        <a:bodyPr/>
        <a:lstStyle/>
        <a:p>
          <a:r>
            <a:rPr lang="cs-CZ" b="1" baseline="0"/>
            <a:t>Ne déle jak 3 dny</a:t>
          </a:r>
          <a:endParaRPr lang="en-US"/>
        </a:p>
      </dgm:t>
    </dgm:pt>
    <dgm:pt modelId="{FB2365D2-0153-456A-B78B-33271ABA8221}" type="parTrans" cxnId="{EB24FD7F-C04B-4BBA-8295-96F2F6F37A73}">
      <dgm:prSet/>
      <dgm:spPr/>
      <dgm:t>
        <a:bodyPr/>
        <a:lstStyle/>
        <a:p>
          <a:endParaRPr lang="en-US"/>
        </a:p>
      </dgm:t>
    </dgm:pt>
    <dgm:pt modelId="{80BFA346-4236-4EBD-A2B2-2DD16392C58F}" type="sibTrans" cxnId="{EB24FD7F-C04B-4BBA-8295-96F2F6F37A73}">
      <dgm:prSet/>
      <dgm:spPr/>
      <dgm:t>
        <a:bodyPr/>
        <a:lstStyle/>
        <a:p>
          <a:endParaRPr lang="en-US"/>
        </a:p>
      </dgm:t>
    </dgm:pt>
    <dgm:pt modelId="{DE97DEDE-4316-49BA-ACA5-8BF43887DF3D}">
      <dgm:prSet/>
      <dgm:spPr/>
      <dgm:t>
        <a:bodyPr/>
        <a:lstStyle/>
        <a:p>
          <a:r>
            <a:rPr lang="cs-CZ" b="1" baseline="0"/>
            <a:t>KI pozitivní termoterapie</a:t>
          </a:r>
          <a:endParaRPr lang="en-US"/>
        </a:p>
      </dgm:t>
    </dgm:pt>
    <dgm:pt modelId="{33BE7651-48F5-499D-AAC8-4DAA7637E3CA}" type="parTrans" cxnId="{AAD7D5A5-08F7-4E33-AC6D-ADD07EB0302E}">
      <dgm:prSet/>
      <dgm:spPr/>
      <dgm:t>
        <a:bodyPr/>
        <a:lstStyle/>
        <a:p>
          <a:endParaRPr lang="en-US"/>
        </a:p>
      </dgm:t>
    </dgm:pt>
    <dgm:pt modelId="{EA33A9FF-5B48-4AA0-BFB6-ACC9F1B63CAD}" type="sibTrans" cxnId="{AAD7D5A5-08F7-4E33-AC6D-ADD07EB0302E}">
      <dgm:prSet/>
      <dgm:spPr/>
      <dgm:t>
        <a:bodyPr/>
        <a:lstStyle/>
        <a:p>
          <a:endParaRPr lang="en-US"/>
        </a:p>
      </dgm:t>
    </dgm:pt>
    <dgm:pt modelId="{6DBC790D-B56F-4C03-BE89-336792436763}">
      <dgm:prSet/>
      <dgm:spPr/>
      <dgm:t>
        <a:bodyPr/>
        <a:lstStyle/>
        <a:p>
          <a:r>
            <a:rPr lang="cs-CZ" b="1" baseline="0"/>
            <a:t>I trofotropní FT</a:t>
          </a:r>
          <a:endParaRPr lang="en-US"/>
        </a:p>
      </dgm:t>
    </dgm:pt>
    <dgm:pt modelId="{FF376889-8E49-460D-985C-BAED2C7BDAE2}" type="parTrans" cxnId="{A96F95A4-7F5D-41EC-B229-98BF5AA1B05B}">
      <dgm:prSet/>
      <dgm:spPr/>
      <dgm:t>
        <a:bodyPr/>
        <a:lstStyle/>
        <a:p>
          <a:endParaRPr lang="en-US"/>
        </a:p>
      </dgm:t>
    </dgm:pt>
    <dgm:pt modelId="{6C4C8FF2-FCCC-43A2-9CCD-5C4A66956783}" type="sibTrans" cxnId="{A96F95A4-7F5D-41EC-B229-98BF5AA1B05B}">
      <dgm:prSet/>
      <dgm:spPr/>
      <dgm:t>
        <a:bodyPr/>
        <a:lstStyle/>
        <a:p>
          <a:endParaRPr lang="en-US"/>
        </a:p>
      </dgm:t>
    </dgm:pt>
    <dgm:pt modelId="{3BBBE684-8184-4900-BA51-2B9534B60D46}">
      <dgm:prSet/>
      <dgm:spPr/>
      <dgm:t>
        <a:bodyPr/>
        <a:lstStyle/>
        <a:p>
          <a:r>
            <a:rPr lang="cs-CZ" b="1" baseline="0"/>
            <a:t>Příklady: kryoterapie, klidová galvanizace příčná, distanční elektroterapie, laser, pulzní UZ</a:t>
          </a:r>
          <a:endParaRPr lang="en-US"/>
        </a:p>
      </dgm:t>
    </dgm:pt>
    <dgm:pt modelId="{D8E09062-E682-4AFB-ABDF-F363D27DCB70}" type="parTrans" cxnId="{14C6B674-8DC8-4A68-A75E-656A99C03274}">
      <dgm:prSet/>
      <dgm:spPr/>
      <dgm:t>
        <a:bodyPr/>
        <a:lstStyle/>
        <a:p>
          <a:endParaRPr lang="en-US"/>
        </a:p>
      </dgm:t>
    </dgm:pt>
    <dgm:pt modelId="{0D6D6F77-B525-4A28-8066-8150AE71666C}" type="sibTrans" cxnId="{14C6B674-8DC8-4A68-A75E-656A99C03274}">
      <dgm:prSet/>
      <dgm:spPr/>
      <dgm:t>
        <a:bodyPr/>
        <a:lstStyle/>
        <a:p>
          <a:endParaRPr lang="en-US"/>
        </a:p>
      </dgm:t>
    </dgm:pt>
    <dgm:pt modelId="{2849598E-203C-4011-9476-AA8E3164B804}" type="pres">
      <dgm:prSet presAssocID="{04885D0D-72AD-48CA-A587-8019222350D9}" presName="linear" presStyleCnt="0">
        <dgm:presLayoutVars>
          <dgm:animLvl val="lvl"/>
          <dgm:resizeHandles val="exact"/>
        </dgm:presLayoutVars>
      </dgm:prSet>
      <dgm:spPr/>
    </dgm:pt>
    <dgm:pt modelId="{97E48A8F-F372-432F-8D9A-E06FBE48AF7E}" type="pres">
      <dgm:prSet presAssocID="{11E2C514-D1C7-4B43-9210-EE155FE90D6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9205274-902F-4BF9-8E9D-97876A74CDF8}" type="pres">
      <dgm:prSet presAssocID="{9C2C6DEF-06B3-44A8-BCE3-942608E11152}" presName="spacer" presStyleCnt="0"/>
      <dgm:spPr/>
    </dgm:pt>
    <dgm:pt modelId="{62F7876D-4465-44A7-89DD-2641E3EABF63}" type="pres">
      <dgm:prSet presAssocID="{E4645AF9-9261-4417-BA51-6E3ACC41AA8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7A1EF0B-935F-4080-A477-6C336AD9127B}" type="pres">
      <dgm:prSet presAssocID="{80BFA346-4236-4EBD-A2B2-2DD16392C58F}" presName="spacer" presStyleCnt="0"/>
      <dgm:spPr/>
    </dgm:pt>
    <dgm:pt modelId="{08BE0B30-0A1D-492A-BF0F-78E15727E239}" type="pres">
      <dgm:prSet presAssocID="{DE97DEDE-4316-49BA-ACA5-8BF43887DF3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6150F8D-90FB-4042-8AFE-BD565E956E30}" type="pres">
      <dgm:prSet presAssocID="{EA33A9FF-5B48-4AA0-BFB6-ACC9F1B63CAD}" presName="spacer" presStyleCnt="0"/>
      <dgm:spPr/>
    </dgm:pt>
    <dgm:pt modelId="{518A6E9A-6495-465E-9A0E-D88156AB1FC9}" type="pres">
      <dgm:prSet presAssocID="{6DBC790D-B56F-4C03-BE89-33679243676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B7D025C-BD09-40CD-BEC0-DE6C9A455CB1}" type="pres">
      <dgm:prSet presAssocID="{6C4C8FF2-FCCC-43A2-9CCD-5C4A66956783}" presName="spacer" presStyleCnt="0"/>
      <dgm:spPr/>
    </dgm:pt>
    <dgm:pt modelId="{5124E40C-0842-4454-BB74-BF59E1629296}" type="pres">
      <dgm:prSet presAssocID="{3BBBE684-8184-4900-BA51-2B9534B60D4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5B7B540-0048-480D-BC74-5A4946352DD0}" type="presOf" srcId="{3BBBE684-8184-4900-BA51-2B9534B60D46}" destId="{5124E40C-0842-4454-BB74-BF59E1629296}" srcOrd="0" destOrd="0" presId="urn:microsoft.com/office/officeart/2005/8/layout/vList2"/>
    <dgm:cxn modelId="{EB389346-5231-4823-B8FB-4335DF6BC3D5}" type="presOf" srcId="{11E2C514-D1C7-4B43-9210-EE155FE90D64}" destId="{97E48A8F-F372-432F-8D9A-E06FBE48AF7E}" srcOrd="0" destOrd="0" presId="urn:microsoft.com/office/officeart/2005/8/layout/vList2"/>
    <dgm:cxn modelId="{8EB5336A-4411-47E7-8B15-34A0F1129BFF}" type="presOf" srcId="{E4645AF9-9261-4417-BA51-6E3ACC41AA8F}" destId="{62F7876D-4465-44A7-89DD-2641E3EABF63}" srcOrd="0" destOrd="0" presId="urn:microsoft.com/office/officeart/2005/8/layout/vList2"/>
    <dgm:cxn modelId="{C1A78E53-5866-4598-8F27-7209B641C67B}" type="presOf" srcId="{DE97DEDE-4316-49BA-ACA5-8BF43887DF3D}" destId="{08BE0B30-0A1D-492A-BF0F-78E15727E239}" srcOrd="0" destOrd="0" presId="urn:microsoft.com/office/officeart/2005/8/layout/vList2"/>
    <dgm:cxn modelId="{14C6B674-8DC8-4A68-A75E-656A99C03274}" srcId="{04885D0D-72AD-48CA-A587-8019222350D9}" destId="{3BBBE684-8184-4900-BA51-2B9534B60D46}" srcOrd="4" destOrd="0" parTransId="{D8E09062-E682-4AFB-ABDF-F363D27DCB70}" sibTransId="{0D6D6F77-B525-4A28-8066-8150AE71666C}"/>
    <dgm:cxn modelId="{EB24FD7F-C04B-4BBA-8295-96F2F6F37A73}" srcId="{04885D0D-72AD-48CA-A587-8019222350D9}" destId="{E4645AF9-9261-4417-BA51-6E3ACC41AA8F}" srcOrd="1" destOrd="0" parTransId="{FB2365D2-0153-456A-B78B-33271ABA8221}" sibTransId="{80BFA346-4236-4EBD-A2B2-2DD16392C58F}"/>
    <dgm:cxn modelId="{7EF9338A-4B84-4EE2-BEA0-DE79690C4A1A}" srcId="{04885D0D-72AD-48CA-A587-8019222350D9}" destId="{11E2C514-D1C7-4B43-9210-EE155FE90D64}" srcOrd="0" destOrd="0" parTransId="{F2DD3AEF-081B-453A-84FD-BBDD02659A74}" sibTransId="{9C2C6DEF-06B3-44A8-BCE3-942608E11152}"/>
    <dgm:cxn modelId="{43CDA49C-2DB2-4E26-B68D-EA7917F5093D}" type="presOf" srcId="{6DBC790D-B56F-4C03-BE89-336792436763}" destId="{518A6E9A-6495-465E-9A0E-D88156AB1FC9}" srcOrd="0" destOrd="0" presId="urn:microsoft.com/office/officeart/2005/8/layout/vList2"/>
    <dgm:cxn modelId="{A96F95A4-7F5D-41EC-B229-98BF5AA1B05B}" srcId="{04885D0D-72AD-48CA-A587-8019222350D9}" destId="{6DBC790D-B56F-4C03-BE89-336792436763}" srcOrd="3" destOrd="0" parTransId="{FF376889-8E49-460D-985C-BAED2C7BDAE2}" sibTransId="{6C4C8FF2-FCCC-43A2-9CCD-5C4A66956783}"/>
    <dgm:cxn modelId="{AAD7D5A5-08F7-4E33-AC6D-ADD07EB0302E}" srcId="{04885D0D-72AD-48CA-A587-8019222350D9}" destId="{DE97DEDE-4316-49BA-ACA5-8BF43887DF3D}" srcOrd="2" destOrd="0" parTransId="{33BE7651-48F5-499D-AAC8-4DAA7637E3CA}" sibTransId="{EA33A9FF-5B48-4AA0-BFB6-ACC9F1B63CAD}"/>
    <dgm:cxn modelId="{6D0D5DF4-EF6E-40DE-A32F-01218E1515FE}" type="presOf" srcId="{04885D0D-72AD-48CA-A587-8019222350D9}" destId="{2849598E-203C-4011-9476-AA8E3164B804}" srcOrd="0" destOrd="0" presId="urn:microsoft.com/office/officeart/2005/8/layout/vList2"/>
    <dgm:cxn modelId="{E6CA9169-9E23-4828-AA3C-13FE87A97092}" type="presParOf" srcId="{2849598E-203C-4011-9476-AA8E3164B804}" destId="{97E48A8F-F372-432F-8D9A-E06FBE48AF7E}" srcOrd="0" destOrd="0" presId="urn:microsoft.com/office/officeart/2005/8/layout/vList2"/>
    <dgm:cxn modelId="{6F546C82-B85E-4317-82D5-170BB4BC5EC7}" type="presParOf" srcId="{2849598E-203C-4011-9476-AA8E3164B804}" destId="{F9205274-902F-4BF9-8E9D-97876A74CDF8}" srcOrd="1" destOrd="0" presId="urn:microsoft.com/office/officeart/2005/8/layout/vList2"/>
    <dgm:cxn modelId="{32506BA8-D888-489B-9CF2-A8AF099C5A88}" type="presParOf" srcId="{2849598E-203C-4011-9476-AA8E3164B804}" destId="{62F7876D-4465-44A7-89DD-2641E3EABF63}" srcOrd="2" destOrd="0" presId="urn:microsoft.com/office/officeart/2005/8/layout/vList2"/>
    <dgm:cxn modelId="{94266C1E-0912-4BAD-875C-8A65E9801892}" type="presParOf" srcId="{2849598E-203C-4011-9476-AA8E3164B804}" destId="{F7A1EF0B-935F-4080-A477-6C336AD9127B}" srcOrd="3" destOrd="0" presId="urn:microsoft.com/office/officeart/2005/8/layout/vList2"/>
    <dgm:cxn modelId="{E490B51A-9C7B-43EC-A76C-E9454324433B}" type="presParOf" srcId="{2849598E-203C-4011-9476-AA8E3164B804}" destId="{08BE0B30-0A1D-492A-BF0F-78E15727E239}" srcOrd="4" destOrd="0" presId="urn:microsoft.com/office/officeart/2005/8/layout/vList2"/>
    <dgm:cxn modelId="{D9C98392-9580-4438-83BD-DB6C394BF00F}" type="presParOf" srcId="{2849598E-203C-4011-9476-AA8E3164B804}" destId="{D6150F8D-90FB-4042-8AFE-BD565E956E30}" srcOrd="5" destOrd="0" presId="urn:microsoft.com/office/officeart/2005/8/layout/vList2"/>
    <dgm:cxn modelId="{0F5885B1-EEA5-4ACC-A385-B44E8568EC62}" type="presParOf" srcId="{2849598E-203C-4011-9476-AA8E3164B804}" destId="{518A6E9A-6495-465E-9A0E-D88156AB1FC9}" srcOrd="6" destOrd="0" presId="urn:microsoft.com/office/officeart/2005/8/layout/vList2"/>
    <dgm:cxn modelId="{A6E10F41-84B9-4D98-8662-7529D0350E5B}" type="presParOf" srcId="{2849598E-203C-4011-9476-AA8E3164B804}" destId="{DB7D025C-BD09-40CD-BEC0-DE6C9A455CB1}" srcOrd="7" destOrd="0" presId="urn:microsoft.com/office/officeart/2005/8/layout/vList2"/>
    <dgm:cxn modelId="{25EB7051-0DB9-4FF8-B5DB-13FE1F535906}" type="presParOf" srcId="{2849598E-203C-4011-9476-AA8E3164B804}" destId="{5124E40C-0842-4454-BB74-BF59E162929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D1A5BE-E0C9-46F7-804B-DFAABBC389B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90C801E-AA16-45A2-90D9-1723D13F30B5}">
      <dgm:prSet/>
      <dgm:spPr/>
      <dgm:t>
        <a:bodyPr/>
        <a:lstStyle/>
        <a:p>
          <a:r>
            <a:rPr lang="cs-CZ"/>
            <a:t>= změna barvy na lividní a normalizace lokální teploty</a:t>
          </a:r>
          <a:endParaRPr lang="en-US"/>
        </a:p>
      </dgm:t>
    </dgm:pt>
    <dgm:pt modelId="{DCCDF8C6-C2C9-4E9D-AF17-893FAC7D02E9}" type="parTrans" cxnId="{0657370F-0239-4089-A9DD-DC3526716B2E}">
      <dgm:prSet/>
      <dgm:spPr/>
      <dgm:t>
        <a:bodyPr/>
        <a:lstStyle/>
        <a:p>
          <a:endParaRPr lang="en-US"/>
        </a:p>
      </dgm:t>
    </dgm:pt>
    <dgm:pt modelId="{F59A2A9F-DF02-4924-A2F6-D9B3B8AD05F3}" type="sibTrans" cxnId="{0657370F-0239-4089-A9DD-DC3526716B2E}">
      <dgm:prSet/>
      <dgm:spPr/>
      <dgm:t>
        <a:bodyPr/>
        <a:lstStyle/>
        <a:p>
          <a:endParaRPr lang="en-US"/>
        </a:p>
      </dgm:t>
    </dgm:pt>
    <dgm:pt modelId="{B3C4E5D0-3CF0-443A-9077-E27A3951D725}">
      <dgm:prSet/>
      <dgm:spPr/>
      <dgm:t>
        <a:bodyPr/>
        <a:lstStyle/>
        <a:p>
          <a:r>
            <a:rPr lang="cs-CZ"/>
            <a:t>Časové okno: 12 hodin po úraze až 10 dnů</a:t>
          </a:r>
          <a:endParaRPr lang="en-US"/>
        </a:p>
      </dgm:t>
    </dgm:pt>
    <dgm:pt modelId="{FF585540-2DF3-48FF-99F3-6A131EE18870}" type="parTrans" cxnId="{BC5A017B-81FE-404D-8E8D-FF017DE45C4F}">
      <dgm:prSet/>
      <dgm:spPr/>
      <dgm:t>
        <a:bodyPr/>
        <a:lstStyle/>
        <a:p>
          <a:endParaRPr lang="en-US"/>
        </a:p>
      </dgm:t>
    </dgm:pt>
    <dgm:pt modelId="{ED623F8D-F45F-479B-BD24-6E7C5406BA24}" type="sibTrans" cxnId="{BC5A017B-81FE-404D-8E8D-FF017DE45C4F}">
      <dgm:prSet/>
      <dgm:spPr/>
      <dgm:t>
        <a:bodyPr/>
        <a:lstStyle/>
        <a:p>
          <a:endParaRPr lang="en-US"/>
        </a:p>
      </dgm:t>
    </dgm:pt>
    <dgm:pt modelId="{4B5CC8E6-823B-44CC-83F8-6707039AD928}">
      <dgm:prSet/>
      <dgm:spPr/>
      <dgm:t>
        <a:bodyPr/>
        <a:lstStyle/>
        <a:p>
          <a:r>
            <a:rPr lang="cs-CZ"/>
            <a:t>KI negativní termoterapie</a:t>
          </a:r>
          <a:endParaRPr lang="en-US"/>
        </a:p>
      </dgm:t>
    </dgm:pt>
    <dgm:pt modelId="{66D84BD7-AB30-48A9-9745-5435D4F009A2}" type="parTrans" cxnId="{C2969C26-7363-44CD-9F59-3291BC25DD68}">
      <dgm:prSet/>
      <dgm:spPr/>
      <dgm:t>
        <a:bodyPr/>
        <a:lstStyle/>
        <a:p>
          <a:endParaRPr lang="en-US"/>
        </a:p>
      </dgm:t>
    </dgm:pt>
    <dgm:pt modelId="{FB55B6EB-107D-479C-8D0F-40E278B0ED87}" type="sibTrans" cxnId="{C2969C26-7363-44CD-9F59-3291BC25DD68}">
      <dgm:prSet/>
      <dgm:spPr/>
      <dgm:t>
        <a:bodyPr/>
        <a:lstStyle/>
        <a:p>
          <a:endParaRPr lang="en-US"/>
        </a:p>
      </dgm:t>
    </dgm:pt>
    <dgm:pt modelId="{33D6C1E2-0EE0-4577-9257-C5076FF0F2F4}">
      <dgm:prSet/>
      <dgm:spPr/>
      <dgm:t>
        <a:bodyPr/>
        <a:lstStyle/>
        <a:p>
          <a:r>
            <a:rPr lang="cs-CZ"/>
            <a:t>I antiedematózní FT</a:t>
          </a:r>
          <a:endParaRPr lang="en-US"/>
        </a:p>
      </dgm:t>
    </dgm:pt>
    <dgm:pt modelId="{A225001D-8C05-4023-9BDA-EBDAAB4BB3FC}" type="parTrans" cxnId="{122697BE-578C-45D1-A4B6-7974B07C3D29}">
      <dgm:prSet/>
      <dgm:spPr/>
      <dgm:t>
        <a:bodyPr/>
        <a:lstStyle/>
        <a:p>
          <a:endParaRPr lang="en-US"/>
        </a:p>
      </dgm:t>
    </dgm:pt>
    <dgm:pt modelId="{59A9B747-048D-43D6-A9D5-2CBAC04109EA}" type="sibTrans" cxnId="{122697BE-578C-45D1-A4B6-7974B07C3D29}">
      <dgm:prSet/>
      <dgm:spPr/>
      <dgm:t>
        <a:bodyPr/>
        <a:lstStyle/>
        <a:p>
          <a:endParaRPr lang="en-US"/>
        </a:p>
      </dgm:t>
    </dgm:pt>
    <dgm:pt modelId="{1699D3CA-1D5D-495D-AB05-034D65B31299}">
      <dgm:prSet/>
      <dgm:spPr/>
      <dgm:t>
        <a:bodyPr/>
        <a:lstStyle/>
        <a:p>
          <a:pPr rtl="0"/>
          <a:r>
            <a:rPr lang="cs-CZ"/>
            <a:t>Příklady:</a:t>
          </a:r>
          <a:r>
            <a:rPr lang="cs-CZ">
              <a:latin typeface="Meiryo"/>
            </a:rPr>
            <a:t> UZ, kontaktní elektroterapie, distanční elektroterapie, kontrastní termoterapie</a:t>
          </a:r>
          <a:endParaRPr lang="en-US"/>
        </a:p>
      </dgm:t>
    </dgm:pt>
    <dgm:pt modelId="{FFF5A398-C472-4D1A-9D8D-16230E1FFD4A}" type="parTrans" cxnId="{8231F74A-85E4-4CA7-9815-A6F11A74EE9E}">
      <dgm:prSet/>
      <dgm:spPr/>
      <dgm:t>
        <a:bodyPr/>
        <a:lstStyle/>
        <a:p>
          <a:endParaRPr lang="en-US"/>
        </a:p>
      </dgm:t>
    </dgm:pt>
    <dgm:pt modelId="{56B8FA68-7E77-4EEF-A028-B597ECFD47E2}" type="sibTrans" cxnId="{8231F74A-85E4-4CA7-9815-A6F11A74EE9E}">
      <dgm:prSet/>
      <dgm:spPr/>
      <dgm:t>
        <a:bodyPr/>
        <a:lstStyle/>
        <a:p>
          <a:endParaRPr lang="en-US"/>
        </a:p>
      </dgm:t>
    </dgm:pt>
    <dgm:pt modelId="{B4AE909A-2621-40CE-8BEC-D731AA6925FD}" type="pres">
      <dgm:prSet presAssocID="{24D1A5BE-E0C9-46F7-804B-DFAABBC389B5}" presName="linear" presStyleCnt="0">
        <dgm:presLayoutVars>
          <dgm:animLvl val="lvl"/>
          <dgm:resizeHandles val="exact"/>
        </dgm:presLayoutVars>
      </dgm:prSet>
      <dgm:spPr/>
    </dgm:pt>
    <dgm:pt modelId="{A2F22F41-BA28-4A8C-9745-CB9759718F07}" type="pres">
      <dgm:prSet presAssocID="{D90C801E-AA16-45A2-90D9-1723D13F30B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DC6BD7A-EBA8-40B0-A756-A38861AF1B7F}" type="pres">
      <dgm:prSet presAssocID="{F59A2A9F-DF02-4924-A2F6-D9B3B8AD05F3}" presName="spacer" presStyleCnt="0"/>
      <dgm:spPr/>
    </dgm:pt>
    <dgm:pt modelId="{5AEDC266-F861-42C1-B73C-5CC47929886E}" type="pres">
      <dgm:prSet presAssocID="{B3C4E5D0-3CF0-443A-9077-E27A3951D72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790473F-67D7-41EA-BB5A-19D11CA8B40B}" type="pres">
      <dgm:prSet presAssocID="{ED623F8D-F45F-479B-BD24-6E7C5406BA24}" presName="spacer" presStyleCnt="0"/>
      <dgm:spPr/>
    </dgm:pt>
    <dgm:pt modelId="{D3EEEEA1-CBE5-4F16-AC17-C3754DD42AB9}" type="pres">
      <dgm:prSet presAssocID="{4B5CC8E6-823B-44CC-83F8-6707039AD92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29FC83B-F35C-4154-A22E-7057779CE22B}" type="pres">
      <dgm:prSet presAssocID="{FB55B6EB-107D-479C-8D0F-40E278B0ED87}" presName="spacer" presStyleCnt="0"/>
      <dgm:spPr/>
    </dgm:pt>
    <dgm:pt modelId="{224F40FD-2CAA-4EBD-B6E9-CE91E736D62B}" type="pres">
      <dgm:prSet presAssocID="{33D6C1E2-0EE0-4577-9257-C5076FF0F2F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4727331-E521-4DB1-B661-BC7D792283E0}" type="pres">
      <dgm:prSet presAssocID="{59A9B747-048D-43D6-A9D5-2CBAC04109EA}" presName="spacer" presStyleCnt="0"/>
      <dgm:spPr/>
    </dgm:pt>
    <dgm:pt modelId="{92DE69E0-80C7-4C00-96F1-9F76103D5C2A}" type="pres">
      <dgm:prSet presAssocID="{1699D3CA-1D5D-495D-AB05-034D65B3129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657370F-0239-4089-A9DD-DC3526716B2E}" srcId="{24D1A5BE-E0C9-46F7-804B-DFAABBC389B5}" destId="{D90C801E-AA16-45A2-90D9-1723D13F30B5}" srcOrd="0" destOrd="0" parTransId="{DCCDF8C6-C2C9-4E9D-AF17-893FAC7D02E9}" sibTransId="{F59A2A9F-DF02-4924-A2F6-D9B3B8AD05F3}"/>
    <dgm:cxn modelId="{56D7A31A-F83D-47A0-9167-A63CCD349C39}" type="presOf" srcId="{24D1A5BE-E0C9-46F7-804B-DFAABBC389B5}" destId="{B4AE909A-2621-40CE-8BEC-D731AA6925FD}" srcOrd="0" destOrd="0" presId="urn:microsoft.com/office/officeart/2005/8/layout/vList2"/>
    <dgm:cxn modelId="{C2969C26-7363-44CD-9F59-3291BC25DD68}" srcId="{24D1A5BE-E0C9-46F7-804B-DFAABBC389B5}" destId="{4B5CC8E6-823B-44CC-83F8-6707039AD928}" srcOrd="2" destOrd="0" parTransId="{66D84BD7-AB30-48A9-9745-5435D4F009A2}" sibTransId="{FB55B6EB-107D-479C-8D0F-40E278B0ED87}"/>
    <dgm:cxn modelId="{0F94D26A-79D2-40B3-8A9A-E20CA786F239}" type="presOf" srcId="{33D6C1E2-0EE0-4577-9257-C5076FF0F2F4}" destId="{224F40FD-2CAA-4EBD-B6E9-CE91E736D62B}" srcOrd="0" destOrd="0" presId="urn:microsoft.com/office/officeart/2005/8/layout/vList2"/>
    <dgm:cxn modelId="{8231F74A-85E4-4CA7-9815-A6F11A74EE9E}" srcId="{24D1A5BE-E0C9-46F7-804B-DFAABBC389B5}" destId="{1699D3CA-1D5D-495D-AB05-034D65B31299}" srcOrd="4" destOrd="0" parTransId="{FFF5A398-C472-4D1A-9D8D-16230E1FFD4A}" sibTransId="{56B8FA68-7E77-4EEF-A028-B597ECFD47E2}"/>
    <dgm:cxn modelId="{BC5A017B-81FE-404D-8E8D-FF017DE45C4F}" srcId="{24D1A5BE-E0C9-46F7-804B-DFAABBC389B5}" destId="{B3C4E5D0-3CF0-443A-9077-E27A3951D725}" srcOrd="1" destOrd="0" parTransId="{FF585540-2DF3-48FF-99F3-6A131EE18870}" sibTransId="{ED623F8D-F45F-479B-BD24-6E7C5406BA24}"/>
    <dgm:cxn modelId="{2C418F8F-027B-4C4F-9F5E-10112AF7698F}" type="presOf" srcId="{4B5CC8E6-823B-44CC-83F8-6707039AD928}" destId="{D3EEEEA1-CBE5-4F16-AC17-C3754DD42AB9}" srcOrd="0" destOrd="0" presId="urn:microsoft.com/office/officeart/2005/8/layout/vList2"/>
    <dgm:cxn modelId="{122697BE-578C-45D1-A4B6-7974B07C3D29}" srcId="{24D1A5BE-E0C9-46F7-804B-DFAABBC389B5}" destId="{33D6C1E2-0EE0-4577-9257-C5076FF0F2F4}" srcOrd="3" destOrd="0" parTransId="{A225001D-8C05-4023-9BDA-EBDAAB4BB3FC}" sibTransId="{59A9B747-048D-43D6-A9D5-2CBAC04109EA}"/>
    <dgm:cxn modelId="{B2AD69CF-D599-4B1F-8BDE-11F3ADDDCD70}" type="presOf" srcId="{B3C4E5D0-3CF0-443A-9077-E27A3951D725}" destId="{5AEDC266-F861-42C1-B73C-5CC47929886E}" srcOrd="0" destOrd="0" presId="urn:microsoft.com/office/officeart/2005/8/layout/vList2"/>
    <dgm:cxn modelId="{B2D1CCE0-ADE0-4262-9FF2-B4A2963DB64F}" type="presOf" srcId="{D90C801E-AA16-45A2-90D9-1723D13F30B5}" destId="{A2F22F41-BA28-4A8C-9745-CB9759718F07}" srcOrd="0" destOrd="0" presId="urn:microsoft.com/office/officeart/2005/8/layout/vList2"/>
    <dgm:cxn modelId="{CE2AB3F5-0AFF-48C2-8DFD-36FE1D9853AD}" type="presOf" srcId="{1699D3CA-1D5D-495D-AB05-034D65B31299}" destId="{92DE69E0-80C7-4C00-96F1-9F76103D5C2A}" srcOrd="0" destOrd="0" presId="urn:microsoft.com/office/officeart/2005/8/layout/vList2"/>
    <dgm:cxn modelId="{CC0FEB0D-BC86-4426-A8C2-8553FC2FF072}" type="presParOf" srcId="{B4AE909A-2621-40CE-8BEC-D731AA6925FD}" destId="{A2F22F41-BA28-4A8C-9745-CB9759718F07}" srcOrd="0" destOrd="0" presId="urn:microsoft.com/office/officeart/2005/8/layout/vList2"/>
    <dgm:cxn modelId="{6C6280B7-D446-4BB7-81D2-E1856B07BF3E}" type="presParOf" srcId="{B4AE909A-2621-40CE-8BEC-D731AA6925FD}" destId="{1DC6BD7A-EBA8-40B0-A756-A38861AF1B7F}" srcOrd="1" destOrd="0" presId="urn:microsoft.com/office/officeart/2005/8/layout/vList2"/>
    <dgm:cxn modelId="{8E6A1C75-A9CF-44B4-94E4-7A46CFF04F82}" type="presParOf" srcId="{B4AE909A-2621-40CE-8BEC-D731AA6925FD}" destId="{5AEDC266-F861-42C1-B73C-5CC47929886E}" srcOrd="2" destOrd="0" presId="urn:microsoft.com/office/officeart/2005/8/layout/vList2"/>
    <dgm:cxn modelId="{A4FB684B-AA41-4EF0-A0F4-67686A7D2F4F}" type="presParOf" srcId="{B4AE909A-2621-40CE-8BEC-D731AA6925FD}" destId="{E790473F-67D7-41EA-BB5A-19D11CA8B40B}" srcOrd="3" destOrd="0" presId="urn:microsoft.com/office/officeart/2005/8/layout/vList2"/>
    <dgm:cxn modelId="{EC0D990F-5C9C-4E58-9537-69C6EDB633DB}" type="presParOf" srcId="{B4AE909A-2621-40CE-8BEC-D731AA6925FD}" destId="{D3EEEEA1-CBE5-4F16-AC17-C3754DD42AB9}" srcOrd="4" destOrd="0" presId="urn:microsoft.com/office/officeart/2005/8/layout/vList2"/>
    <dgm:cxn modelId="{DF9FB62B-81FA-4B73-8140-30DC5DCF5B32}" type="presParOf" srcId="{B4AE909A-2621-40CE-8BEC-D731AA6925FD}" destId="{F29FC83B-F35C-4154-A22E-7057779CE22B}" srcOrd="5" destOrd="0" presId="urn:microsoft.com/office/officeart/2005/8/layout/vList2"/>
    <dgm:cxn modelId="{5725C0E7-5B0D-437F-B5FC-AB8822937B77}" type="presParOf" srcId="{B4AE909A-2621-40CE-8BEC-D731AA6925FD}" destId="{224F40FD-2CAA-4EBD-B6E9-CE91E736D62B}" srcOrd="6" destOrd="0" presId="urn:microsoft.com/office/officeart/2005/8/layout/vList2"/>
    <dgm:cxn modelId="{CC10326B-30D5-4E1B-88BC-96BE903651AF}" type="presParOf" srcId="{B4AE909A-2621-40CE-8BEC-D731AA6925FD}" destId="{54727331-E521-4DB1-B661-BC7D792283E0}" srcOrd="7" destOrd="0" presId="urn:microsoft.com/office/officeart/2005/8/layout/vList2"/>
    <dgm:cxn modelId="{0B8CA674-B9A1-4D41-A4C0-93D6137604DC}" type="presParOf" srcId="{B4AE909A-2621-40CE-8BEC-D731AA6925FD}" destId="{92DE69E0-80C7-4C00-96F1-9F76103D5C2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46BA7-8F18-47EB-BD4D-01FD6B3D7516}">
      <dsp:nvSpPr>
        <dsp:cNvPr id="0" name=""/>
        <dsp:cNvSpPr/>
      </dsp:nvSpPr>
      <dsp:spPr>
        <a:xfrm>
          <a:off x="0" y="64413"/>
          <a:ext cx="6790606" cy="13724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baseline="0"/>
            <a:t>Většinu strukturálních pchch NELZE pomocí FT přímo ovlivnit. </a:t>
          </a:r>
          <a:endParaRPr lang="en-US" sz="2300" kern="1200"/>
        </a:p>
      </dsp:txBody>
      <dsp:txXfrm>
        <a:off x="66996" y="131409"/>
        <a:ext cx="6656614" cy="1238418"/>
      </dsp:txXfrm>
    </dsp:sp>
    <dsp:sp modelId="{499A22EE-A26C-4718-A83A-317740DAFB4C}">
      <dsp:nvSpPr>
        <dsp:cNvPr id="0" name=""/>
        <dsp:cNvSpPr/>
      </dsp:nvSpPr>
      <dsp:spPr>
        <a:xfrm>
          <a:off x="0" y="1503064"/>
          <a:ext cx="6790606" cy="1372410"/>
        </a:xfrm>
        <a:prstGeom prst="roundRect">
          <a:avLst/>
        </a:prstGeom>
        <a:solidFill>
          <a:schemeClr val="accent2">
            <a:hueOff val="-732215"/>
            <a:satOff val="-209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baseline="0"/>
            <a:t>Co ovlivnit lze: výhradně FUNKČNÍ NADSTAVBU strukturálních pchch </a:t>
          </a:r>
          <a:endParaRPr lang="en-US" sz="2300" kern="1200"/>
        </a:p>
      </dsp:txBody>
      <dsp:txXfrm>
        <a:off x="66996" y="1570060"/>
        <a:ext cx="6656614" cy="1238418"/>
      </dsp:txXfrm>
    </dsp:sp>
    <dsp:sp modelId="{93EFC6ED-00A5-476E-A16C-1ABF6638A236}">
      <dsp:nvSpPr>
        <dsp:cNvPr id="0" name=""/>
        <dsp:cNvSpPr/>
      </dsp:nvSpPr>
      <dsp:spPr>
        <a:xfrm>
          <a:off x="0" y="2941714"/>
          <a:ext cx="6790606" cy="1372410"/>
        </a:xfrm>
        <a:prstGeom prst="roundRect">
          <a:avLst/>
        </a:prstGeom>
        <a:solidFill>
          <a:schemeClr val="accent2">
            <a:hueOff val="-1464430"/>
            <a:satOff val="-418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baseline="0"/>
            <a:t>Nutno uvažovat: mohu zasáhnout kauzálně či pouze symptomaticky?</a:t>
          </a:r>
          <a:endParaRPr lang="en-US" sz="2300" kern="1200"/>
        </a:p>
      </dsp:txBody>
      <dsp:txXfrm>
        <a:off x="66996" y="3008710"/>
        <a:ext cx="6656614" cy="1238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48A8F-F372-432F-8D9A-E06FBE48AF7E}">
      <dsp:nvSpPr>
        <dsp:cNvPr id="0" name=""/>
        <dsp:cNvSpPr/>
      </dsp:nvSpPr>
      <dsp:spPr>
        <a:xfrm>
          <a:off x="0" y="20179"/>
          <a:ext cx="6790606" cy="835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baseline="0"/>
            <a:t>= zarudnutí, živě červená barva postižené oblasti, otok, bolest, pch f-ce, vyšší lokální teplota</a:t>
          </a:r>
          <a:endParaRPr lang="en-US" sz="1400" kern="1200"/>
        </a:p>
      </dsp:txBody>
      <dsp:txXfrm>
        <a:off x="40780" y="60959"/>
        <a:ext cx="6709046" cy="753819"/>
      </dsp:txXfrm>
    </dsp:sp>
    <dsp:sp modelId="{62F7876D-4465-44A7-89DD-2641E3EABF63}">
      <dsp:nvSpPr>
        <dsp:cNvPr id="0" name=""/>
        <dsp:cNvSpPr/>
      </dsp:nvSpPr>
      <dsp:spPr>
        <a:xfrm>
          <a:off x="0" y="895879"/>
          <a:ext cx="6790606" cy="835379"/>
        </a:xfrm>
        <a:prstGeom prst="roundRect">
          <a:avLst/>
        </a:prstGeom>
        <a:solidFill>
          <a:schemeClr val="accent2">
            <a:hueOff val="-366107"/>
            <a:satOff val="-105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baseline="0"/>
            <a:t>Ne déle jak 3 dny</a:t>
          </a:r>
          <a:endParaRPr lang="en-US" sz="1400" kern="1200"/>
        </a:p>
      </dsp:txBody>
      <dsp:txXfrm>
        <a:off x="40780" y="936659"/>
        <a:ext cx="6709046" cy="753819"/>
      </dsp:txXfrm>
    </dsp:sp>
    <dsp:sp modelId="{08BE0B30-0A1D-492A-BF0F-78E15727E239}">
      <dsp:nvSpPr>
        <dsp:cNvPr id="0" name=""/>
        <dsp:cNvSpPr/>
      </dsp:nvSpPr>
      <dsp:spPr>
        <a:xfrm>
          <a:off x="0" y="1771579"/>
          <a:ext cx="6790606" cy="835379"/>
        </a:xfrm>
        <a:prstGeom prst="roundRect">
          <a:avLst/>
        </a:prstGeom>
        <a:solidFill>
          <a:schemeClr val="accent2">
            <a:hueOff val="-732215"/>
            <a:satOff val="-209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baseline="0"/>
            <a:t>KI pozitivní termoterapie</a:t>
          </a:r>
          <a:endParaRPr lang="en-US" sz="1400" kern="1200"/>
        </a:p>
      </dsp:txBody>
      <dsp:txXfrm>
        <a:off x="40780" y="1812359"/>
        <a:ext cx="6709046" cy="753819"/>
      </dsp:txXfrm>
    </dsp:sp>
    <dsp:sp modelId="{518A6E9A-6495-465E-9A0E-D88156AB1FC9}">
      <dsp:nvSpPr>
        <dsp:cNvPr id="0" name=""/>
        <dsp:cNvSpPr/>
      </dsp:nvSpPr>
      <dsp:spPr>
        <a:xfrm>
          <a:off x="0" y="2647279"/>
          <a:ext cx="6790606" cy="835379"/>
        </a:xfrm>
        <a:prstGeom prst="roundRect">
          <a:avLst/>
        </a:prstGeom>
        <a:solidFill>
          <a:schemeClr val="accent2">
            <a:hueOff val="-1098322"/>
            <a:satOff val="-314"/>
            <a:lumOff val="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baseline="0"/>
            <a:t>I trofotropní FT</a:t>
          </a:r>
          <a:endParaRPr lang="en-US" sz="1400" kern="1200"/>
        </a:p>
      </dsp:txBody>
      <dsp:txXfrm>
        <a:off x="40780" y="2688059"/>
        <a:ext cx="6709046" cy="753819"/>
      </dsp:txXfrm>
    </dsp:sp>
    <dsp:sp modelId="{5124E40C-0842-4454-BB74-BF59E1629296}">
      <dsp:nvSpPr>
        <dsp:cNvPr id="0" name=""/>
        <dsp:cNvSpPr/>
      </dsp:nvSpPr>
      <dsp:spPr>
        <a:xfrm>
          <a:off x="0" y="3522979"/>
          <a:ext cx="6790606" cy="835379"/>
        </a:xfrm>
        <a:prstGeom prst="roundRect">
          <a:avLst/>
        </a:prstGeom>
        <a:solidFill>
          <a:schemeClr val="accent2">
            <a:hueOff val="-1464430"/>
            <a:satOff val="-418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baseline="0"/>
            <a:t>Příklady: kryoterapie, klidová galvanizace příčná, distanční elektroterapie, laser, pulzní UZ</a:t>
          </a:r>
          <a:endParaRPr lang="en-US" sz="1400" kern="1200"/>
        </a:p>
      </dsp:txBody>
      <dsp:txXfrm>
        <a:off x="40780" y="3563759"/>
        <a:ext cx="6709046" cy="753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22F41-BA28-4A8C-9745-CB9759718F07}">
      <dsp:nvSpPr>
        <dsp:cNvPr id="0" name=""/>
        <dsp:cNvSpPr/>
      </dsp:nvSpPr>
      <dsp:spPr>
        <a:xfrm>
          <a:off x="0" y="138848"/>
          <a:ext cx="9835087" cy="5768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= změna barvy na lividní a normalizace lokální teploty</a:t>
          </a:r>
          <a:endParaRPr lang="en-US" sz="1700" kern="1200"/>
        </a:p>
      </dsp:txBody>
      <dsp:txXfrm>
        <a:off x="28158" y="167006"/>
        <a:ext cx="9778771" cy="520494"/>
      </dsp:txXfrm>
    </dsp:sp>
    <dsp:sp modelId="{5AEDC266-F861-42C1-B73C-5CC47929886E}">
      <dsp:nvSpPr>
        <dsp:cNvPr id="0" name=""/>
        <dsp:cNvSpPr/>
      </dsp:nvSpPr>
      <dsp:spPr>
        <a:xfrm>
          <a:off x="0" y="764618"/>
          <a:ext cx="9835087" cy="5768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Časové okno: 12 hodin po úraze až 10 dnů</a:t>
          </a:r>
          <a:endParaRPr lang="en-US" sz="1700" kern="1200"/>
        </a:p>
      </dsp:txBody>
      <dsp:txXfrm>
        <a:off x="28158" y="792776"/>
        <a:ext cx="9778771" cy="520494"/>
      </dsp:txXfrm>
    </dsp:sp>
    <dsp:sp modelId="{D3EEEEA1-CBE5-4F16-AC17-C3754DD42AB9}">
      <dsp:nvSpPr>
        <dsp:cNvPr id="0" name=""/>
        <dsp:cNvSpPr/>
      </dsp:nvSpPr>
      <dsp:spPr>
        <a:xfrm>
          <a:off x="0" y="1390388"/>
          <a:ext cx="9835087" cy="5768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KI negativní termoterapie</a:t>
          </a:r>
          <a:endParaRPr lang="en-US" sz="1700" kern="1200"/>
        </a:p>
      </dsp:txBody>
      <dsp:txXfrm>
        <a:off x="28158" y="1418546"/>
        <a:ext cx="9778771" cy="520494"/>
      </dsp:txXfrm>
    </dsp:sp>
    <dsp:sp modelId="{224F40FD-2CAA-4EBD-B6E9-CE91E736D62B}">
      <dsp:nvSpPr>
        <dsp:cNvPr id="0" name=""/>
        <dsp:cNvSpPr/>
      </dsp:nvSpPr>
      <dsp:spPr>
        <a:xfrm>
          <a:off x="0" y="2016159"/>
          <a:ext cx="9835087" cy="5768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I antiedematózní FT</a:t>
          </a:r>
          <a:endParaRPr lang="en-US" sz="1700" kern="1200"/>
        </a:p>
      </dsp:txBody>
      <dsp:txXfrm>
        <a:off x="28158" y="2044317"/>
        <a:ext cx="9778771" cy="520494"/>
      </dsp:txXfrm>
    </dsp:sp>
    <dsp:sp modelId="{92DE69E0-80C7-4C00-96F1-9F76103D5C2A}">
      <dsp:nvSpPr>
        <dsp:cNvPr id="0" name=""/>
        <dsp:cNvSpPr/>
      </dsp:nvSpPr>
      <dsp:spPr>
        <a:xfrm>
          <a:off x="0" y="2641929"/>
          <a:ext cx="9835087" cy="5768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Příklady:</a:t>
          </a:r>
          <a:r>
            <a:rPr lang="cs-CZ" sz="1700" kern="1200">
              <a:latin typeface="Meiryo"/>
            </a:rPr>
            <a:t> UZ, kontaktní elektroterapie, distanční elektroterapie, kontrastní termoterapie</a:t>
          </a:r>
          <a:endParaRPr lang="en-US" sz="1700" kern="1200"/>
        </a:p>
      </dsp:txBody>
      <dsp:txXfrm>
        <a:off x="28158" y="2670087"/>
        <a:ext cx="9778771" cy="520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2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09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7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8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6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2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4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6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4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6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3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3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38649-3FE1-402B-A635-863759B5CE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/>
          <a:stretch/>
        </p:blipFill>
        <p:spPr>
          <a:xfrm>
            <a:off x="20" y="-2"/>
            <a:ext cx="12191980" cy="68580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01076" y="1503043"/>
            <a:ext cx="5841337" cy="1646763"/>
          </a:xfrm>
        </p:spPr>
        <p:txBody>
          <a:bodyPr anchor="b">
            <a:normAutofit fontScale="90000"/>
          </a:bodyPr>
          <a:lstStyle/>
          <a:p>
            <a:r>
              <a:rPr lang="cs-CZ" sz="3600" dirty="0">
                <a:solidFill>
                  <a:schemeClr val="bg1"/>
                </a:solidFill>
                <a:ea typeface="Meiryo"/>
              </a:rPr>
              <a:t>Vztahy mezi druhem proudu, účinkem &amp; intenzitou 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772857" y="5938354"/>
            <a:ext cx="4797502" cy="652651"/>
          </a:xfrm>
        </p:spPr>
        <p:txBody>
          <a:bodyPr anchor="t"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  <a:ea typeface="Meiryo"/>
              </a:rPr>
              <a:t>Mgr. Marie Krejčová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6DD79-F4CA-4DD7-9C78-AC180665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495508"/>
            <a:ext cx="4426072" cy="4368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39E067-9E9A-4964-8C7B-DF117FB1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952825"/>
            <a:ext cx="3411973" cy="363569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ea typeface="Meiryo"/>
              </a:rPr>
              <a:t>Stadium konsolidace volba FT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4426072" cy="15144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514475"/>
            <a:ext cx="7765922" cy="43569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0132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51" y="5863306"/>
            <a:ext cx="12192001" cy="9946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80746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2DAB33-1D56-45D1-865F-DB0A211CA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1952825"/>
            <a:ext cx="6431173" cy="3635693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Přetrvává otok a bolest, případně narušena f-ce.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Po konsolidaci úprava stavu AD INTEGRUM</a:t>
            </a:r>
            <a:endParaRPr lang="cs-CZ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"tuhne"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KI: dle symptomu, který perzistuje jako dominantní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I: všechny druhy FT (vzít v úvahu požadovaný účinek a hloubku)</a:t>
            </a:r>
            <a:endParaRPr lang="cs-CZ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57996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6DD79-F4CA-4DD7-9C78-AC180665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495508"/>
            <a:ext cx="4426072" cy="4368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DCA183-9E60-43A0-B061-C5CC9BFBA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23" y="1952825"/>
            <a:ext cx="4048712" cy="363569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  <a:ea typeface="Meiryo"/>
              </a:rPr>
              <a:t>Stadium fibroblastic</a:t>
            </a:r>
            <a:r>
              <a:rPr lang="cs-CZ">
                <a:solidFill>
                  <a:schemeClr val="bg1"/>
                </a:solidFill>
                <a:ea typeface="Meiryo"/>
              </a:rPr>
              <a:t>ké přestavby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4426072" cy="15144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514475"/>
            <a:ext cx="7765922" cy="43569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0132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51" y="5863306"/>
            <a:ext cx="12192001" cy="9946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80746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5AF684-B1E5-4674-8E5C-3D9DDEEB4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1952825"/>
            <a:ext cx="6431173" cy="363569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Dochází u selhání terapie, příp.kde je velká nestabilita segmentu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= překrývání jednotlivých stadií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KI: trofotropní (kupř. Laser!)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I: myorelaxační přímý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Příklady: hluboké teplo, hyaluronidázová iontoforéza, pulzní nf magnetoterapie, distanční elektroterapie.</a:t>
            </a:r>
            <a:endParaRPr lang="cs-CZ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83211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B21A4-AC5A-4359-8D58-9BE446EB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Meiryo"/>
              </a:rPr>
              <a:t>Stadium poruchy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143681-911A-4055-823D-603C07249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71" y="705113"/>
            <a:ext cx="6495684" cy="5913315"/>
          </a:xfrm>
        </p:spPr>
        <p:txBody>
          <a:bodyPr>
            <a:normAutofit fontScale="92500" lnSpcReduction="20000"/>
          </a:bodyPr>
          <a:lstStyle/>
          <a:p>
            <a:r>
              <a:rPr lang="cs-CZ">
                <a:ea typeface="Meiryo"/>
              </a:rPr>
              <a:t>I.) Poranění měkkých tkání</a:t>
            </a:r>
          </a:p>
          <a:p>
            <a:pPr marL="285750" lvl="2" indent="-285750">
              <a:buFont typeface="Arial" panose="020B0503020204020204" pitchFamily="34" charset="0"/>
              <a:buChar char="•"/>
            </a:pPr>
            <a:r>
              <a:rPr lang="cs-CZ" sz="1800" b="1" i="0" u="sng">
                <a:ea typeface="Meiryo"/>
              </a:rPr>
              <a:t>Stadium perakutní (do 36 hod. po úraze):</a:t>
            </a:r>
            <a:r>
              <a:rPr lang="cs-CZ" sz="1800" b="1" i="0" dirty="0">
                <a:ea typeface="Meiryo"/>
              </a:rPr>
              <a:t> </a:t>
            </a:r>
          </a:p>
          <a:p>
            <a:pPr marL="285750" lvl="4" indent="-285750">
              <a:buFont typeface="Arial" panose="020B0503020204020204" pitchFamily="34" charset="0"/>
              <a:buChar char="•"/>
            </a:pPr>
            <a:r>
              <a:rPr lang="cs-CZ" sz="1800" b="1" i="0">
                <a:ea typeface="Meiryo"/>
              </a:rPr>
              <a:t>Kryoterapie, klidová galvanizace, subaquální ultrazvuk</a:t>
            </a:r>
            <a:endParaRPr lang="cs-CZ" sz="1800" b="1" i="0" dirty="0">
              <a:ea typeface="Meiryo"/>
            </a:endParaRPr>
          </a:p>
          <a:p>
            <a:pPr marL="285750" lvl="4" indent="-285750">
              <a:buFont typeface="Arial" panose="020B0503020204020204" pitchFamily="34" charset="0"/>
              <a:buChar char="•"/>
            </a:pPr>
            <a:r>
              <a:rPr lang="cs-CZ" sz="1800" b="1" i="0" u="sng">
                <a:ea typeface="Meiryo"/>
              </a:rPr>
              <a:t>Stadium subakutní (do 3 dnů po úraze):</a:t>
            </a:r>
            <a:endParaRPr lang="cs-CZ" sz="1800" i="0" u="sng" spc="0">
              <a:solidFill>
                <a:srgbClr val="99334B"/>
              </a:solidFill>
              <a:ea typeface="Meiryo"/>
            </a:endParaRPr>
          </a:p>
          <a:p>
            <a:pPr marL="285750" lvl="4" indent="-285750">
              <a:buFont typeface="Arial" panose="020B0503020204020204" pitchFamily="34" charset="0"/>
              <a:buChar char="•"/>
            </a:pPr>
            <a:r>
              <a:rPr lang="cs-CZ" sz="1800" b="1" i="0" spc="0" dirty="0">
                <a:solidFill>
                  <a:srgbClr val="99334B"/>
                </a:solidFill>
                <a:ea typeface="Meiryo"/>
              </a:rPr>
              <a:t>  </a:t>
            </a:r>
            <a:r>
              <a:rPr lang="cs-CZ" sz="1800" b="1" i="0" spc="0">
                <a:solidFill>
                  <a:schemeClr val="tx1"/>
                </a:solidFill>
                <a:ea typeface="Meiryo"/>
              </a:rPr>
              <a:t>DD, IVP</a:t>
            </a:r>
          </a:p>
          <a:p>
            <a:pPr marL="285750" lvl="4" indent="-285750">
              <a:buFont typeface="Arial" panose="020B0503020204020204" pitchFamily="34" charset="0"/>
              <a:buChar char="•"/>
            </a:pPr>
            <a:r>
              <a:rPr lang="cs-CZ" sz="1800" b="1" i="0" u="sng" spc="0">
                <a:solidFill>
                  <a:schemeClr val="tx1"/>
                </a:solidFill>
                <a:ea typeface="Meiryo"/>
              </a:rPr>
              <a:t>Stadium subchronické (do 2 týdnů od úrazu):</a:t>
            </a:r>
          </a:p>
          <a:p>
            <a:pPr marL="285750" lvl="4" indent="-285750">
              <a:buFont typeface="Arial" panose="020B0503020204020204" pitchFamily="34" charset="0"/>
              <a:buChar char="•"/>
            </a:pPr>
            <a:r>
              <a:rPr lang="cs-CZ" sz="1800" b="1" i="0" spc="0">
                <a:solidFill>
                  <a:schemeClr val="tx1"/>
                </a:solidFill>
                <a:ea typeface="Meiryo"/>
              </a:rPr>
              <a:t>Kontinuální UZ, DVP, pulzní magnetoterapie</a:t>
            </a:r>
            <a:endParaRPr lang="cs-CZ" sz="1800" u="sng" spc="0" dirty="0">
              <a:solidFill>
                <a:schemeClr val="tx1"/>
              </a:solidFill>
              <a:ea typeface="Meiryo"/>
            </a:endParaRPr>
          </a:p>
          <a:p>
            <a:r>
              <a:rPr lang="cs-CZ">
                <a:ea typeface="Meiryo"/>
              </a:rPr>
              <a:t>II.) Poranění tvrdých tkání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Zejména k urychlení hojení zlomenin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Výhoda: možnost aplikovat i přes sádrový obvaz a přítomnost kovového materiálu</a:t>
            </a:r>
            <a:endParaRPr lang="cs-CZ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Pulzní magnetoterapie</a:t>
            </a:r>
            <a:endParaRPr lang="cs-CZ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Distanční elektroterapie</a:t>
            </a:r>
            <a:endParaRPr lang="cs-CZ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311619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EEC740C4-103E-467C-9F0F-34DE4045E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56" r="13241" b="-2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0"/>
            <a:ext cx="7765922" cy="61676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91F6BA-6E80-41CA-BFED-54157F33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634" y="113086"/>
            <a:ext cx="6754447" cy="790441"/>
          </a:xfrm>
        </p:spPr>
        <p:txBody>
          <a:bodyPr anchor="b">
            <a:normAutofit/>
          </a:bodyPr>
          <a:lstStyle/>
          <a:p>
            <a:pPr>
              <a:lnSpc>
                <a:spcPct val="140000"/>
              </a:lnSpc>
            </a:pPr>
            <a:r>
              <a:rPr lang="cs-CZ" sz="2000">
                <a:ea typeface="Meiryo"/>
              </a:rPr>
              <a:t>Příklad volby FT dle stadia v péči o jizvu</a:t>
            </a:r>
            <a:endParaRPr lang="cs-CZ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753806"/>
            <a:ext cx="442569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8D7F65-09FA-409A-8865-3A4273B5A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637" y="831639"/>
            <a:ext cx="7193173" cy="5393229"/>
          </a:xfrm>
        </p:spPr>
        <p:txBody>
          <a:bodyPr vert="horz" lIns="109728" tIns="109728" rIns="109728" bIns="9144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cs-CZ" sz="1200">
                <a:ea typeface="Meiryo"/>
              </a:rPr>
              <a:t>AKUTNÍ STADIUM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200">
                <a:ea typeface="Meiryo"/>
              </a:rPr>
              <a:t>Laser: vzdálenost sondy 0,5 cm; f = 1000 Hz, </a:t>
            </a:r>
            <a:r>
              <a:rPr lang="cs-CZ" sz="1200">
                <a:ea typeface="+mn-lt"/>
                <a:cs typeface="+mn-lt"/>
              </a:rPr>
              <a:t>rastrovací metoda</a:t>
            </a:r>
            <a:r>
              <a:rPr lang="cs-CZ" sz="1200">
                <a:ea typeface="Meiryo"/>
              </a:rPr>
              <a:t>, 1 J/cm2, denně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200">
                <a:ea typeface="Meiryo"/>
              </a:rPr>
              <a:t>Biolampa: </a:t>
            </a:r>
            <a:r>
              <a:rPr lang="cs-CZ" sz="1200">
                <a:ea typeface="+mn-lt"/>
                <a:cs typeface="+mn-lt"/>
              </a:rPr>
              <a:t>rastrovací metoda, 3-5 min.ze vzdálenosti 5 cm, denně </a:t>
            </a:r>
            <a:endParaRPr lang="cs-CZ" sz="120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cs-CZ" sz="1200">
                <a:ea typeface="Meiryo"/>
              </a:rPr>
              <a:t>SUBAKUTNÍ STADIUM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200">
                <a:ea typeface="Meiryo"/>
              </a:rPr>
              <a:t>Laser: dotykově, rastrovací metodou, </a:t>
            </a:r>
            <a:r>
              <a:rPr lang="cs-CZ" sz="1200">
                <a:ea typeface="+mn-lt"/>
                <a:cs typeface="+mn-lt"/>
              </a:rPr>
              <a:t>1-2 J/cm2 na každé pole, f = 5000 Hz, denně</a:t>
            </a:r>
            <a:endParaRPr lang="cs-CZ" sz="120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200">
                <a:ea typeface="Meiryo"/>
              </a:rPr>
              <a:t>Pulzní UZ: semistaticky, f = 3 MHz, intenzita</a:t>
            </a:r>
            <a:r>
              <a:rPr lang="cs-CZ" sz="1200">
                <a:ea typeface="+mn-lt"/>
                <a:cs typeface="+mn-lt"/>
              </a:rPr>
              <a:t> 0,8-1,2 W/cm2, PIP 1:8</a:t>
            </a:r>
            <a:endParaRPr lang="cs-CZ" sz="1200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cs-CZ" sz="1200">
                <a:ea typeface="Meiryo"/>
              </a:rPr>
              <a:t>CHRONICKÁ JIZVA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200">
                <a:ea typeface="Meiryo"/>
              </a:rPr>
              <a:t>Laser: kontaktně, rastrovací metodou, f = 5000 Hz, intenzita </a:t>
            </a:r>
            <a:r>
              <a:rPr lang="cs-CZ" sz="1200">
                <a:ea typeface="+mn-lt"/>
                <a:cs typeface="+mn-lt"/>
              </a:rPr>
              <a:t>2-3,5 J/cm2, ob den</a:t>
            </a:r>
            <a:endParaRPr lang="cs-CZ" sz="120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200">
                <a:ea typeface="Meiryo"/>
              </a:rPr>
              <a:t>Pulzní UZ: f = 3 MHz, PIP 1:2, intenzita 2-3</a:t>
            </a:r>
            <a:r>
              <a:rPr lang="cs-CZ" sz="1200">
                <a:ea typeface="+mn-lt"/>
                <a:cs typeface="+mn-lt"/>
              </a:rPr>
              <a:t> W/cm2, semistaticky, ob den</a:t>
            </a:r>
            <a:endParaRPr lang="cs-CZ" sz="120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200">
                <a:ea typeface="Meiryo"/>
              </a:rPr>
              <a:t>Iontoforéza: intenzita PS, maximum intenzity dle velikosti diferentní katodové podložky, indiferentní anoda uložena kontralaterálně by měla mít plochu cca 2x větší, 30-60 min., 3x T</a:t>
            </a:r>
          </a:p>
          <a:p>
            <a:pPr>
              <a:lnSpc>
                <a:spcPct val="130000"/>
              </a:lnSpc>
            </a:pPr>
            <a:endParaRPr lang="cs-CZ" sz="1200" dirty="0">
              <a:ea typeface="Meiryo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01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175829-70EA-4A6D-978C-4D0923059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696" y="-2"/>
            <a:ext cx="4392304" cy="12184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5D2B4A-3399-4CCF-A171-7F8B1BF54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59253"/>
            <a:ext cx="640080" cy="43627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F8051A-999C-4F38-985C-673617805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1238464"/>
            <a:ext cx="7201313" cy="44042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AAD692-30BA-4747-B794-89AE2CE5C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89" y="1536751"/>
            <a:ext cx="6073254" cy="3807725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>
              <a:lnSpc>
                <a:spcPct val="115000"/>
              </a:lnSpc>
            </a:pPr>
            <a:r>
              <a:rPr lang="en-US" sz="2600" b="0" cap="all">
                <a:solidFill>
                  <a:schemeClr val="bg1"/>
                </a:solidFill>
              </a:rPr>
              <a:t>Orientační hloubka působení různých metod FT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5608879"/>
            <a:ext cx="7759826" cy="124912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1DF095C-665A-4B22-A777-D3196F495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3063" y="1226851"/>
            <a:ext cx="4348937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EA1DA1C-6CE0-4AE4-918F-CC0E685C5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9696" y="5631149"/>
            <a:ext cx="4392304" cy="1226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5E389A3-2501-4131-8C64-1530AAF5F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0965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001026-2FEF-483E-964D-67CD7E096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204578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AEB196E-F444-432F-8790-88C18E667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598792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946725-E0E4-4B81-894B-14B893A1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en-US" b="0" cap="all" dirty="0" err="1">
                <a:solidFill>
                  <a:schemeClr val="bg1"/>
                </a:solidFill>
                <a:ea typeface="Meiryo"/>
              </a:rPr>
              <a:t>Hloubka</a:t>
            </a:r>
            <a:r>
              <a:rPr lang="en-US" b="0" cap="all" dirty="0">
                <a:solidFill>
                  <a:schemeClr val="bg1"/>
                </a:solidFill>
                <a:ea typeface="Meiryo"/>
              </a:rPr>
              <a:t> </a:t>
            </a:r>
            <a:r>
              <a:rPr lang="en-US" b="0" cap="all" dirty="0" err="1">
                <a:solidFill>
                  <a:schemeClr val="bg1"/>
                </a:solidFill>
                <a:ea typeface="Meiryo"/>
              </a:rPr>
              <a:t>působení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47B332-DA9F-4517-92FE-D7418BF1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371" y="2284723"/>
            <a:ext cx="9935571" cy="4720513"/>
          </a:xfrm>
        </p:spPr>
        <p:txBody>
          <a:bodyPr anchor="t">
            <a:normAutofit fontScale="77500" lnSpcReduction="20000"/>
          </a:bodyPr>
          <a:lstStyle/>
          <a:p>
            <a:r>
              <a:rPr lang="cs-CZ" dirty="0">
                <a:ea typeface="Meiryo"/>
              </a:rPr>
              <a:t>Do 0,5 cm: infračervené záření B</a:t>
            </a:r>
          </a:p>
          <a:p>
            <a:r>
              <a:rPr lang="cs-CZ" dirty="0">
                <a:ea typeface="Meiryo"/>
              </a:rPr>
              <a:t>Do 1 cm: galvanizace – </a:t>
            </a:r>
            <a:r>
              <a:rPr lang="cs-CZ" dirty="0" err="1">
                <a:ea typeface="Meiryo"/>
              </a:rPr>
              <a:t>analektrotonus</a:t>
            </a:r>
          </a:p>
          <a:p>
            <a:r>
              <a:rPr lang="cs-CZ" dirty="0">
                <a:ea typeface="Meiryo"/>
              </a:rPr>
              <a:t>1-5 cm: laser (dle výkonu a vlnové délky)</a:t>
            </a:r>
          </a:p>
          <a:p>
            <a:r>
              <a:rPr lang="cs-CZ" dirty="0">
                <a:ea typeface="Meiryo"/>
              </a:rPr>
              <a:t>Do 3 cm: infračervené záření A</a:t>
            </a:r>
          </a:p>
          <a:p>
            <a:r>
              <a:rPr lang="cs-CZ" dirty="0">
                <a:ea typeface="Meiryo"/>
              </a:rPr>
              <a:t>3-4 cm: nízkofrekvenční terapie</a:t>
            </a:r>
          </a:p>
          <a:p>
            <a:r>
              <a:rPr lang="cs-CZ" dirty="0">
                <a:ea typeface="Meiryo"/>
              </a:rPr>
              <a:t>Do 5 cm: diatermie - kapacitní metoda (od čela aplikátoru), UZ 3 MHz</a:t>
            </a:r>
          </a:p>
          <a:p>
            <a:r>
              <a:rPr lang="cs-CZ" dirty="0">
                <a:ea typeface="Meiryo"/>
              </a:rPr>
              <a:t>Do 6 cm: středně frekvenční proudy - bipolární aplikace</a:t>
            </a:r>
          </a:p>
          <a:p>
            <a:r>
              <a:rPr lang="cs-CZ" dirty="0">
                <a:ea typeface="Meiryo"/>
              </a:rPr>
              <a:t>Do 10 cm: diatermie - induktivní &amp; mikrovlnná metoda</a:t>
            </a:r>
          </a:p>
          <a:p>
            <a:r>
              <a:rPr lang="cs-CZ" dirty="0">
                <a:ea typeface="Meiryo"/>
              </a:rPr>
              <a:t>Do 15 cm: distanční elektroterapie, UZ 1 MHz</a:t>
            </a:r>
          </a:p>
          <a:p>
            <a:r>
              <a:rPr lang="cs-CZ" dirty="0">
                <a:ea typeface="Meiryo"/>
              </a:rPr>
              <a:t>Do 20 cm: magnetoterapie - plošný aplikátor</a:t>
            </a:r>
          </a:p>
          <a:p>
            <a:r>
              <a:rPr lang="cs-CZ" dirty="0">
                <a:ea typeface="Meiryo"/>
              </a:rPr>
              <a:t>V celé proudové dráze: středně frekvenční proudy - </a:t>
            </a:r>
            <a:r>
              <a:rPr lang="cs-CZ" dirty="0" err="1">
                <a:ea typeface="Meiryo"/>
              </a:rPr>
              <a:t>tetrapolární</a:t>
            </a:r>
            <a:r>
              <a:rPr lang="cs-CZ" dirty="0">
                <a:ea typeface="Meiryo"/>
              </a:rPr>
              <a:t> aplikace</a:t>
            </a:r>
          </a:p>
          <a:p>
            <a:r>
              <a:rPr lang="cs-CZ" dirty="0">
                <a:ea typeface="Meiryo"/>
              </a:rPr>
              <a:t>V celém průřezu: magnetoterapie - solenoid</a:t>
            </a:r>
          </a:p>
          <a:p>
            <a:endParaRPr lang="cs-CZ" dirty="0">
              <a:ea typeface="Meiryo"/>
            </a:endParaRPr>
          </a:p>
          <a:p>
            <a:endParaRPr lang="cs-CZ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388905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6DD79-F4CA-4DD7-9C78-AC180665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495508"/>
            <a:ext cx="4426072" cy="4368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593585-F068-4B17-8B7C-93874A21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952825"/>
            <a:ext cx="3411973" cy="363569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ea typeface="Meiryo"/>
              </a:rPr>
              <a:t>Účinek poznámky do praxe 1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4426072" cy="15144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514475"/>
            <a:ext cx="7765922" cy="43569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0132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51" y="5863306"/>
            <a:ext cx="12192001" cy="9946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80746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82DA5A-0F97-4153-877C-42801903E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1952825"/>
            <a:ext cx="6431173" cy="363569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1500">
                <a:ea typeface="Meiryo"/>
              </a:rPr>
              <a:t>Nedíváme se na diagnózu, ale na PŘÍZNAK, který chceme ovlivnit!</a:t>
            </a:r>
          </a:p>
          <a:p>
            <a:pPr>
              <a:lnSpc>
                <a:spcPct val="130000"/>
              </a:lnSpc>
            </a:pPr>
            <a:r>
              <a:rPr lang="cs-CZ" sz="1500">
                <a:ea typeface="Meiryo"/>
              </a:rPr>
              <a:t>Nepřímý myorelaxační účinek prostřednictvím FM: cave - jiná intenzita! U myorelaxace: PM, pro elektrogymnastiku: NPM.</a:t>
            </a:r>
            <a:endParaRPr lang="cs-CZ" sz="1500"/>
          </a:p>
          <a:p>
            <a:pPr>
              <a:lnSpc>
                <a:spcPct val="130000"/>
              </a:lnSpc>
            </a:pPr>
            <a:r>
              <a:rPr lang="cs-CZ" sz="1500">
                <a:ea typeface="Meiryo"/>
              </a:rPr>
              <a:t>Přímý trofotropní účinek vakuum-kompresivní terapie: nutno nastavit PŘETLAK/PODTLAK, u ICHDK hodnoty podtlaku jsou vyšší, u venostázy a lymfedému hodnoty přetlaku jsou vyšší!</a:t>
            </a:r>
          </a:p>
        </p:txBody>
      </p:sp>
    </p:spTree>
    <p:extLst>
      <p:ext uri="{BB962C8B-B14F-4D97-AF65-F5344CB8AC3E}">
        <p14:creationId xmlns:p14="http://schemas.microsoft.com/office/powerpoint/2010/main" val="1903050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6DD79-F4CA-4DD7-9C78-AC180665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495508"/>
            <a:ext cx="4426072" cy="4368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49A6D0-73DA-433C-8655-341C26331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952825"/>
            <a:ext cx="3411973" cy="363569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ea typeface="Meiryo"/>
              </a:rPr>
              <a:t>Poznámky do praxe 2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4426072" cy="15144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514475"/>
            <a:ext cx="7765922" cy="43569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0132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51" y="5863306"/>
            <a:ext cx="12192001" cy="9946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80746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D6AC89-1941-4AA8-A57A-6EBBFF534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1952825"/>
            <a:ext cx="6431173" cy="363569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500">
                <a:ea typeface="Meiryo"/>
              </a:rPr>
              <a:t>Při elektroterapii musí být pacient poučen o možnosti úrazu při přerušení obvodu, zejm.to platí u čtyřkomorové lázně!</a:t>
            </a:r>
            <a:endParaRPr lang="cs-CZ" sz="1500"/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500">
                <a:ea typeface="Meiryo"/>
              </a:rPr>
              <a:t>Pro bezkontaktní elektroterapii platí obecné i speciální KI i pro DOPROVÁZEJÍCÍ osobu.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 sz="1500">
                <a:ea typeface="Meiryo"/>
              </a:rPr>
              <a:t>Při využití teorie kódů je frekvenční modulace striktně zakázána - blokuje účinek. Spektrum je tedy 0, stejně jako u kombinované terapie &amp; automaticky rotujícího dipólového pole.</a:t>
            </a:r>
          </a:p>
        </p:txBody>
      </p:sp>
    </p:spTree>
    <p:extLst>
      <p:ext uri="{BB962C8B-B14F-4D97-AF65-F5344CB8AC3E}">
        <p14:creationId xmlns:p14="http://schemas.microsoft.com/office/powerpoint/2010/main" val="537556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B426D6-FD66-4A48-A6EB-235CF4081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9873" y="-10597"/>
            <a:ext cx="4067173" cy="6838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5047" y="717163"/>
            <a:ext cx="8068913" cy="54504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D2FED1-06C0-432F-8B38-B923A0DFC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1056362"/>
            <a:ext cx="6754446" cy="1154102"/>
          </a:xfrm>
        </p:spPr>
        <p:txBody>
          <a:bodyPr>
            <a:normAutofit/>
          </a:bodyPr>
          <a:lstStyle/>
          <a:p>
            <a:r>
              <a:rPr lang="cs-CZ">
                <a:ea typeface="Meiryo"/>
              </a:rPr>
              <a:t>LITERATURA</a:t>
            </a:r>
            <a:endParaRPr lang="cs-CZ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09E6C1-B33E-49E8-8D77-7D2A9B49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9872" y="717163"/>
            <a:ext cx="4059075" cy="5392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8774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975354-8EF4-4603-8DB1-56B20DC90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536" y="2268656"/>
            <a:ext cx="6627226" cy="3505938"/>
          </a:xfrm>
        </p:spPr>
        <p:txBody>
          <a:bodyPr anchor="t">
            <a:normAutofit/>
          </a:bodyPr>
          <a:lstStyle/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ts val="700"/>
              </a:spcAft>
              <a:buFont typeface="Arial"/>
              <a:buChar char="•"/>
            </a:pPr>
            <a:r>
              <a:rPr lang="en-US" sz="1500">
                <a:latin typeface="TW Cen MT"/>
              </a:rPr>
              <a:t>Poděbradský, J. – Poděbradská, R. </a:t>
            </a:r>
            <a:r>
              <a:rPr lang="en-US" sz="1500" i="1">
                <a:latin typeface="TW Cen MT"/>
              </a:rPr>
              <a:t>Fyzikální terapie. Manuál a algoritmy. </a:t>
            </a:r>
            <a:r>
              <a:rPr lang="en-US" sz="1500">
                <a:latin typeface="TW Cen MT"/>
              </a:rPr>
              <a:t>Praha: Grada, 2009. ISBN 978-80-247-2899-5.</a:t>
            </a:r>
            <a:br>
              <a:rPr lang="en-US" sz="1500">
                <a:latin typeface="TW Cen MT"/>
              </a:rPr>
            </a:br>
            <a:endParaRPr lang="en-US" sz="1500" b="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ts val="700"/>
              </a:spcAft>
              <a:buFont typeface="Arial"/>
              <a:buChar char="•"/>
            </a:pPr>
            <a:r>
              <a:rPr lang="en-US" sz="1500">
                <a:latin typeface="TW Cen MT"/>
              </a:rPr>
              <a:t>přednášky Mgr.  J. Urbana FTK UP Olomouc.</a:t>
            </a:r>
            <a:br>
              <a:rPr lang="en-US" sz="1500">
                <a:latin typeface="TW Cen MT"/>
              </a:rPr>
            </a:br>
            <a:endParaRPr lang="en-US" sz="1500" b="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spcAft>
                <a:spcPts val="700"/>
              </a:spcAft>
              <a:buFont typeface="Arial"/>
              <a:buChar char="•"/>
            </a:pPr>
            <a:r>
              <a:rPr lang="en-US" sz="1500">
                <a:latin typeface="TW Cen MT"/>
              </a:rPr>
              <a:t>Poděbradský, J.: </a:t>
            </a:r>
            <a:r>
              <a:rPr lang="en-US" sz="1500" i="1">
                <a:latin typeface="TW Cen MT"/>
              </a:rPr>
              <a:t>Rehabilitace a fyzikální lékařství.</a:t>
            </a:r>
            <a:r>
              <a:rPr lang="en-US" sz="1500">
                <a:latin typeface="TW Cen MT"/>
              </a:rPr>
              <a:t> Praha: ČLS JEP, 1995. 50s</a:t>
            </a:r>
            <a:br>
              <a:rPr lang="en-US" sz="1500">
                <a:latin typeface="TW Cen MT"/>
              </a:rPr>
            </a:br>
            <a:endParaRPr lang="en-US" sz="1500" b="0"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cs-CZ" sz="1500">
              <a:ea typeface="Meiryo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67615"/>
            <a:ext cx="8063866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91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D0687CC-D1D8-44B2-9573-CC65510EC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32924" y="6134669"/>
            <a:ext cx="4059075" cy="723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9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31500"/>
            <a:ext cx="7534656" cy="511290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38649-3FE1-402B-A635-863759B5CE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tretch/>
        </p:blipFill>
        <p:spPr>
          <a:xfrm>
            <a:off x="643466" y="1853254"/>
            <a:ext cx="6224713" cy="350140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 anchor="b">
            <a:normAutofit/>
          </a:bodyPr>
          <a:lstStyle/>
          <a:p>
            <a:r>
              <a:rPr lang="cs-CZ" sz="3600" dirty="0">
                <a:solidFill>
                  <a:schemeClr val="bg1"/>
                </a:solidFill>
                <a:ea typeface="Meiryo"/>
              </a:rPr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76915" y="4238046"/>
            <a:ext cx="3751260" cy="1741404"/>
          </a:xfrm>
        </p:spPr>
        <p:txBody>
          <a:bodyPr anchor="t">
            <a:normAutofit/>
          </a:bodyPr>
          <a:lstStyle/>
          <a:p>
            <a:endParaRPr lang="cs-CZ" sz="2000" dirty="0">
              <a:solidFill>
                <a:schemeClr val="bg1"/>
              </a:solidFill>
              <a:ea typeface="Meiryo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363234-E0BA-4476-B051-D8D9FA506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70646"/>
            <a:ext cx="4062884" cy="57213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0B878F-A036-4778-9F72-49F07CC9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1200863"/>
            <a:ext cx="3119717" cy="430600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ea typeface="Meiryo"/>
              </a:rPr>
              <a:t>Postup při tvorbě druhu FT 1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6572"/>
            <a:ext cx="4056987" cy="513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20996" y="534650"/>
            <a:ext cx="8071002" cy="56832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FA286C7-EFC7-4DFE-967A-7E37BA0F3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92001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C9F0E8-EF8B-43C1-9C77-E9DDAF1A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9990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79DC473-98F8-45DF-B136-EC0F0F4C6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6" name="Zástupný obsah 2">
            <a:extLst>
              <a:ext uri="{FF2B5EF4-FFF2-40B4-BE49-F238E27FC236}">
                <a16:creationId xmlns:a16="http://schemas.microsoft.com/office/drawing/2014/main" id="{B045D8CA-3589-4551-9E82-CB38B172B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235483"/>
              </p:ext>
            </p:extLst>
          </p:nvPr>
        </p:nvGraphicFramePr>
        <p:xfrm>
          <a:off x="4757929" y="1164597"/>
          <a:ext cx="6790606" cy="437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88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A4E7B50-D68C-43EB-930F-EA442A13A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11DA2B-4CF7-4A57-82AC-FA120DE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37230"/>
            <a:ext cx="9158373" cy="507517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3E6C61-3AB0-41DD-8B5B-470AD9F9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1475399"/>
            <a:ext cx="7610536" cy="1140580"/>
          </a:xfrm>
        </p:spPr>
        <p:txBody>
          <a:bodyPr>
            <a:normAutofit/>
          </a:bodyPr>
          <a:lstStyle/>
          <a:p>
            <a:r>
              <a:rPr lang="cs-CZ" sz="3300">
                <a:ea typeface="+mj-lt"/>
                <a:cs typeface="+mj-lt"/>
              </a:rPr>
              <a:t>Postup při tvorbě druhu FT 2</a:t>
            </a:r>
            <a:endParaRPr lang="cs-CZ" sz="33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822754-E01B-4742-88B9-BE0984BAF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1" y="-4078"/>
            <a:ext cx="3027529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304E59-B4DC-4CA3-89F1-5C88000E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1420" y="6167615"/>
            <a:ext cx="3027529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CF7BFC-0A02-4106-88A8-CCC0D9444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9201530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C1079DE-42AC-4D2A-8027-2E9A51B3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4472" y="1052464"/>
            <a:ext cx="3027528" cy="5115151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7C5BBA-BBE2-4821-96CF-38FC49570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08D24C-2561-4744-A876-45C305065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9" y="2743995"/>
            <a:ext cx="7610536" cy="3030599"/>
          </a:xfrm>
        </p:spPr>
        <p:txBody>
          <a:bodyPr anchor="t">
            <a:normAutofit fontScale="70000" lnSpcReduction="20000"/>
          </a:bodyPr>
          <a:lstStyle/>
          <a:p>
            <a:r>
              <a:rPr lang="cs-CZ" dirty="0">
                <a:ea typeface="Meiryo"/>
              </a:rPr>
              <a:t>Nutno zvážit: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 dirty="0">
                <a:ea typeface="Meiryo"/>
              </a:rPr>
              <a:t>KI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 dirty="0">
                <a:ea typeface="Meiryo"/>
              </a:rPr>
              <a:t>Požadovaný = cílený účinek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 dirty="0">
                <a:ea typeface="Meiryo"/>
              </a:rPr>
              <a:t>Stadium poruchy: step, intenzita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Lokalizace účinku</a:t>
            </a:r>
            <a:endParaRPr lang="cs-CZ" dirty="0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 dirty="0">
                <a:ea typeface="Meiryo"/>
              </a:rPr>
              <a:t>Hloubka cílové tkáně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 dirty="0">
                <a:ea typeface="Meiryo"/>
              </a:rPr>
              <a:t>Druh procedury &amp; její parametry</a:t>
            </a: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cs-CZ" dirty="0" err="1">
                <a:ea typeface="Meiryo"/>
              </a:rPr>
              <a:t>Timing</a:t>
            </a:r>
            <a:r>
              <a:rPr lang="cs-CZ" dirty="0">
                <a:ea typeface="Meiryo"/>
              </a:rPr>
              <a:t> (časové zařazení v rámci terapie)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167A8C-FFEF-4D1B-8459-E2BB5C045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CA3DFBE-30A6-4BDE-9238-14F3652B4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5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363234-E0BA-4476-B051-D8D9FA506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70646"/>
            <a:ext cx="4062884" cy="57213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D7A485-456A-48F8-9CC9-56D3BF20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1200863"/>
            <a:ext cx="3119717" cy="430600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ea typeface="Meiryo"/>
              </a:rPr>
              <a:t>KI FT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6572"/>
            <a:ext cx="4056987" cy="513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20996" y="534650"/>
            <a:ext cx="8071002" cy="56832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FA286C7-EFC7-4DFE-967A-7E37BA0F3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92001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0C9F0E8-EF8B-43C1-9C77-E9DDAF1A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9990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79DC473-98F8-45DF-B136-EC0F0F4C6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7EDD1AFE-665A-4BF8-9921-61CB7ACABA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662535"/>
              </p:ext>
            </p:extLst>
          </p:nvPr>
        </p:nvGraphicFramePr>
        <p:xfrm>
          <a:off x="4123150" y="292274"/>
          <a:ext cx="8031860" cy="6319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6707">
                  <a:extLst>
                    <a:ext uri="{9D8B030D-6E8A-4147-A177-3AD203B41FA5}">
                      <a16:colId xmlns:a16="http://schemas.microsoft.com/office/drawing/2014/main" val="2933861064"/>
                    </a:ext>
                  </a:extLst>
                </a:gridCol>
                <a:gridCol w="4025153">
                  <a:extLst>
                    <a:ext uri="{9D8B030D-6E8A-4147-A177-3AD203B41FA5}">
                      <a16:colId xmlns:a16="http://schemas.microsoft.com/office/drawing/2014/main" val="2509348593"/>
                    </a:ext>
                  </a:extLst>
                </a:gridCol>
              </a:tblGrid>
              <a:tr h="306564">
                <a:tc>
                  <a:txBody>
                    <a:bodyPr/>
                    <a:lstStyle/>
                    <a:p>
                      <a:r>
                        <a:rPr lang="cs-CZ" sz="1200" b="1" dirty="0"/>
                        <a:t>KI procedura</a:t>
                      </a:r>
                    </a:p>
                  </a:txBody>
                  <a:tcPr marL="38341" marR="38341" marT="19171" marB="19171"/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Výjimka volby FT u daného KI stavu</a:t>
                      </a:r>
                    </a:p>
                  </a:txBody>
                  <a:tcPr marL="38341" marR="38341" marT="19171" marB="19171"/>
                </a:tc>
                <a:extLst>
                  <a:ext uri="{0D108BD9-81ED-4DB2-BD59-A6C34878D82A}">
                    <a16:rowId xmlns:a16="http://schemas.microsoft.com/office/drawing/2014/main" val="2434808213"/>
                  </a:ext>
                </a:extLst>
              </a:tr>
              <a:tr h="3065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200" b="1" i="0" u="none" strike="noStrike" noProof="0" dirty="0">
                          <a:latin typeface="Meiryo"/>
                        </a:rPr>
                        <a:t>Horečnaté stavy</a:t>
                      </a:r>
                      <a:endParaRPr lang="cs-CZ" sz="1200" b="1" dirty="0"/>
                    </a:p>
                  </a:txBody>
                  <a:tcPr marL="38341" marR="38341" marT="19171" marB="19171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200" b="1" i="0" u="none" strike="noStrike" noProof="0" dirty="0">
                          <a:latin typeface="Meiryo"/>
                        </a:rPr>
                        <a:t>Negativní termoterapie</a:t>
                      </a:r>
                    </a:p>
                  </a:txBody>
                  <a:tcPr marL="38341" marR="38341" marT="19171" marB="19171"/>
                </a:tc>
                <a:extLst>
                  <a:ext uri="{0D108BD9-81ED-4DB2-BD59-A6C34878D82A}">
                    <a16:rowId xmlns:a16="http://schemas.microsoft.com/office/drawing/2014/main" val="330721224"/>
                  </a:ext>
                </a:extLst>
              </a:tr>
              <a:tr h="5109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 sz="1200" b="1" i="0" u="none" strike="noStrike" noProof="0" dirty="0">
                          <a:latin typeface="Meiryo"/>
                        </a:rPr>
                        <a:t>Celková kachexie</a:t>
                      </a:r>
                      <a:endParaRPr lang="cs-CZ" sz="1200" b="1"/>
                    </a:p>
                  </a:txBody>
                  <a:tcPr marL="38341" marR="38341" marT="19171" marB="19171"/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TENS u terminálních stadií metastazovaných tumorů, hydroterapie (omývání)</a:t>
                      </a:r>
                    </a:p>
                  </a:txBody>
                  <a:tcPr marL="38341" marR="38341" marT="19171" marB="19171"/>
                </a:tc>
                <a:extLst>
                  <a:ext uri="{0D108BD9-81ED-4DB2-BD59-A6C34878D82A}">
                    <a16:rowId xmlns:a16="http://schemas.microsoft.com/office/drawing/2014/main" val="802421775"/>
                  </a:ext>
                </a:extLst>
              </a:tr>
              <a:tr h="306564">
                <a:tc>
                  <a:txBody>
                    <a:bodyPr/>
                    <a:lstStyle/>
                    <a:p>
                      <a:r>
                        <a:rPr lang="cs-CZ" sz="1200" b="1" dirty="0"/>
                        <a:t>Implantovaný kardiostimulátor</a:t>
                      </a:r>
                    </a:p>
                  </a:txBody>
                  <a:tcPr marL="38341" marR="38341" marT="19171" marB="19171"/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Fototerapie, nekontrastní hydroterapie</a:t>
                      </a:r>
                    </a:p>
                  </a:txBody>
                  <a:tcPr marL="38341" marR="38341" marT="19171" marB="19171"/>
                </a:tc>
                <a:extLst>
                  <a:ext uri="{0D108BD9-81ED-4DB2-BD59-A6C34878D82A}">
                    <a16:rowId xmlns:a16="http://schemas.microsoft.com/office/drawing/2014/main" val="1002100278"/>
                  </a:ext>
                </a:extLst>
              </a:tr>
              <a:tr h="306564">
                <a:tc>
                  <a:txBody>
                    <a:bodyPr/>
                    <a:lstStyle/>
                    <a:p>
                      <a:r>
                        <a:rPr lang="cs-CZ" sz="1200" b="1" dirty="0"/>
                        <a:t>Hemoragické diatézy</a:t>
                      </a:r>
                    </a:p>
                  </a:txBody>
                  <a:tcPr marL="38341" marR="38341" marT="19171" marB="19171"/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Negativní termoterapie </a:t>
                      </a:r>
                    </a:p>
                  </a:txBody>
                  <a:tcPr marL="38341" marR="38341" marT="19171" marB="19171"/>
                </a:tc>
                <a:extLst>
                  <a:ext uri="{0D108BD9-81ED-4DB2-BD59-A6C34878D82A}">
                    <a16:rowId xmlns:a16="http://schemas.microsoft.com/office/drawing/2014/main" val="2735854563"/>
                  </a:ext>
                </a:extLst>
              </a:tr>
              <a:tr h="510940">
                <a:tc>
                  <a:txBody>
                    <a:bodyPr/>
                    <a:lstStyle/>
                    <a:p>
                      <a:r>
                        <a:rPr lang="cs-CZ" sz="1200" b="1" dirty="0"/>
                        <a:t>Kovové předměty POD místem aplikace či v proudové dráze</a:t>
                      </a:r>
                    </a:p>
                  </a:txBody>
                  <a:tcPr marL="38341" marR="38341" marT="19171" marB="19171"/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Hydroterapie, fototerapie, diamagnetické kovy při magnetoterapii</a:t>
                      </a:r>
                    </a:p>
                  </a:txBody>
                  <a:tcPr marL="38341" marR="38341" marT="19171" marB="19171"/>
                </a:tc>
                <a:extLst>
                  <a:ext uri="{0D108BD9-81ED-4DB2-BD59-A6C34878D82A}">
                    <a16:rowId xmlns:a16="http://schemas.microsoft.com/office/drawing/2014/main" val="2370149979"/>
                  </a:ext>
                </a:extLst>
              </a:tr>
              <a:tr h="510940">
                <a:tc>
                  <a:txBody>
                    <a:bodyPr/>
                    <a:lstStyle/>
                    <a:p>
                      <a:r>
                        <a:rPr lang="cs-CZ" sz="1200" b="1" dirty="0"/>
                        <a:t>Trofické změny kůže v místě aplikace</a:t>
                      </a:r>
                    </a:p>
                  </a:txBody>
                  <a:tcPr marL="38341" marR="38341" marT="19171" marB="19171"/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Laser, polarizované světlo, vakuově-přetlaková t., UZ (u vzdáleného UZ pole)</a:t>
                      </a:r>
                    </a:p>
                  </a:txBody>
                  <a:tcPr marL="38341" marR="38341" marT="19171" marB="19171"/>
                </a:tc>
                <a:extLst>
                  <a:ext uri="{0D108BD9-81ED-4DB2-BD59-A6C34878D82A}">
                    <a16:rowId xmlns:a16="http://schemas.microsoft.com/office/drawing/2014/main" val="5988203"/>
                  </a:ext>
                </a:extLst>
              </a:tr>
              <a:tr h="306564">
                <a:tc>
                  <a:txBody>
                    <a:bodyPr/>
                    <a:lstStyle/>
                    <a:p>
                      <a:r>
                        <a:rPr lang="cs-CZ" sz="1200" b="1" dirty="0"/>
                        <a:t>Jizvy, čerstvá poškození kožního krytu</a:t>
                      </a:r>
                    </a:p>
                  </a:txBody>
                  <a:tcPr marL="38341" marR="38341" marT="19171" marB="19171"/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Fototerapie, iontoforéza (ovlivňování keloidních jizev)</a:t>
                      </a:r>
                    </a:p>
                  </a:txBody>
                  <a:tcPr marL="38341" marR="38341" marT="19171" marB="19171"/>
                </a:tc>
                <a:extLst>
                  <a:ext uri="{0D108BD9-81ED-4DB2-BD59-A6C34878D82A}">
                    <a16:rowId xmlns:a16="http://schemas.microsoft.com/office/drawing/2014/main" val="1557405117"/>
                  </a:ext>
                </a:extLst>
              </a:tr>
              <a:tr h="510940">
                <a:tc>
                  <a:txBody>
                    <a:bodyPr/>
                    <a:lstStyle/>
                    <a:p>
                      <a:r>
                        <a:rPr lang="cs-CZ" sz="1200" b="1" dirty="0"/>
                        <a:t>Gravidita</a:t>
                      </a:r>
                    </a:p>
                  </a:txBody>
                  <a:tcPr marL="38341" marR="38341" marT="19171" marB="19171"/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Elektroterapie (TENS, DD) MIMO oblast břicha a malé pánve, fyzikální </a:t>
                      </a:r>
                      <a:r>
                        <a:rPr lang="cs-CZ" sz="1200" b="1" dirty="0" err="1"/>
                        <a:t>autoterapie</a:t>
                      </a:r>
                      <a:r>
                        <a:rPr lang="cs-CZ" sz="1200" b="1" dirty="0"/>
                        <a:t> (obklady)</a:t>
                      </a:r>
                    </a:p>
                  </a:txBody>
                  <a:tcPr marL="38341" marR="38341" marT="19171" marB="19171"/>
                </a:tc>
                <a:extLst>
                  <a:ext uri="{0D108BD9-81ED-4DB2-BD59-A6C34878D82A}">
                    <a16:rowId xmlns:a16="http://schemas.microsoft.com/office/drawing/2014/main" val="1405072459"/>
                  </a:ext>
                </a:extLst>
              </a:tr>
              <a:tr h="510940">
                <a:tc>
                  <a:txBody>
                    <a:bodyPr/>
                    <a:lstStyle/>
                    <a:p>
                      <a:r>
                        <a:rPr lang="cs-CZ" sz="1200" b="1" dirty="0"/>
                        <a:t>Oblast laryngu a štítné žlázy</a:t>
                      </a:r>
                    </a:p>
                  </a:txBody>
                  <a:tcPr marL="38341" marR="38341" marT="19171" marB="19171"/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Pulzní nízkofrekvenční magnetoterapie, lokální procedury hydroterapie (obklady, oviny)</a:t>
                      </a:r>
                    </a:p>
                  </a:txBody>
                  <a:tcPr marL="38341" marR="38341" marT="19171" marB="19171"/>
                </a:tc>
                <a:extLst>
                  <a:ext uri="{0D108BD9-81ED-4DB2-BD59-A6C34878D82A}">
                    <a16:rowId xmlns:a16="http://schemas.microsoft.com/office/drawing/2014/main" val="436990413"/>
                  </a:ext>
                </a:extLst>
              </a:tr>
              <a:tr h="510940">
                <a:tc>
                  <a:txBody>
                    <a:bodyPr/>
                    <a:lstStyle/>
                    <a:p>
                      <a:r>
                        <a:rPr lang="cs-CZ" sz="1200" b="1" dirty="0"/>
                        <a:t>Primární ložiska TBC a primární tumory bez </a:t>
                      </a:r>
                      <a:r>
                        <a:rPr lang="cs-CZ" sz="1200" b="1" dirty="0" err="1"/>
                        <a:t>mets</a:t>
                      </a:r>
                      <a:r>
                        <a:rPr lang="cs-CZ" sz="1200" b="1" dirty="0"/>
                        <a:t> POD místem aplikace a v proudové dráze</a:t>
                      </a:r>
                    </a:p>
                  </a:txBody>
                  <a:tcPr marL="38341" marR="38341" marT="19171" marB="19171"/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TENS (termální stadium), šetrné formy hydroterapie (omývání)</a:t>
                      </a:r>
                    </a:p>
                  </a:txBody>
                  <a:tcPr marL="38341" marR="38341" marT="19171" marB="19171"/>
                </a:tc>
                <a:extLst>
                  <a:ext uri="{0D108BD9-81ED-4DB2-BD59-A6C34878D82A}">
                    <a16:rowId xmlns:a16="http://schemas.microsoft.com/office/drawing/2014/main" val="3073057615"/>
                  </a:ext>
                </a:extLst>
              </a:tr>
              <a:tr h="729916">
                <a:tc>
                  <a:txBody>
                    <a:bodyPr/>
                    <a:lstStyle/>
                    <a:p>
                      <a:r>
                        <a:rPr lang="cs-CZ" sz="1200" b="1" dirty="0"/>
                        <a:t>Oblast velkých sympatických plexů (sinus </a:t>
                      </a:r>
                      <a:r>
                        <a:rPr lang="cs-CZ" sz="1200" b="1" dirty="0" err="1"/>
                        <a:t>caroticus</a:t>
                      </a:r>
                      <a:r>
                        <a:rPr lang="cs-CZ" sz="1200" b="1" dirty="0"/>
                        <a:t>, </a:t>
                      </a:r>
                      <a:r>
                        <a:rPr lang="cs-CZ" sz="1200" b="1" dirty="0" err="1"/>
                        <a:t>plx</a:t>
                      </a:r>
                      <a:r>
                        <a:rPr lang="cs-CZ" sz="1200" b="1" dirty="0"/>
                        <a:t>. </a:t>
                      </a:r>
                      <a:r>
                        <a:rPr lang="cs-CZ" sz="1200" b="1" dirty="0" err="1"/>
                        <a:t>solaris</a:t>
                      </a:r>
                      <a:r>
                        <a:rPr lang="cs-CZ" sz="1200" b="1" dirty="0"/>
                        <a:t>)</a:t>
                      </a:r>
                    </a:p>
                  </a:txBody>
                  <a:tcPr marL="38341" marR="38341" marT="19171" marB="19171"/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Všechny povrchově působící FT (částečná hydroterapie, fototerapie), speciální proudy a způsoby aplikace pro </a:t>
                      </a:r>
                      <a:r>
                        <a:rPr lang="cs-CZ" sz="1200" b="1" dirty="0" err="1"/>
                        <a:t>gangliotropní</a:t>
                      </a:r>
                      <a:r>
                        <a:rPr lang="cs-CZ" sz="1200" b="1" dirty="0"/>
                        <a:t> aplikaci</a:t>
                      </a:r>
                    </a:p>
                  </a:txBody>
                  <a:tcPr marL="38341" marR="38341" marT="19171" marB="19171"/>
                </a:tc>
                <a:extLst>
                  <a:ext uri="{0D108BD9-81ED-4DB2-BD59-A6C34878D82A}">
                    <a16:rowId xmlns:a16="http://schemas.microsoft.com/office/drawing/2014/main" val="1610111606"/>
                  </a:ext>
                </a:extLst>
              </a:tr>
              <a:tr h="306564">
                <a:tc>
                  <a:txBody>
                    <a:bodyPr/>
                    <a:lstStyle/>
                    <a:p>
                      <a:r>
                        <a:rPr lang="cs-CZ" sz="1200" b="1" dirty="0"/>
                        <a:t>Manifestní kardiální či respirační insuficience</a:t>
                      </a:r>
                    </a:p>
                  </a:txBody>
                  <a:tcPr marL="38341" marR="38341" marT="19171" marB="19171"/>
                </a:tc>
                <a:tc>
                  <a:txBody>
                    <a:bodyPr/>
                    <a:lstStyle/>
                    <a:p>
                      <a:endParaRPr lang="cs-CZ" sz="1200" b="1" dirty="0"/>
                    </a:p>
                  </a:txBody>
                  <a:tcPr marL="38341" marR="38341" marT="19171" marB="19171"/>
                </a:tc>
                <a:extLst>
                  <a:ext uri="{0D108BD9-81ED-4DB2-BD59-A6C34878D82A}">
                    <a16:rowId xmlns:a16="http://schemas.microsoft.com/office/drawing/2014/main" val="2499514796"/>
                  </a:ext>
                </a:extLst>
              </a:tr>
              <a:tr h="510940">
                <a:tc>
                  <a:txBody>
                    <a:bodyPr/>
                    <a:lstStyle/>
                    <a:p>
                      <a:r>
                        <a:rPr lang="cs-CZ" sz="1200" b="1" dirty="0" err="1"/>
                        <a:t>Pchch</a:t>
                      </a:r>
                      <a:r>
                        <a:rPr lang="cs-CZ" sz="1200" b="1" dirty="0"/>
                        <a:t> citlivosti v místě aplikace</a:t>
                      </a:r>
                    </a:p>
                  </a:txBody>
                  <a:tcPr marL="38341" marR="38341" marT="19171" marB="19171"/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U </a:t>
                      </a:r>
                      <a:r>
                        <a:rPr lang="cs-CZ" sz="1200" b="1" dirty="0" err="1"/>
                        <a:t>akrohypestezie</a:t>
                      </a:r>
                      <a:r>
                        <a:rPr lang="cs-CZ" sz="1200" b="1" dirty="0"/>
                        <a:t>: podélná galvanizace + čtyřkomorové galvanické lázně</a:t>
                      </a:r>
                    </a:p>
                  </a:txBody>
                  <a:tcPr marL="38341" marR="38341" marT="19171" marB="19171"/>
                </a:tc>
                <a:extLst>
                  <a:ext uri="{0D108BD9-81ED-4DB2-BD59-A6C34878D82A}">
                    <a16:rowId xmlns:a16="http://schemas.microsoft.com/office/drawing/2014/main" val="168514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685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6DD79-F4CA-4DD7-9C78-AC180665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495508"/>
            <a:ext cx="4426072" cy="4368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B0A251-77F1-4490-9A34-B73B97541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1" y="1952825"/>
            <a:ext cx="4205287" cy="3635693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ea typeface="Meiryo"/>
              </a:rPr>
              <a:t>Kontraindikace volba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4426072" cy="15144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514475"/>
            <a:ext cx="7765922" cy="435699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01324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51" y="5863306"/>
            <a:ext cx="12192001" cy="9946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80746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3492B7-616E-43C1-BF65-3249C4B5B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1952825"/>
            <a:ext cx="6431173" cy="3635693"/>
          </a:xfrm>
        </p:spPr>
        <p:txBody>
          <a:bodyPr>
            <a:normAutofit/>
          </a:bodyPr>
          <a:lstStyle/>
          <a:p>
            <a:r>
              <a:rPr lang="cs-CZ">
                <a:ea typeface="Meiryo"/>
              </a:rPr>
              <a:t>Absolutní a relativní</a:t>
            </a:r>
          </a:p>
          <a:p>
            <a:r>
              <a:rPr lang="cs-CZ">
                <a:ea typeface="Meiryo"/>
              </a:rPr>
              <a:t>Speciální KI bychom neměli NIKDY překračovat!</a:t>
            </a:r>
            <a:endParaRPr lang="cs-CZ" dirty="0">
              <a:ea typeface="Meiryo"/>
            </a:endParaRPr>
          </a:p>
          <a:p>
            <a:endParaRPr lang="cs-CZ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064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C9415D-417A-44F7-B444-E57AA6C33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67" y="967726"/>
            <a:ext cx="3611029" cy="1862345"/>
          </a:xfrm>
        </p:spPr>
        <p:txBody>
          <a:bodyPr>
            <a:normAutofit/>
          </a:bodyPr>
          <a:lstStyle/>
          <a:p>
            <a:r>
              <a:rPr lang="cs-CZ" dirty="0">
                <a:ea typeface="Meiryo"/>
              </a:rPr>
              <a:t>Účinek FT</a:t>
            </a:r>
            <a:endParaRPr lang="cs-CZ" dirty="0"/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70BB00-6E2C-4940-AF38-5E877BADB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24" y="2579551"/>
            <a:ext cx="3929223" cy="3195043"/>
          </a:xfrm>
        </p:spPr>
        <p:txBody>
          <a:bodyPr anchor="t">
            <a:normAutofit fontScale="85000" lnSpcReduction="20000"/>
          </a:bodyPr>
          <a:lstStyle/>
          <a:p>
            <a:pPr marL="342900" indent="-342900">
              <a:buFont typeface="Wingdings" panose="020B0503020204020204" pitchFamily="34" charset="0"/>
              <a:buChar char="q"/>
            </a:pPr>
            <a:r>
              <a:rPr lang="cs-CZ" u="sng">
                <a:highlight>
                  <a:srgbClr val="FFFF00"/>
                </a:highlight>
                <a:ea typeface="Meiryo"/>
              </a:rPr>
              <a:t>1.) Kauzální</a:t>
            </a:r>
            <a:endParaRPr lang="cs-CZ" u="sng" dirty="0">
              <a:highlight>
                <a:srgbClr val="FFFF00"/>
              </a:highlight>
              <a:ea typeface="Meiryo"/>
            </a:endParaRPr>
          </a:p>
          <a:p>
            <a:pPr marL="342900" indent="-342900">
              <a:buFont typeface="Arial" panose="020B0503020204020204" pitchFamily="34" charset="0"/>
              <a:buChar char="•"/>
            </a:pPr>
            <a:r>
              <a:rPr lang="cs-CZ" err="1">
                <a:ea typeface="Meiryo"/>
              </a:rPr>
              <a:t>Myorelaxační</a:t>
            </a:r>
            <a:endParaRPr lang="cs-CZ">
              <a:ea typeface="Meiryo"/>
            </a:endParaRPr>
          </a:p>
          <a:p>
            <a:pPr marL="342900" indent="-342900">
              <a:buFont typeface="Arial" panose="020B0503020204020204" pitchFamily="34" charset="0"/>
              <a:buChar char="•"/>
            </a:pPr>
            <a:r>
              <a:rPr lang="cs-CZ" err="1">
                <a:ea typeface="Meiryo"/>
              </a:rPr>
              <a:t>Antiedematózní</a:t>
            </a:r>
            <a:endParaRPr lang="cs-CZ" err="1"/>
          </a:p>
          <a:p>
            <a:pPr marL="342900" indent="-342900">
              <a:buFont typeface="Arial" panose="020B0503020204020204" pitchFamily="34" charset="0"/>
              <a:buChar char="•"/>
            </a:pPr>
            <a:r>
              <a:rPr lang="cs-CZ" b="1" i="0" err="1">
                <a:ea typeface="Meiryo"/>
              </a:rPr>
              <a:t>Trofotropní</a:t>
            </a:r>
            <a:endParaRPr lang="cs-CZ" b="1" i="0">
              <a:ea typeface="Meiryo"/>
            </a:endParaRPr>
          </a:p>
          <a:p>
            <a:pPr marL="285750" lvl="2" indent="-285750">
              <a:buFont typeface="Corbel"/>
              <a:buChar char="–"/>
            </a:pPr>
            <a:endParaRPr lang="cs-CZ" dirty="0">
              <a:ea typeface="Meiryo"/>
            </a:endParaRPr>
          </a:p>
          <a:p>
            <a:pPr marL="342900" indent="-342900">
              <a:buFont typeface="Wingdings" panose="020B0503020204020204" pitchFamily="34" charset="0"/>
              <a:buChar char="q"/>
            </a:pPr>
            <a:r>
              <a:rPr lang="cs-CZ" u="sng">
                <a:highlight>
                  <a:srgbClr val="FFFF00"/>
                </a:highlight>
                <a:ea typeface="Meiryo"/>
              </a:rPr>
              <a:t>2.) Symptomatický</a:t>
            </a:r>
          </a:p>
          <a:p>
            <a:pPr marL="342900" indent="-342900">
              <a:buFont typeface="Arial" panose="020B0503020204020204" pitchFamily="34" charset="0"/>
              <a:buChar char="•"/>
            </a:pPr>
            <a:r>
              <a:rPr lang="cs-CZ" dirty="0">
                <a:ea typeface="Meiryo"/>
              </a:rPr>
              <a:t>Analgetický</a:t>
            </a:r>
          </a:p>
          <a:p>
            <a:pPr marL="342900" indent="-342900">
              <a:buFont typeface="Arial" panose="020B0503020204020204" pitchFamily="34" charset="0"/>
              <a:buChar char="•"/>
            </a:pPr>
            <a:r>
              <a:rPr lang="cs-CZ" dirty="0">
                <a:ea typeface="Meiryo"/>
              </a:rPr>
              <a:t>Odkladný</a:t>
            </a:r>
          </a:p>
          <a:p>
            <a:endParaRPr lang="cs-CZ" b="1" dirty="0">
              <a:ea typeface="Meiryo"/>
            </a:endParaRPr>
          </a:p>
          <a:p>
            <a:pPr marL="342900" indent="-342900">
              <a:buFont typeface="Arial" panose="020B0503020204020204" pitchFamily="34" charset="0"/>
              <a:buChar char="•"/>
            </a:pPr>
            <a:endParaRPr lang="cs-CZ" dirty="0">
              <a:ea typeface="Meiryo"/>
            </a:endParaRPr>
          </a:p>
          <a:p>
            <a:endParaRPr lang="cs-CZ" dirty="0">
              <a:ea typeface="Meiryo"/>
            </a:endParaRPr>
          </a:p>
        </p:txBody>
      </p:sp>
      <p:pic>
        <p:nvPicPr>
          <p:cNvPr id="29" name="Picture 23" descr="Vír světel v neónových barvách">
            <a:extLst>
              <a:ext uri="{FF2B5EF4-FFF2-40B4-BE49-F238E27FC236}">
                <a16:creationId xmlns:a16="http://schemas.microsoft.com/office/drawing/2014/main" id="{DD4CF422-AB26-4980-BCD8-536D4E23F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7" r="4801" b="4"/>
          <a:stretch/>
        </p:blipFill>
        <p:spPr>
          <a:xfrm>
            <a:off x="4695713" y="713436"/>
            <a:ext cx="7500472" cy="5431128"/>
          </a:xfrm>
          <a:prstGeom prst="rect">
            <a:avLst/>
          </a:prstGeom>
        </p:spPr>
      </p:pic>
      <p:sp>
        <p:nvSpPr>
          <p:cNvPr id="31" name="Rectangle 33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5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3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3B59E90-C2E6-4C7B-B62A-9A39E4D1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1B2979-9B0F-4F3C-A912-A0A5339D7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1"/>
            <a:ext cx="1000102" cy="35728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88D065-482C-41CF-99A2-50EFB1B9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102" y="1616941"/>
            <a:ext cx="6547110" cy="35728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2EC9EE-C5E6-4D56-915E-C03EF35A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219" y="2018361"/>
            <a:ext cx="5408670" cy="2778389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ea typeface="Meiryo"/>
              </a:rPr>
              <a:t>VOLBA FYZIKÁLNÍ TERAPIE DLE STADIA</a:t>
            </a:r>
            <a:endParaRPr lang="cs-CZ" dirty="0">
              <a:solidFill>
                <a:schemeClr val="bg1"/>
              </a:solidFill>
              <a:ea typeface="Meiryo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E1A6E1-A101-407D-9872-0506425C7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3564" y="0"/>
            <a:ext cx="4658436" cy="163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719278-7F2F-4811-B6C9-3045E7DCC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2088" y="1574051"/>
            <a:ext cx="4626864" cy="36356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9E4F89-BD43-4E3D-88E8-6C7E8AA9F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153701-84AC-48F8-BF95-FD091301A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4388"/>
            <a:ext cx="7498081" cy="15972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5FF1E9-6522-482B-A20C-EA7AF7CAA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6948B1-4507-496B-B664-CFEE39490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8404" y="2138901"/>
            <a:ext cx="3580678" cy="272185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Stadium aktivní hyperémie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Pasivní hyperémie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Konsolidace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cs-CZ">
                <a:ea typeface="Meiryo"/>
              </a:rPr>
              <a:t>Fibroblastické přestavby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endParaRPr lang="cs-CZ">
              <a:ea typeface="Meiryo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60CEDF7-1225-4242-8C30-EA518372A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177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6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363234-E0BA-4476-B051-D8D9FA506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70646"/>
            <a:ext cx="4062884" cy="57213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5EDAEE-1B29-4614-91A5-81A1AD44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1200863"/>
            <a:ext cx="3119717" cy="430600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ea typeface="Meiryo"/>
              </a:rPr>
              <a:t>Aktivní hyperémie volba FT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2FF329-3A87-4F66-BA01-91CD63C81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6572"/>
            <a:ext cx="4056987" cy="5132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20996" y="534650"/>
            <a:ext cx="8071002" cy="56832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A286C7-EFC7-4DFE-967A-7E37BA0F3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192001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0C9F0E8-EF8B-43C1-9C77-E9DDAF1A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59990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9DC473-98F8-45DF-B136-EC0F0F4C6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70645"/>
            <a:ext cx="12192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4" name="Zástupný obsah 2">
            <a:extLst>
              <a:ext uri="{FF2B5EF4-FFF2-40B4-BE49-F238E27FC236}">
                <a16:creationId xmlns:a16="http://schemas.microsoft.com/office/drawing/2014/main" id="{7095E2EC-9029-4D8E-9E02-9F61B0DD3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565694"/>
              </p:ext>
            </p:extLst>
          </p:nvPr>
        </p:nvGraphicFramePr>
        <p:xfrm>
          <a:off x="4757929" y="1164597"/>
          <a:ext cx="6790606" cy="437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3523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80DDAD-AD7C-459C-8051-620D5E0A0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  <a:ea typeface="+mj-lt"/>
                <a:cs typeface="+mj-lt"/>
              </a:rPr>
              <a:t>Pasivní hyperémie volba FT</a:t>
            </a:r>
            <a:endParaRPr lang="cs-CZ">
              <a:solidFill>
                <a:schemeClr val="bg1"/>
              </a:solidFill>
              <a:ea typeface="Meiryo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Zástupný obsah 2">
            <a:extLst>
              <a:ext uri="{FF2B5EF4-FFF2-40B4-BE49-F238E27FC236}">
                <a16:creationId xmlns:a16="http://schemas.microsoft.com/office/drawing/2014/main" id="{6A22A617-B782-4135-A7DC-A5549794B3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275028"/>
              </p:ext>
            </p:extLst>
          </p:nvPr>
        </p:nvGraphicFramePr>
        <p:xfrm>
          <a:off x="1713976" y="2887824"/>
          <a:ext cx="9835087" cy="33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71808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DarkSeedLeftStep">
      <a:dk1>
        <a:srgbClr val="000000"/>
      </a:dk1>
      <a:lt1>
        <a:srgbClr val="FFFFFF"/>
      </a:lt1>
      <a:dk2>
        <a:srgbClr val="301B2D"/>
      </a:dk2>
      <a:lt2>
        <a:srgbClr val="F0F3F3"/>
      </a:lt2>
      <a:accent1>
        <a:srgbClr val="C34D69"/>
      </a:accent1>
      <a:accent2>
        <a:srgbClr val="B13B89"/>
      </a:accent2>
      <a:accent3>
        <a:srgbClr val="BB4DC3"/>
      </a:accent3>
      <a:accent4>
        <a:srgbClr val="773BB1"/>
      </a:accent4>
      <a:accent5>
        <a:srgbClr val="584DC3"/>
      </a:accent5>
      <a:accent6>
        <a:srgbClr val="3B61B1"/>
      </a:accent6>
      <a:hlink>
        <a:srgbClr val="775AC8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ShojiVTI</vt:lpstr>
      <vt:lpstr>Vztahy mezi druhem proudu, účinkem &amp; intenzitou </vt:lpstr>
      <vt:lpstr>Postup při tvorbě druhu FT 1</vt:lpstr>
      <vt:lpstr>Postup při tvorbě druhu FT 2</vt:lpstr>
      <vt:lpstr>KI FT</vt:lpstr>
      <vt:lpstr>Kontraindikace volba</vt:lpstr>
      <vt:lpstr>Účinek FT</vt:lpstr>
      <vt:lpstr>VOLBA FYZIKÁLNÍ TERAPIE DLE STADIA</vt:lpstr>
      <vt:lpstr>Aktivní hyperémie volba FT</vt:lpstr>
      <vt:lpstr>Pasivní hyperémie volba FT</vt:lpstr>
      <vt:lpstr>Stadium konsolidace volba FT</vt:lpstr>
      <vt:lpstr>Stadium fibroblastické přestavby</vt:lpstr>
      <vt:lpstr>Stadium poruchy</vt:lpstr>
      <vt:lpstr>Příklad volby FT dle stadia v péči o jizvu</vt:lpstr>
      <vt:lpstr>Orientační hloubka působení různých metod FT</vt:lpstr>
      <vt:lpstr>Hloubka působení</vt:lpstr>
      <vt:lpstr>Účinek poznámky do praxe 1</vt:lpstr>
      <vt:lpstr>Poznámky do praxe 2</vt:lpstr>
      <vt:lpstr>LITERATURA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708</cp:revision>
  <dcterms:created xsi:type="dcterms:W3CDTF">2021-01-28T16:52:18Z</dcterms:created>
  <dcterms:modified xsi:type="dcterms:W3CDTF">2021-04-09T15:15:34Z</dcterms:modified>
</cp:coreProperties>
</file>