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3DC365-F645-4082-BAE3-5D11565DA939}" v="10529" dt="2021-02-07T22:10:32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875E0A-7D04-4916-8B19-E3722220E79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C5A79D1-103B-4F0A-AE70-16AA215AFBC0}">
      <dgm:prSet/>
      <dgm:spPr/>
      <dgm:t>
        <a:bodyPr/>
        <a:lstStyle/>
        <a:p>
          <a:r>
            <a:rPr lang="cs-CZ"/>
            <a:t>Analgetický</a:t>
          </a:r>
          <a:endParaRPr lang="en-US"/>
        </a:p>
      </dgm:t>
    </dgm:pt>
    <dgm:pt modelId="{1387797C-F8DB-4582-A0D5-AED050DB4C83}" type="parTrans" cxnId="{5E86B96D-84FB-4D5F-84FC-54FBEBCDCBBF}">
      <dgm:prSet/>
      <dgm:spPr/>
      <dgm:t>
        <a:bodyPr/>
        <a:lstStyle/>
        <a:p>
          <a:endParaRPr lang="en-US"/>
        </a:p>
      </dgm:t>
    </dgm:pt>
    <dgm:pt modelId="{9AFD7114-7C78-4875-B421-568069574153}" type="sibTrans" cxnId="{5E86B96D-84FB-4D5F-84FC-54FBEBCDCBBF}">
      <dgm:prSet/>
      <dgm:spPr/>
      <dgm:t>
        <a:bodyPr/>
        <a:lstStyle/>
        <a:p>
          <a:endParaRPr lang="en-US"/>
        </a:p>
      </dgm:t>
    </dgm:pt>
    <dgm:pt modelId="{F48658CE-478E-4823-89BB-9415B9238669}">
      <dgm:prSet/>
      <dgm:spPr/>
      <dgm:t>
        <a:bodyPr/>
        <a:lstStyle/>
        <a:p>
          <a:r>
            <a:rPr lang="cs-CZ"/>
            <a:t>Disperzní</a:t>
          </a:r>
          <a:endParaRPr lang="en-US"/>
        </a:p>
      </dgm:t>
    </dgm:pt>
    <dgm:pt modelId="{E4F936AE-F6B5-423A-832E-230A58C15AA7}" type="parTrans" cxnId="{584A6E64-9EC5-40D1-BCB1-1E44C4641E79}">
      <dgm:prSet/>
      <dgm:spPr/>
      <dgm:t>
        <a:bodyPr/>
        <a:lstStyle/>
        <a:p>
          <a:endParaRPr lang="en-US"/>
        </a:p>
      </dgm:t>
    </dgm:pt>
    <dgm:pt modelId="{70F27D2D-A6B5-4E11-BE57-7DD3711161E7}" type="sibTrans" cxnId="{584A6E64-9EC5-40D1-BCB1-1E44C4641E79}">
      <dgm:prSet/>
      <dgm:spPr/>
      <dgm:t>
        <a:bodyPr/>
        <a:lstStyle/>
        <a:p>
          <a:endParaRPr lang="en-US"/>
        </a:p>
      </dgm:t>
    </dgm:pt>
    <dgm:pt modelId="{65E27A81-4D29-48C3-9224-74748F1C0EC1}">
      <dgm:prSet/>
      <dgm:spPr/>
      <dgm:t>
        <a:bodyPr/>
        <a:lstStyle/>
        <a:p>
          <a:r>
            <a:rPr lang="cs-CZ"/>
            <a:t>Myorelaxační</a:t>
          </a:r>
          <a:endParaRPr lang="en-US"/>
        </a:p>
      </dgm:t>
    </dgm:pt>
    <dgm:pt modelId="{BA373DED-158B-41C7-9CE2-675E06381CA7}" type="parTrans" cxnId="{A259AA90-337E-4A1D-AFAD-FB07F75427EA}">
      <dgm:prSet/>
      <dgm:spPr/>
      <dgm:t>
        <a:bodyPr/>
        <a:lstStyle/>
        <a:p>
          <a:endParaRPr lang="en-US"/>
        </a:p>
      </dgm:t>
    </dgm:pt>
    <dgm:pt modelId="{419F021D-A241-447F-865B-82096C7C9D2D}" type="sibTrans" cxnId="{A259AA90-337E-4A1D-AFAD-FB07F75427EA}">
      <dgm:prSet/>
      <dgm:spPr/>
      <dgm:t>
        <a:bodyPr/>
        <a:lstStyle/>
        <a:p>
          <a:endParaRPr lang="en-US"/>
        </a:p>
      </dgm:t>
    </dgm:pt>
    <dgm:pt modelId="{2032EE54-A170-4788-95D4-1F8C322B4D54}">
      <dgm:prSet/>
      <dgm:spPr/>
      <dgm:t>
        <a:bodyPr/>
        <a:lstStyle/>
        <a:p>
          <a:r>
            <a:rPr lang="cs-CZ"/>
            <a:t>Myostimulační </a:t>
          </a:r>
          <a:endParaRPr lang="en-US"/>
        </a:p>
      </dgm:t>
    </dgm:pt>
    <dgm:pt modelId="{D031AB21-1037-4C49-9DEB-5E72188FC611}" type="parTrans" cxnId="{A1D1C0B6-E3B5-47AD-A098-EEEAE3292A07}">
      <dgm:prSet/>
      <dgm:spPr/>
      <dgm:t>
        <a:bodyPr/>
        <a:lstStyle/>
        <a:p>
          <a:endParaRPr lang="en-US"/>
        </a:p>
      </dgm:t>
    </dgm:pt>
    <dgm:pt modelId="{D190EC60-1442-43A3-B9FC-630750373D08}" type="sibTrans" cxnId="{A1D1C0B6-E3B5-47AD-A098-EEEAE3292A07}">
      <dgm:prSet/>
      <dgm:spPr/>
      <dgm:t>
        <a:bodyPr/>
        <a:lstStyle/>
        <a:p>
          <a:endParaRPr lang="en-US"/>
        </a:p>
      </dgm:t>
    </dgm:pt>
    <dgm:pt modelId="{03135F53-74BD-4943-BA05-E078ACD93A65}">
      <dgm:prSet/>
      <dgm:spPr/>
      <dgm:t>
        <a:bodyPr/>
        <a:lstStyle/>
        <a:p>
          <a:r>
            <a:rPr lang="cs-CZ"/>
            <a:t>Trofotropní</a:t>
          </a:r>
          <a:endParaRPr lang="en-US"/>
        </a:p>
      </dgm:t>
    </dgm:pt>
    <dgm:pt modelId="{8720275D-E4B7-4E20-B1AB-21EB019D52E7}" type="parTrans" cxnId="{EA67724F-0D73-4A3D-B40A-B23C0D03310A}">
      <dgm:prSet/>
      <dgm:spPr/>
      <dgm:t>
        <a:bodyPr/>
        <a:lstStyle/>
        <a:p>
          <a:endParaRPr lang="en-US"/>
        </a:p>
      </dgm:t>
    </dgm:pt>
    <dgm:pt modelId="{FBD28BB3-1FA9-4D88-9522-3D4D6D3E8B69}" type="sibTrans" cxnId="{EA67724F-0D73-4A3D-B40A-B23C0D03310A}">
      <dgm:prSet/>
      <dgm:spPr/>
      <dgm:t>
        <a:bodyPr/>
        <a:lstStyle/>
        <a:p>
          <a:endParaRPr lang="en-US"/>
        </a:p>
      </dgm:t>
    </dgm:pt>
    <dgm:pt modelId="{88782ABC-39CF-480F-9683-26060860EF1F}">
      <dgm:prSet/>
      <dgm:spPr/>
      <dgm:t>
        <a:bodyPr/>
        <a:lstStyle/>
        <a:p>
          <a:r>
            <a:rPr lang="cs-CZ"/>
            <a:t>Antiedematózní</a:t>
          </a:r>
          <a:endParaRPr lang="en-US"/>
        </a:p>
      </dgm:t>
    </dgm:pt>
    <dgm:pt modelId="{E1C5D050-4619-48F2-A9E2-D45FD1635D30}" type="parTrans" cxnId="{13B0C2DA-B590-4E47-AFDE-FE6E3E82A16B}">
      <dgm:prSet/>
      <dgm:spPr/>
      <dgm:t>
        <a:bodyPr/>
        <a:lstStyle/>
        <a:p>
          <a:endParaRPr lang="en-US"/>
        </a:p>
      </dgm:t>
    </dgm:pt>
    <dgm:pt modelId="{268D8E2F-87E1-4621-B1E1-C3A7EA7AF7C6}" type="sibTrans" cxnId="{13B0C2DA-B590-4E47-AFDE-FE6E3E82A16B}">
      <dgm:prSet/>
      <dgm:spPr/>
      <dgm:t>
        <a:bodyPr/>
        <a:lstStyle/>
        <a:p>
          <a:endParaRPr lang="en-US"/>
        </a:p>
      </dgm:t>
    </dgm:pt>
    <dgm:pt modelId="{71B7C8D5-E9E4-4773-BBEE-095B99E81081}">
      <dgm:prSet/>
      <dgm:spPr/>
      <dgm:t>
        <a:bodyPr/>
        <a:lstStyle/>
        <a:p>
          <a:r>
            <a:rPr lang="cs-CZ"/>
            <a:t>Odkladný </a:t>
          </a:r>
          <a:endParaRPr lang="en-US"/>
        </a:p>
      </dgm:t>
    </dgm:pt>
    <dgm:pt modelId="{52B059BC-E682-4470-A2BF-62F743D44A6B}" type="parTrans" cxnId="{4E5594E2-3202-49D2-B259-5D098056D222}">
      <dgm:prSet/>
      <dgm:spPr/>
      <dgm:t>
        <a:bodyPr/>
        <a:lstStyle/>
        <a:p>
          <a:endParaRPr lang="en-US"/>
        </a:p>
      </dgm:t>
    </dgm:pt>
    <dgm:pt modelId="{2478DBF0-909D-4D83-ABAB-7C1673A75B2C}" type="sibTrans" cxnId="{4E5594E2-3202-49D2-B259-5D098056D222}">
      <dgm:prSet/>
      <dgm:spPr/>
      <dgm:t>
        <a:bodyPr/>
        <a:lstStyle/>
        <a:p>
          <a:endParaRPr lang="en-US"/>
        </a:p>
      </dgm:t>
    </dgm:pt>
    <dgm:pt modelId="{4CC837C1-E267-48BB-B180-E0598DAD0A8C}" type="pres">
      <dgm:prSet presAssocID="{39875E0A-7D04-4916-8B19-E3722220E792}" presName="diagram" presStyleCnt="0">
        <dgm:presLayoutVars>
          <dgm:dir/>
          <dgm:resizeHandles val="exact"/>
        </dgm:presLayoutVars>
      </dgm:prSet>
      <dgm:spPr/>
    </dgm:pt>
    <dgm:pt modelId="{6E2F7613-FAF0-4CED-8CD2-BEE791561340}" type="pres">
      <dgm:prSet presAssocID="{6C5A79D1-103B-4F0A-AE70-16AA215AFBC0}" presName="node" presStyleLbl="node1" presStyleIdx="0" presStyleCnt="7">
        <dgm:presLayoutVars>
          <dgm:bulletEnabled val="1"/>
        </dgm:presLayoutVars>
      </dgm:prSet>
      <dgm:spPr/>
    </dgm:pt>
    <dgm:pt modelId="{0ECB4FF4-7B6D-407D-B7EE-ECB06E2A6883}" type="pres">
      <dgm:prSet presAssocID="{9AFD7114-7C78-4875-B421-568069574153}" presName="sibTrans" presStyleCnt="0"/>
      <dgm:spPr/>
    </dgm:pt>
    <dgm:pt modelId="{F84CE634-DA82-4E6B-9965-5E208C78D8B0}" type="pres">
      <dgm:prSet presAssocID="{F48658CE-478E-4823-89BB-9415B9238669}" presName="node" presStyleLbl="node1" presStyleIdx="1" presStyleCnt="7">
        <dgm:presLayoutVars>
          <dgm:bulletEnabled val="1"/>
        </dgm:presLayoutVars>
      </dgm:prSet>
      <dgm:spPr/>
    </dgm:pt>
    <dgm:pt modelId="{BC8DCB2E-2183-49BE-A1D5-096854B0DC09}" type="pres">
      <dgm:prSet presAssocID="{70F27D2D-A6B5-4E11-BE57-7DD3711161E7}" presName="sibTrans" presStyleCnt="0"/>
      <dgm:spPr/>
    </dgm:pt>
    <dgm:pt modelId="{EC3C83A2-6777-4231-8106-15E738CB8B24}" type="pres">
      <dgm:prSet presAssocID="{65E27A81-4D29-48C3-9224-74748F1C0EC1}" presName="node" presStyleLbl="node1" presStyleIdx="2" presStyleCnt="7">
        <dgm:presLayoutVars>
          <dgm:bulletEnabled val="1"/>
        </dgm:presLayoutVars>
      </dgm:prSet>
      <dgm:spPr/>
    </dgm:pt>
    <dgm:pt modelId="{0665B7B2-185D-4D66-BD82-F184D8CA9FEA}" type="pres">
      <dgm:prSet presAssocID="{419F021D-A241-447F-865B-82096C7C9D2D}" presName="sibTrans" presStyleCnt="0"/>
      <dgm:spPr/>
    </dgm:pt>
    <dgm:pt modelId="{219C963C-51A2-4D7D-B42C-151E64548198}" type="pres">
      <dgm:prSet presAssocID="{2032EE54-A170-4788-95D4-1F8C322B4D54}" presName="node" presStyleLbl="node1" presStyleIdx="3" presStyleCnt="7">
        <dgm:presLayoutVars>
          <dgm:bulletEnabled val="1"/>
        </dgm:presLayoutVars>
      </dgm:prSet>
      <dgm:spPr/>
    </dgm:pt>
    <dgm:pt modelId="{24DA8DAC-429C-4074-941A-BC22A265134D}" type="pres">
      <dgm:prSet presAssocID="{D190EC60-1442-43A3-B9FC-630750373D08}" presName="sibTrans" presStyleCnt="0"/>
      <dgm:spPr/>
    </dgm:pt>
    <dgm:pt modelId="{1BC1E42F-8113-470A-89DF-19616252321E}" type="pres">
      <dgm:prSet presAssocID="{03135F53-74BD-4943-BA05-E078ACD93A65}" presName="node" presStyleLbl="node1" presStyleIdx="4" presStyleCnt="7">
        <dgm:presLayoutVars>
          <dgm:bulletEnabled val="1"/>
        </dgm:presLayoutVars>
      </dgm:prSet>
      <dgm:spPr/>
    </dgm:pt>
    <dgm:pt modelId="{9485C393-CD24-4482-87B4-50AFD5D719E1}" type="pres">
      <dgm:prSet presAssocID="{FBD28BB3-1FA9-4D88-9522-3D4D6D3E8B69}" presName="sibTrans" presStyleCnt="0"/>
      <dgm:spPr/>
    </dgm:pt>
    <dgm:pt modelId="{B86B3898-08DD-46FE-A7BF-1751F4A4F091}" type="pres">
      <dgm:prSet presAssocID="{88782ABC-39CF-480F-9683-26060860EF1F}" presName="node" presStyleLbl="node1" presStyleIdx="5" presStyleCnt="7">
        <dgm:presLayoutVars>
          <dgm:bulletEnabled val="1"/>
        </dgm:presLayoutVars>
      </dgm:prSet>
      <dgm:spPr/>
    </dgm:pt>
    <dgm:pt modelId="{2F524C5D-FB1D-4110-A56F-352E737C4AFB}" type="pres">
      <dgm:prSet presAssocID="{268D8E2F-87E1-4621-B1E1-C3A7EA7AF7C6}" presName="sibTrans" presStyleCnt="0"/>
      <dgm:spPr/>
    </dgm:pt>
    <dgm:pt modelId="{8060A49E-7C34-42F5-8CC3-326530765AA4}" type="pres">
      <dgm:prSet presAssocID="{71B7C8D5-E9E4-4773-BBEE-095B99E81081}" presName="node" presStyleLbl="node1" presStyleIdx="6" presStyleCnt="7">
        <dgm:presLayoutVars>
          <dgm:bulletEnabled val="1"/>
        </dgm:presLayoutVars>
      </dgm:prSet>
      <dgm:spPr/>
    </dgm:pt>
  </dgm:ptLst>
  <dgm:cxnLst>
    <dgm:cxn modelId="{C9CFC019-C745-4349-9CDD-0FDD9151C0E5}" type="presOf" srcId="{88782ABC-39CF-480F-9683-26060860EF1F}" destId="{B86B3898-08DD-46FE-A7BF-1751F4A4F091}" srcOrd="0" destOrd="0" presId="urn:microsoft.com/office/officeart/2005/8/layout/default"/>
    <dgm:cxn modelId="{75589735-1C02-4B0B-9F0C-82DF4D7E1658}" type="presOf" srcId="{6C5A79D1-103B-4F0A-AE70-16AA215AFBC0}" destId="{6E2F7613-FAF0-4CED-8CD2-BEE791561340}" srcOrd="0" destOrd="0" presId="urn:microsoft.com/office/officeart/2005/8/layout/default"/>
    <dgm:cxn modelId="{6422CD41-C94B-47A5-94E8-358B8990E7D3}" type="presOf" srcId="{39875E0A-7D04-4916-8B19-E3722220E792}" destId="{4CC837C1-E267-48BB-B180-E0598DAD0A8C}" srcOrd="0" destOrd="0" presId="urn:microsoft.com/office/officeart/2005/8/layout/default"/>
    <dgm:cxn modelId="{584A6E64-9EC5-40D1-BCB1-1E44C4641E79}" srcId="{39875E0A-7D04-4916-8B19-E3722220E792}" destId="{F48658CE-478E-4823-89BB-9415B9238669}" srcOrd="1" destOrd="0" parTransId="{E4F936AE-F6B5-423A-832E-230A58C15AA7}" sibTransId="{70F27D2D-A6B5-4E11-BE57-7DD3711161E7}"/>
    <dgm:cxn modelId="{5E86B96D-84FB-4D5F-84FC-54FBEBCDCBBF}" srcId="{39875E0A-7D04-4916-8B19-E3722220E792}" destId="{6C5A79D1-103B-4F0A-AE70-16AA215AFBC0}" srcOrd="0" destOrd="0" parTransId="{1387797C-F8DB-4582-A0D5-AED050DB4C83}" sibTransId="{9AFD7114-7C78-4875-B421-568069574153}"/>
    <dgm:cxn modelId="{EA67724F-0D73-4A3D-B40A-B23C0D03310A}" srcId="{39875E0A-7D04-4916-8B19-E3722220E792}" destId="{03135F53-74BD-4943-BA05-E078ACD93A65}" srcOrd="4" destOrd="0" parTransId="{8720275D-E4B7-4E20-B1AB-21EB019D52E7}" sibTransId="{FBD28BB3-1FA9-4D88-9522-3D4D6D3E8B69}"/>
    <dgm:cxn modelId="{A259AA90-337E-4A1D-AFAD-FB07F75427EA}" srcId="{39875E0A-7D04-4916-8B19-E3722220E792}" destId="{65E27A81-4D29-48C3-9224-74748F1C0EC1}" srcOrd="2" destOrd="0" parTransId="{BA373DED-158B-41C7-9CE2-675E06381CA7}" sibTransId="{419F021D-A241-447F-865B-82096C7C9D2D}"/>
    <dgm:cxn modelId="{531EF89C-4FF6-4DF1-BE53-E1BFEBA5596B}" type="presOf" srcId="{F48658CE-478E-4823-89BB-9415B9238669}" destId="{F84CE634-DA82-4E6B-9965-5E208C78D8B0}" srcOrd="0" destOrd="0" presId="urn:microsoft.com/office/officeart/2005/8/layout/default"/>
    <dgm:cxn modelId="{1DC9829D-D38C-47EA-BD7C-653A4A0F7C3F}" type="presOf" srcId="{2032EE54-A170-4788-95D4-1F8C322B4D54}" destId="{219C963C-51A2-4D7D-B42C-151E64548198}" srcOrd="0" destOrd="0" presId="urn:microsoft.com/office/officeart/2005/8/layout/default"/>
    <dgm:cxn modelId="{A1D1C0B6-E3B5-47AD-A098-EEEAE3292A07}" srcId="{39875E0A-7D04-4916-8B19-E3722220E792}" destId="{2032EE54-A170-4788-95D4-1F8C322B4D54}" srcOrd="3" destOrd="0" parTransId="{D031AB21-1037-4C49-9DEB-5E72188FC611}" sibTransId="{D190EC60-1442-43A3-B9FC-630750373D08}"/>
    <dgm:cxn modelId="{13B0C2DA-B590-4E47-AFDE-FE6E3E82A16B}" srcId="{39875E0A-7D04-4916-8B19-E3722220E792}" destId="{88782ABC-39CF-480F-9683-26060860EF1F}" srcOrd="5" destOrd="0" parTransId="{E1C5D050-4619-48F2-A9E2-D45FD1635D30}" sibTransId="{268D8E2F-87E1-4621-B1E1-C3A7EA7AF7C6}"/>
    <dgm:cxn modelId="{00036FE0-7452-4312-8D6A-0B26473195AF}" type="presOf" srcId="{71B7C8D5-E9E4-4773-BBEE-095B99E81081}" destId="{8060A49E-7C34-42F5-8CC3-326530765AA4}" srcOrd="0" destOrd="0" presId="urn:microsoft.com/office/officeart/2005/8/layout/default"/>
    <dgm:cxn modelId="{4E5594E2-3202-49D2-B259-5D098056D222}" srcId="{39875E0A-7D04-4916-8B19-E3722220E792}" destId="{71B7C8D5-E9E4-4773-BBEE-095B99E81081}" srcOrd="6" destOrd="0" parTransId="{52B059BC-E682-4470-A2BF-62F743D44A6B}" sibTransId="{2478DBF0-909D-4D83-ABAB-7C1673A75B2C}"/>
    <dgm:cxn modelId="{A626D1F4-B497-4109-98E5-76E4F400E4B8}" type="presOf" srcId="{65E27A81-4D29-48C3-9224-74748F1C0EC1}" destId="{EC3C83A2-6777-4231-8106-15E738CB8B24}" srcOrd="0" destOrd="0" presId="urn:microsoft.com/office/officeart/2005/8/layout/default"/>
    <dgm:cxn modelId="{9E575CF6-763C-4FB3-98CD-92583AB9372F}" type="presOf" srcId="{03135F53-74BD-4943-BA05-E078ACD93A65}" destId="{1BC1E42F-8113-470A-89DF-19616252321E}" srcOrd="0" destOrd="0" presId="urn:microsoft.com/office/officeart/2005/8/layout/default"/>
    <dgm:cxn modelId="{9156EE53-324E-46B1-9E3F-02C71FFE36B3}" type="presParOf" srcId="{4CC837C1-E267-48BB-B180-E0598DAD0A8C}" destId="{6E2F7613-FAF0-4CED-8CD2-BEE791561340}" srcOrd="0" destOrd="0" presId="urn:microsoft.com/office/officeart/2005/8/layout/default"/>
    <dgm:cxn modelId="{660D4EC6-58D2-46EA-8D0F-70F59C2C8DF0}" type="presParOf" srcId="{4CC837C1-E267-48BB-B180-E0598DAD0A8C}" destId="{0ECB4FF4-7B6D-407D-B7EE-ECB06E2A6883}" srcOrd="1" destOrd="0" presId="urn:microsoft.com/office/officeart/2005/8/layout/default"/>
    <dgm:cxn modelId="{2E97FAF3-7E50-4C9F-A63D-F3DAD0549ED1}" type="presParOf" srcId="{4CC837C1-E267-48BB-B180-E0598DAD0A8C}" destId="{F84CE634-DA82-4E6B-9965-5E208C78D8B0}" srcOrd="2" destOrd="0" presId="urn:microsoft.com/office/officeart/2005/8/layout/default"/>
    <dgm:cxn modelId="{DA8FBBD6-196C-4A1B-AFA1-BBFCB9339991}" type="presParOf" srcId="{4CC837C1-E267-48BB-B180-E0598DAD0A8C}" destId="{BC8DCB2E-2183-49BE-A1D5-096854B0DC09}" srcOrd="3" destOrd="0" presId="urn:microsoft.com/office/officeart/2005/8/layout/default"/>
    <dgm:cxn modelId="{D0F7CD30-C533-4E41-9C1E-DDFB9D9328E2}" type="presParOf" srcId="{4CC837C1-E267-48BB-B180-E0598DAD0A8C}" destId="{EC3C83A2-6777-4231-8106-15E738CB8B24}" srcOrd="4" destOrd="0" presId="urn:microsoft.com/office/officeart/2005/8/layout/default"/>
    <dgm:cxn modelId="{1A276DA0-D7AD-447B-83A9-E5245DD4F311}" type="presParOf" srcId="{4CC837C1-E267-48BB-B180-E0598DAD0A8C}" destId="{0665B7B2-185D-4D66-BD82-F184D8CA9FEA}" srcOrd="5" destOrd="0" presId="urn:microsoft.com/office/officeart/2005/8/layout/default"/>
    <dgm:cxn modelId="{C518898A-2D14-492C-80EE-6C2F58990688}" type="presParOf" srcId="{4CC837C1-E267-48BB-B180-E0598DAD0A8C}" destId="{219C963C-51A2-4D7D-B42C-151E64548198}" srcOrd="6" destOrd="0" presId="urn:microsoft.com/office/officeart/2005/8/layout/default"/>
    <dgm:cxn modelId="{9D872303-F500-49AE-B6C4-F94504FC90DD}" type="presParOf" srcId="{4CC837C1-E267-48BB-B180-E0598DAD0A8C}" destId="{24DA8DAC-429C-4074-941A-BC22A265134D}" srcOrd="7" destOrd="0" presId="urn:microsoft.com/office/officeart/2005/8/layout/default"/>
    <dgm:cxn modelId="{6748EFAD-81A5-47CD-86B7-418049220E9E}" type="presParOf" srcId="{4CC837C1-E267-48BB-B180-E0598DAD0A8C}" destId="{1BC1E42F-8113-470A-89DF-19616252321E}" srcOrd="8" destOrd="0" presId="urn:microsoft.com/office/officeart/2005/8/layout/default"/>
    <dgm:cxn modelId="{AF08A7C7-9455-45E2-8E1D-99F2EA30D858}" type="presParOf" srcId="{4CC837C1-E267-48BB-B180-E0598DAD0A8C}" destId="{9485C393-CD24-4482-87B4-50AFD5D719E1}" srcOrd="9" destOrd="0" presId="urn:microsoft.com/office/officeart/2005/8/layout/default"/>
    <dgm:cxn modelId="{E45F92F7-CA08-4B14-8F09-577625903DC7}" type="presParOf" srcId="{4CC837C1-E267-48BB-B180-E0598DAD0A8C}" destId="{B86B3898-08DD-46FE-A7BF-1751F4A4F091}" srcOrd="10" destOrd="0" presId="urn:microsoft.com/office/officeart/2005/8/layout/default"/>
    <dgm:cxn modelId="{F8C09471-D853-45F4-B99A-280AC1654536}" type="presParOf" srcId="{4CC837C1-E267-48BB-B180-E0598DAD0A8C}" destId="{2F524C5D-FB1D-4110-A56F-352E737C4AFB}" srcOrd="11" destOrd="0" presId="urn:microsoft.com/office/officeart/2005/8/layout/default"/>
    <dgm:cxn modelId="{03142E46-324C-4C53-B113-1D20F09CFE4B}" type="presParOf" srcId="{4CC837C1-E267-48BB-B180-E0598DAD0A8C}" destId="{8060A49E-7C34-42F5-8CC3-326530765AA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ED7AA5-F22B-46F1-8FA0-374351DAEB31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4A10094-F903-4161-8FCF-3A8912A41237}">
      <dgm:prSet/>
      <dgm:spPr/>
      <dgm:t>
        <a:bodyPr/>
        <a:lstStyle/>
        <a:p>
          <a:pPr>
            <a:defRPr b="1"/>
          </a:pPr>
          <a:r>
            <a:rPr lang="cs-CZ"/>
            <a:t>Hypertonus: strukturální &amp; funkční</a:t>
          </a:r>
          <a:endParaRPr lang="en-US"/>
        </a:p>
      </dgm:t>
    </dgm:pt>
    <dgm:pt modelId="{7CF35DBF-A009-48CA-A2B2-5B20BA274EF7}" type="parTrans" cxnId="{7743065E-14FF-4649-B1B0-A3C729EA419A}">
      <dgm:prSet/>
      <dgm:spPr/>
      <dgm:t>
        <a:bodyPr/>
        <a:lstStyle/>
        <a:p>
          <a:endParaRPr lang="en-US"/>
        </a:p>
      </dgm:t>
    </dgm:pt>
    <dgm:pt modelId="{F0180C4D-D542-40EA-9A7F-49340EF61E4F}" type="sibTrans" cxnId="{7743065E-14FF-4649-B1B0-A3C729EA419A}">
      <dgm:prSet/>
      <dgm:spPr/>
      <dgm:t>
        <a:bodyPr/>
        <a:lstStyle/>
        <a:p>
          <a:endParaRPr lang="en-US"/>
        </a:p>
      </dgm:t>
    </dgm:pt>
    <dgm:pt modelId="{A9614470-CABE-4345-9EF2-1291E595CF54}">
      <dgm:prSet/>
      <dgm:spPr/>
      <dgm:t>
        <a:bodyPr/>
        <a:lstStyle/>
        <a:p>
          <a:pPr>
            <a:defRPr b="1"/>
          </a:pPr>
          <a:r>
            <a:rPr lang="cs-CZ"/>
            <a:t>Rozlišovat hypertonus dle etáže</a:t>
          </a:r>
          <a:endParaRPr lang="en-US"/>
        </a:p>
      </dgm:t>
    </dgm:pt>
    <dgm:pt modelId="{884C15FF-D6EF-4DDA-984B-BF2D3609B2BC}" type="parTrans" cxnId="{0C94919D-D762-4D76-AE44-6DE7D859F297}">
      <dgm:prSet/>
      <dgm:spPr/>
      <dgm:t>
        <a:bodyPr/>
        <a:lstStyle/>
        <a:p>
          <a:endParaRPr lang="en-US"/>
        </a:p>
      </dgm:t>
    </dgm:pt>
    <dgm:pt modelId="{F1569CF3-F6C4-4DA9-BE1B-722D7FD57F8D}" type="sibTrans" cxnId="{0C94919D-D762-4D76-AE44-6DE7D859F297}">
      <dgm:prSet/>
      <dgm:spPr/>
      <dgm:t>
        <a:bodyPr/>
        <a:lstStyle/>
        <a:p>
          <a:endParaRPr lang="en-US"/>
        </a:p>
      </dgm:t>
    </dgm:pt>
    <dgm:pt modelId="{4379D8C0-E758-4DB3-B58A-95885964539C}">
      <dgm:prSet/>
      <dgm:spPr/>
      <dgm:t>
        <a:bodyPr/>
        <a:lstStyle/>
        <a:p>
          <a:pPr>
            <a:defRPr b="1"/>
          </a:pPr>
          <a:r>
            <a:rPr lang="cs-CZ"/>
            <a:t>Dělení myorelaxačního účinku:</a:t>
          </a:r>
          <a:endParaRPr lang="en-US"/>
        </a:p>
      </dgm:t>
    </dgm:pt>
    <dgm:pt modelId="{CD8E4E4E-37F0-44C8-971C-C8E35175D276}" type="parTrans" cxnId="{68FD6794-AA08-4747-8F59-6E6AFD2B4A69}">
      <dgm:prSet/>
      <dgm:spPr/>
      <dgm:t>
        <a:bodyPr/>
        <a:lstStyle/>
        <a:p>
          <a:endParaRPr lang="en-US"/>
        </a:p>
      </dgm:t>
    </dgm:pt>
    <dgm:pt modelId="{A91A2574-2B5F-4417-A487-66205684BCC7}" type="sibTrans" cxnId="{68FD6794-AA08-4747-8F59-6E6AFD2B4A69}">
      <dgm:prSet/>
      <dgm:spPr/>
      <dgm:t>
        <a:bodyPr/>
        <a:lstStyle/>
        <a:p>
          <a:endParaRPr lang="en-US"/>
        </a:p>
      </dgm:t>
    </dgm:pt>
    <dgm:pt modelId="{AEBEF367-1FE1-408B-8314-BB2F5DDA8DA2}">
      <dgm:prSet/>
      <dgm:spPr/>
      <dgm:t>
        <a:bodyPr/>
        <a:lstStyle/>
        <a:p>
          <a:r>
            <a:rPr lang="cs-CZ"/>
            <a:t>Centrální (etáž kortiko-subkortikální)</a:t>
          </a:r>
          <a:endParaRPr lang="en-US"/>
        </a:p>
      </dgm:t>
    </dgm:pt>
    <dgm:pt modelId="{4E5F1BB1-D6CA-4D1D-BE6B-560F01A77D50}" type="parTrans" cxnId="{ED712396-8911-4225-B224-E5E314C70ABF}">
      <dgm:prSet/>
      <dgm:spPr/>
      <dgm:t>
        <a:bodyPr/>
        <a:lstStyle/>
        <a:p>
          <a:endParaRPr lang="en-US"/>
        </a:p>
      </dgm:t>
    </dgm:pt>
    <dgm:pt modelId="{A018EE1B-507A-4167-98B3-EA13635ACD57}" type="sibTrans" cxnId="{ED712396-8911-4225-B224-E5E314C70ABF}">
      <dgm:prSet/>
      <dgm:spPr/>
      <dgm:t>
        <a:bodyPr/>
        <a:lstStyle/>
        <a:p>
          <a:endParaRPr lang="en-US"/>
        </a:p>
      </dgm:t>
    </dgm:pt>
    <dgm:pt modelId="{F01AE1DE-000C-4972-8F12-0459C14043A0}">
      <dgm:prSet/>
      <dgm:spPr/>
      <dgm:t>
        <a:bodyPr/>
        <a:lstStyle/>
        <a:p>
          <a:r>
            <a:rPr lang="cs-CZ"/>
            <a:t>Reflexní (etáž spinální - myofibrily)</a:t>
          </a:r>
          <a:endParaRPr lang="en-US"/>
        </a:p>
      </dgm:t>
    </dgm:pt>
    <dgm:pt modelId="{013D5AAA-6797-4A5E-9DA8-128ECEBF07D7}" type="parTrans" cxnId="{A75DB3D5-ADE0-479C-ADAF-E60C684FADC1}">
      <dgm:prSet/>
      <dgm:spPr/>
      <dgm:t>
        <a:bodyPr/>
        <a:lstStyle/>
        <a:p>
          <a:endParaRPr lang="en-US"/>
        </a:p>
      </dgm:t>
    </dgm:pt>
    <dgm:pt modelId="{F31C7636-8DFE-4431-88B3-7CC2C29FD345}" type="sibTrans" cxnId="{A75DB3D5-ADE0-479C-ADAF-E60C684FADC1}">
      <dgm:prSet/>
      <dgm:spPr/>
      <dgm:t>
        <a:bodyPr/>
        <a:lstStyle/>
        <a:p>
          <a:endParaRPr lang="en-US"/>
        </a:p>
      </dgm:t>
    </dgm:pt>
    <dgm:pt modelId="{9FDA9F03-7A06-4552-AB7A-4C709DBC42B3}">
      <dgm:prSet/>
      <dgm:spPr/>
      <dgm:t>
        <a:bodyPr/>
        <a:lstStyle/>
        <a:p>
          <a:pPr rtl="0"/>
          <a:r>
            <a:rPr lang="cs-CZ"/>
            <a:t>Přímý (tixotropie: zlepšení reologických vlastností, etáž svalově-fasciová</a:t>
          </a:r>
          <a:r>
            <a:rPr lang="cs-CZ">
              <a:latin typeface="Tw Cen MT" panose="020F0302020204030204"/>
            </a:rPr>
            <a:t> a vazivově-kloubní</a:t>
          </a:r>
          <a:r>
            <a:rPr lang="cs-CZ"/>
            <a:t>)</a:t>
          </a:r>
          <a:endParaRPr lang="en-US"/>
        </a:p>
      </dgm:t>
    </dgm:pt>
    <dgm:pt modelId="{017F9E83-03D2-431D-A7BE-098E790F4BD1}" type="parTrans" cxnId="{928DA80D-E5FD-476E-AEE5-24A994519A28}">
      <dgm:prSet/>
      <dgm:spPr/>
      <dgm:t>
        <a:bodyPr/>
        <a:lstStyle/>
        <a:p>
          <a:endParaRPr lang="en-US"/>
        </a:p>
      </dgm:t>
    </dgm:pt>
    <dgm:pt modelId="{2264112D-18ED-4F0F-BBD8-EC82A5B7D7AA}" type="sibTrans" cxnId="{928DA80D-E5FD-476E-AEE5-24A994519A28}">
      <dgm:prSet/>
      <dgm:spPr/>
      <dgm:t>
        <a:bodyPr/>
        <a:lstStyle/>
        <a:p>
          <a:endParaRPr lang="en-US"/>
        </a:p>
      </dgm:t>
    </dgm:pt>
    <dgm:pt modelId="{3C7595AC-344A-48C5-9801-51BE5479AEA6}">
      <dgm:prSet/>
      <dgm:spPr/>
      <dgm:t>
        <a:bodyPr/>
        <a:lstStyle/>
        <a:p>
          <a:r>
            <a:rPr lang="cs-CZ"/>
            <a:t>Nepřímý (etáž svalová - myofibrily)</a:t>
          </a:r>
          <a:endParaRPr lang="en-US"/>
        </a:p>
      </dgm:t>
    </dgm:pt>
    <dgm:pt modelId="{6457538B-F09F-45F8-A6EA-7F4B28AE8CAB}" type="parTrans" cxnId="{2466F20F-1632-4DA9-BDD3-F8125A88175F}">
      <dgm:prSet/>
      <dgm:spPr/>
      <dgm:t>
        <a:bodyPr/>
        <a:lstStyle/>
        <a:p>
          <a:endParaRPr lang="en-US"/>
        </a:p>
      </dgm:t>
    </dgm:pt>
    <dgm:pt modelId="{30ACEBAF-0FD8-4310-9957-0DFEFB650D8B}" type="sibTrans" cxnId="{2466F20F-1632-4DA9-BDD3-F8125A88175F}">
      <dgm:prSet/>
      <dgm:spPr/>
      <dgm:t>
        <a:bodyPr/>
        <a:lstStyle/>
        <a:p>
          <a:endParaRPr lang="en-US"/>
        </a:p>
      </dgm:t>
    </dgm:pt>
    <dgm:pt modelId="{F2CA686B-0C45-47BF-A335-4CE0951CAAF7}">
      <dgm:prSet/>
      <dgm:spPr/>
      <dgm:t>
        <a:bodyPr/>
        <a:lstStyle/>
        <a:p>
          <a:r>
            <a:rPr lang="cs-CZ"/>
            <a:t>Specifický</a:t>
          </a:r>
          <a:endParaRPr lang="en-US"/>
        </a:p>
      </dgm:t>
    </dgm:pt>
    <dgm:pt modelId="{18BCCA66-8B7D-4124-B2A6-F34A4AB04746}" type="parTrans" cxnId="{52502125-0E1A-4855-896B-3B2DA226B9F7}">
      <dgm:prSet/>
      <dgm:spPr/>
      <dgm:t>
        <a:bodyPr/>
        <a:lstStyle/>
        <a:p>
          <a:endParaRPr lang="en-US"/>
        </a:p>
      </dgm:t>
    </dgm:pt>
    <dgm:pt modelId="{C61C03FC-19C8-4F63-9BC2-DF75CDE100F0}" type="sibTrans" cxnId="{52502125-0E1A-4855-896B-3B2DA226B9F7}">
      <dgm:prSet/>
      <dgm:spPr/>
      <dgm:t>
        <a:bodyPr/>
        <a:lstStyle/>
        <a:p>
          <a:endParaRPr lang="en-US"/>
        </a:p>
      </dgm:t>
    </dgm:pt>
    <dgm:pt modelId="{AE9CF238-3DF3-43F7-AA57-75A03867DFE6}">
      <dgm:prSet/>
      <dgm:spPr/>
      <dgm:t>
        <a:bodyPr/>
        <a:lstStyle/>
        <a:p>
          <a:r>
            <a:rPr lang="cs-CZ"/>
            <a:t>Antispastický</a:t>
          </a:r>
          <a:endParaRPr lang="en-US"/>
        </a:p>
      </dgm:t>
    </dgm:pt>
    <dgm:pt modelId="{3429B1B2-182F-406B-8709-6B58424AC604}" type="parTrans" cxnId="{C3B1B564-ADA4-4EBD-8EA1-44302EBD2142}">
      <dgm:prSet/>
      <dgm:spPr/>
      <dgm:t>
        <a:bodyPr/>
        <a:lstStyle/>
        <a:p>
          <a:endParaRPr lang="en-US"/>
        </a:p>
      </dgm:t>
    </dgm:pt>
    <dgm:pt modelId="{FAE9B0CF-62E4-4879-AB61-A0B07218507D}" type="sibTrans" cxnId="{C3B1B564-ADA4-4EBD-8EA1-44302EBD2142}">
      <dgm:prSet/>
      <dgm:spPr/>
      <dgm:t>
        <a:bodyPr/>
        <a:lstStyle/>
        <a:p>
          <a:endParaRPr lang="en-US"/>
        </a:p>
      </dgm:t>
    </dgm:pt>
    <dgm:pt modelId="{C175986D-3ED0-48D3-AFCC-A088E6B213A7}" type="pres">
      <dgm:prSet presAssocID="{F3ED7AA5-F22B-46F1-8FA0-374351DAEB31}" presName="linear" presStyleCnt="0">
        <dgm:presLayoutVars>
          <dgm:dir/>
          <dgm:animLvl val="lvl"/>
          <dgm:resizeHandles val="exact"/>
        </dgm:presLayoutVars>
      </dgm:prSet>
      <dgm:spPr/>
    </dgm:pt>
    <dgm:pt modelId="{A70761A8-59CA-4125-B36E-B6EF20D67B03}" type="pres">
      <dgm:prSet presAssocID="{54A10094-F903-4161-8FCF-3A8912A41237}" presName="parentLin" presStyleCnt="0"/>
      <dgm:spPr/>
    </dgm:pt>
    <dgm:pt modelId="{E938C81D-0C2F-4007-A8A9-93BA5B88571C}" type="pres">
      <dgm:prSet presAssocID="{54A10094-F903-4161-8FCF-3A8912A41237}" presName="parentLeftMargin" presStyleLbl="node1" presStyleIdx="0" presStyleCnt="3"/>
      <dgm:spPr/>
    </dgm:pt>
    <dgm:pt modelId="{E4935448-0116-47A4-9E77-826CBA0B2951}" type="pres">
      <dgm:prSet presAssocID="{54A10094-F903-4161-8FCF-3A8912A4123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F62507-15D4-4EFB-A762-980F0CFFA087}" type="pres">
      <dgm:prSet presAssocID="{54A10094-F903-4161-8FCF-3A8912A41237}" presName="negativeSpace" presStyleCnt="0"/>
      <dgm:spPr/>
    </dgm:pt>
    <dgm:pt modelId="{046D39BD-3A02-4C15-8C15-5404307FD252}" type="pres">
      <dgm:prSet presAssocID="{54A10094-F903-4161-8FCF-3A8912A41237}" presName="childText" presStyleLbl="conFgAcc1" presStyleIdx="0" presStyleCnt="3">
        <dgm:presLayoutVars>
          <dgm:bulletEnabled val="1"/>
        </dgm:presLayoutVars>
      </dgm:prSet>
      <dgm:spPr/>
    </dgm:pt>
    <dgm:pt modelId="{3788D130-F098-43B1-918C-B1A89EA1FF22}" type="pres">
      <dgm:prSet presAssocID="{F0180C4D-D542-40EA-9A7F-49340EF61E4F}" presName="spaceBetweenRectangles" presStyleCnt="0"/>
      <dgm:spPr/>
    </dgm:pt>
    <dgm:pt modelId="{E952B18D-F50F-4106-A2D8-74D49DB9D7A4}" type="pres">
      <dgm:prSet presAssocID="{A9614470-CABE-4345-9EF2-1291E595CF54}" presName="parentLin" presStyleCnt="0"/>
      <dgm:spPr/>
    </dgm:pt>
    <dgm:pt modelId="{FA56E0DA-C580-4E0B-B589-2C2DE69E7757}" type="pres">
      <dgm:prSet presAssocID="{A9614470-CABE-4345-9EF2-1291E595CF54}" presName="parentLeftMargin" presStyleLbl="node1" presStyleIdx="0" presStyleCnt="3"/>
      <dgm:spPr/>
    </dgm:pt>
    <dgm:pt modelId="{2D77DBC5-F4A7-43AA-BF18-D2EFE1EB75E9}" type="pres">
      <dgm:prSet presAssocID="{A9614470-CABE-4345-9EF2-1291E595CF5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91115C8-2892-4D39-8A68-31C687F0CBA0}" type="pres">
      <dgm:prSet presAssocID="{A9614470-CABE-4345-9EF2-1291E595CF54}" presName="negativeSpace" presStyleCnt="0"/>
      <dgm:spPr/>
    </dgm:pt>
    <dgm:pt modelId="{05CD8984-2475-496E-BA82-B3915EB141CF}" type="pres">
      <dgm:prSet presAssocID="{A9614470-CABE-4345-9EF2-1291E595CF54}" presName="childText" presStyleLbl="conFgAcc1" presStyleIdx="1" presStyleCnt="3">
        <dgm:presLayoutVars>
          <dgm:bulletEnabled val="1"/>
        </dgm:presLayoutVars>
      </dgm:prSet>
      <dgm:spPr/>
    </dgm:pt>
    <dgm:pt modelId="{C62EF2A0-3B34-40A7-B731-3FB8D3535953}" type="pres">
      <dgm:prSet presAssocID="{F1569CF3-F6C4-4DA9-BE1B-722D7FD57F8D}" presName="spaceBetweenRectangles" presStyleCnt="0"/>
      <dgm:spPr/>
    </dgm:pt>
    <dgm:pt modelId="{584D72E3-529B-4C4F-A21A-436AD57D6660}" type="pres">
      <dgm:prSet presAssocID="{4379D8C0-E758-4DB3-B58A-95885964539C}" presName="parentLin" presStyleCnt="0"/>
      <dgm:spPr/>
    </dgm:pt>
    <dgm:pt modelId="{016D867E-5573-4A92-A1FA-E0D76A91DFA6}" type="pres">
      <dgm:prSet presAssocID="{4379D8C0-E758-4DB3-B58A-95885964539C}" presName="parentLeftMargin" presStyleLbl="node1" presStyleIdx="1" presStyleCnt="3"/>
      <dgm:spPr/>
    </dgm:pt>
    <dgm:pt modelId="{61391F64-DAFE-4413-BDE3-861F370E3A35}" type="pres">
      <dgm:prSet presAssocID="{4379D8C0-E758-4DB3-B58A-95885964539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18794FD-DA36-4A1F-9C02-59AD77138FFA}" type="pres">
      <dgm:prSet presAssocID="{4379D8C0-E758-4DB3-B58A-95885964539C}" presName="negativeSpace" presStyleCnt="0"/>
      <dgm:spPr/>
    </dgm:pt>
    <dgm:pt modelId="{F971FC66-87BF-4A6C-B2B6-C726BA55C683}" type="pres">
      <dgm:prSet presAssocID="{4379D8C0-E758-4DB3-B58A-95885964539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A47170D-BD55-4777-9AFD-F0BAE2C15D8B}" type="presOf" srcId="{4379D8C0-E758-4DB3-B58A-95885964539C}" destId="{61391F64-DAFE-4413-BDE3-861F370E3A35}" srcOrd="1" destOrd="0" presId="urn:microsoft.com/office/officeart/2005/8/layout/list1"/>
    <dgm:cxn modelId="{928DA80D-E5FD-476E-AEE5-24A994519A28}" srcId="{4379D8C0-E758-4DB3-B58A-95885964539C}" destId="{9FDA9F03-7A06-4552-AB7A-4C709DBC42B3}" srcOrd="2" destOrd="0" parTransId="{017F9E83-03D2-431D-A7BE-098E790F4BD1}" sibTransId="{2264112D-18ED-4F0F-BBD8-EC82A5B7D7AA}"/>
    <dgm:cxn modelId="{2466F20F-1632-4DA9-BDD3-F8125A88175F}" srcId="{4379D8C0-E758-4DB3-B58A-95885964539C}" destId="{3C7595AC-344A-48C5-9801-51BE5479AEA6}" srcOrd="3" destOrd="0" parTransId="{6457538B-F09F-45F8-A6EA-7F4B28AE8CAB}" sibTransId="{30ACEBAF-0FD8-4310-9957-0DFEFB650D8B}"/>
    <dgm:cxn modelId="{52502125-0E1A-4855-896B-3B2DA226B9F7}" srcId="{4379D8C0-E758-4DB3-B58A-95885964539C}" destId="{F2CA686B-0C45-47BF-A335-4CE0951CAAF7}" srcOrd="4" destOrd="0" parTransId="{18BCCA66-8B7D-4124-B2A6-F34A4AB04746}" sibTransId="{C61C03FC-19C8-4F63-9BC2-DF75CDE100F0}"/>
    <dgm:cxn modelId="{C8868E30-46E6-4DC1-994D-97C9FFB83BC6}" type="presOf" srcId="{9FDA9F03-7A06-4552-AB7A-4C709DBC42B3}" destId="{F971FC66-87BF-4A6C-B2B6-C726BA55C683}" srcOrd="0" destOrd="2" presId="urn:microsoft.com/office/officeart/2005/8/layout/list1"/>
    <dgm:cxn modelId="{5FC4DE35-548A-4007-A6DA-5D297AD7785C}" type="presOf" srcId="{4379D8C0-E758-4DB3-B58A-95885964539C}" destId="{016D867E-5573-4A92-A1FA-E0D76A91DFA6}" srcOrd="0" destOrd="0" presId="urn:microsoft.com/office/officeart/2005/8/layout/list1"/>
    <dgm:cxn modelId="{B9590C3E-9706-4751-8CF4-27EC314F7C47}" type="presOf" srcId="{54A10094-F903-4161-8FCF-3A8912A41237}" destId="{E938C81D-0C2F-4007-A8A9-93BA5B88571C}" srcOrd="0" destOrd="0" presId="urn:microsoft.com/office/officeart/2005/8/layout/list1"/>
    <dgm:cxn modelId="{7743065E-14FF-4649-B1B0-A3C729EA419A}" srcId="{F3ED7AA5-F22B-46F1-8FA0-374351DAEB31}" destId="{54A10094-F903-4161-8FCF-3A8912A41237}" srcOrd="0" destOrd="0" parTransId="{7CF35DBF-A009-48CA-A2B2-5B20BA274EF7}" sibTransId="{F0180C4D-D542-40EA-9A7F-49340EF61E4F}"/>
    <dgm:cxn modelId="{C3B1B564-ADA4-4EBD-8EA1-44302EBD2142}" srcId="{4379D8C0-E758-4DB3-B58A-95885964539C}" destId="{AE9CF238-3DF3-43F7-AA57-75A03867DFE6}" srcOrd="5" destOrd="0" parTransId="{3429B1B2-182F-406B-8709-6B58424AC604}" sibTransId="{FAE9B0CF-62E4-4879-AB61-A0B07218507D}"/>
    <dgm:cxn modelId="{1333AC47-0D15-4695-8AE1-3299AD33AE10}" type="presOf" srcId="{54A10094-F903-4161-8FCF-3A8912A41237}" destId="{E4935448-0116-47A4-9E77-826CBA0B2951}" srcOrd="1" destOrd="0" presId="urn:microsoft.com/office/officeart/2005/8/layout/list1"/>
    <dgm:cxn modelId="{6D75904B-FDC6-4E23-B931-78CF2EC8B36F}" type="presOf" srcId="{3C7595AC-344A-48C5-9801-51BE5479AEA6}" destId="{F971FC66-87BF-4A6C-B2B6-C726BA55C683}" srcOrd="0" destOrd="3" presId="urn:microsoft.com/office/officeart/2005/8/layout/list1"/>
    <dgm:cxn modelId="{B0630C80-E82E-4CD3-997F-6AB0956FB423}" type="presOf" srcId="{F01AE1DE-000C-4972-8F12-0459C14043A0}" destId="{F971FC66-87BF-4A6C-B2B6-C726BA55C683}" srcOrd="0" destOrd="1" presId="urn:microsoft.com/office/officeart/2005/8/layout/list1"/>
    <dgm:cxn modelId="{70682087-C5B9-4FC0-AC19-A5740BBFD3D1}" type="presOf" srcId="{F2CA686B-0C45-47BF-A335-4CE0951CAAF7}" destId="{F971FC66-87BF-4A6C-B2B6-C726BA55C683}" srcOrd="0" destOrd="4" presId="urn:microsoft.com/office/officeart/2005/8/layout/list1"/>
    <dgm:cxn modelId="{68FD6794-AA08-4747-8F59-6E6AFD2B4A69}" srcId="{F3ED7AA5-F22B-46F1-8FA0-374351DAEB31}" destId="{4379D8C0-E758-4DB3-B58A-95885964539C}" srcOrd="2" destOrd="0" parTransId="{CD8E4E4E-37F0-44C8-971C-C8E35175D276}" sibTransId="{A91A2574-2B5F-4417-A487-66205684BCC7}"/>
    <dgm:cxn modelId="{ED712396-8911-4225-B224-E5E314C70ABF}" srcId="{4379D8C0-E758-4DB3-B58A-95885964539C}" destId="{AEBEF367-1FE1-408B-8314-BB2F5DDA8DA2}" srcOrd="0" destOrd="0" parTransId="{4E5F1BB1-D6CA-4D1D-BE6B-560F01A77D50}" sibTransId="{A018EE1B-507A-4167-98B3-EA13635ACD57}"/>
    <dgm:cxn modelId="{4D95CC98-93D5-4F3F-B1A3-B5C6244EBC95}" type="presOf" srcId="{A9614470-CABE-4345-9EF2-1291E595CF54}" destId="{FA56E0DA-C580-4E0B-B589-2C2DE69E7757}" srcOrd="0" destOrd="0" presId="urn:microsoft.com/office/officeart/2005/8/layout/list1"/>
    <dgm:cxn modelId="{0C94919D-D762-4D76-AE44-6DE7D859F297}" srcId="{F3ED7AA5-F22B-46F1-8FA0-374351DAEB31}" destId="{A9614470-CABE-4345-9EF2-1291E595CF54}" srcOrd="1" destOrd="0" parTransId="{884C15FF-D6EF-4DDA-984B-BF2D3609B2BC}" sibTransId="{F1569CF3-F6C4-4DA9-BE1B-722D7FD57F8D}"/>
    <dgm:cxn modelId="{C42E8EB0-CBB7-43F2-BBEA-5C63EB59D4D3}" type="presOf" srcId="{F3ED7AA5-F22B-46F1-8FA0-374351DAEB31}" destId="{C175986D-3ED0-48D3-AFCC-A088E6B213A7}" srcOrd="0" destOrd="0" presId="urn:microsoft.com/office/officeart/2005/8/layout/list1"/>
    <dgm:cxn modelId="{4DDD36B3-84E4-44D5-BF99-DFCCF8D37344}" type="presOf" srcId="{AEBEF367-1FE1-408B-8314-BB2F5DDA8DA2}" destId="{F971FC66-87BF-4A6C-B2B6-C726BA55C683}" srcOrd="0" destOrd="0" presId="urn:microsoft.com/office/officeart/2005/8/layout/list1"/>
    <dgm:cxn modelId="{8CF79ACD-45E8-4C59-85B3-3B9E116A9C25}" type="presOf" srcId="{A9614470-CABE-4345-9EF2-1291E595CF54}" destId="{2D77DBC5-F4A7-43AA-BF18-D2EFE1EB75E9}" srcOrd="1" destOrd="0" presId="urn:microsoft.com/office/officeart/2005/8/layout/list1"/>
    <dgm:cxn modelId="{A75DB3D5-ADE0-479C-ADAF-E60C684FADC1}" srcId="{4379D8C0-E758-4DB3-B58A-95885964539C}" destId="{F01AE1DE-000C-4972-8F12-0459C14043A0}" srcOrd="1" destOrd="0" parTransId="{013D5AAA-6797-4A5E-9DA8-128ECEBF07D7}" sibTransId="{F31C7636-8DFE-4431-88B3-7CC2C29FD345}"/>
    <dgm:cxn modelId="{E182D9D9-9DE9-4757-8A8E-02DED1940118}" type="presOf" srcId="{AE9CF238-3DF3-43F7-AA57-75A03867DFE6}" destId="{F971FC66-87BF-4A6C-B2B6-C726BA55C683}" srcOrd="0" destOrd="5" presId="urn:microsoft.com/office/officeart/2005/8/layout/list1"/>
    <dgm:cxn modelId="{322F774E-5AE0-4B2B-B5F3-A4FFD21CD49A}" type="presParOf" srcId="{C175986D-3ED0-48D3-AFCC-A088E6B213A7}" destId="{A70761A8-59CA-4125-B36E-B6EF20D67B03}" srcOrd="0" destOrd="0" presId="urn:microsoft.com/office/officeart/2005/8/layout/list1"/>
    <dgm:cxn modelId="{119405ED-CF19-4680-A9A0-4D75DAA3BA30}" type="presParOf" srcId="{A70761A8-59CA-4125-B36E-B6EF20D67B03}" destId="{E938C81D-0C2F-4007-A8A9-93BA5B88571C}" srcOrd="0" destOrd="0" presId="urn:microsoft.com/office/officeart/2005/8/layout/list1"/>
    <dgm:cxn modelId="{CA65C9E4-F16D-43F0-BF44-6E276C901C44}" type="presParOf" srcId="{A70761A8-59CA-4125-B36E-B6EF20D67B03}" destId="{E4935448-0116-47A4-9E77-826CBA0B2951}" srcOrd="1" destOrd="0" presId="urn:microsoft.com/office/officeart/2005/8/layout/list1"/>
    <dgm:cxn modelId="{8D341FD8-8ABC-4476-B53D-C759871E66D0}" type="presParOf" srcId="{C175986D-3ED0-48D3-AFCC-A088E6B213A7}" destId="{4CF62507-15D4-4EFB-A762-980F0CFFA087}" srcOrd="1" destOrd="0" presId="urn:microsoft.com/office/officeart/2005/8/layout/list1"/>
    <dgm:cxn modelId="{F5850F85-8791-45BA-9A03-0D4879083F8E}" type="presParOf" srcId="{C175986D-3ED0-48D3-AFCC-A088E6B213A7}" destId="{046D39BD-3A02-4C15-8C15-5404307FD252}" srcOrd="2" destOrd="0" presId="urn:microsoft.com/office/officeart/2005/8/layout/list1"/>
    <dgm:cxn modelId="{41662AC3-9BDE-44E8-876A-95A55AD0C580}" type="presParOf" srcId="{C175986D-3ED0-48D3-AFCC-A088E6B213A7}" destId="{3788D130-F098-43B1-918C-B1A89EA1FF22}" srcOrd="3" destOrd="0" presId="urn:microsoft.com/office/officeart/2005/8/layout/list1"/>
    <dgm:cxn modelId="{160E65DD-0530-4205-9E30-C2A069E4F313}" type="presParOf" srcId="{C175986D-3ED0-48D3-AFCC-A088E6B213A7}" destId="{E952B18D-F50F-4106-A2D8-74D49DB9D7A4}" srcOrd="4" destOrd="0" presId="urn:microsoft.com/office/officeart/2005/8/layout/list1"/>
    <dgm:cxn modelId="{024F4D46-2B7F-4F07-970E-E16EEECCE37F}" type="presParOf" srcId="{E952B18D-F50F-4106-A2D8-74D49DB9D7A4}" destId="{FA56E0DA-C580-4E0B-B589-2C2DE69E7757}" srcOrd="0" destOrd="0" presId="urn:microsoft.com/office/officeart/2005/8/layout/list1"/>
    <dgm:cxn modelId="{D86B4CB6-67EB-47E7-96BF-B8F14044D96D}" type="presParOf" srcId="{E952B18D-F50F-4106-A2D8-74D49DB9D7A4}" destId="{2D77DBC5-F4A7-43AA-BF18-D2EFE1EB75E9}" srcOrd="1" destOrd="0" presId="urn:microsoft.com/office/officeart/2005/8/layout/list1"/>
    <dgm:cxn modelId="{2DDB094F-006C-4D24-B8D3-04E143DEE613}" type="presParOf" srcId="{C175986D-3ED0-48D3-AFCC-A088E6B213A7}" destId="{A91115C8-2892-4D39-8A68-31C687F0CBA0}" srcOrd="5" destOrd="0" presId="urn:microsoft.com/office/officeart/2005/8/layout/list1"/>
    <dgm:cxn modelId="{C512F44F-2670-437F-A62D-34B2261D81F2}" type="presParOf" srcId="{C175986D-3ED0-48D3-AFCC-A088E6B213A7}" destId="{05CD8984-2475-496E-BA82-B3915EB141CF}" srcOrd="6" destOrd="0" presId="urn:microsoft.com/office/officeart/2005/8/layout/list1"/>
    <dgm:cxn modelId="{9E0159C3-C1FF-4885-BF4C-3644F38A8831}" type="presParOf" srcId="{C175986D-3ED0-48D3-AFCC-A088E6B213A7}" destId="{C62EF2A0-3B34-40A7-B731-3FB8D3535953}" srcOrd="7" destOrd="0" presId="urn:microsoft.com/office/officeart/2005/8/layout/list1"/>
    <dgm:cxn modelId="{A0EA80EE-C534-441A-8E64-62C592D6DF65}" type="presParOf" srcId="{C175986D-3ED0-48D3-AFCC-A088E6B213A7}" destId="{584D72E3-529B-4C4F-A21A-436AD57D6660}" srcOrd="8" destOrd="0" presId="urn:microsoft.com/office/officeart/2005/8/layout/list1"/>
    <dgm:cxn modelId="{CEE35FD4-BFF1-4C27-BFE1-209AE1D545E8}" type="presParOf" srcId="{584D72E3-529B-4C4F-A21A-436AD57D6660}" destId="{016D867E-5573-4A92-A1FA-E0D76A91DFA6}" srcOrd="0" destOrd="0" presId="urn:microsoft.com/office/officeart/2005/8/layout/list1"/>
    <dgm:cxn modelId="{ADDF3947-868B-4C34-8236-773D2BAF5934}" type="presParOf" srcId="{584D72E3-529B-4C4F-A21A-436AD57D6660}" destId="{61391F64-DAFE-4413-BDE3-861F370E3A35}" srcOrd="1" destOrd="0" presId="urn:microsoft.com/office/officeart/2005/8/layout/list1"/>
    <dgm:cxn modelId="{1D8E9A6E-BF20-4AD1-A3F9-05C7A0DA1AFA}" type="presParOf" srcId="{C175986D-3ED0-48D3-AFCC-A088E6B213A7}" destId="{A18794FD-DA36-4A1F-9C02-59AD77138FFA}" srcOrd="9" destOrd="0" presId="urn:microsoft.com/office/officeart/2005/8/layout/list1"/>
    <dgm:cxn modelId="{E0CBE194-B220-4214-B7D6-BFC1F5D97475}" type="presParOf" srcId="{C175986D-3ED0-48D3-AFCC-A088E6B213A7}" destId="{F971FC66-87BF-4A6C-B2B6-C726BA55C6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65C149-F086-4B28-AB9C-77976F23833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15CE0DF-FB9C-44F9-8707-43A342C2978C}">
      <dgm:prSet/>
      <dgm:spPr/>
      <dgm:t>
        <a:bodyPr/>
        <a:lstStyle/>
        <a:p>
          <a:r>
            <a:rPr lang="cs-CZ"/>
            <a:t>STRUKTURÁLNÍ:</a:t>
          </a:r>
          <a:endParaRPr lang="en-US"/>
        </a:p>
      </dgm:t>
    </dgm:pt>
    <dgm:pt modelId="{D8ACA9E3-2FD2-47E9-A0A7-8224451429C8}" type="parTrans" cxnId="{5DD9FF30-82EA-41B9-B3BC-08EA59B59D8E}">
      <dgm:prSet/>
      <dgm:spPr/>
      <dgm:t>
        <a:bodyPr/>
        <a:lstStyle/>
        <a:p>
          <a:endParaRPr lang="en-US"/>
        </a:p>
      </dgm:t>
    </dgm:pt>
    <dgm:pt modelId="{BD86D647-2B3B-4804-B5D5-F0CEB838C612}" type="sibTrans" cxnId="{5DD9FF30-82EA-41B9-B3BC-08EA59B59D8E}">
      <dgm:prSet/>
      <dgm:spPr/>
      <dgm:t>
        <a:bodyPr/>
        <a:lstStyle/>
        <a:p>
          <a:endParaRPr lang="en-US"/>
        </a:p>
      </dgm:t>
    </dgm:pt>
    <dgm:pt modelId="{38B2061B-A620-42DF-B061-87A0A764155F}">
      <dgm:prSet/>
      <dgm:spPr/>
      <dgm:t>
        <a:bodyPr/>
        <a:lstStyle/>
        <a:p>
          <a:r>
            <a:rPr lang="cs-CZ"/>
            <a:t>Parciální denervace</a:t>
          </a:r>
          <a:endParaRPr lang="en-US"/>
        </a:p>
      </dgm:t>
    </dgm:pt>
    <dgm:pt modelId="{48E73C8C-7365-4A82-94F6-A89CE77B99A9}" type="parTrans" cxnId="{EC140691-6D11-434B-8166-70D021DE34CD}">
      <dgm:prSet/>
      <dgm:spPr/>
      <dgm:t>
        <a:bodyPr/>
        <a:lstStyle/>
        <a:p>
          <a:endParaRPr lang="en-US"/>
        </a:p>
      </dgm:t>
    </dgm:pt>
    <dgm:pt modelId="{189EFE68-043F-49E5-B061-EA94DB7B3659}" type="sibTrans" cxnId="{EC140691-6D11-434B-8166-70D021DE34CD}">
      <dgm:prSet/>
      <dgm:spPr/>
      <dgm:t>
        <a:bodyPr/>
        <a:lstStyle/>
        <a:p>
          <a:endParaRPr lang="en-US"/>
        </a:p>
      </dgm:t>
    </dgm:pt>
    <dgm:pt modelId="{A551DD35-A222-4EAC-9F4C-A97F0EA79075}">
      <dgm:prSet/>
      <dgm:spPr/>
      <dgm:t>
        <a:bodyPr/>
        <a:lstStyle/>
        <a:p>
          <a:r>
            <a:rPr lang="cs-CZ"/>
            <a:t>Úbytek svalové hmoty</a:t>
          </a:r>
          <a:endParaRPr lang="en-US"/>
        </a:p>
      </dgm:t>
    </dgm:pt>
    <dgm:pt modelId="{9ED2B3E9-B2FC-4472-A65E-0AD3AC108237}" type="parTrans" cxnId="{D4C5A0FF-CFBE-490D-9569-816D77C26D84}">
      <dgm:prSet/>
      <dgm:spPr/>
      <dgm:t>
        <a:bodyPr/>
        <a:lstStyle/>
        <a:p>
          <a:endParaRPr lang="en-US"/>
        </a:p>
      </dgm:t>
    </dgm:pt>
    <dgm:pt modelId="{DBCAA4CE-47D0-4127-8E60-116271571A48}" type="sibTrans" cxnId="{D4C5A0FF-CFBE-490D-9569-816D77C26D84}">
      <dgm:prSet/>
      <dgm:spPr/>
      <dgm:t>
        <a:bodyPr/>
        <a:lstStyle/>
        <a:p>
          <a:endParaRPr lang="en-US"/>
        </a:p>
      </dgm:t>
    </dgm:pt>
    <dgm:pt modelId="{DA749E5F-FD1B-4A0A-B43E-D5A970335EFA}">
      <dgm:prSet/>
      <dgm:spPr/>
      <dgm:t>
        <a:bodyPr/>
        <a:lstStyle/>
        <a:p>
          <a:r>
            <a:rPr lang="cs-CZ"/>
            <a:t>Pchch nervosvalového přenosu...</a:t>
          </a:r>
          <a:endParaRPr lang="en-US"/>
        </a:p>
      </dgm:t>
    </dgm:pt>
    <dgm:pt modelId="{0C8792CE-2982-4792-A024-8D71D93BCB04}" type="parTrans" cxnId="{E655D2C8-464F-4B9D-962B-41A23B6EC52C}">
      <dgm:prSet/>
      <dgm:spPr/>
      <dgm:t>
        <a:bodyPr/>
        <a:lstStyle/>
        <a:p>
          <a:endParaRPr lang="en-US"/>
        </a:p>
      </dgm:t>
    </dgm:pt>
    <dgm:pt modelId="{A4EA404B-B93C-489F-A7F5-52878047A905}" type="sibTrans" cxnId="{E655D2C8-464F-4B9D-962B-41A23B6EC52C}">
      <dgm:prSet/>
      <dgm:spPr/>
      <dgm:t>
        <a:bodyPr/>
        <a:lstStyle/>
        <a:p>
          <a:endParaRPr lang="en-US"/>
        </a:p>
      </dgm:t>
    </dgm:pt>
    <dgm:pt modelId="{F3F07AFF-7710-4F07-B254-3F03930E0010}">
      <dgm:prSet/>
      <dgm:spPr/>
      <dgm:t>
        <a:bodyPr/>
        <a:lstStyle/>
        <a:p>
          <a:r>
            <a:rPr lang="cs-CZ"/>
            <a:t>FUNKČNÍ:</a:t>
          </a:r>
          <a:endParaRPr lang="en-US"/>
        </a:p>
      </dgm:t>
    </dgm:pt>
    <dgm:pt modelId="{A7080011-03CE-43B8-B005-6D736DDCC9D7}" type="parTrans" cxnId="{E138E735-9CB7-41B5-AD90-E75E36C2737B}">
      <dgm:prSet/>
      <dgm:spPr/>
      <dgm:t>
        <a:bodyPr/>
        <a:lstStyle/>
        <a:p>
          <a:endParaRPr lang="en-US"/>
        </a:p>
      </dgm:t>
    </dgm:pt>
    <dgm:pt modelId="{116E3F13-48CE-4902-87F3-0AA87CDADD44}" type="sibTrans" cxnId="{E138E735-9CB7-41B5-AD90-E75E36C2737B}">
      <dgm:prSet/>
      <dgm:spPr/>
      <dgm:t>
        <a:bodyPr/>
        <a:lstStyle/>
        <a:p>
          <a:endParaRPr lang="en-US"/>
        </a:p>
      </dgm:t>
    </dgm:pt>
    <dgm:pt modelId="{A41A5983-2EFB-4E8D-958A-2660B2DEE7AA}">
      <dgm:prSet/>
      <dgm:spPr/>
      <dgm:t>
        <a:bodyPr/>
        <a:lstStyle/>
        <a:p>
          <a:r>
            <a:rPr lang="cs-CZ"/>
            <a:t>Z inaktivity</a:t>
          </a:r>
          <a:endParaRPr lang="en-US"/>
        </a:p>
      </dgm:t>
    </dgm:pt>
    <dgm:pt modelId="{BE166C69-EFFE-4A5D-A188-6709B6B8F205}" type="parTrans" cxnId="{8EA7951D-775C-400F-9F89-D6B944CBFE5A}">
      <dgm:prSet/>
      <dgm:spPr/>
      <dgm:t>
        <a:bodyPr/>
        <a:lstStyle/>
        <a:p>
          <a:endParaRPr lang="en-US"/>
        </a:p>
      </dgm:t>
    </dgm:pt>
    <dgm:pt modelId="{9FB999ED-F075-4659-A797-8EFDD113F40C}" type="sibTrans" cxnId="{8EA7951D-775C-400F-9F89-D6B944CBFE5A}">
      <dgm:prSet/>
      <dgm:spPr/>
      <dgm:t>
        <a:bodyPr/>
        <a:lstStyle/>
        <a:p>
          <a:endParaRPr lang="en-US"/>
        </a:p>
      </dgm:t>
    </dgm:pt>
    <dgm:pt modelId="{EDF6C682-A42A-448E-A7A1-EC9F3C63227A}">
      <dgm:prSet/>
      <dgm:spPr/>
      <dgm:t>
        <a:bodyPr/>
        <a:lstStyle/>
        <a:p>
          <a:r>
            <a:rPr lang="cs-CZ"/>
            <a:t>Z přítomnosti RZ</a:t>
          </a:r>
          <a:endParaRPr lang="en-US"/>
        </a:p>
      </dgm:t>
    </dgm:pt>
    <dgm:pt modelId="{3ACF4BB3-95D2-42F0-892D-ECAFF81ADDEE}" type="parTrans" cxnId="{E4496C39-F97C-41BE-AF0E-ED0E5DDBF13E}">
      <dgm:prSet/>
      <dgm:spPr/>
      <dgm:t>
        <a:bodyPr/>
        <a:lstStyle/>
        <a:p>
          <a:endParaRPr lang="en-US"/>
        </a:p>
      </dgm:t>
    </dgm:pt>
    <dgm:pt modelId="{8437BA5A-6ED0-4645-87B9-7DB605CDD7D4}" type="sibTrans" cxnId="{E4496C39-F97C-41BE-AF0E-ED0E5DDBF13E}">
      <dgm:prSet/>
      <dgm:spPr/>
      <dgm:t>
        <a:bodyPr/>
        <a:lstStyle/>
        <a:p>
          <a:endParaRPr lang="en-US"/>
        </a:p>
      </dgm:t>
    </dgm:pt>
    <dgm:pt modelId="{6B1B75C6-6846-4F78-9890-EC3C0AE96C62}">
      <dgm:prSet/>
      <dgm:spPr/>
      <dgm:t>
        <a:bodyPr/>
        <a:lstStyle/>
        <a:p>
          <a:r>
            <a:rPr lang="cs-CZ"/>
            <a:t>Při kloubní dysfunkci</a:t>
          </a:r>
          <a:endParaRPr lang="en-US"/>
        </a:p>
      </dgm:t>
    </dgm:pt>
    <dgm:pt modelId="{527BDF44-CADD-49E7-9EE4-79D2BB5CC41F}" type="parTrans" cxnId="{050EE522-9D08-4907-BDC0-7DA5302CEC40}">
      <dgm:prSet/>
      <dgm:spPr/>
      <dgm:t>
        <a:bodyPr/>
        <a:lstStyle/>
        <a:p>
          <a:endParaRPr lang="en-US"/>
        </a:p>
      </dgm:t>
    </dgm:pt>
    <dgm:pt modelId="{970BEAF4-CB39-4F0F-81F7-E9863F1CA6A5}" type="sibTrans" cxnId="{050EE522-9D08-4907-BDC0-7DA5302CEC40}">
      <dgm:prSet/>
      <dgm:spPr/>
      <dgm:t>
        <a:bodyPr/>
        <a:lstStyle/>
        <a:p>
          <a:endParaRPr lang="en-US"/>
        </a:p>
      </dgm:t>
    </dgm:pt>
    <dgm:pt modelId="{6A3B927C-7E69-4E20-8CF0-60118D8F28F1}">
      <dgm:prSet/>
      <dgm:spPr/>
      <dgm:t>
        <a:bodyPr/>
        <a:lstStyle/>
        <a:p>
          <a:r>
            <a:rPr lang="cs-CZ"/>
            <a:t>Při protažení či při zkrácení svalu</a:t>
          </a:r>
          <a:endParaRPr lang="en-US"/>
        </a:p>
      </dgm:t>
    </dgm:pt>
    <dgm:pt modelId="{546FF236-17FD-414B-8C0F-210909AA9807}" type="parTrans" cxnId="{0AA19D33-C708-44C1-B2E5-73A1A50CFBF1}">
      <dgm:prSet/>
      <dgm:spPr/>
      <dgm:t>
        <a:bodyPr/>
        <a:lstStyle/>
        <a:p>
          <a:endParaRPr lang="en-US"/>
        </a:p>
      </dgm:t>
    </dgm:pt>
    <dgm:pt modelId="{74E82F1F-44C3-4F93-9F92-C2B686C2EFE7}" type="sibTrans" cxnId="{0AA19D33-C708-44C1-B2E5-73A1A50CFBF1}">
      <dgm:prSet/>
      <dgm:spPr/>
      <dgm:t>
        <a:bodyPr/>
        <a:lstStyle/>
        <a:p>
          <a:endParaRPr lang="en-US"/>
        </a:p>
      </dgm:t>
    </dgm:pt>
    <dgm:pt modelId="{77BC1856-0BBB-41D4-A15B-88F7D3F9474F}">
      <dgm:prSet/>
      <dgm:spPr/>
      <dgm:t>
        <a:bodyPr/>
        <a:lstStyle/>
        <a:p>
          <a:r>
            <a:rPr lang="cs-CZ"/>
            <a:t>Při kombinaci výše uvedených příčin</a:t>
          </a:r>
          <a:endParaRPr lang="en-US"/>
        </a:p>
      </dgm:t>
    </dgm:pt>
    <dgm:pt modelId="{22CBA8C2-5585-4586-A9CF-BD0875DFC2B4}" type="parTrans" cxnId="{4F3267ED-ED1B-4500-9677-0F8FEF4ADB0A}">
      <dgm:prSet/>
      <dgm:spPr/>
      <dgm:t>
        <a:bodyPr/>
        <a:lstStyle/>
        <a:p>
          <a:endParaRPr lang="en-US"/>
        </a:p>
      </dgm:t>
    </dgm:pt>
    <dgm:pt modelId="{26AA2121-75E3-4787-8185-1C1C7EAD1560}" type="sibTrans" cxnId="{4F3267ED-ED1B-4500-9677-0F8FEF4ADB0A}">
      <dgm:prSet/>
      <dgm:spPr/>
      <dgm:t>
        <a:bodyPr/>
        <a:lstStyle/>
        <a:p>
          <a:endParaRPr lang="en-US"/>
        </a:p>
      </dgm:t>
    </dgm:pt>
    <dgm:pt modelId="{C75900C5-BEC4-42EC-9E44-73F4335A67E8}" type="pres">
      <dgm:prSet presAssocID="{7665C149-F086-4B28-AB9C-77976F23833A}" presName="linear" presStyleCnt="0">
        <dgm:presLayoutVars>
          <dgm:dir/>
          <dgm:animLvl val="lvl"/>
          <dgm:resizeHandles val="exact"/>
        </dgm:presLayoutVars>
      </dgm:prSet>
      <dgm:spPr/>
    </dgm:pt>
    <dgm:pt modelId="{D2A4F746-B15B-4DD4-AB0C-EF006EB12F82}" type="pres">
      <dgm:prSet presAssocID="{715CE0DF-FB9C-44F9-8707-43A342C2978C}" presName="parentLin" presStyleCnt="0"/>
      <dgm:spPr/>
    </dgm:pt>
    <dgm:pt modelId="{ADA5433C-130A-4CFD-BABD-F7A483268070}" type="pres">
      <dgm:prSet presAssocID="{715CE0DF-FB9C-44F9-8707-43A342C2978C}" presName="parentLeftMargin" presStyleLbl="node1" presStyleIdx="0" presStyleCnt="2"/>
      <dgm:spPr/>
    </dgm:pt>
    <dgm:pt modelId="{E2EBFEE3-9112-49D0-B7D7-1B4A9F988F8C}" type="pres">
      <dgm:prSet presAssocID="{715CE0DF-FB9C-44F9-8707-43A342C2978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E0117B7-CDCF-4C43-849B-CB215370167C}" type="pres">
      <dgm:prSet presAssocID="{715CE0DF-FB9C-44F9-8707-43A342C2978C}" presName="negativeSpace" presStyleCnt="0"/>
      <dgm:spPr/>
    </dgm:pt>
    <dgm:pt modelId="{5D1153C3-5D5A-4B2C-91B5-A3D6F171981F}" type="pres">
      <dgm:prSet presAssocID="{715CE0DF-FB9C-44F9-8707-43A342C2978C}" presName="childText" presStyleLbl="conFgAcc1" presStyleIdx="0" presStyleCnt="2">
        <dgm:presLayoutVars>
          <dgm:bulletEnabled val="1"/>
        </dgm:presLayoutVars>
      </dgm:prSet>
      <dgm:spPr/>
    </dgm:pt>
    <dgm:pt modelId="{79F2EFDB-9189-47C9-BA5E-00BF033BFBCD}" type="pres">
      <dgm:prSet presAssocID="{BD86D647-2B3B-4804-B5D5-F0CEB838C612}" presName="spaceBetweenRectangles" presStyleCnt="0"/>
      <dgm:spPr/>
    </dgm:pt>
    <dgm:pt modelId="{B86801C4-B9ED-4428-A8D5-EECACDFAE881}" type="pres">
      <dgm:prSet presAssocID="{F3F07AFF-7710-4F07-B254-3F03930E0010}" presName="parentLin" presStyleCnt="0"/>
      <dgm:spPr/>
    </dgm:pt>
    <dgm:pt modelId="{F8F9A792-F80B-429B-BB0D-AF70D120BB3F}" type="pres">
      <dgm:prSet presAssocID="{F3F07AFF-7710-4F07-B254-3F03930E0010}" presName="parentLeftMargin" presStyleLbl="node1" presStyleIdx="0" presStyleCnt="2"/>
      <dgm:spPr/>
    </dgm:pt>
    <dgm:pt modelId="{824392B1-DD43-4EF6-9585-AB85B0CE6281}" type="pres">
      <dgm:prSet presAssocID="{F3F07AFF-7710-4F07-B254-3F03930E001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44AAC51-29C7-427D-8DEE-8833B43B4700}" type="pres">
      <dgm:prSet presAssocID="{F3F07AFF-7710-4F07-B254-3F03930E0010}" presName="negativeSpace" presStyleCnt="0"/>
      <dgm:spPr/>
    </dgm:pt>
    <dgm:pt modelId="{F1BDC11D-DCE3-4CD6-8191-00E5E11B4BE3}" type="pres">
      <dgm:prSet presAssocID="{F3F07AFF-7710-4F07-B254-3F03930E001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C912C0C-1983-4BF5-8CC5-BD71EDF589D1}" type="presOf" srcId="{F3F07AFF-7710-4F07-B254-3F03930E0010}" destId="{824392B1-DD43-4EF6-9585-AB85B0CE6281}" srcOrd="1" destOrd="0" presId="urn:microsoft.com/office/officeart/2005/8/layout/list1"/>
    <dgm:cxn modelId="{E55AE017-5808-4D07-87B6-8C552BFBB4A7}" type="presOf" srcId="{715CE0DF-FB9C-44F9-8707-43A342C2978C}" destId="{ADA5433C-130A-4CFD-BABD-F7A483268070}" srcOrd="0" destOrd="0" presId="urn:microsoft.com/office/officeart/2005/8/layout/list1"/>
    <dgm:cxn modelId="{8EA7951D-775C-400F-9F89-D6B944CBFE5A}" srcId="{F3F07AFF-7710-4F07-B254-3F03930E0010}" destId="{A41A5983-2EFB-4E8D-958A-2660B2DEE7AA}" srcOrd="0" destOrd="0" parTransId="{BE166C69-EFFE-4A5D-A188-6709B6B8F205}" sibTransId="{9FB999ED-F075-4659-A797-8EFDD113F40C}"/>
    <dgm:cxn modelId="{050EE522-9D08-4907-BDC0-7DA5302CEC40}" srcId="{F3F07AFF-7710-4F07-B254-3F03930E0010}" destId="{6B1B75C6-6846-4F78-9890-EC3C0AE96C62}" srcOrd="2" destOrd="0" parTransId="{527BDF44-CADD-49E7-9EE4-79D2BB5CC41F}" sibTransId="{970BEAF4-CB39-4F0F-81F7-E9863F1CA6A5}"/>
    <dgm:cxn modelId="{9688E824-C136-4571-9BAB-1CE5228BD002}" type="presOf" srcId="{6B1B75C6-6846-4F78-9890-EC3C0AE96C62}" destId="{F1BDC11D-DCE3-4CD6-8191-00E5E11B4BE3}" srcOrd="0" destOrd="2" presId="urn:microsoft.com/office/officeart/2005/8/layout/list1"/>
    <dgm:cxn modelId="{B86D432D-9B84-4F3F-BFE9-096FC76FD8C2}" type="presOf" srcId="{A41A5983-2EFB-4E8D-958A-2660B2DEE7AA}" destId="{F1BDC11D-DCE3-4CD6-8191-00E5E11B4BE3}" srcOrd="0" destOrd="0" presId="urn:microsoft.com/office/officeart/2005/8/layout/list1"/>
    <dgm:cxn modelId="{5DD9FF30-82EA-41B9-B3BC-08EA59B59D8E}" srcId="{7665C149-F086-4B28-AB9C-77976F23833A}" destId="{715CE0DF-FB9C-44F9-8707-43A342C2978C}" srcOrd="0" destOrd="0" parTransId="{D8ACA9E3-2FD2-47E9-A0A7-8224451429C8}" sibTransId="{BD86D647-2B3B-4804-B5D5-F0CEB838C612}"/>
    <dgm:cxn modelId="{0AA19D33-C708-44C1-B2E5-73A1A50CFBF1}" srcId="{F3F07AFF-7710-4F07-B254-3F03930E0010}" destId="{6A3B927C-7E69-4E20-8CF0-60118D8F28F1}" srcOrd="3" destOrd="0" parTransId="{546FF236-17FD-414B-8C0F-210909AA9807}" sibTransId="{74E82F1F-44C3-4F93-9F92-C2B686C2EFE7}"/>
    <dgm:cxn modelId="{E138E735-9CB7-41B5-AD90-E75E36C2737B}" srcId="{7665C149-F086-4B28-AB9C-77976F23833A}" destId="{F3F07AFF-7710-4F07-B254-3F03930E0010}" srcOrd="1" destOrd="0" parTransId="{A7080011-03CE-43B8-B005-6D736DDCC9D7}" sibTransId="{116E3F13-48CE-4902-87F3-0AA87CDADD44}"/>
    <dgm:cxn modelId="{E4496C39-F97C-41BE-AF0E-ED0E5DDBF13E}" srcId="{F3F07AFF-7710-4F07-B254-3F03930E0010}" destId="{EDF6C682-A42A-448E-A7A1-EC9F3C63227A}" srcOrd="1" destOrd="0" parTransId="{3ACF4BB3-95D2-42F0-892D-ECAFF81ADDEE}" sibTransId="{8437BA5A-6ED0-4645-87B9-7DB605CDD7D4}"/>
    <dgm:cxn modelId="{C4C3866B-3650-49D4-8123-4BC9523CE349}" type="presOf" srcId="{6A3B927C-7E69-4E20-8CF0-60118D8F28F1}" destId="{F1BDC11D-DCE3-4CD6-8191-00E5E11B4BE3}" srcOrd="0" destOrd="3" presId="urn:microsoft.com/office/officeart/2005/8/layout/list1"/>
    <dgm:cxn modelId="{CB5DD54C-BA59-4AF1-A4FE-4930303A35A7}" type="presOf" srcId="{715CE0DF-FB9C-44F9-8707-43A342C2978C}" destId="{E2EBFEE3-9112-49D0-B7D7-1B4A9F988F8C}" srcOrd="1" destOrd="0" presId="urn:microsoft.com/office/officeart/2005/8/layout/list1"/>
    <dgm:cxn modelId="{CFC53E4D-2611-4411-89EA-C84CA9E1FD9A}" type="presOf" srcId="{7665C149-F086-4B28-AB9C-77976F23833A}" destId="{C75900C5-BEC4-42EC-9E44-73F4335A67E8}" srcOrd="0" destOrd="0" presId="urn:microsoft.com/office/officeart/2005/8/layout/list1"/>
    <dgm:cxn modelId="{11D93150-170A-43B2-8A52-380CC014684E}" type="presOf" srcId="{38B2061B-A620-42DF-B061-87A0A764155F}" destId="{5D1153C3-5D5A-4B2C-91B5-A3D6F171981F}" srcOrd="0" destOrd="0" presId="urn:microsoft.com/office/officeart/2005/8/layout/list1"/>
    <dgm:cxn modelId="{43999C88-2CFF-4DD4-9A5B-DBF197850EF2}" type="presOf" srcId="{EDF6C682-A42A-448E-A7A1-EC9F3C63227A}" destId="{F1BDC11D-DCE3-4CD6-8191-00E5E11B4BE3}" srcOrd="0" destOrd="1" presId="urn:microsoft.com/office/officeart/2005/8/layout/list1"/>
    <dgm:cxn modelId="{EC140691-6D11-434B-8166-70D021DE34CD}" srcId="{715CE0DF-FB9C-44F9-8707-43A342C2978C}" destId="{38B2061B-A620-42DF-B061-87A0A764155F}" srcOrd="0" destOrd="0" parTransId="{48E73C8C-7365-4A82-94F6-A89CE77B99A9}" sibTransId="{189EFE68-043F-49E5-B061-EA94DB7B3659}"/>
    <dgm:cxn modelId="{AEF9CE92-5752-4CE5-AE7E-D8C285B8B904}" type="presOf" srcId="{A551DD35-A222-4EAC-9F4C-A97F0EA79075}" destId="{5D1153C3-5D5A-4B2C-91B5-A3D6F171981F}" srcOrd="0" destOrd="1" presId="urn:microsoft.com/office/officeart/2005/8/layout/list1"/>
    <dgm:cxn modelId="{6BEC8E99-0D94-486A-B582-27AAACEA3667}" type="presOf" srcId="{77BC1856-0BBB-41D4-A15B-88F7D3F9474F}" destId="{F1BDC11D-DCE3-4CD6-8191-00E5E11B4BE3}" srcOrd="0" destOrd="4" presId="urn:microsoft.com/office/officeart/2005/8/layout/list1"/>
    <dgm:cxn modelId="{221ECEB8-EB0C-4C01-9885-576E77683C9F}" type="presOf" srcId="{F3F07AFF-7710-4F07-B254-3F03930E0010}" destId="{F8F9A792-F80B-429B-BB0D-AF70D120BB3F}" srcOrd="0" destOrd="0" presId="urn:microsoft.com/office/officeart/2005/8/layout/list1"/>
    <dgm:cxn modelId="{040CA8BC-F083-40FE-A94D-63B2CE462F60}" type="presOf" srcId="{DA749E5F-FD1B-4A0A-B43E-D5A970335EFA}" destId="{5D1153C3-5D5A-4B2C-91B5-A3D6F171981F}" srcOrd="0" destOrd="2" presId="urn:microsoft.com/office/officeart/2005/8/layout/list1"/>
    <dgm:cxn modelId="{E655D2C8-464F-4B9D-962B-41A23B6EC52C}" srcId="{715CE0DF-FB9C-44F9-8707-43A342C2978C}" destId="{DA749E5F-FD1B-4A0A-B43E-D5A970335EFA}" srcOrd="2" destOrd="0" parTransId="{0C8792CE-2982-4792-A024-8D71D93BCB04}" sibTransId="{A4EA404B-B93C-489F-A7F5-52878047A905}"/>
    <dgm:cxn modelId="{4F3267ED-ED1B-4500-9677-0F8FEF4ADB0A}" srcId="{F3F07AFF-7710-4F07-B254-3F03930E0010}" destId="{77BC1856-0BBB-41D4-A15B-88F7D3F9474F}" srcOrd="4" destOrd="0" parTransId="{22CBA8C2-5585-4586-A9CF-BD0875DFC2B4}" sibTransId="{26AA2121-75E3-4787-8185-1C1C7EAD1560}"/>
    <dgm:cxn modelId="{D4C5A0FF-CFBE-490D-9569-816D77C26D84}" srcId="{715CE0DF-FB9C-44F9-8707-43A342C2978C}" destId="{A551DD35-A222-4EAC-9F4C-A97F0EA79075}" srcOrd="1" destOrd="0" parTransId="{9ED2B3E9-B2FC-4472-A65E-0AD3AC108237}" sibTransId="{DBCAA4CE-47D0-4127-8E60-116271571A48}"/>
    <dgm:cxn modelId="{66AB7FAE-DDD9-4D21-91C2-2B027BD1292B}" type="presParOf" srcId="{C75900C5-BEC4-42EC-9E44-73F4335A67E8}" destId="{D2A4F746-B15B-4DD4-AB0C-EF006EB12F82}" srcOrd="0" destOrd="0" presId="urn:microsoft.com/office/officeart/2005/8/layout/list1"/>
    <dgm:cxn modelId="{1AD6917A-B3A4-437D-B642-C1495431ED65}" type="presParOf" srcId="{D2A4F746-B15B-4DD4-AB0C-EF006EB12F82}" destId="{ADA5433C-130A-4CFD-BABD-F7A483268070}" srcOrd="0" destOrd="0" presId="urn:microsoft.com/office/officeart/2005/8/layout/list1"/>
    <dgm:cxn modelId="{02478B5F-B5EE-482A-A5F2-468AB832FA8B}" type="presParOf" srcId="{D2A4F746-B15B-4DD4-AB0C-EF006EB12F82}" destId="{E2EBFEE3-9112-49D0-B7D7-1B4A9F988F8C}" srcOrd="1" destOrd="0" presId="urn:microsoft.com/office/officeart/2005/8/layout/list1"/>
    <dgm:cxn modelId="{84567B1D-95F4-4715-BAB7-C45381902CB2}" type="presParOf" srcId="{C75900C5-BEC4-42EC-9E44-73F4335A67E8}" destId="{7E0117B7-CDCF-4C43-849B-CB215370167C}" srcOrd="1" destOrd="0" presId="urn:microsoft.com/office/officeart/2005/8/layout/list1"/>
    <dgm:cxn modelId="{B672FC8C-CC27-4E24-B17F-717049FA93AF}" type="presParOf" srcId="{C75900C5-BEC4-42EC-9E44-73F4335A67E8}" destId="{5D1153C3-5D5A-4B2C-91B5-A3D6F171981F}" srcOrd="2" destOrd="0" presId="urn:microsoft.com/office/officeart/2005/8/layout/list1"/>
    <dgm:cxn modelId="{6EB2A600-0267-4A41-917E-50864546F678}" type="presParOf" srcId="{C75900C5-BEC4-42EC-9E44-73F4335A67E8}" destId="{79F2EFDB-9189-47C9-BA5E-00BF033BFBCD}" srcOrd="3" destOrd="0" presId="urn:microsoft.com/office/officeart/2005/8/layout/list1"/>
    <dgm:cxn modelId="{279A5452-27D7-4C1C-B004-61B1226BF4E9}" type="presParOf" srcId="{C75900C5-BEC4-42EC-9E44-73F4335A67E8}" destId="{B86801C4-B9ED-4428-A8D5-EECACDFAE881}" srcOrd="4" destOrd="0" presId="urn:microsoft.com/office/officeart/2005/8/layout/list1"/>
    <dgm:cxn modelId="{560DF06F-88CC-4125-A82E-78F0446F200B}" type="presParOf" srcId="{B86801C4-B9ED-4428-A8D5-EECACDFAE881}" destId="{F8F9A792-F80B-429B-BB0D-AF70D120BB3F}" srcOrd="0" destOrd="0" presId="urn:microsoft.com/office/officeart/2005/8/layout/list1"/>
    <dgm:cxn modelId="{9CF2863F-B780-4CB2-9275-C46C1204B496}" type="presParOf" srcId="{B86801C4-B9ED-4428-A8D5-EECACDFAE881}" destId="{824392B1-DD43-4EF6-9585-AB85B0CE6281}" srcOrd="1" destOrd="0" presId="urn:microsoft.com/office/officeart/2005/8/layout/list1"/>
    <dgm:cxn modelId="{0A92EF7A-6309-4610-9E24-E452F8D627DA}" type="presParOf" srcId="{C75900C5-BEC4-42EC-9E44-73F4335A67E8}" destId="{444AAC51-29C7-427D-8DEE-8833B43B4700}" srcOrd="5" destOrd="0" presId="urn:microsoft.com/office/officeart/2005/8/layout/list1"/>
    <dgm:cxn modelId="{F2AF8117-BD84-4488-9F26-98869EA04201}" type="presParOf" srcId="{C75900C5-BEC4-42EC-9E44-73F4335A67E8}" destId="{F1BDC11D-DCE3-4CD6-8191-00E5E11B4BE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D99485-F6D1-488C-99AB-E3970A787C9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535BA38-E39A-4425-98CB-F359077E3905}">
      <dgm:prSet/>
      <dgm:spPr/>
      <dgm:t>
        <a:bodyPr/>
        <a:lstStyle/>
        <a:p>
          <a:r>
            <a:rPr lang="cs-CZ"/>
            <a:t>Akutní: PIR, FT: KT či procedury se speciálním nepřímým myorelaxačním účinkem (prostřednictvím FM)</a:t>
          </a:r>
          <a:endParaRPr lang="en-US"/>
        </a:p>
      </dgm:t>
    </dgm:pt>
    <dgm:pt modelId="{BB43FBDD-3465-4B05-8884-B2697F9EE34A}" type="parTrans" cxnId="{EC52B654-2A18-421E-823A-73AE4767E4AC}">
      <dgm:prSet/>
      <dgm:spPr/>
      <dgm:t>
        <a:bodyPr/>
        <a:lstStyle/>
        <a:p>
          <a:endParaRPr lang="en-US"/>
        </a:p>
      </dgm:t>
    </dgm:pt>
    <dgm:pt modelId="{7A440B84-6B03-4BC4-A69D-C39B668E8E62}" type="sibTrans" cxnId="{EC52B654-2A18-421E-823A-73AE4767E4AC}">
      <dgm:prSet/>
      <dgm:spPr/>
      <dgm:t>
        <a:bodyPr/>
        <a:lstStyle/>
        <a:p>
          <a:endParaRPr lang="en-US"/>
        </a:p>
      </dgm:t>
    </dgm:pt>
    <dgm:pt modelId="{08F9713A-E3F1-48D4-9B2B-B502306B7058}">
      <dgm:prSet/>
      <dgm:spPr/>
      <dgm:t>
        <a:bodyPr/>
        <a:lstStyle/>
        <a:p>
          <a:r>
            <a:rPr lang="cs-CZ"/>
            <a:t>KI: posilování, myostimulace</a:t>
          </a:r>
          <a:endParaRPr lang="en-US"/>
        </a:p>
      </dgm:t>
    </dgm:pt>
    <dgm:pt modelId="{00676EF5-FEA2-4DD1-8094-58880F00BB70}" type="parTrans" cxnId="{7180C6D9-9FE1-4A86-8119-E45EA1E9494A}">
      <dgm:prSet/>
      <dgm:spPr/>
      <dgm:t>
        <a:bodyPr/>
        <a:lstStyle/>
        <a:p>
          <a:endParaRPr lang="en-US"/>
        </a:p>
      </dgm:t>
    </dgm:pt>
    <dgm:pt modelId="{2545DEA8-2B78-4869-B425-663D45A5B130}" type="sibTrans" cxnId="{7180C6D9-9FE1-4A86-8119-E45EA1E9494A}">
      <dgm:prSet/>
      <dgm:spPr/>
      <dgm:t>
        <a:bodyPr/>
        <a:lstStyle/>
        <a:p>
          <a:endParaRPr lang="en-US"/>
        </a:p>
      </dgm:t>
    </dgm:pt>
    <dgm:pt modelId="{DEAEC9A4-1C2C-4FD6-876A-B7C5BB30FE63}">
      <dgm:prSet/>
      <dgm:spPr/>
      <dgm:t>
        <a:bodyPr/>
        <a:lstStyle/>
        <a:p>
          <a:r>
            <a:rPr lang="cs-CZ"/>
            <a:t>Chronické: ztluštění kontrahovaných myofibril – komprese myofibril v subfasciálním prostoru - snížení perfuze - dochází k ireverzibilní přestavbě kontraktilních vláken na vazivo - oslabení svalu</a:t>
          </a:r>
          <a:endParaRPr lang="en-US"/>
        </a:p>
      </dgm:t>
    </dgm:pt>
    <dgm:pt modelId="{27DD2129-71E0-429A-AB28-31DACD46052B}" type="parTrans" cxnId="{B855F38C-1002-4DFD-9296-1F9486D1C5D0}">
      <dgm:prSet/>
      <dgm:spPr/>
      <dgm:t>
        <a:bodyPr/>
        <a:lstStyle/>
        <a:p>
          <a:endParaRPr lang="en-US"/>
        </a:p>
      </dgm:t>
    </dgm:pt>
    <dgm:pt modelId="{FF3C8ED1-968B-48B6-8A10-3EFFB9BC91C3}" type="sibTrans" cxnId="{B855F38C-1002-4DFD-9296-1F9486D1C5D0}">
      <dgm:prSet/>
      <dgm:spPr/>
      <dgm:t>
        <a:bodyPr/>
        <a:lstStyle/>
        <a:p>
          <a:endParaRPr lang="en-US"/>
        </a:p>
      </dgm:t>
    </dgm:pt>
    <dgm:pt modelId="{010BA021-094D-4C22-BB32-4620E5E4F13D}">
      <dgm:prSet/>
      <dgm:spPr/>
      <dgm:t>
        <a:bodyPr/>
        <a:lstStyle/>
        <a:p>
          <a:r>
            <a:rPr lang="cs-CZ"/>
            <a:t>Dif. dg. ak. </a:t>
          </a:r>
          <a:r>
            <a:rPr lang="cs-CZ">
              <a:latin typeface="Tw Cen MT" panose="020F0302020204030204"/>
            </a:rPr>
            <a:t>a</a:t>
          </a:r>
          <a:r>
            <a:rPr lang="cs-CZ"/>
            <a:t> chron.. Po PIR u akutních okamžitý efekt, u chronický již žádný efekt = vlákna jsou již přeměněna na vazivo.</a:t>
          </a:r>
          <a:endParaRPr lang="en-US"/>
        </a:p>
      </dgm:t>
    </dgm:pt>
    <dgm:pt modelId="{304C71C2-55FB-46B8-99E1-4E0FE47D4BC7}" type="parTrans" cxnId="{A8D1FE46-D46B-4F59-8F43-A185DA820C40}">
      <dgm:prSet/>
      <dgm:spPr/>
      <dgm:t>
        <a:bodyPr/>
        <a:lstStyle/>
        <a:p>
          <a:endParaRPr lang="en-US"/>
        </a:p>
      </dgm:t>
    </dgm:pt>
    <dgm:pt modelId="{DC318609-5913-4013-8CC0-22C958033CF9}" type="sibTrans" cxnId="{A8D1FE46-D46B-4F59-8F43-A185DA820C40}">
      <dgm:prSet/>
      <dgm:spPr/>
      <dgm:t>
        <a:bodyPr/>
        <a:lstStyle/>
        <a:p>
          <a:endParaRPr lang="en-US"/>
        </a:p>
      </dgm:t>
    </dgm:pt>
    <dgm:pt modelId="{4FC0E0BB-2B03-4410-8056-357D87D0FDB4}" type="pres">
      <dgm:prSet presAssocID="{15D99485-F6D1-488C-99AB-E3970A787C99}" presName="linear" presStyleCnt="0">
        <dgm:presLayoutVars>
          <dgm:animLvl val="lvl"/>
          <dgm:resizeHandles val="exact"/>
        </dgm:presLayoutVars>
      </dgm:prSet>
      <dgm:spPr/>
    </dgm:pt>
    <dgm:pt modelId="{424090CD-5915-4D27-840F-A55EB83321CA}" type="pres">
      <dgm:prSet presAssocID="{9535BA38-E39A-4425-98CB-F359077E390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C945AB1-05D2-471A-A4BD-AF6E2667B067}" type="pres">
      <dgm:prSet presAssocID="{9535BA38-E39A-4425-98CB-F359077E3905}" presName="childText" presStyleLbl="revTx" presStyleIdx="0" presStyleCnt="2">
        <dgm:presLayoutVars>
          <dgm:bulletEnabled val="1"/>
        </dgm:presLayoutVars>
      </dgm:prSet>
      <dgm:spPr/>
    </dgm:pt>
    <dgm:pt modelId="{7B11BF77-4D7A-4B2D-B98F-8FF6A1E8810E}" type="pres">
      <dgm:prSet presAssocID="{DEAEC9A4-1C2C-4FD6-876A-B7C5BB30FE6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527EFA0-22E5-4D6C-8924-363A6D5998D6}" type="pres">
      <dgm:prSet presAssocID="{DEAEC9A4-1C2C-4FD6-876A-B7C5BB30FE6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33F6508-7898-4550-879B-4DC14005D3CC}" type="presOf" srcId="{9535BA38-E39A-4425-98CB-F359077E3905}" destId="{424090CD-5915-4D27-840F-A55EB83321CA}" srcOrd="0" destOrd="0" presId="urn:microsoft.com/office/officeart/2005/8/layout/vList2"/>
    <dgm:cxn modelId="{D3CD7F17-2B6E-48A9-B796-43D2ACB5D304}" type="presOf" srcId="{010BA021-094D-4C22-BB32-4620E5E4F13D}" destId="{0527EFA0-22E5-4D6C-8924-363A6D5998D6}" srcOrd="0" destOrd="0" presId="urn:microsoft.com/office/officeart/2005/8/layout/vList2"/>
    <dgm:cxn modelId="{A8D1FE46-D46B-4F59-8F43-A185DA820C40}" srcId="{DEAEC9A4-1C2C-4FD6-876A-B7C5BB30FE63}" destId="{010BA021-094D-4C22-BB32-4620E5E4F13D}" srcOrd="0" destOrd="0" parTransId="{304C71C2-55FB-46B8-99E1-4E0FE47D4BC7}" sibTransId="{DC318609-5913-4013-8CC0-22C958033CF9}"/>
    <dgm:cxn modelId="{EC52B654-2A18-421E-823A-73AE4767E4AC}" srcId="{15D99485-F6D1-488C-99AB-E3970A787C99}" destId="{9535BA38-E39A-4425-98CB-F359077E3905}" srcOrd="0" destOrd="0" parTransId="{BB43FBDD-3465-4B05-8884-B2697F9EE34A}" sibTransId="{7A440B84-6B03-4BC4-A69D-C39B668E8E62}"/>
    <dgm:cxn modelId="{B855F38C-1002-4DFD-9296-1F9486D1C5D0}" srcId="{15D99485-F6D1-488C-99AB-E3970A787C99}" destId="{DEAEC9A4-1C2C-4FD6-876A-B7C5BB30FE63}" srcOrd="1" destOrd="0" parTransId="{27DD2129-71E0-429A-AB28-31DACD46052B}" sibTransId="{FF3C8ED1-968B-48B6-8A10-3EFFB9BC91C3}"/>
    <dgm:cxn modelId="{C7E29EC1-A8DD-4FF3-B080-5D88866225D9}" type="presOf" srcId="{DEAEC9A4-1C2C-4FD6-876A-B7C5BB30FE63}" destId="{7B11BF77-4D7A-4B2D-B98F-8FF6A1E8810E}" srcOrd="0" destOrd="0" presId="urn:microsoft.com/office/officeart/2005/8/layout/vList2"/>
    <dgm:cxn modelId="{4CECC2C3-4C2F-47A0-9650-959C0A44B591}" type="presOf" srcId="{15D99485-F6D1-488C-99AB-E3970A787C99}" destId="{4FC0E0BB-2B03-4410-8056-357D87D0FDB4}" srcOrd="0" destOrd="0" presId="urn:microsoft.com/office/officeart/2005/8/layout/vList2"/>
    <dgm:cxn modelId="{7180C6D9-9FE1-4A86-8119-E45EA1E9494A}" srcId="{9535BA38-E39A-4425-98CB-F359077E3905}" destId="{08F9713A-E3F1-48D4-9B2B-B502306B7058}" srcOrd="0" destOrd="0" parTransId="{00676EF5-FEA2-4DD1-8094-58880F00BB70}" sibTransId="{2545DEA8-2B78-4869-B425-663D45A5B130}"/>
    <dgm:cxn modelId="{02CDE2EB-DF5F-47FA-ACEA-5B937C59731A}" type="presOf" srcId="{08F9713A-E3F1-48D4-9B2B-B502306B7058}" destId="{EC945AB1-05D2-471A-A4BD-AF6E2667B067}" srcOrd="0" destOrd="0" presId="urn:microsoft.com/office/officeart/2005/8/layout/vList2"/>
    <dgm:cxn modelId="{B5C7B623-CEBD-4CFD-88D2-16310FFDBD46}" type="presParOf" srcId="{4FC0E0BB-2B03-4410-8056-357D87D0FDB4}" destId="{424090CD-5915-4D27-840F-A55EB83321CA}" srcOrd="0" destOrd="0" presId="urn:microsoft.com/office/officeart/2005/8/layout/vList2"/>
    <dgm:cxn modelId="{2B186B66-C3AE-43E4-A5AB-3FD81DC133AA}" type="presParOf" srcId="{4FC0E0BB-2B03-4410-8056-357D87D0FDB4}" destId="{EC945AB1-05D2-471A-A4BD-AF6E2667B067}" srcOrd="1" destOrd="0" presId="urn:microsoft.com/office/officeart/2005/8/layout/vList2"/>
    <dgm:cxn modelId="{586028BD-79B8-44C8-965F-236F006B4666}" type="presParOf" srcId="{4FC0E0BB-2B03-4410-8056-357D87D0FDB4}" destId="{7B11BF77-4D7A-4B2D-B98F-8FF6A1E8810E}" srcOrd="2" destOrd="0" presId="urn:microsoft.com/office/officeart/2005/8/layout/vList2"/>
    <dgm:cxn modelId="{F6823414-1881-43B3-8ED9-5B09D23C91E7}" type="presParOf" srcId="{4FC0E0BB-2B03-4410-8056-357D87D0FDB4}" destId="{0527EFA0-22E5-4D6C-8924-363A6D5998D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F7613-FAF0-4CED-8CD2-BEE791561340}">
      <dsp:nvSpPr>
        <dsp:cNvPr id="0" name=""/>
        <dsp:cNvSpPr/>
      </dsp:nvSpPr>
      <dsp:spPr>
        <a:xfrm>
          <a:off x="2946" y="373475"/>
          <a:ext cx="2337792" cy="1402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Analgetický</a:t>
          </a:r>
          <a:endParaRPr lang="en-US" sz="2700" kern="1200"/>
        </a:p>
      </dsp:txBody>
      <dsp:txXfrm>
        <a:off x="2946" y="373475"/>
        <a:ext cx="2337792" cy="1402675"/>
      </dsp:txXfrm>
    </dsp:sp>
    <dsp:sp modelId="{F84CE634-DA82-4E6B-9965-5E208C78D8B0}">
      <dsp:nvSpPr>
        <dsp:cNvPr id="0" name=""/>
        <dsp:cNvSpPr/>
      </dsp:nvSpPr>
      <dsp:spPr>
        <a:xfrm>
          <a:off x="2574518" y="373475"/>
          <a:ext cx="2337792" cy="1402675"/>
        </a:xfrm>
        <a:prstGeom prst="rect">
          <a:avLst/>
        </a:prstGeom>
        <a:solidFill>
          <a:schemeClr val="accent5">
            <a:hueOff val="392797"/>
            <a:satOff val="-1878"/>
            <a:lumOff val="2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Disperzní</a:t>
          </a:r>
          <a:endParaRPr lang="en-US" sz="2700" kern="1200"/>
        </a:p>
      </dsp:txBody>
      <dsp:txXfrm>
        <a:off x="2574518" y="373475"/>
        <a:ext cx="2337792" cy="1402675"/>
      </dsp:txXfrm>
    </dsp:sp>
    <dsp:sp modelId="{EC3C83A2-6777-4231-8106-15E738CB8B24}">
      <dsp:nvSpPr>
        <dsp:cNvPr id="0" name=""/>
        <dsp:cNvSpPr/>
      </dsp:nvSpPr>
      <dsp:spPr>
        <a:xfrm>
          <a:off x="5146089" y="373475"/>
          <a:ext cx="2337792" cy="1402675"/>
        </a:xfrm>
        <a:prstGeom prst="rect">
          <a:avLst/>
        </a:prstGeom>
        <a:solidFill>
          <a:schemeClr val="accent5">
            <a:hueOff val="785595"/>
            <a:satOff val="-3757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Myorelaxační</a:t>
          </a:r>
          <a:endParaRPr lang="en-US" sz="2700" kern="1200"/>
        </a:p>
      </dsp:txBody>
      <dsp:txXfrm>
        <a:off x="5146089" y="373475"/>
        <a:ext cx="2337792" cy="1402675"/>
      </dsp:txXfrm>
    </dsp:sp>
    <dsp:sp modelId="{219C963C-51A2-4D7D-B42C-151E64548198}">
      <dsp:nvSpPr>
        <dsp:cNvPr id="0" name=""/>
        <dsp:cNvSpPr/>
      </dsp:nvSpPr>
      <dsp:spPr>
        <a:xfrm>
          <a:off x="7717661" y="373475"/>
          <a:ext cx="2337792" cy="1402675"/>
        </a:xfrm>
        <a:prstGeom prst="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Myostimulační </a:t>
          </a:r>
          <a:endParaRPr lang="en-US" sz="2700" kern="1200"/>
        </a:p>
      </dsp:txBody>
      <dsp:txXfrm>
        <a:off x="7717661" y="373475"/>
        <a:ext cx="2337792" cy="1402675"/>
      </dsp:txXfrm>
    </dsp:sp>
    <dsp:sp modelId="{1BC1E42F-8113-470A-89DF-19616252321E}">
      <dsp:nvSpPr>
        <dsp:cNvPr id="0" name=""/>
        <dsp:cNvSpPr/>
      </dsp:nvSpPr>
      <dsp:spPr>
        <a:xfrm>
          <a:off x="1288732" y="2009929"/>
          <a:ext cx="2337792" cy="1402675"/>
        </a:xfrm>
        <a:prstGeom prst="rect">
          <a:avLst/>
        </a:prstGeom>
        <a:solidFill>
          <a:schemeClr val="accent5">
            <a:hueOff val="1571189"/>
            <a:satOff val="-7513"/>
            <a:lumOff val="8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Trofotropní</a:t>
          </a:r>
          <a:endParaRPr lang="en-US" sz="2700" kern="1200"/>
        </a:p>
      </dsp:txBody>
      <dsp:txXfrm>
        <a:off x="1288732" y="2009929"/>
        <a:ext cx="2337792" cy="1402675"/>
      </dsp:txXfrm>
    </dsp:sp>
    <dsp:sp modelId="{B86B3898-08DD-46FE-A7BF-1751F4A4F091}">
      <dsp:nvSpPr>
        <dsp:cNvPr id="0" name=""/>
        <dsp:cNvSpPr/>
      </dsp:nvSpPr>
      <dsp:spPr>
        <a:xfrm>
          <a:off x="3860303" y="2009929"/>
          <a:ext cx="2337792" cy="1402675"/>
        </a:xfrm>
        <a:prstGeom prst="rect">
          <a:avLst/>
        </a:prstGeom>
        <a:solidFill>
          <a:schemeClr val="accent5">
            <a:hueOff val="1963986"/>
            <a:satOff val="-9392"/>
            <a:lumOff val="10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Antiedematózní</a:t>
          </a:r>
          <a:endParaRPr lang="en-US" sz="2700" kern="1200"/>
        </a:p>
      </dsp:txBody>
      <dsp:txXfrm>
        <a:off x="3860303" y="2009929"/>
        <a:ext cx="2337792" cy="1402675"/>
      </dsp:txXfrm>
    </dsp:sp>
    <dsp:sp modelId="{8060A49E-7C34-42F5-8CC3-326530765AA4}">
      <dsp:nvSpPr>
        <dsp:cNvPr id="0" name=""/>
        <dsp:cNvSpPr/>
      </dsp:nvSpPr>
      <dsp:spPr>
        <a:xfrm>
          <a:off x="6431875" y="2009929"/>
          <a:ext cx="2337792" cy="1402675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Odkladný </a:t>
          </a:r>
          <a:endParaRPr lang="en-US" sz="2700" kern="1200"/>
        </a:p>
      </dsp:txBody>
      <dsp:txXfrm>
        <a:off x="6431875" y="2009929"/>
        <a:ext cx="2337792" cy="1402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D39BD-3A02-4C15-8C15-5404307FD252}">
      <dsp:nvSpPr>
        <dsp:cNvPr id="0" name=""/>
        <dsp:cNvSpPr/>
      </dsp:nvSpPr>
      <dsp:spPr>
        <a:xfrm>
          <a:off x="0" y="357516"/>
          <a:ext cx="67976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935448-0116-47A4-9E77-826CBA0B2951}">
      <dsp:nvSpPr>
        <dsp:cNvPr id="0" name=""/>
        <dsp:cNvSpPr/>
      </dsp:nvSpPr>
      <dsp:spPr>
        <a:xfrm>
          <a:off x="339883" y="18036"/>
          <a:ext cx="4758372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300" kern="1200"/>
            <a:t>Hypertonus: strukturální &amp; funkční</a:t>
          </a:r>
          <a:endParaRPr lang="en-US" sz="2300" kern="1200"/>
        </a:p>
      </dsp:txBody>
      <dsp:txXfrm>
        <a:off x="373027" y="51180"/>
        <a:ext cx="4692084" cy="612672"/>
      </dsp:txXfrm>
    </dsp:sp>
    <dsp:sp modelId="{05CD8984-2475-496E-BA82-B3915EB141CF}">
      <dsp:nvSpPr>
        <dsp:cNvPr id="0" name=""/>
        <dsp:cNvSpPr/>
      </dsp:nvSpPr>
      <dsp:spPr>
        <a:xfrm>
          <a:off x="0" y="1400796"/>
          <a:ext cx="67976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665912"/>
              <a:satOff val="-293"/>
              <a:lumOff val="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77DBC5-F4A7-43AA-BF18-D2EFE1EB75E9}">
      <dsp:nvSpPr>
        <dsp:cNvPr id="0" name=""/>
        <dsp:cNvSpPr/>
      </dsp:nvSpPr>
      <dsp:spPr>
        <a:xfrm>
          <a:off x="339883" y="1061316"/>
          <a:ext cx="4758372" cy="678960"/>
        </a:xfrm>
        <a:prstGeom prst="roundRect">
          <a:avLst/>
        </a:prstGeom>
        <a:solidFill>
          <a:schemeClr val="accent2">
            <a:hueOff val="-665912"/>
            <a:satOff val="-293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300" kern="1200"/>
            <a:t>Rozlišovat hypertonus dle etáže</a:t>
          </a:r>
          <a:endParaRPr lang="en-US" sz="2300" kern="1200"/>
        </a:p>
      </dsp:txBody>
      <dsp:txXfrm>
        <a:off x="373027" y="1094460"/>
        <a:ext cx="4692084" cy="612672"/>
      </dsp:txXfrm>
    </dsp:sp>
    <dsp:sp modelId="{F971FC66-87BF-4A6C-B2B6-C726BA55C683}">
      <dsp:nvSpPr>
        <dsp:cNvPr id="0" name=""/>
        <dsp:cNvSpPr/>
      </dsp:nvSpPr>
      <dsp:spPr>
        <a:xfrm>
          <a:off x="0" y="2444076"/>
          <a:ext cx="6797675" cy="318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331824"/>
              <a:satOff val="-586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575" tIns="479044" rIns="527575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Centrální (etáž kortiko-subkortikální)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Reflexní (etáž spinální - myofibrily)</a:t>
          </a: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Přímý (tixotropie: zlepšení reologických vlastností, etáž svalově-fasciová</a:t>
          </a:r>
          <a:r>
            <a:rPr lang="cs-CZ" sz="2300" kern="1200">
              <a:latin typeface="Tw Cen MT" panose="020F0302020204030204"/>
            </a:rPr>
            <a:t> a vazivově-kloubní</a:t>
          </a:r>
          <a:r>
            <a:rPr lang="cs-CZ" sz="2300" kern="1200"/>
            <a:t>)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Nepřímý (etáž svalová - myofibrily)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Specifický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Antispastický</a:t>
          </a:r>
          <a:endParaRPr lang="en-US" sz="2300" kern="1200"/>
        </a:p>
      </dsp:txBody>
      <dsp:txXfrm>
        <a:off x="0" y="2444076"/>
        <a:ext cx="6797675" cy="3187800"/>
      </dsp:txXfrm>
    </dsp:sp>
    <dsp:sp modelId="{61391F64-DAFE-4413-BDE3-861F370E3A35}">
      <dsp:nvSpPr>
        <dsp:cNvPr id="0" name=""/>
        <dsp:cNvSpPr/>
      </dsp:nvSpPr>
      <dsp:spPr>
        <a:xfrm>
          <a:off x="339883" y="2104596"/>
          <a:ext cx="4758372" cy="678960"/>
        </a:xfrm>
        <a:prstGeom prst="roundRect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300" kern="1200"/>
            <a:t>Dělení myorelaxačního účinku:</a:t>
          </a:r>
          <a:endParaRPr lang="en-US" sz="2300" kern="1200"/>
        </a:p>
      </dsp:txBody>
      <dsp:txXfrm>
        <a:off x="373027" y="2137740"/>
        <a:ext cx="4692084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153C3-5D5A-4B2C-91B5-A3D6F171981F}">
      <dsp:nvSpPr>
        <dsp:cNvPr id="0" name=""/>
        <dsp:cNvSpPr/>
      </dsp:nvSpPr>
      <dsp:spPr>
        <a:xfrm>
          <a:off x="0" y="455706"/>
          <a:ext cx="6797675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575" tIns="562356" rIns="527575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Parciální denervace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Úbytek svalové hmoty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Pchch nervosvalového přenosu...</a:t>
          </a:r>
          <a:endParaRPr lang="en-US" sz="2700" kern="1200"/>
        </a:p>
      </dsp:txBody>
      <dsp:txXfrm>
        <a:off x="0" y="455706"/>
        <a:ext cx="6797675" cy="1913625"/>
      </dsp:txXfrm>
    </dsp:sp>
    <dsp:sp modelId="{E2EBFEE3-9112-49D0-B7D7-1B4A9F988F8C}">
      <dsp:nvSpPr>
        <dsp:cNvPr id="0" name=""/>
        <dsp:cNvSpPr/>
      </dsp:nvSpPr>
      <dsp:spPr>
        <a:xfrm>
          <a:off x="339883" y="57186"/>
          <a:ext cx="4758372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STRUKTURÁLNÍ:</a:t>
          </a:r>
          <a:endParaRPr lang="en-US" sz="2700" kern="1200"/>
        </a:p>
      </dsp:txBody>
      <dsp:txXfrm>
        <a:off x="378791" y="96094"/>
        <a:ext cx="4680556" cy="719224"/>
      </dsp:txXfrm>
    </dsp:sp>
    <dsp:sp modelId="{F1BDC11D-DCE3-4CD6-8191-00E5E11B4BE3}">
      <dsp:nvSpPr>
        <dsp:cNvPr id="0" name=""/>
        <dsp:cNvSpPr/>
      </dsp:nvSpPr>
      <dsp:spPr>
        <a:xfrm>
          <a:off x="0" y="2913651"/>
          <a:ext cx="6797675" cy="2679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331824"/>
              <a:satOff val="-586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575" tIns="562356" rIns="527575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Z inaktivity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Z přítomnosti RZ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Při kloubní dysfunkci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Při protažení či při zkrácení svalu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Při kombinaci výše uvedených příčin</a:t>
          </a:r>
          <a:endParaRPr lang="en-US" sz="2700" kern="1200"/>
        </a:p>
      </dsp:txBody>
      <dsp:txXfrm>
        <a:off x="0" y="2913651"/>
        <a:ext cx="6797675" cy="2679075"/>
      </dsp:txXfrm>
    </dsp:sp>
    <dsp:sp modelId="{824392B1-DD43-4EF6-9585-AB85B0CE6281}">
      <dsp:nvSpPr>
        <dsp:cNvPr id="0" name=""/>
        <dsp:cNvSpPr/>
      </dsp:nvSpPr>
      <dsp:spPr>
        <a:xfrm>
          <a:off x="339883" y="2515131"/>
          <a:ext cx="4758372" cy="797040"/>
        </a:xfrm>
        <a:prstGeom prst="roundRect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FUNKČNÍ:</a:t>
          </a:r>
          <a:endParaRPr lang="en-US" sz="2700" kern="1200"/>
        </a:p>
      </dsp:txBody>
      <dsp:txXfrm>
        <a:off x="378791" y="2554039"/>
        <a:ext cx="4680556" cy="719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090CD-5915-4D27-840F-A55EB83321CA}">
      <dsp:nvSpPr>
        <dsp:cNvPr id="0" name=""/>
        <dsp:cNvSpPr/>
      </dsp:nvSpPr>
      <dsp:spPr>
        <a:xfrm>
          <a:off x="0" y="65421"/>
          <a:ext cx="8128150" cy="24368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Akutní: PIR, FT: KT či procedury se speciálním nepřímým myorelaxačním účinkem (prostřednictvím FM)</a:t>
          </a:r>
          <a:endParaRPr lang="en-US" sz="3100" kern="1200"/>
        </a:p>
      </dsp:txBody>
      <dsp:txXfrm>
        <a:off x="118959" y="184380"/>
        <a:ext cx="7890232" cy="2198972"/>
      </dsp:txXfrm>
    </dsp:sp>
    <dsp:sp modelId="{EC945AB1-05D2-471A-A4BD-AF6E2667B067}">
      <dsp:nvSpPr>
        <dsp:cNvPr id="0" name=""/>
        <dsp:cNvSpPr/>
      </dsp:nvSpPr>
      <dsp:spPr>
        <a:xfrm>
          <a:off x="0" y="2502312"/>
          <a:ext cx="812815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9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/>
            <a:t>KI: posilování, myostimulace</a:t>
          </a:r>
          <a:endParaRPr lang="en-US" sz="2400" kern="1200"/>
        </a:p>
      </dsp:txBody>
      <dsp:txXfrm>
        <a:off x="0" y="2502312"/>
        <a:ext cx="8128150" cy="513360"/>
      </dsp:txXfrm>
    </dsp:sp>
    <dsp:sp modelId="{7B11BF77-4D7A-4B2D-B98F-8FF6A1E8810E}">
      <dsp:nvSpPr>
        <dsp:cNvPr id="0" name=""/>
        <dsp:cNvSpPr/>
      </dsp:nvSpPr>
      <dsp:spPr>
        <a:xfrm>
          <a:off x="0" y="3015672"/>
          <a:ext cx="8128150" cy="2436890"/>
        </a:xfrm>
        <a:prstGeom prst="roundRect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Chronické: ztluštění kontrahovaných myofibril – komprese myofibril v subfasciálním prostoru - snížení perfuze - dochází k ireverzibilní přestavbě kontraktilních vláken na vazivo - oslabení svalu</a:t>
          </a:r>
          <a:endParaRPr lang="en-US" sz="3100" kern="1200"/>
        </a:p>
      </dsp:txBody>
      <dsp:txXfrm>
        <a:off x="118959" y="3134631"/>
        <a:ext cx="7890232" cy="2198972"/>
      </dsp:txXfrm>
    </dsp:sp>
    <dsp:sp modelId="{0527EFA0-22E5-4D6C-8924-363A6D5998D6}">
      <dsp:nvSpPr>
        <dsp:cNvPr id="0" name=""/>
        <dsp:cNvSpPr/>
      </dsp:nvSpPr>
      <dsp:spPr>
        <a:xfrm>
          <a:off x="0" y="5452562"/>
          <a:ext cx="8128150" cy="978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9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/>
            <a:t>Dif. dg. ak. </a:t>
          </a:r>
          <a:r>
            <a:rPr lang="cs-CZ" sz="2400" kern="1200">
              <a:latin typeface="Tw Cen MT" panose="020F0302020204030204"/>
            </a:rPr>
            <a:t>a</a:t>
          </a:r>
          <a:r>
            <a:rPr lang="cs-CZ" sz="2400" kern="1200"/>
            <a:t> chron.. Po PIR u akutních okamžitý efekt, u chronický již žádný efekt = vlákna jsou již přeměněna na vazivo.</a:t>
          </a:r>
          <a:endParaRPr lang="en-US" sz="2400" kern="1200"/>
        </a:p>
      </dsp:txBody>
      <dsp:txXfrm>
        <a:off x="0" y="5452562"/>
        <a:ext cx="8128150" cy="978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34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1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4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1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35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9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2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5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40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6C3210-4D95-41AF-9693-F20D96BE9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98" b="12502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/>
          </a:bodyPr>
          <a:lstStyle/>
          <a:p>
            <a:r>
              <a:rPr lang="cs-CZ" sz="3800" dirty="0">
                <a:solidFill>
                  <a:schemeClr val="tx1"/>
                </a:solidFill>
              </a:rPr>
              <a:t>Určení parametrů FT dle požadovaného účinku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Mgr. Marie Krejčová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D50218C5-E017-43D2-8345-FD9FBF0C9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018DA-6EF8-46FE-B1AB-B847ABB12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W Cen MT"/>
              </a:rPr>
              <a:t>ÚČINEK MYORELAXAČNÍ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E63670-0FE8-41B3-872A-802A865A7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725058"/>
            <a:ext cx="10058400" cy="3144034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b="1">
                <a:highlight>
                  <a:srgbClr val="00FFFF"/>
                </a:highlight>
                <a:latin typeface="TW Cen MT"/>
              </a:rPr>
              <a:t>SPECIFICKÝ: </a:t>
            </a:r>
            <a:r>
              <a:rPr lang="cs-CZ">
                <a:latin typeface="TW Cen MT"/>
              </a:rPr>
              <a:t>= triggerlytický</a:t>
            </a:r>
            <a:endParaRPr lang="en-US">
              <a:ea typeface="+mn-lt"/>
              <a:cs typeface="+mn-lt"/>
            </a:endParaRPr>
          </a:p>
          <a:p>
            <a:pPr marL="383540" lvl="1"/>
            <a:r>
              <a:rPr lang="cs-CZ">
                <a:latin typeface="TW Cen MT"/>
              </a:rPr>
              <a:t>I: pro odstranění RZ ve svalech</a:t>
            </a:r>
            <a:endParaRPr lang="cs-CZ" dirty="0">
              <a:latin typeface="TW Cen MT"/>
            </a:endParaRPr>
          </a:p>
          <a:p>
            <a:pPr marL="383540" lvl="1"/>
            <a:r>
              <a:rPr lang="cs-CZ">
                <a:latin typeface="TW Cen MT"/>
              </a:rPr>
              <a:t>KT: mechanismus úč.: 2 děje: submaximální kontrakce myofibril při neschopnosti volní relaxace &amp; gelifikace amorfní mezibuněčné hmoty vmezeřeného vaziva (tixotropie)  </a:t>
            </a:r>
            <a:endParaRPr lang="cs-CZ" dirty="0">
              <a:latin typeface="TW Cen MT"/>
            </a:endParaRPr>
          </a:p>
          <a:p>
            <a:pPr marL="383540" lvl="1"/>
            <a:r>
              <a:rPr lang="cs-CZ">
                <a:latin typeface="TW Cen MT"/>
              </a:rPr>
              <a:t>Vysokovoltážní terapie v režimu CV s muskulární aplikací malou kuličkovou EL</a:t>
            </a:r>
          </a:p>
          <a:p>
            <a:pPr marL="383540" lvl="1"/>
            <a:r>
              <a:rPr lang="cs-CZ">
                <a:latin typeface="TW Cen MT"/>
              </a:rPr>
              <a:t>Méně cílené: ultraelektrostimulace, UZ</a:t>
            </a:r>
            <a:endParaRPr lang="cs-CZ" dirty="0">
              <a:latin typeface="TW Cen M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794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E5C511-2B05-41DF-B9E4-E701B5B32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W Cen MT"/>
              </a:rPr>
              <a:t>ÚČINEK MYORELAXAČNÍ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04E62C-D20D-4971-A0AE-76CA8B758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r>
              <a:rPr lang="cs-CZ" b="1">
                <a:highlight>
                  <a:srgbClr val="00FFFF"/>
                </a:highlight>
                <a:latin typeface="TW Cen MT"/>
              </a:rPr>
              <a:t>ANTISPASTICKÝ:</a:t>
            </a:r>
            <a:endParaRPr lang="en-US" b="1">
              <a:highlight>
                <a:srgbClr val="00FFFF"/>
              </a:highlight>
              <a:ea typeface="+mn-lt"/>
              <a:cs typeface="+mn-lt"/>
            </a:endParaRPr>
          </a:p>
          <a:p>
            <a:pPr marL="383540" lvl="1"/>
            <a:r>
              <a:rPr lang="cs-CZ">
                <a:latin typeface="TW Cen MT"/>
              </a:rPr>
              <a:t>Lokální kryoterapie</a:t>
            </a:r>
            <a:endParaRPr lang="cs-CZ">
              <a:ea typeface="+mn-lt"/>
              <a:cs typeface="+mn-lt"/>
            </a:endParaRPr>
          </a:p>
          <a:p>
            <a:pPr marL="383540" lvl="1"/>
            <a:r>
              <a:rPr lang="cs-CZ">
                <a:latin typeface="TW Cen MT"/>
              </a:rPr>
              <a:t>Kontaktní nf elektroterapie spřaženými impulzy</a:t>
            </a:r>
            <a:endParaRPr lang="cs-CZ">
              <a:ea typeface="+mn-lt"/>
              <a:cs typeface="+mn-lt"/>
            </a:endParaRPr>
          </a:p>
          <a:p>
            <a:pPr marL="383540" lvl="1"/>
            <a:r>
              <a:rPr lang="cs-CZ">
                <a:latin typeface="TW Cen MT"/>
              </a:rPr>
              <a:t>Mechanismus účinku: při střídavé kontrakci agonisty (spastický sv.) &amp; antagonisty (nespastický sv.) pomocí elektrického dráždění dochází ke: </a:t>
            </a:r>
            <a:endParaRPr lang="cs-CZ">
              <a:ea typeface="+mn-lt"/>
              <a:cs typeface="+mn-lt"/>
            </a:endParaRPr>
          </a:p>
          <a:p>
            <a:pPr marL="566420" lvl="2"/>
            <a:r>
              <a:rPr lang="cs-CZ">
                <a:highlight>
                  <a:srgbClr val="00FFFF"/>
                </a:highlight>
                <a:latin typeface="TW Cen MT"/>
              </a:rPr>
              <a:t>Snížení firingu z vřetének</a:t>
            </a:r>
            <a:endParaRPr lang="cs-CZ">
              <a:highlight>
                <a:srgbClr val="00FFFF"/>
              </a:highlight>
              <a:ea typeface="+mn-lt"/>
              <a:cs typeface="+mn-lt"/>
            </a:endParaRPr>
          </a:p>
          <a:p>
            <a:pPr marL="566420" lvl="2"/>
            <a:r>
              <a:rPr lang="cs-CZ">
                <a:highlight>
                  <a:srgbClr val="00FFFF"/>
                </a:highlight>
                <a:latin typeface="TW Cen MT"/>
              </a:rPr>
              <a:t>Zvýšení firingu z Golgiho tělísek</a:t>
            </a:r>
            <a:endParaRPr lang="cs-CZ">
              <a:highlight>
                <a:srgbClr val="00FFFF"/>
              </a:highlight>
              <a:ea typeface="+mn-lt"/>
              <a:cs typeface="+mn-lt"/>
            </a:endParaRPr>
          </a:p>
          <a:p>
            <a:pPr marL="566420" lvl="2"/>
            <a:r>
              <a:rPr lang="cs-CZ">
                <a:highlight>
                  <a:srgbClr val="00FFFF"/>
                </a:highlight>
                <a:latin typeface="TW Cen MT"/>
              </a:rPr>
              <a:t>Inhibici α-motoneuronů kontrahovaného svalu</a:t>
            </a:r>
            <a:endParaRPr lang="cs-CZ">
              <a:highlight>
                <a:srgbClr val="00FFFF"/>
              </a:highlight>
              <a:ea typeface="+mn-lt"/>
              <a:cs typeface="+mn-lt"/>
            </a:endParaRPr>
          </a:p>
          <a:p>
            <a:pPr marL="566420" lvl="2"/>
            <a:r>
              <a:rPr lang="cs-CZ">
                <a:highlight>
                  <a:srgbClr val="00FFFF"/>
                </a:highlight>
                <a:latin typeface="TW Cen MT"/>
              </a:rPr>
              <a:t>Facilitaci α-motoneuronů antagonisty</a:t>
            </a:r>
            <a:endParaRPr lang="cs-CZ">
              <a:highlight>
                <a:srgbClr val="00FFFF"/>
              </a:highlight>
              <a:ea typeface="+mn-lt"/>
              <a:cs typeface="+mn-lt"/>
            </a:endParaRPr>
          </a:p>
          <a:p>
            <a:pPr marL="383540" lvl="1"/>
            <a:r>
              <a:rPr lang="cs-CZ">
                <a:latin typeface="TW Cen MT"/>
              </a:rPr>
              <a:t>Int. NPM: pro pac. často subj. velmi nepříjemné!</a:t>
            </a:r>
            <a:endParaRPr lang="cs-CZ" dirty="0">
              <a:latin typeface="TW Cen MT"/>
            </a:endParaRPr>
          </a:p>
          <a:p>
            <a:pPr marL="0" indent="0">
              <a:buClr>
                <a:srgbClr val="1CADE4"/>
              </a:buCl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945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F341C9-3247-410B-A77A-58A5F547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ÚČINEK MYOSTIMULAČNÍ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A74FA1-ABED-4F40-8E6E-358CD3664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409161" cy="4160033"/>
          </a:xfrm>
        </p:spPr>
        <p:txBody>
          <a:bodyPr vert="horz" lIns="0" tIns="45720" rIns="0" bIns="45720" rtlCol="0" anchor="t">
            <a:normAutofit fontScale="85000" lnSpcReduction="20000"/>
          </a:bodyPr>
          <a:lstStyle/>
          <a:p>
            <a:r>
              <a:rPr lang="cs-CZ" b="1">
                <a:highlight>
                  <a:srgbClr val="FF0000"/>
                </a:highlight>
              </a:rPr>
              <a:t>PŘÍMÝ:</a:t>
            </a:r>
          </a:p>
          <a:p>
            <a:pPr marL="383540" lvl="1"/>
            <a:r>
              <a:rPr lang="cs-CZ"/>
              <a:t>Pouze u nemožnosti fyziologického přenosu informací z motoneuronu na svalovou ploténku</a:t>
            </a:r>
            <a:endParaRPr lang="cs-CZ" dirty="0"/>
          </a:p>
          <a:p>
            <a:pPr marL="383540" lvl="1"/>
            <a:r>
              <a:rPr lang="cs-CZ"/>
              <a:t>ES denervovaných svalových vláken šikmými impulzy jako prevence ireverzibilní fibroblastické přestavby kontraktilních elementů.</a:t>
            </a:r>
            <a:endParaRPr lang="cs-CZ" dirty="0"/>
          </a:p>
          <a:p>
            <a:pPr marL="383540" lvl="1"/>
            <a:r>
              <a:rPr lang="cs-CZ"/>
              <a:t>Délka impulzu: nad 10 ms (prakticky nad 100 ms), vyšší intenzita</a:t>
            </a:r>
            <a:endParaRPr lang="cs-CZ" dirty="0"/>
          </a:p>
          <a:p>
            <a:pPr marL="383540" lvl="1"/>
            <a:r>
              <a:rPr lang="cs-CZ"/>
              <a:t>I: periferní parézy: šikmé impulzy s pozvolnou náběžnou hranou (co nejmenší délka a intenzita, parametry zjišťujeme z Hoorwegoy-Weissovy I/t křivky</a:t>
            </a:r>
            <a:endParaRPr lang="cs-CZ" i="1"/>
          </a:p>
          <a:p>
            <a:r>
              <a:rPr lang="cs-CZ" b="1">
                <a:highlight>
                  <a:srgbClr val="FF0000"/>
                </a:highlight>
              </a:rPr>
              <a:t>NEPŘÍMÝ:</a:t>
            </a:r>
          </a:p>
          <a:p>
            <a:pPr marL="383540" lvl="1"/>
            <a:r>
              <a:rPr lang="cs-CZ"/>
              <a:t>Drážděním eferentních vláken či nervosvalových plotének</a:t>
            </a:r>
          </a:p>
          <a:p>
            <a:pPr marL="383540" lvl="1"/>
            <a:r>
              <a:rPr lang="cs-CZ">
                <a:highlight>
                  <a:srgbClr val="FF0000"/>
                </a:highlight>
              </a:rPr>
              <a:t>Bez zpětné vazby = MYOSTIMULACE:</a:t>
            </a:r>
          </a:p>
          <a:p>
            <a:pPr marL="566420" lvl="2"/>
            <a:r>
              <a:rPr lang="cs-CZ"/>
              <a:t>EG: selektivní posilování oslabených svalů (Z INAKTIVITY – ne jiné příčiny!): TENS surge, NMES,  faradizace, DD – RS, Kotzovy proudy...</a:t>
            </a:r>
            <a:endParaRPr lang="cs-CZ" dirty="0"/>
          </a:p>
          <a:p>
            <a:pPr marL="383540" lvl="1"/>
            <a:r>
              <a:rPr lang="cs-CZ">
                <a:highlight>
                  <a:srgbClr val="FF0000"/>
                </a:highlight>
              </a:rPr>
              <a:t>SE ZPĚTNOU VAZBOU = MYOFEEDBACK:</a:t>
            </a:r>
            <a:r>
              <a:rPr lang="cs-CZ"/>
              <a:t> umožní kontrolu relaxace</a:t>
            </a:r>
            <a:endParaRPr lang="cs-CZ" dirty="0"/>
          </a:p>
          <a:p>
            <a:pPr marL="383540" lvl="1"/>
            <a:r>
              <a:rPr lang="cs-CZ">
                <a:highlight>
                  <a:srgbClr val="FF0000"/>
                </a:highlight>
              </a:rPr>
              <a:t>SE SPECIÁLNÍ ZPĚTNOU VAZBOU = FUNKČNÍ NEUROMUSKULÁRNÍ STIMULACE</a:t>
            </a:r>
          </a:p>
        </p:txBody>
      </p:sp>
    </p:spTree>
    <p:extLst>
      <p:ext uri="{BB962C8B-B14F-4D97-AF65-F5344CB8AC3E}">
        <p14:creationId xmlns:p14="http://schemas.microsoft.com/office/powerpoint/2010/main" val="490792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AEF148-F20B-4D7C-86AF-B0A7471E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chemeClr val="bg1"/>
                </a:solidFill>
              </a:rPr>
              <a:t>PŘÍČINY SVALOVÉHO OSLABENÍ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0855775-4003-4328-B610-37590415ED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05588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9565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BCF0284-06C7-440D-B29A-4E781D06B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chemeClr val="bg1"/>
                </a:solidFill>
                <a:ea typeface="+mj-lt"/>
                <a:cs typeface="+mj-lt"/>
              </a:rPr>
              <a:t>OSLABENÍ SVALŮ Z PŘÍTOMNOSTI RZ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09A859C-41F7-4965-94AA-19DFDA0B2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59637"/>
              </p:ext>
            </p:extLst>
          </p:nvPr>
        </p:nvGraphicFramePr>
        <p:xfrm>
          <a:off x="4064530" y="143859"/>
          <a:ext cx="8128150" cy="6496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9499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8FC5D6D-C214-4CC5-B6C1-EFA6764FC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OSLABENÍ SVALŮ PŘI KLOUBNÍ DYSFUNKCI</a:t>
            </a:r>
            <a:endParaRPr lang="cs-CZ" sz="4400">
              <a:solidFill>
                <a:srgbClr val="FFFFFF"/>
              </a:solidFill>
              <a:ea typeface="+mj-lt"/>
              <a:cs typeface="+mj-lt"/>
            </a:endParaRPr>
          </a:p>
          <a:p>
            <a:endParaRPr lang="cs-CZ" sz="44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87EE51-C4D0-4693-B820-2434BFCE1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054" y="146277"/>
            <a:ext cx="7290482" cy="620258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z="2200" b="1"/>
              <a:t>Postižení svalů a kloubů je uniformní.</a:t>
            </a:r>
          </a:p>
          <a:p>
            <a:r>
              <a:rPr lang="cs-CZ" sz="2200"/>
              <a:t>Kloubní vzorec, svalový vzorec</a:t>
            </a:r>
          </a:p>
          <a:p>
            <a:r>
              <a:rPr lang="cs-CZ" sz="2200"/>
              <a:t>Kapsulární vzorec = rozsah omezení PROM v kloubu při intraartikulární pch</a:t>
            </a:r>
          </a:p>
          <a:p>
            <a:r>
              <a:rPr lang="cs-CZ" sz="2200"/>
              <a:t>Svalový vzorec = které svaly postiženy hypertonem a hypotonem při intraartikulární pch daného kloubu</a:t>
            </a:r>
          </a:p>
          <a:p>
            <a:r>
              <a:rPr lang="cs-CZ" sz="2200" b="1"/>
              <a:t>KI: analytické posilování vč. EG</a:t>
            </a:r>
          </a:p>
          <a:p>
            <a:r>
              <a:rPr lang="cs-CZ" sz="2200" b="1"/>
              <a:t>Indikace:</a:t>
            </a:r>
          </a:p>
          <a:p>
            <a:pPr marL="383540" lvl="1"/>
            <a:r>
              <a:rPr lang="cs-CZ" sz="2200"/>
              <a:t>léčba základní pch</a:t>
            </a:r>
          </a:p>
          <a:p>
            <a:pPr marL="383540" lvl="1"/>
            <a:r>
              <a:rPr lang="cs-CZ" sz="2200">
                <a:highlight>
                  <a:srgbClr val="00FFFF"/>
                </a:highlight>
              </a:rPr>
              <a:t>Stimulace proprioceptorů (zejm. svalových vřetének). PNF (vždy zpočátku minimální silou!)</a:t>
            </a:r>
          </a:p>
          <a:p>
            <a:endParaRPr lang="cs-CZ" sz="2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7493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3210F7-D124-49B0-ADB5-5BAAADE6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PŘÍČINY OSLABENÍ SVALŮ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3B995-6482-42C2-AB07-B236F32C3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435" y="85802"/>
            <a:ext cx="7157434" cy="6710587"/>
          </a:xfrm>
        </p:spPr>
        <p:txBody>
          <a:bodyPr vert="horz" lIns="0" tIns="45720" rIns="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1500" b="1">
                <a:highlight>
                  <a:srgbClr val="00FF00"/>
                </a:highlight>
              </a:rPr>
              <a:t>Z PROTAŽENÍ: = tzv. position weakness</a:t>
            </a:r>
          </a:p>
          <a:p>
            <a:pPr marL="342900" indent="-342900">
              <a:lnSpc>
                <a:spcPct val="100000"/>
              </a:lnSpc>
            </a:pPr>
            <a:r>
              <a:rPr lang="cs-CZ" sz="1500"/>
              <a:t>Sval vystavený dlouhodobé prolongaci - postupná ztráta kontaktu aktinových &amp; myozinových vláken - nemožnost aktivní kontrakce - až klinický obraz těžké plegie</a:t>
            </a:r>
          </a:p>
          <a:p>
            <a:pPr marL="342900" indent="-342900">
              <a:lnSpc>
                <a:spcPct val="100000"/>
              </a:lnSpc>
            </a:pPr>
            <a:r>
              <a:rPr lang="cs-CZ" sz="1500"/>
              <a:t>KI: analytické posilování</a:t>
            </a:r>
          </a:p>
          <a:p>
            <a:pPr marL="342900" indent="-342900">
              <a:lnSpc>
                <a:spcPct val="100000"/>
              </a:lnSpc>
            </a:pPr>
            <a:r>
              <a:rPr lang="cs-CZ" sz="1500"/>
              <a:t>Indikace:</a:t>
            </a:r>
          </a:p>
          <a:p>
            <a:pPr marL="635000" lvl="1" indent="-342900">
              <a:lnSpc>
                <a:spcPct val="100000"/>
              </a:lnSpc>
            </a:pPr>
            <a:r>
              <a:rPr lang="cs-CZ" sz="1500"/>
              <a:t>Facilitační tchch: PNF</a:t>
            </a:r>
          </a:p>
          <a:p>
            <a:pPr marL="635000" lvl="1" indent="-342900">
              <a:lnSpc>
                <a:spcPct val="100000"/>
              </a:lnSpc>
            </a:pPr>
            <a:r>
              <a:rPr lang="cs-CZ" sz="1500"/>
              <a:t>EG</a:t>
            </a:r>
          </a:p>
          <a:p>
            <a:pPr marL="635000" lvl="1" indent="-342900">
              <a:lnSpc>
                <a:spcPct val="100000"/>
              </a:lnSpc>
            </a:pPr>
            <a:r>
              <a:rPr lang="cs-CZ" sz="1500"/>
              <a:t>Výjimečně 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500" b="1">
                <a:highlight>
                  <a:srgbClr val="00FF00"/>
                </a:highlight>
              </a:rPr>
              <a:t>ZE ZKRÁCENÍ: = tzv. thighness weakness</a:t>
            </a:r>
          </a:p>
          <a:p>
            <a:pPr marL="342900" indent="-342900">
              <a:lnSpc>
                <a:spcPct val="100000"/>
              </a:lnSpc>
            </a:pPr>
            <a:r>
              <a:rPr lang="cs-CZ" sz="1500"/>
              <a:t>U dlouhodobého zkrácení vazivových struktur svalu při jeho dlouhodobém přetěžování</a:t>
            </a:r>
          </a:p>
          <a:p>
            <a:pPr marL="342900" indent="-342900">
              <a:lnSpc>
                <a:spcPct val="100000"/>
              </a:lnSpc>
            </a:pPr>
            <a:r>
              <a:rPr lang="cs-CZ" sz="1500"/>
              <a:t>KI: posilování vč. EG</a:t>
            </a:r>
          </a:p>
          <a:p>
            <a:pPr marL="342900" indent="-342900">
              <a:lnSpc>
                <a:spcPct val="100000"/>
              </a:lnSpc>
            </a:pPr>
            <a:r>
              <a:rPr lang="cs-CZ" sz="1500"/>
              <a:t>Indikace:</a:t>
            </a:r>
          </a:p>
          <a:p>
            <a:pPr marL="383540" lvl="1">
              <a:lnSpc>
                <a:spcPct val="100000"/>
              </a:lnSpc>
            </a:pPr>
            <a:r>
              <a:rPr lang="cs-CZ" sz="1500"/>
              <a:t>Ošetření přítomných RZ: PIR, presura, triggerlytické metody FT</a:t>
            </a:r>
          </a:p>
          <a:p>
            <a:pPr marL="383540" lvl="1">
              <a:lnSpc>
                <a:spcPct val="100000"/>
              </a:lnSpc>
            </a:pPr>
            <a:r>
              <a:rPr lang="cs-CZ" sz="1500"/>
              <a:t>Následné dlouhodobé šetrné protahování vazivového stromatu postiženého svalu (motodlahy, pružné tahy)</a:t>
            </a:r>
          </a:p>
          <a:p>
            <a:pPr>
              <a:lnSpc>
                <a:spcPct val="100000"/>
              </a:lnSpc>
            </a:pPr>
            <a:endParaRPr lang="cs-CZ" sz="15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9053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733479-A74C-413A-BDD1-7951570C0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ÚČINEK TROFOTROPNÍ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424488-7DA7-4656-8076-928603A65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387" y="1135"/>
            <a:ext cx="7544482" cy="6855730"/>
          </a:xfrm>
        </p:spPr>
        <p:txBody>
          <a:bodyPr vert="horz" lIns="0" tIns="45720" rIns="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00" b="1">
                <a:highlight>
                  <a:srgbClr val="00FF00"/>
                </a:highlight>
              </a:rPr>
              <a:t>= zlepšení prokrvení v dané oblasti, a to sympatikolyticky (etáž spinální), nepřímo (etáž svalově-fasciová) &amp; lokálně</a:t>
            </a:r>
          </a:p>
          <a:p>
            <a:pPr>
              <a:lnSpc>
                <a:spcPct val="100000"/>
              </a:lnSpc>
            </a:pPr>
            <a:r>
              <a:rPr lang="cs-CZ" sz="1600"/>
              <a:t>Pozor: zaměňovaný termín VAZODILATACE – ta se týká pouze sympatikolytických procedur!</a:t>
            </a:r>
          </a:p>
          <a:p>
            <a:pPr>
              <a:lnSpc>
                <a:spcPct val="100000"/>
              </a:lnSpc>
            </a:pPr>
            <a:r>
              <a:rPr lang="cs-CZ" sz="1600" b="1">
                <a:highlight>
                  <a:srgbClr val="00FF00"/>
                </a:highlight>
              </a:rPr>
              <a:t>GANGLIOTROPNÍ, SYMPATIKOLYTICKÝ:</a:t>
            </a:r>
            <a:r>
              <a:rPr lang="cs-CZ" sz="1600"/>
              <a:t> ovlivňuje tonus sympatiku, tedy ovlivnění vegetativního systému</a:t>
            </a:r>
          </a:p>
          <a:p>
            <a:pPr marL="383540" lvl="1">
              <a:lnSpc>
                <a:spcPct val="100000"/>
              </a:lnSpc>
            </a:pPr>
            <a:r>
              <a:rPr lang="cs-CZ" sz="1600"/>
              <a:t>Nepřímý trofotropní účinek</a:t>
            </a:r>
          </a:p>
          <a:p>
            <a:pPr marL="383540" lvl="1">
              <a:lnSpc>
                <a:spcPct val="100000"/>
              </a:lnSpc>
            </a:pPr>
            <a:r>
              <a:rPr lang="cs-CZ" sz="1600"/>
              <a:t>Gangliotropní aplikace konstantních 100 Hz proudů na sympatická ganglia cervikální a lumbální </a:t>
            </a:r>
          </a:p>
          <a:p>
            <a:pPr marL="383540" lvl="1">
              <a:lnSpc>
                <a:spcPct val="100000"/>
              </a:lnSpc>
            </a:pPr>
            <a:r>
              <a:rPr lang="cs-CZ" sz="1600">
                <a:highlight>
                  <a:srgbClr val="FFFF00"/>
                </a:highlight>
              </a:rPr>
              <a:t>Mechanismus účinku: teorie kódů,</a:t>
            </a:r>
            <a:r>
              <a:rPr lang="cs-CZ" sz="1600"/>
              <a:t> f = 100 Hz, int. NS</a:t>
            </a:r>
          </a:p>
          <a:p>
            <a:pPr marL="383540" lvl="1">
              <a:lnSpc>
                <a:spcPct val="100000"/>
              </a:lnSpc>
            </a:pPr>
            <a:r>
              <a:rPr lang="cs-CZ" sz="1600"/>
              <a:t>DD – DF u asteniků, sf (b) 100 Hz u normosteniků, sf (t) 100 Hz u obézních</a:t>
            </a:r>
          </a:p>
          <a:p>
            <a:pPr>
              <a:lnSpc>
                <a:spcPct val="100000"/>
              </a:lnSpc>
            </a:pPr>
            <a:r>
              <a:rPr lang="cs-CZ" sz="1600" b="1">
                <a:highlight>
                  <a:srgbClr val="00FF00"/>
                </a:highlight>
              </a:rPr>
              <a:t>NEPŘÍMÝ:</a:t>
            </a:r>
          </a:p>
          <a:p>
            <a:pPr marL="383540" lvl="1" indent="-91440">
              <a:lnSpc>
                <a:spcPct val="100000"/>
              </a:lnSpc>
            </a:pPr>
            <a:r>
              <a:rPr lang="cs-CZ" sz="1600">
                <a:highlight>
                  <a:srgbClr val="FFFF00"/>
                </a:highlight>
              </a:rPr>
              <a:t>Mechanismus účinku: aktivace mikrosvalové pumpy (zlepšení žilního návratu)</a:t>
            </a:r>
          </a:p>
          <a:p>
            <a:pPr marL="383540" lvl="1">
              <a:lnSpc>
                <a:spcPct val="100000"/>
              </a:lnSpc>
            </a:pPr>
            <a:r>
              <a:rPr lang="cs-CZ" sz="1600"/>
              <a:t>Parametry: FM min. 50 Hz v krátkých periodách (1 s), skokem (=contour 1 %) + konkrétní metoda dle HLOUBKY AKTIVOVANÝCH SVALŮ, subj.int. NM (u nižší f), PPM (u vyšší f)</a:t>
            </a:r>
          </a:p>
          <a:p>
            <a:pPr marL="566420" lvl="2">
              <a:lnSpc>
                <a:spcPct val="100000"/>
              </a:lnSpc>
            </a:pPr>
            <a:r>
              <a:rPr lang="cs-CZ"/>
              <a:t>Povrchová vrstva: DD –CP</a:t>
            </a:r>
          </a:p>
          <a:p>
            <a:pPr marL="566420" lvl="2">
              <a:lnSpc>
                <a:spcPct val="100000"/>
              </a:lnSpc>
            </a:pPr>
            <a:r>
              <a:rPr lang="cs-CZ"/>
              <a:t>Střední vrstva: sf (b): AMP 50, spectrum 50, swt 1, contour </a:t>
            </a:r>
            <a:r>
              <a:rPr lang="cs-CZ">
                <a:ea typeface="+mn-lt"/>
                <a:cs typeface="+mn-lt"/>
              </a:rPr>
              <a:t>1 %</a:t>
            </a:r>
            <a:endParaRPr lang="cs-CZ"/>
          </a:p>
          <a:p>
            <a:pPr marL="566420" lvl="2">
              <a:lnSpc>
                <a:spcPct val="100000"/>
              </a:lnSpc>
            </a:pPr>
            <a:r>
              <a:rPr lang="cs-CZ"/>
              <a:t>Hluboká vrstva: sf (t): </a:t>
            </a:r>
            <a:r>
              <a:rPr lang="cs-CZ">
                <a:ea typeface="+mn-lt"/>
                <a:cs typeface="+mn-lt"/>
              </a:rPr>
              <a:t>AMP 50, spectrum 50, swt 1, contour </a:t>
            </a:r>
            <a:r>
              <a:rPr lang="cs-CZ">
                <a:latin typeface="TW Cen MT"/>
              </a:rPr>
              <a:t>1 %</a:t>
            </a: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cs-CZ" sz="1600" b="1">
                <a:highlight>
                  <a:srgbClr val="00FF00"/>
                </a:highlight>
              </a:rPr>
              <a:t>LOKÁLNÍ:</a:t>
            </a:r>
            <a:r>
              <a:rPr lang="cs-CZ" sz="1600"/>
              <a:t> viz další slide</a:t>
            </a:r>
          </a:p>
        </p:txBody>
      </p:sp>
    </p:spTree>
    <p:extLst>
      <p:ext uri="{BB962C8B-B14F-4D97-AF65-F5344CB8AC3E}">
        <p14:creationId xmlns:p14="http://schemas.microsoft.com/office/powerpoint/2010/main" val="1530923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854E7-007B-41F7-A6E8-4B85C1142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ÚČINEK TROFOTROPNÍ LOKÁLNÍ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0030FD-5B9F-416D-9C0C-C50D4F063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699447" cy="4293081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>
                <a:highlight>
                  <a:srgbClr val="FFFF00"/>
                </a:highlight>
              </a:rPr>
              <a:t>MECHANISMUS ÚČINKU: přímý trofotropní</a:t>
            </a:r>
          </a:p>
          <a:p>
            <a:pPr marL="383540" lvl="1"/>
            <a:r>
              <a:rPr lang="cs-CZ">
                <a:highlight>
                  <a:srgbClr val="FFFF00"/>
                </a:highlight>
              </a:rPr>
              <a:t>Uvolnění prekapilárních svěračů:</a:t>
            </a:r>
            <a:r>
              <a:rPr lang="cs-CZ"/>
              <a:t> klidová galvanizace</a:t>
            </a:r>
          </a:p>
          <a:p>
            <a:pPr marL="566420" lvl="2"/>
            <a:r>
              <a:rPr lang="cs-CZ"/>
              <a:t>Normalizace tonu prekapilárních svěračů</a:t>
            </a:r>
            <a:endParaRPr lang="cs-CZ" dirty="0"/>
          </a:p>
          <a:p>
            <a:pPr marL="383540" lvl="1"/>
            <a:r>
              <a:rPr lang="cs-CZ">
                <a:highlight>
                  <a:srgbClr val="FFFF00"/>
                </a:highlight>
              </a:rPr>
              <a:t>Zlepšení perfuze s aktivací novotvorby kapilár:</a:t>
            </a:r>
            <a:r>
              <a:rPr lang="cs-CZ"/>
              <a:t> vakuum-kompresní t.</a:t>
            </a:r>
          </a:p>
          <a:p>
            <a:pPr marL="566420" lvl="2"/>
            <a:r>
              <a:rPr lang="cs-CZ"/>
              <a:t>Oblast DKK se zdůrazněním PODTLAKOVÉ fáze</a:t>
            </a:r>
            <a:endParaRPr lang="cs-CZ" dirty="0"/>
          </a:p>
          <a:p>
            <a:pPr marL="383540" lvl="1"/>
            <a:r>
              <a:rPr lang="cs-CZ">
                <a:highlight>
                  <a:srgbClr val="FFFF00"/>
                </a:highlight>
              </a:rPr>
              <a:t>Přímé dodání energie: </a:t>
            </a:r>
            <a:r>
              <a:rPr lang="cs-CZ"/>
              <a:t>laser, biolampa</a:t>
            </a:r>
          </a:p>
          <a:p>
            <a:pPr marL="566420" lvl="2"/>
            <a:r>
              <a:rPr lang="cs-CZ"/>
              <a:t>Akutní porušení kožního krytu</a:t>
            </a:r>
            <a:endParaRPr lang="cs-CZ" dirty="0"/>
          </a:p>
          <a:p>
            <a:pPr marL="383540" lvl="1"/>
            <a:r>
              <a:rPr lang="cs-CZ">
                <a:highlight>
                  <a:srgbClr val="FFFF00"/>
                </a:highlight>
              </a:rPr>
              <a:t>Rozechvění dipólů (např. molekul vody) v buňkách (dojde ke zvýšení nitrobuněčného metabolismu):</a:t>
            </a:r>
            <a:r>
              <a:rPr lang="cs-CZ"/>
              <a:t> nf MGT</a:t>
            </a:r>
          </a:p>
          <a:p>
            <a:pPr marL="566420" lvl="2"/>
            <a:r>
              <a:rPr lang="cs-CZ"/>
              <a:t>Urychlení hojení: distenze, distorze, luxace, fraktury, operace na měkkých i tvrdých tkáních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401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0DF884-0899-4728-8BCD-B36440B45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cs-CZ" sz="3700" dirty="0">
                <a:solidFill>
                  <a:srgbClr val="FFFFFF"/>
                </a:solidFill>
              </a:rPr>
              <a:t>ÚČINEK ANTIEDEMATÓZNÍ</a:t>
            </a:r>
            <a:r>
              <a:rPr lang="cs-CZ" sz="3700">
                <a:solidFill>
                  <a:srgbClr val="FFFFFF"/>
                </a:solidFill>
              </a:rPr>
              <a:t> &amp; ODKLADNÝ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585B2-F001-44EA-A81F-221D5F19A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292" y="-144008"/>
            <a:ext cx="7556576" cy="6771063"/>
          </a:xfrm>
        </p:spPr>
        <p:txBody>
          <a:bodyPr vert="horz" lIns="0" tIns="45720" rIns="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b="1">
                <a:highlight>
                  <a:srgbClr val="FFFF00"/>
                </a:highlight>
              </a:rPr>
              <a:t>ANTIEDEMATÓZNÍ:</a:t>
            </a:r>
          </a:p>
          <a:p>
            <a:pPr marL="383540" lvl="1">
              <a:lnSpc>
                <a:spcPct val="100000"/>
              </a:lnSpc>
            </a:pPr>
            <a:r>
              <a:rPr lang="cs-CZ" sz="1800" b="1"/>
              <a:t>Přímý:</a:t>
            </a:r>
            <a:endParaRPr lang="cs-CZ" sz="1800"/>
          </a:p>
          <a:p>
            <a:pPr marL="566420" lvl="2">
              <a:lnSpc>
                <a:spcPct val="100000"/>
              </a:lnSpc>
            </a:pPr>
            <a:r>
              <a:rPr lang="cs-CZ" sz="1800" b="1"/>
              <a:t>Mechanický: </a:t>
            </a:r>
            <a:r>
              <a:rPr lang="cs-CZ" sz="1800"/>
              <a:t>Vakuum-kompresní t. s akcentací hodnot přetlaku (eliminační fáze):</a:t>
            </a:r>
            <a:endParaRPr lang="cs-CZ" sz="1800" b="1"/>
          </a:p>
          <a:p>
            <a:pPr marL="749300" lvl="3">
              <a:lnSpc>
                <a:spcPct val="100000"/>
              </a:lnSpc>
            </a:pPr>
            <a:r>
              <a:rPr lang="cs-CZ" sz="1800"/>
              <a:t>Venostatické, lymfostatické otoky</a:t>
            </a:r>
          </a:p>
          <a:p>
            <a:pPr marL="566420" lvl="2">
              <a:lnSpc>
                <a:spcPct val="100000"/>
              </a:lnSpc>
            </a:pPr>
            <a:r>
              <a:rPr lang="cs-CZ" sz="1800" b="1"/>
              <a:t>Disperzní: </a:t>
            </a:r>
            <a:r>
              <a:rPr lang="cs-CZ" sz="1800"/>
              <a:t>UZ: přeměna gelu v sol, který jsou makrofágy schopni utilizovat, voda se vstřebává cévním řečištěm.</a:t>
            </a:r>
          </a:p>
          <a:p>
            <a:pPr marL="566420" lvl="2">
              <a:lnSpc>
                <a:spcPct val="100000"/>
              </a:lnSpc>
            </a:pPr>
            <a:r>
              <a:rPr lang="cs-CZ" sz="1800" b="1"/>
              <a:t>Transport Ca2+: </a:t>
            </a:r>
            <a:r>
              <a:rPr lang="cs-CZ" sz="1800"/>
              <a:t>Pulzní nf MGT či distanční elektroterapie: Bassetovy proudy</a:t>
            </a:r>
          </a:p>
          <a:p>
            <a:pPr marL="749300" lvl="3">
              <a:lnSpc>
                <a:spcPct val="100000"/>
              </a:lnSpc>
            </a:pPr>
            <a:r>
              <a:rPr lang="cs-CZ" sz="1800"/>
              <a:t>U chronických periartikulárních otoků</a:t>
            </a:r>
          </a:p>
          <a:p>
            <a:pPr marL="383540" lvl="1">
              <a:lnSpc>
                <a:spcPct val="100000"/>
              </a:lnSpc>
            </a:pPr>
            <a:r>
              <a:rPr lang="cs-CZ" sz="1800" b="1"/>
              <a:t>Nepřímý:</a:t>
            </a:r>
          </a:p>
          <a:p>
            <a:pPr marL="566420" lvl="2">
              <a:lnSpc>
                <a:spcPct val="100000"/>
              </a:lnSpc>
            </a:pPr>
            <a:r>
              <a:rPr lang="cs-CZ" sz="1800" b="1"/>
              <a:t>Aktivací mikrosvalové pumpy</a:t>
            </a:r>
            <a:r>
              <a:rPr lang="cs-CZ" sz="1800"/>
              <a:t>: využití cévních chlopní na úrovni venul – elektrickou stimulací vyvolána mimovolní kontrakce svalů - dochází k vytlačení venózní krve centripetálně: CAVE! Nutný intaktní chlopenní žilní i lymfatický systém!</a:t>
            </a:r>
          </a:p>
          <a:p>
            <a:pPr marL="566420" lvl="2">
              <a:lnSpc>
                <a:spcPct val="100000"/>
              </a:lnSpc>
            </a:pPr>
            <a:r>
              <a:rPr lang="cs-CZ" sz="1800"/>
              <a:t>Parametry: FM = větší rozsah, min. 50 Hz + krátké periody 1 s + skokem (contour 1 %), int. PM či NPM pro nižší f, pro vyšší f PPM</a:t>
            </a:r>
          </a:p>
          <a:p>
            <a:pPr marL="566420" lvl="2">
              <a:lnSpc>
                <a:spcPct val="100000"/>
              </a:lnSpc>
            </a:pPr>
            <a:r>
              <a:rPr lang="cs-CZ" sz="1800"/>
              <a:t>Kupř. DD – CP (nevýhoda: povrchové působení)</a:t>
            </a:r>
          </a:p>
          <a:p>
            <a:pPr>
              <a:lnSpc>
                <a:spcPct val="100000"/>
              </a:lnSpc>
            </a:pPr>
            <a:r>
              <a:rPr lang="cs-CZ" sz="1800" b="1">
                <a:highlight>
                  <a:srgbClr val="FFFF00"/>
                </a:highlight>
              </a:rPr>
              <a:t>ODKLADNÝ</a:t>
            </a:r>
            <a:r>
              <a:rPr lang="cs-CZ" sz="1800"/>
              <a:t>: = spoleh na autoreparační schopnosti organismu (během 10 aplikací spontánní ústup obtíží)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373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C9A5A2-772A-4EE5-A53E-9F4B12396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/>
              <a:t>Účinky pro aplikaci FT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9EEA4D8-F46A-4AFF-A5FF-0B3CF5928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274061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6004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917601-B02E-4CB6-82A3-E9C06AF89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470463"/>
          </a:xfrm>
        </p:spPr>
        <p:txBody>
          <a:bodyPr anchor="ctr">
            <a:normAutofit/>
          </a:bodyPr>
          <a:lstStyle/>
          <a:p>
            <a:r>
              <a:rPr lang="cs-CZ" sz="3600"/>
              <a:t>LITERATURA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2D9B10-A382-4453-96F4-08F693EF3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8565" y="643466"/>
            <a:ext cx="6818427" cy="5470462"/>
          </a:xfrm>
        </p:spPr>
        <p:txBody>
          <a:bodyPr vert="horz" lIns="0" tIns="45720" rIns="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700"/>
              </a:spcAft>
            </a:pPr>
            <a:r>
              <a:rPr lang="en-US" b="1">
                <a:ea typeface="+mn-lt"/>
                <a:cs typeface="+mn-lt"/>
              </a:rPr>
              <a:t>Poděbradský, J. – Poděbradská, R. </a:t>
            </a:r>
            <a:r>
              <a:rPr lang="en-US" b="1" i="1">
                <a:ea typeface="+mn-lt"/>
                <a:cs typeface="+mn-lt"/>
              </a:rPr>
              <a:t>Fyzikální terapie. Manuál a algoritmy. </a:t>
            </a:r>
            <a:r>
              <a:rPr lang="en-US" b="1">
                <a:ea typeface="+mn-lt"/>
                <a:cs typeface="+mn-lt"/>
              </a:rPr>
              <a:t>Praha: Grada, 2009. ISBN 978-80-247-2899-5.</a:t>
            </a:r>
            <a:br>
              <a:rPr lang="en-US" b="1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pPr>
              <a:spcBef>
                <a:spcPct val="0"/>
              </a:spcBef>
              <a:spcAft>
                <a:spcPts val="700"/>
              </a:spcAft>
            </a:pPr>
            <a:r>
              <a:rPr lang="en-US" b="1">
                <a:ea typeface="+mn-lt"/>
                <a:cs typeface="+mn-lt"/>
              </a:rPr>
              <a:t>přednášky Mgr.  J. Urbana FTK UP Olomouc.</a:t>
            </a:r>
            <a:br>
              <a:rPr lang="en-US" b="1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pPr>
              <a:spcBef>
                <a:spcPct val="0"/>
              </a:spcBef>
              <a:spcAft>
                <a:spcPts val="700"/>
              </a:spcAft>
            </a:pPr>
            <a:r>
              <a:rPr lang="en-US" b="1">
                <a:ea typeface="+mn-lt"/>
                <a:cs typeface="+mn-lt"/>
              </a:rPr>
              <a:t>Poděbradský, J.: </a:t>
            </a:r>
            <a:r>
              <a:rPr lang="en-US" b="1" i="1">
                <a:ea typeface="+mn-lt"/>
                <a:cs typeface="+mn-lt"/>
              </a:rPr>
              <a:t>Rehabilitace a fyzikální lékařství.</a:t>
            </a:r>
            <a:r>
              <a:rPr lang="en-US" b="1">
                <a:ea typeface="+mn-lt"/>
                <a:cs typeface="+mn-lt"/>
              </a:rPr>
              <a:t> Praha: ČLS JEP, 1995. 50s</a:t>
            </a:r>
            <a:br>
              <a:rPr lang="en-US" b="1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327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46F89A-C073-4DDA-A2FF-EE566AE3B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349479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Děkuji za pozornost!</a:t>
            </a:r>
          </a:p>
        </p:txBody>
      </p:sp>
      <p:pic>
        <p:nvPicPr>
          <p:cNvPr id="4" name="Obrázek 4" descr="Obsah obrázku text, osoba, muž, pózování&#10;&#10;Popis se vygeneroval automaticky.">
            <a:extLst>
              <a:ext uri="{FF2B5EF4-FFF2-40B4-BE49-F238E27FC236}">
                <a16:creationId xmlns:a16="http://schemas.microsoft.com/office/drawing/2014/main" id="{50370B37-E53D-483C-9A34-58B8F6D601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4203" r="-2" b="3952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39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7B74F2B-9534-4540-96B0-5C8E958B9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4CD60B-BD29-4B77-8192-9A34644C4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169" y="262412"/>
            <a:ext cx="5983605" cy="1450757"/>
          </a:xfrm>
        </p:spPr>
        <p:txBody>
          <a:bodyPr>
            <a:normAutofit/>
          </a:bodyPr>
          <a:lstStyle/>
          <a:p>
            <a:r>
              <a:rPr lang="cs-CZ"/>
              <a:t>ÚČINEK ANALGETICKÝ</a:t>
            </a:r>
          </a:p>
        </p:txBody>
      </p:sp>
      <p:pic>
        <p:nvPicPr>
          <p:cNvPr id="5" name="Picture 4" descr="Vír světel v neónových barvách">
            <a:extLst>
              <a:ext uri="{FF2B5EF4-FFF2-40B4-BE49-F238E27FC236}">
                <a16:creationId xmlns:a16="http://schemas.microsoft.com/office/drawing/2014/main" id="{3701697B-B06E-4788-81B0-6F79BC8687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36" r="26971" b="-5"/>
          <a:stretch/>
        </p:blipFill>
        <p:spPr>
          <a:xfrm>
            <a:off x="20" y="10"/>
            <a:ext cx="4580077" cy="640078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BECB2B-2CFA-412C-880F-C4B609749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42903" y="1917852"/>
            <a:ext cx="5943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DD9CBB-46DF-43C5-A1E4-BBBF88EA8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6170" y="2059821"/>
            <a:ext cx="7422938" cy="4196318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r>
              <a:rPr lang="cs-CZ"/>
              <a:t>B je vědomě interpretovaná nocicepce.</a:t>
            </a:r>
          </a:p>
          <a:p>
            <a:r>
              <a:rPr lang="cs-CZ" b="1">
                <a:highlight>
                  <a:srgbClr val="FF00FF"/>
                </a:highlight>
              </a:rPr>
              <a:t>Snížení percepce B bez kauzálního ovlivnění příčiny jejího vzniku = symptomatické tlumení B (= nepřímý účinek)</a:t>
            </a:r>
          </a:p>
          <a:p>
            <a:r>
              <a:rPr lang="cs-CZ" b="1" u="sng">
                <a:highlight>
                  <a:srgbClr val="FF00FF"/>
                </a:highlight>
              </a:rPr>
              <a:t>Vrátková teorie B:</a:t>
            </a:r>
          </a:p>
          <a:p>
            <a:pPr marL="383540" lvl="1"/>
            <a:r>
              <a:rPr lang="cs-CZ"/>
              <a:t>FT: zvýšení aktivity (= frekvence vzruchů) v silných myelinizovaných vláknech Aα a Aβ.</a:t>
            </a:r>
          </a:p>
          <a:p>
            <a:pPr marL="383540" lvl="1"/>
            <a:r>
              <a:rPr lang="cs-CZ"/>
              <a:t>Transregionální apl. v dermatomu odpovídajícímu zdroji B (více dermatomů obv. snižuje účinnost), indiferentní EL je větší, int. NPS, f = 100 Hz, doba impulzu 1-7 ms, doba apl. 5-10 min.</a:t>
            </a:r>
            <a:endParaRPr lang="cs-CZ" dirty="0"/>
          </a:p>
          <a:p>
            <a:pPr marL="383540" lvl="1"/>
            <a:r>
              <a:rPr lang="cs-CZ"/>
              <a:t>Nutná je FM pro prevenci adaptace nervových vláken: malá FM = ak. B, větší FM = chron. B</a:t>
            </a:r>
            <a:endParaRPr lang="cs-CZ" dirty="0"/>
          </a:p>
          <a:p>
            <a:pPr marL="383540" lvl="1"/>
            <a:r>
              <a:rPr lang="cs-CZ"/>
              <a:t>I: metoda 1. volby u f-čních a strukturálních pchch (pokud nejsou KI)</a:t>
            </a:r>
            <a:endParaRPr lang="cs-CZ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B60310-C5C3-46A0-A452-2A0B00843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130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D82532-839F-4258-8ECC-555056D7B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49" y="963997"/>
            <a:ext cx="3787457" cy="4938361"/>
          </a:xfrm>
        </p:spPr>
        <p:txBody>
          <a:bodyPr anchor="ctr">
            <a:normAutofit/>
          </a:bodyPr>
          <a:lstStyle/>
          <a:p>
            <a:pPr algn="r"/>
            <a:r>
              <a:rPr lang="cs-CZ" sz="3000">
                <a:ea typeface="+mj-lt"/>
                <a:cs typeface="+mj-lt"/>
              </a:rPr>
              <a:t>ÚČINEK ANALGETICKÝ</a:t>
            </a:r>
            <a:endParaRPr lang="cs-CZ" sz="30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D8D4B0-F8F8-4116-B802-89A6250C5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7132" y="963507"/>
            <a:ext cx="6331037" cy="5289612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b="1" u="sng">
                <a:highlight>
                  <a:srgbClr val="FF00FF"/>
                </a:highlight>
              </a:rPr>
              <a:t>Endorfinová teorie tlumení B:</a:t>
            </a:r>
          </a:p>
          <a:p>
            <a:pPr marL="383540" lvl="1"/>
            <a:r>
              <a:rPr lang="cs-CZ"/>
              <a:t>FT: zvýšení sekrece endogenních opiátů lze dosáhnout elektrickou stimulací C vláken.</a:t>
            </a:r>
          </a:p>
          <a:p>
            <a:pPr marL="383540" lvl="1"/>
            <a:r>
              <a:rPr lang="cs-CZ"/>
              <a:t>Neurální aplikace: hrotová EL na výstupy kožních nervů či akupunkturních bodů</a:t>
            </a:r>
          </a:p>
          <a:p>
            <a:pPr marL="383540" lvl="1"/>
            <a:r>
              <a:rPr lang="cs-CZ"/>
              <a:t>Proudy s NÍZKOU frekvencí do 10 Hz či do nižších f modulované, int. NS až PPA</a:t>
            </a:r>
          </a:p>
          <a:p>
            <a:pPr marL="383540" lvl="1"/>
            <a:r>
              <a:rPr lang="cs-CZ">
                <a:highlight>
                  <a:srgbClr val="FF00FF"/>
                </a:highlight>
              </a:rPr>
              <a:t>CAVE! Nelze analgetický účinek očekávat u těžkých chronických B či delší aplikaci exogenních opiátů, kdy jsou opiátové receptory již plně vyvázány!</a:t>
            </a:r>
          </a:p>
        </p:txBody>
      </p:sp>
    </p:spTree>
    <p:extLst>
      <p:ext uri="{BB962C8B-B14F-4D97-AF65-F5344CB8AC3E}">
        <p14:creationId xmlns:p14="http://schemas.microsoft.com/office/powerpoint/2010/main" val="391125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646C3-200E-4E76-9AE8-0B958E29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ÚČINEK ANALGETICKÝ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01FCB8-7207-45AA-B4FF-4E96075EF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445447" cy="3978605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b="1" u="sng">
                <a:highlight>
                  <a:srgbClr val="FF00FF"/>
                </a:highlight>
              </a:rPr>
              <a:t>Teorie kódů:</a:t>
            </a:r>
          </a:p>
          <a:p>
            <a:pPr marL="383540" lvl="1"/>
            <a:r>
              <a:rPr lang="cs-CZ">
                <a:ea typeface="+mn-lt"/>
                <a:cs typeface="+mn-lt"/>
              </a:rPr>
              <a:t>FT: informace z periferie do centra je přenášena ve formě urč. kódu a výsledný pocit vzniká až v CNS dekódováním. Cíl: změna informace je tedy možná jen změnou frekvence impulzů (= FM-í), nově vzniklá FM je pak na vyšších etážích interpretována odlišně.</a:t>
            </a:r>
          </a:p>
          <a:p>
            <a:pPr marL="383540" lvl="1"/>
            <a:r>
              <a:rPr lang="cs-CZ">
                <a:ea typeface="+mn-lt"/>
                <a:cs typeface="+mn-lt"/>
              </a:rPr>
              <a:t>f = 145 Hz (optimum individuálně různé ±25 Hz)</a:t>
            </a:r>
            <a:endParaRPr lang="en-US">
              <a:ea typeface="+mn-lt"/>
              <a:cs typeface="+mn-lt"/>
            </a:endParaRPr>
          </a:p>
          <a:p>
            <a:pPr marL="383540" lvl="1"/>
            <a:r>
              <a:rPr lang="cs-CZ">
                <a:ea typeface="+mn-lt"/>
                <a:cs typeface="+mn-lt"/>
              </a:rPr>
              <a:t>Konstantní f nad 120 Hz, delší doba aplikace 15-45 min., int. dle způsobu aplikace (PS u neurální apl., PPA u transverzální apl., kupř. Träbert).</a:t>
            </a:r>
            <a:endParaRPr lang="en-US">
              <a:ea typeface="+mn-lt"/>
              <a:cs typeface="+mn-lt"/>
            </a:endParaRPr>
          </a:p>
          <a:p>
            <a:pPr>
              <a:buClr>
                <a:srgbClr val="1CADE4"/>
              </a:buClr>
            </a:pPr>
            <a:r>
              <a:rPr lang="cs-CZ" b="1" u="sng">
                <a:highlight>
                  <a:srgbClr val="FF00FF"/>
                </a:highlight>
              </a:rPr>
              <a:t>Citová teorie B:</a:t>
            </a:r>
          </a:p>
          <a:p>
            <a:pPr marL="383540" lvl="1"/>
            <a:r>
              <a:rPr lang="cs-CZ"/>
              <a:t>Lze uplatnit při pokusu o vysvětlení příznivého účinku AVS u chronické 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816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144057-07F0-4A5F-BDE3-8505DF0B8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49" y="963997"/>
            <a:ext cx="3787457" cy="4938361"/>
          </a:xfrm>
        </p:spPr>
        <p:txBody>
          <a:bodyPr anchor="ctr">
            <a:normAutofit/>
          </a:bodyPr>
          <a:lstStyle/>
          <a:p>
            <a:pPr algn="r"/>
            <a:r>
              <a:rPr lang="cs-CZ"/>
              <a:t>ÚČINEK DISPERZNÍ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BEC43E-869A-4D98-8CBA-BF0A59547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703" y="201507"/>
            <a:ext cx="7080942" cy="6487041"/>
          </a:xfrm>
        </p:spPr>
        <p:txBody>
          <a:bodyPr vert="horz" lIns="0" tIns="45720" rIns="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00"/>
              <a:t>Tixotropie synoviální tekutiny &amp; amorfní mezibuněčné hmoty vaziva</a:t>
            </a:r>
          </a:p>
          <a:p>
            <a:pPr>
              <a:lnSpc>
                <a:spcPct val="100000"/>
              </a:lnSpc>
            </a:pPr>
            <a:r>
              <a:rPr lang="cs-CZ" sz="1600" b="1">
                <a:highlight>
                  <a:srgbClr val="FF0000"/>
                </a:highlight>
              </a:rPr>
              <a:t>Tixotropie = označení REOLOGICKÝCH vlastností tekutin, které v klidu nabývají polotuhé konzistence (= gelifikace) a pohybem/vibrací/teplem se opět ztekucují</a:t>
            </a:r>
            <a:r>
              <a:rPr lang="cs-CZ" sz="1600">
                <a:highlight>
                  <a:srgbClr val="FF0000"/>
                </a:highlight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cs-CZ" sz="1600"/>
              <a:t>U člověka je tixotropie tekutin a vaziva </a:t>
            </a:r>
            <a:r>
              <a:rPr lang="cs-CZ" sz="1600" b="1"/>
              <a:t>VÁZÁNA NA KONCENTRACI KYS. HYALURONOVÉ a její hydrataci.</a:t>
            </a:r>
          </a:p>
          <a:p>
            <a:pPr>
              <a:lnSpc>
                <a:spcPct val="100000"/>
              </a:lnSpc>
            </a:pPr>
            <a:r>
              <a:rPr lang="cs-CZ" sz="1600"/>
              <a:t>Hydrataci kys. hyaluronové ovlivňuje pohyb, inervace, věk, hormonální situace organismu &amp; úroveň celkové hydratace.</a:t>
            </a:r>
          </a:p>
          <a:p>
            <a:pPr>
              <a:lnSpc>
                <a:spcPct val="100000"/>
              </a:lnSpc>
            </a:pPr>
            <a:r>
              <a:rPr lang="cs-CZ" sz="1600"/>
              <a:t>Změny: "přilepení" kloubních ploch, HAZ, lepení fascií</a:t>
            </a:r>
          </a:p>
          <a:p>
            <a:pPr>
              <a:lnSpc>
                <a:spcPct val="100000"/>
              </a:lnSpc>
            </a:pPr>
            <a:r>
              <a:rPr lang="cs-CZ" sz="1600"/>
              <a:t>FT: možno docílit lokálně </a:t>
            </a:r>
            <a:r>
              <a:rPr lang="cs-CZ" sz="1600">
                <a:ea typeface="+mn-lt"/>
                <a:cs typeface="+mn-lt"/>
              </a:rPr>
              <a:t>&amp; spinálně</a:t>
            </a:r>
          </a:p>
          <a:p>
            <a:pPr marL="383540" lvl="1">
              <a:lnSpc>
                <a:spcPct val="100000"/>
              </a:lnSpc>
            </a:pPr>
            <a:r>
              <a:rPr lang="cs-CZ" sz="1600" b="1">
                <a:ea typeface="+mn-lt"/>
                <a:cs typeface="+mn-lt"/>
              </a:rPr>
              <a:t>Lokálně</a:t>
            </a:r>
            <a:r>
              <a:rPr lang="cs-CZ" sz="1600">
                <a:ea typeface="+mn-lt"/>
                <a:cs typeface="+mn-lt"/>
              </a:rPr>
              <a:t>:</a:t>
            </a:r>
          </a:p>
          <a:p>
            <a:pPr marL="566420" lvl="2">
              <a:lnSpc>
                <a:spcPct val="100000"/>
              </a:lnSpc>
            </a:pPr>
            <a:r>
              <a:rPr lang="cs-CZ" b="1">
                <a:latin typeface="TW Cen MT"/>
                <a:ea typeface="+mn-lt"/>
                <a:cs typeface="+mn-lt"/>
              </a:rPr>
              <a:t>Mikromasáží</a:t>
            </a:r>
            <a:r>
              <a:rPr lang="cs-CZ">
                <a:latin typeface="TW Cen MT"/>
                <a:ea typeface="+mn-lt"/>
                <a:cs typeface="+mn-lt"/>
              </a:rPr>
              <a:t>: ultrasonoterapie pulzním atermickým UZ</a:t>
            </a:r>
            <a:endParaRPr lang="en-US">
              <a:ea typeface="+mn-lt"/>
              <a:cs typeface="+mn-lt"/>
            </a:endParaRPr>
          </a:p>
          <a:p>
            <a:pPr marL="566420" lvl="2">
              <a:lnSpc>
                <a:spcPct val="100000"/>
              </a:lnSpc>
            </a:pPr>
            <a:r>
              <a:rPr lang="cs-CZ" b="1">
                <a:latin typeface="TW Cen MT"/>
                <a:ea typeface="+mn-lt"/>
                <a:cs typeface="+mn-lt"/>
              </a:rPr>
              <a:t>Mikromasáží &amp; lokálním zvýšením teploty:</a:t>
            </a:r>
            <a:r>
              <a:rPr lang="cs-CZ">
                <a:latin typeface="TW Cen MT"/>
                <a:ea typeface="+mn-lt"/>
                <a:cs typeface="+mn-lt"/>
              </a:rPr>
              <a:t> ultrasonoterapie kontinuálním UZ</a:t>
            </a:r>
            <a:endParaRPr lang="en-US">
              <a:ea typeface="+mn-lt"/>
              <a:cs typeface="+mn-lt"/>
            </a:endParaRPr>
          </a:p>
          <a:p>
            <a:pPr marL="566420" lvl="2">
              <a:lnSpc>
                <a:spcPct val="100000"/>
              </a:lnSpc>
            </a:pPr>
            <a:r>
              <a:rPr lang="cs-CZ" b="1">
                <a:latin typeface="TW Cen MT"/>
                <a:ea typeface="+mn-lt"/>
                <a:cs typeface="+mn-lt"/>
              </a:rPr>
              <a:t>Působením na membránový transport Ca2+ iontů:</a:t>
            </a:r>
            <a:r>
              <a:rPr lang="cs-CZ">
                <a:latin typeface="TW Cen MT"/>
                <a:ea typeface="+mn-lt"/>
                <a:cs typeface="+mn-lt"/>
              </a:rPr>
              <a:t> pulzní nf MGT, distanční elektroterapie</a:t>
            </a:r>
            <a:endParaRPr lang="en-US">
              <a:ea typeface="+mn-lt"/>
              <a:cs typeface="+mn-lt"/>
            </a:endParaRPr>
          </a:p>
          <a:p>
            <a:pPr marL="566420" lvl="2">
              <a:lnSpc>
                <a:spcPct val="100000"/>
              </a:lnSpc>
            </a:pPr>
            <a:r>
              <a:rPr lang="cs-CZ" b="1">
                <a:latin typeface="TW Cen MT"/>
                <a:ea typeface="+mn-lt"/>
                <a:cs typeface="+mn-lt"/>
              </a:rPr>
              <a:t>Lokálním zvýšením teploty:</a:t>
            </a:r>
            <a:r>
              <a:rPr lang="cs-CZ">
                <a:latin typeface="TW Cen MT"/>
                <a:ea typeface="+mn-lt"/>
                <a:cs typeface="+mn-lt"/>
              </a:rPr>
              <a:t> diatermie</a:t>
            </a:r>
            <a:endParaRPr lang="cs-CZ">
              <a:ea typeface="+mn-lt"/>
              <a:cs typeface="+mn-lt"/>
            </a:endParaRPr>
          </a:p>
          <a:p>
            <a:pPr marL="383540" lvl="1">
              <a:lnSpc>
                <a:spcPct val="100000"/>
              </a:lnSpc>
            </a:pPr>
            <a:r>
              <a:rPr lang="cs-CZ" sz="1600" b="1">
                <a:ea typeface="+mn-lt"/>
                <a:cs typeface="+mn-lt"/>
              </a:rPr>
              <a:t>Spinálně:</a:t>
            </a:r>
            <a:r>
              <a:rPr lang="cs-CZ" sz="1600">
                <a:ea typeface="+mn-lt"/>
                <a:cs typeface="+mn-lt"/>
              </a:rPr>
              <a:t> </a:t>
            </a:r>
          </a:p>
          <a:p>
            <a:pPr marL="566420" lvl="2">
              <a:lnSpc>
                <a:spcPct val="100000"/>
              </a:lnSpc>
            </a:pPr>
            <a:r>
              <a:rPr lang="cs-CZ">
                <a:ea typeface="+mn-lt"/>
                <a:cs typeface="+mn-lt"/>
              </a:rPr>
              <a:t>Sympatikolytické procedury v gangliotropní aplikaci: nf či sf kontaktní elektroterapie, ultrasonoterapie</a:t>
            </a:r>
          </a:p>
        </p:txBody>
      </p:sp>
    </p:spTree>
    <p:extLst>
      <p:ext uri="{BB962C8B-B14F-4D97-AF65-F5344CB8AC3E}">
        <p14:creationId xmlns:p14="http://schemas.microsoft.com/office/powerpoint/2010/main" val="15608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873482-5C2E-4164-AEB7-B663CF015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300">
                <a:solidFill>
                  <a:schemeClr val="bg1"/>
                </a:solidFill>
              </a:rPr>
              <a:t>ÚČINEK MYORELAXAČNÍ</a:t>
            </a:r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97B8391E-CD1D-4722-B9F8-CB4AD7A1C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373739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9905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F7517-739F-45C1-B078-57AF915EB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ÚČINEK MYORELAXAČNÍ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FB5D3A-B76B-4C5C-A27E-98318E49D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953447" cy="4232605"/>
          </a:xfrm>
        </p:spPr>
        <p:txBody>
          <a:bodyPr vert="horz" lIns="0" tIns="45720" rIns="0" bIns="45720" rtlCol="0" anchor="t">
            <a:normAutofit fontScale="85000" lnSpcReduction="20000"/>
          </a:bodyPr>
          <a:lstStyle/>
          <a:p>
            <a:r>
              <a:rPr lang="cs-CZ" b="1">
                <a:highlight>
                  <a:srgbClr val="00FFFF"/>
                </a:highlight>
              </a:rPr>
              <a:t>CENTRÁLNÍ:</a:t>
            </a:r>
            <a:r>
              <a:rPr lang="cs-CZ"/>
              <a:t> cíl: </a:t>
            </a:r>
            <a:r>
              <a:rPr lang="cs-CZ" b="1"/>
              <a:t>prostřednictvím aferentních informací "přeladit" limbický systém: EEG: </a:t>
            </a:r>
            <a:r>
              <a:rPr lang="cs-CZ"/>
              <a:t>β 14-20 Hz, α 8-13 Hz</a:t>
            </a:r>
          </a:p>
          <a:p>
            <a:pPr marL="383540" lvl="1"/>
            <a:r>
              <a:rPr lang="cs-CZ"/>
              <a:t>= </a:t>
            </a:r>
            <a:r>
              <a:rPr lang="cs-CZ" b="1"/>
              <a:t>celková relaxace (vodoléčba) či cílené navození alfa rytmu mozkových vln v obou hemisférách prostřednictvím AVS</a:t>
            </a:r>
          </a:p>
          <a:p>
            <a:pPr marL="383540" lvl="1"/>
            <a:r>
              <a:rPr lang="cs-CZ"/>
              <a:t>Mimo FT: Schultzeho autogenní trénink, progresivní svalová relaxace dle Jacobsona</a:t>
            </a:r>
            <a:endParaRPr lang="cs-CZ" dirty="0"/>
          </a:p>
          <a:p>
            <a:r>
              <a:rPr lang="cs-CZ" b="1">
                <a:highlight>
                  <a:srgbClr val="00FFFF"/>
                </a:highlight>
              </a:rPr>
              <a:t>REFLEXNÍ:</a:t>
            </a:r>
            <a:r>
              <a:rPr lang="cs-CZ"/>
              <a:t> cíl: </a:t>
            </a:r>
            <a:r>
              <a:rPr lang="cs-CZ" b="1"/>
              <a:t>prostřednictvím aktivace tlumivých vmezeřených neuronů segmentálně snížit dráždivost motorických buněk PRM</a:t>
            </a:r>
          </a:p>
          <a:p>
            <a:pPr marL="383540" lvl="1"/>
            <a:r>
              <a:rPr lang="cs-CZ"/>
              <a:t>Realizován na spinální etáži prostřednictvím nestejné aktivace vmezeřených neuronů</a:t>
            </a:r>
          </a:p>
          <a:p>
            <a:pPr marL="383540" lvl="1"/>
            <a:r>
              <a:rPr lang="cs-CZ" b="1"/>
              <a:t>Termoterapie: </a:t>
            </a:r>
          </a:p>
          <a:p>
            <a:pPr marL="566420" lvl="2"/>
            <a:r>
              <a:rPr lang="cs-CZ">
                <a:highlight>
                  <a:srgbClr val="00FFFF"/>
                </a:highlight>
              </a:rPr>
              <a:t>Aktivace inhibičních interneuronů: </a:t>
            </a:r>
          </a:p>
          <a:p>
            <a:pPr marL="749300" lvl="3"/>
            <a:r>
              <a:rPr lang="cs-CZ"/>
              <a:t>lokální aplikace chladu (optimálně bez podráždění taktilních rcc.)</a:t>
            </a:r>
          </a:p>
          <a:p>
            <a:pPr marL="749300" lvl="3"/>
            <a:r>
              <a:rPr lang="cs-CZ"/>
              <a:t>Lokální aplikace tepla na oblast HAZ (kutiviscerální r-ce)</a:t>
            </a:r>
            <a:endParaRPr lang="cs-CZ" dirty="0"/>
          </a:p>
          <a:p>
            <a:pPr marL="749300" lvl="3"/>
            <a:r>
              <a:rPr lang="cs-CZ"/>
              <a:t>Celková pozitivní termoterapie (= plurisegmentální aplikace)</a:t>
            </a:r>
            <a:endParaRPr lang="cs-CZ" dirty="0"/>
          </a:p>
          <a:p>
            <a:pPr marL="566420" lvl="2"/>
            <a:r>
              <a:rPr lang="cs-CZ">
                <a:highlight>
                  <a:srgbClr val="00FFFF"/>
                </a:highlight>
              </a:rPr>
              <a:t>Facilitace interneuronů:</a:t>
            </a:r>
            <a:r>
              <a:rPr lang="cs-CZ"/>
              <a:t> lokální pozitivní termoterapie na spinální 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07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8D1AA-D27D-4DA1-953E-35865E38B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ÚČINEK MYORELAXAČNÍ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6FE574-6C4D-4117-8554-E705C2965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808304" cy="4595461"/>
          </a:xfrm>
        </p:spPr>
        <p:txBody>
          <a:bodyPr vert="horz" lIns="0" tIns="45720" rIns="0" bIns="45720" rtlCol="0" anchor="t">
            <a:normAutofit fontScale="77500" lnSpcReduction="20000"/>
          </a:bodyPr>
          <a:lstStyle/>
          <a:p>
            <a:r>
              <a:rPr lang="cs-CZ" b="1">
                <a:highlight>
                  <a:srgbClr val="00FFFF"/>
                </a:highlight>
                <a:ea typeface="+mn-lt"/>
                <a:cs typeface="+mn-lt"/>
              </a:rPr>
              <a:t>PŘÍMÝ:</a:t>
            </a:r>
            <a:r>
              <a:rPr lang="cs-CZ">
                <a:ea typeface="+mn-lt"/>
                <a:cs typeface="+mn-lt"/>
              </a:rPr>
              <a:t> cíl: </a:t>
            </a:r>
            <a:r>
              <a:rPr lang="cs-CZ" b="1">
                <a:ea typeface="+mn-lt"/>
                <a:cs typeface="+mn-lt"/>
              </a:rPr>
              <a:t>kauzální snážení hypertonu vzniklého na etáži svalové či vazivově-kloubní</a:t>
            </a:r>
            <a:endParaRPr lang="cs-CZ">
              <a:ea typeface="+mn-lt"/>
              <a:cs typeface="+mn-lt"/>
            </a:endParaRPr>
          </a:p>
          <a:p>
            <a:pPr marL="383540" lvl="1"/>
            <a:r>
              <a:rPr lang="cs-CZ">
                <a:ea typeface="+mn-lt"/>
                <a:cs typeface="+mn-lt"/>
              </a:rPr>
              <a:t>FT: ultrasonoterapie, distanční elektroterapie, pulzní nf MGT, diatermie (výjimečně!)</a:t>
            </a:r>
            <a:endParaRPr lang="cs-CZ" dirty="0">
              <a:ea typeface="+mn-lt"/>
              <a:cs typeface="+mn-lt"/>
            </a:endParaRPr>
          </a:p>
          <a:p>
            <a:pPr marL="383540" lvl="1"/>
            <a:r>
              <a:rPr lang="cs-CZ">
                <a:ea typeface="+mn-lt"/>
                <a:cs typeface="+mn-lt"/>
              </a:rPr>
              <a:t>Pozor u diatermie: zvyšuje lokální teplotu ve svalu. U dlouhodobých pchch relaxace (r-cí je pokles bazálního metabolismu) - může dojít k ireverzibilní pch myofibril a jejich přestavbě na vazivo!</a:t>
            </a:r>
            <a:endParaRPr lang="cs-CZ" dirty="0">
              <a:ea typeface="+mn-lt"/>
              <a:cs typeface="+mn-lt"/>
            </a:endParaRPr>
          </a:p>
          <a:p>
            <a:r>
              <a:rPr lang="cs-CZ" b="1">
                <a:highlight>
                  <a:srgbClr val="00FFFF"/>
                </a:highlight>
                <a:ea typeface="+mn-lt"/>
                <a:cs typeface="+mn-lt"/>
              </a:rPr>
              <a:t>NEPŘÍMÝ:</a:t>
            </a:r>
            <a:r>
              <a:rPr lang="cs-CZ">
                <a:ea typeface="+mn-lt"/>
                <a:cs typeface="+mn-lt"/>
              </a:rPr>
              <a:t>  cíl: </a:t>
            </a:r>
            <a:r>
              <a:rPr lang="cs-CZ" b="1">
                <a:ea typeface="+mn-lt"/>
                <a:cs typeface="+mn-lt"/>
              </a:rPr>
              <a:t>mimovolní postfacilitační útlum nejdráždivějších svalových vláken</a:t>
            </a:r>
          </a:p>
          <a:p>
            <a:pPr marL="383540" lvl="1"/>
            <a:r>
              <a:rPr lang="cs-CZ">
                <a:ea typeface="+mn-lt"/>
                <a:cs typeface="+mn-lt"/>
              </a:rPr>
              <a:t>= cílený na myofibrily: využití FM &amp; adaptace</a:t>
            </a:r>
            <a:endParaRPr lang="cs-CZ"/>
          </a:p>
          <a:p>
            <a:pPr marL="383540" lvl="1"/>
            <a:r>
              <a:rPr lang="cs-CZ" b="1">
                <a:highlight>
                  <a:srgbClr val="00FFFF"/>
                </a:highlight>
                <a:ea typeface="+mn-lt"/>
                <a:cs typeface="+mn-lt"/>
              </a:rPr>
              <a:t>Využití FM:</a:t>
            </a:r>
          </a:p>
          <a:p>
            <a:pPr marL="566420" lvl="2"/>
            <a:r>
              <a:rPr lang="cs-CZ">
                <a:ea typeface="+mn-lt"/>
                <a:cs typeface="+mn-lt"/>
              </a:rPr>
              <a:t>Kontrakce POUZE nejdráždivějších kontraktilních struktur (RZ: TeP, TrP)</a:t>
            </a:r>
            <a:endParaRPr lang="cs-CZ" dirty="0">
              <a:ea typeface="+mn-lt"/>
              <a:cs typeface="+mn-lt"/>
            </a:endParaRPr>
          </a:p>
          <a:p>
            <a:pPr marL="566420" lvl="2"/>
            <a:r>
              <a:rPr lang="cs-CZ">
                <a:ea typeface="+mn-lt"/>
                <a:cs typeface="+mn-lt"/>
              </a:rPr>
              <a:t>Int. PM pro nižší f, pro vyšší f PPM: = mimovolní střídání kontrakce </a:t>
            </a:r>
            <a:r>
              <a:rPr lang="cs-CZ">
                <a:latin typeface="TW Cen MT"/>
                <a:ea typeface="+mn-lt"/>
                <a:cs typeface="+mn-lt"/>
              </a:rPr>
              <a:t>&amp; dekontrakce nejdráždivějších vláken: časy: fázická vlákna 3-6 s, tonická 6-20 s</a:t>
            </a:r>
          </a:p>
          <a:p>
            <a:pPr marL="566420" lvl="2"/>
            <a:r>
              <a:rPr lang="cs-CZ"/>
              <a:t>Mechanismus účinku: uvolnění tkáňových faktorů - relaxinů, a to vyvolá lokální relaxaci</a:t>
            </a:r>
          </a:p>
          <a:p>
            <a:pPr marL="566420" lvl="2"/>
            <a:r>
              <a:rPr lang="cs-CZ">
                <a:ea typeface="+mn-lt"/>
                <a:cs typeface="+mn-lt"/>
              </a:rPr>
              <a:t>Sf (b): AMP 50 Hz, spectrum 50 Hz, swt 5 s, contour 50 %, int. PM pro nižší f</a:t>
            </a:r>
            <a:endParaRPr lang="cs-CZ" dirty="0">
              <a:ea typeface="+mn-lt"/>
              <a:cs typeface="+mn-lt"/>
            </a:endParaRPr>
          </a:p>
          <a:p>
            <a:pPr marL="566420" lvl="2"/>
            <a:r>
              <a:rPr lang="cs-CZ">
                <a:ea typeface="+mn-lt"/>
                <a:cs typeface="+mn-lt"/>
              </a:rPr>
              <a:t>DD - LP</a:t>
            </a:r>
            <a:endParaRPr lang="cs-CZ" dirty="0">
              <a:ea typeface="+mn-lt"/>
              <a:cs typeface="+mn-lt"/>
            </a:endParaRPr>
          </a:p>
          <a:p>
            <a:pPr marL="383540" lvl="1"/>
            <a:r>
              <a:rPr lang="cs-CZ" b="1">
                <a:highlight>
                  <a:srgbClr val="00FFFF"/>
                </a:highlight>
                <a:ea typeface="+mn-lt"/>
                <a:cs typeface="+mn-lt"/>
              </a:rPr>
              <a:t>Využití adaptace nervových vláken:</a:t>
            </a:r>
          </a:p>
          <a:p>
            <a:pPr marL="566420" lvl="2"/>
            <a:r>
              <a:rPr lang="cs-CZ">
                <a:ea typeface="+mn-lt"/>
                <a:cs typeface="+mn-lt"/>
              </a:rPr>
              <a:t>Obvykle f nad 100 Hz (optimum 182 Hz ultraelektrostimulace)</a:t>
            </a:r>
            <a:endParaRPr lang="cs-CZ" dirty="0">
              <a:ea typeface="+mn-lt"/>
              <a:cs typeface="+mn-lt"/>
            </a:endParaRPr>
          </a:p>
          <a:p>
            <a:pPr marL="566420" lvl="2"/>
            <a:r>
              <a:rPr lang="cs-CZ">
                <a:ea typeface="+mn-lt"/>
                <a:cs typeface="+mn-lt"/>
              </a:rPr>
              <a:t>Int. PM na ZAČÁTKU APLIKACE, za cca 2-3 min. se intenzita stává PPM – adaptace.</a:t>
            </a:r>
            <a:endParaRPr lang="cs-CZ" dirty="0">
              <a:ea typeface="+mn-lt"/>
              <a:cs typeface="+mn-lt"/>
            </a:endParaRPr>
          </a:p>
          <a:p>
            <a:pPr marL="566420" lvl="2"/>
            <a:r>
              <a:rPr lang="cs-CZ">
                <a:ea typeface="+mn-lt"/>
                <a:cs typeface="+mn-lt"/>
              </a:rPr>
              <a:t>Malé deskové EL či výrazně nestejně velké EL v režimu CC</a:t>
            </a:r>
            <a:endParaRPr lang="cs-CZ" dirty="0">
              <a:ea typeface="+mn-lt"/>
              <a:cs typeface="+mn-lt"/>
            </a:endParaRPr>
          </a:p>
          <a:p>
            <a:pPr marL="383540"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435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RetrospectVTI</vt:lpstr>
      <vt:lpstr>Určení parametrů FT dle požadovaného účinku</vt:lpstr>
      <vt:lpstr>Účinky pro aplikaci FT</vt:lpstr>
      <vt:lpstr>ÚČINEK ANALGETICKÝ</vt:lpstr>
      <vt:lpstr>ÚČINEK ANALGETICKÝ</vt:lpstr>
      <vt:lpstr>ÚČINEK ANALGETICKÝ</vt:lpstr>
      <vt:lpstr>ÚČINEK DISPERZNÍ</vt:lpstr>
      <vt:lpstr>ÚČINEK MYORELAXAČNÍ</vt:lpstr>
      <vt:lpstr>ÚČINEK MYORELAXAČNÍ</vt:lpstr>
      <vt:lpstr>ÚČINEK MYORELAXAČNÍ</vt:lpstr>
      <vt:lpstr>ÚČINEK MYORELAXAČNÍ</vt:lpstr>
      <vt:lpstr>ÚČINEK MYORELAXAČNÍ</vt:lpstr>
      <vt:lpstr>ÚČINEK MYOSTIMULAČNÍ</vt:lpstr>
      <vt:lpstr>PŘÍČINY SVALOVÉHO OSLABENÍ</vt:lpstr>
      <vt:lpstr>OSLABENÍ SVALŮ Z PŘÍTOMNOSTI RZ</vt:lpstr>
      <vt:lpstr>OSLABENÍ SVALŮ PŘI KLOUBNÍ DYSFUNKCI </vt:lpstr>
      <vt:lpstr>PŘÍČINY OSLABENÍ SVALŮ</vt:lpstr>
      <vt:lpstr>ÚČINEK TROFOTROPNÍ</vt:lpstr>
      <vt:lpstr>ÚČINEK TROFOTROPNÍ LOKÁLNÍ</vt:lpstr>
      <vt:lpstr>ÚČINEK ANTIEDEMATÓZNÍ &amp; ODKLADNÝ</vt:lpstr>
      <vt:lpstr>LITERATURA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1140</cp:revision>
  <dcterms:created xsi:type="dcterms:W3CDTF">2021-02-07T13:50:33Z</dcterms:created>
  <dcterms:modified xsi:type="dcterms:W3CDTF">2021-04-09T15:16:44Z</dcterms:modified>
</cp:coreProperties>
</file>