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5" r:id="rId1"/>
  </p:sldMasterIdLst>
  <p:sldIdLst>
    <p:sldId id="256" r:id="rId2"/>
    <p:sldId id="257" r:id="rId3"/>
    <p:sldId id="274" r:id="rId4"/>
    <p:sldId id="270" r:id="rId5"/>
    <p:sldId id="258" r:id="rId6"/>
    <p:sldId id="259" r:id="rId7"/>
    <p:sldId id="260" r:id="rId8"/>
    <p:sldId id="269" r:id="rId9"/>
    <p:sldId id="268" r:id="rId10"/>
    <p:sldId id="265" r:id="rId11"/>
    <p:sldId id="266" r:id="rId12"/>
    <p:sldId id="277" r:id="rId13"/>
    <p:sldId id="261" r:id="rId14"/>
    <p:sldId id="262" r:id="rId15"/>
    <p:sldId id="279" r:id="rId16"/>
    <p:sldId id="275" r:id="rId17"/>
    <p:sldId id="276" r:id="rId18"/>
    <p:sldId id="263" r:id="rId19"/>
    <p:sldId id="264" r:id="rId20"/>
    <p:sldId id="280" r:id="rId21"/>
    <p:sldId id="271" r:id="rId22"/>
    <p:sldId id="278" r:id="rId23"/>
    <p:sldId id="273" r:id="rId24"/>
    <p:sldId id="267" r:id="rId25"/>
  </p:sldIdLst>
  <p:sldSz cx="12192000" cy="6858000"/>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2CA7B6-7F7C-3901-41DD-3C95D1C811A7}" v="4254" dt="2021-02-03T23:03:29.027"/>
    <p1510:client id="{2E1C3E31-2A66-9307-C875-6812C6FCC50A}" v="4070" dt="2021-02-02T22:31:49.541"/>
    <p1510:client id="{B6A9EC90-4DD1-44CB-AD7E-182FAC31D14A}" v="944" dt="2021-02-02T17:22:58.117"/>
    <p1510:client id="{EC819F57-599A-7A52-D3C5-DA76F141E1D1}" v="55" dt="2021-02-04T20:09:38.338"/>
    <p1510:client id="{F2760053-983C-D4B9-1D1A-B200698ADE5F}" v="1244" dt="2021-02-04T20:04:12.368"/>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59" autoAdjust="0"/>
    <p:restoredTop sz="94660"/>
  </p:normalViewPr>
  <p:slideViewPr>
    <p:cSldViewPr snapToGrid="0">
      <p:cViewPr varScale="1">
        <p:scale>
          <a:sx n="61" d="100"/>
          <a:sy n="61" d="100"/>
        </p:scale>
        <p:origin x="84" y="3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1975C68-5D69-4DE5-B8F2-9DB808CAA3FC}" type="doc">
      <dgm:prSet loTypeId="urn:microsoft.com/office/officeart/2005/8/layout/process4" loCatId="process" qsTypeId="urn:microsoft.com/office/officeart/2005/8/quickstyle/simple1" qsCatId="simple" csTypeId="urn:microsoft.com/office/officeart/2005/8/colors/colorful2" csCatId="colorful"/>
      <dgm:spPr/>
      <dgm:t>
        <a:bodyPr/>
        <a:lstStyle/>
        <a:p>
          <a:endParaRPr lang="en-US"/>
        </a:p>
      </dgm:t>
    </dgm:pt>
    <dgm:pt modelId="{3C9C74E5-26AE-46C2-B00A-5A94B9D31DFA}">
      <dgm:prSet/>
      <dgm:spPr/>
      <dgm:t>
        <a:bodyPr/>
        <a:lstStyle/>
        <a:p>
          <a:r>
            <a:rPr lang="cs-CZ" dirty="0"/>
            <a:t>= vyvolání mimovolní kontrakce OSLABENÉHO (ne denervovaného!) příčně pruhovaného svalu podrážděním jeho eferentního nervu či na nervosvalové ploténce</a:t>
          </a:r>
          <a:endParaRPr lang="en-US" dirty="0"/>
        </a:p>
      </dgm:t>
    </dgm:pt>
    <dgm:pt modelId="{9B5437DD-1C6D-4AD4-9C46-62B3B61DFD44}" type="parTrans" cxnId="{24648403-FE63-4321-A78C-91D8CCFBC724}">
      <dgm:prSet/>
      <dgm:spPr/>
      <dgm:t>
        <a:bodyPr/>
        <a:lstStyle/>
        <a:p>
          <a:endParaRPr lang="en-US"/>
        </a:p>
      </dgm:t>
    </dgm:pt>
    <dgm:pt modelId="{426FE4C8-E31D-4642-ACAD-F151C2663641}" type="sibTrans" cxnId="{24648403-FE63-4321-A78C-91D8CCFBC724}">
      <dgm:prSet/>
      <dgm:spPr/>
      <dgm:t>
        <a:bodyPr/>
        <a:lstStyle/>
        <a:p>
          <a:endParaRPr lang="en-US"/>
        </a:p>
      </dgm:t>
    </dgm:pt>
    <dgm:pt modelId="{CD3154F5-C1D8-473C-834A-8448919F9B0D}">
      <dgm:prSet/>
      <dgm:spPr/>
      <dgm:t>
        <a:bodyPr/>
        <a:lstStyle/>
        <a:p>
          <a:r>
            <a:rPr lang="cs-CZ" dirty="0"/>
            <a:t>CAVE! Před zahájením EG je nutná přesná funkční diagnostika PŘÍČINY svalového oslabení, </a:t>
          </a:r>
          <a:r>
            <a:rPr lang="cs-CZ" dirty="0" err="1"/>
            <a:t>ptž</a:t>
          </a:r>
          <a:r>
            <a:rPr lang="cs-CZ" dirty="0"/>
            <a:t> řada příčin je KI, kupř. Oslabení z přítomnosti RZ, ze zkrácení, z kloubního dráždění... </a:t>
          </a:r>
          <a:endParaRPr lang="en-US" dirty="0"/>
        </a:p>
      </dgm:t>
    </dgm:pt>
    <dgm:pt modelId="{E888B3A6-3131-4BBF-A5E8-F61BB80C1E84}" type="parTrans" cxnId="{EA4FCAB2-9F91-4F0A-8715-A65063491278}">
      <dgm:prSet/>
      <dgm:spPr/>
      <dgm:t>
        <a:bodyPr/>
        <a:lstStyle/>
        <a:p>
          <a:endParaRPr lang="en-US"/>
        </a:p>
      </dgm:t>
    </dgm:pt>
    <dgm:pt modelId="{0909B6F6-71F6-45C1-A9E3-CDC6AA90BB54}" type="sibTrans" cxnId="{EA4FCAB2-9F91-4F0A-8715-A65063491278}">
      <dgm:prSet/>
      <dgm:spPr/>
      <dgm:t>
        <a:bodyPr/>
        <a:lstStyle/>
        <a:p>
          <a:endParaRPr lang="en-US"/>
        </a:p>
      </dgm:t>
    </dgm:pt>
    <dgm:pt modelId="{0F57DB02-52B4-4A07-AA50-AFE1AA35C463}">
      <dgm:prSet/>
      <dgm:spPr/>
      <dgm:t>
        <a:bodyPr/>
        <a:lstStyle/>
        <a:p>
          <a:r>
            <a:rPr lang="cs-CZ" dirty="0"/>
            <a:t>Účinek: </a:t>
          </a:r>
          <a:r>
            <a:rPr lang="cs-CZ" dirty="0" err="1"/>
            <a:t>myostimulační</a:t>
          </a:r>
          <a:r>
            <a:rPr lang="cs-CZ" dirty="0"/>
            <a:t> nepřímý, </a:t>
          </a:r>
          <a:r>
            <a:rPr lang="cs-CZ" dirty="0" err="1"/>
            <a:t>myorelaxační</a:t>
          </a:r>
          <a:r>
            <a:rPr lang="cs-CZ" dirty="0"/>
            <a:t>, </a:t>
          </a:r>
          <a:r>
            <a:rPr lang="cs-CZ" dirty="0" err="1"/>
            <a:t>antiedematózní</a:t>
          </a:r>
          <a:endParaRPr lang="en-US" dirty="0" err="1"/>
        </a:p>
      </dgm:t>
    </dgm:pt>
    <dgm:pt modelId="{0A8F2819-DB73-4B34-BF4E-C26A0562433B}" type="parTrans" cxnId="{69492CA8-A26A-4D4A-AFFF-1477027A5437}">
      <dgm:prSet/>
      <dgm:spPr/>
      <dgm:t>
        <a:bodyPr/>
        <a:lstStyle/>
        <a:p>
          <a:endParaRPr lang="en-US"/>
        </a:p>
      </dgm:t>
    </dgm:pt>
    <dgm:pt modelId="{BDE83B07-0178-4FA9-9FE8-D12069FF19EF}" type="sibTrans" cxnId="{69492CA8-A26A-4D4A-AFFF-1477027A5437}">
      <dgm:prSet/>
      <dgm:spPr/>
      <dgm:t>
        <a:bodyPr/>
        <a:lstStyle/>
        <a:p>
          <a:endParaRPr lang="en-US"/>
        </a:p>
      </dgm:t>
    </dgm:pt>
    <dgm:pt modelId="{7F9B16CE-0E4E-4101-8B10-47693BE19550}" type="pres">
      <dgm:prSet presAssocID="{A1975C68-5D69-4DE5-B8F2-9DB808CAA3FC}" presName="Name0" presStyleCnt="0">
        <dgm:presLayoutVars>
          <dgm:dir/>
          <dgm:animLvl val="lvl"/>
          <dgm:resizeHandles val="exact"/>
        </dgm:presLayoutVars>
      </dgm:prSet>
      <dgm:spPr/>
    </dgm:pt>
    <dgm:pt modelId="{9F79D3BC-1B5F-4291-BCF9-686B88422298}" type="pres">
      <dgm:prSet presAssocID="{0F57DB02-52B4-4A07-AA50-AFE1AA35C463}" presName="boxAndChildren" presStyleCnt="0"/>
      <dgm:spPr/>
    </dgm:pt>
    <dgm:pt modelId="{DF1F07BA-2D25-4BB5-87B1-C7642AE638AE}" type="pres">
      <dgm:prSet presAssocID="{0F57DB02-52B4-4A07-AA50-AFE1AA35C463}" presName="parentTextBox" presStyleLbl="node1" presStyleIdx="0" presStyleCnt="3"/>
      <dgm:spPr/>
    </dgm:pt>
    <dgm:pt modelId="{4A836684-99AE-4880-B82B-B7E69D3B7028}" type="pres">
      <dgm:prSet presAssocID="{0909B6F6-71F6-45C1-A9E3-CDC6AA90BB54}" presName="sp" presStyleCnt="0"/>
      <dgm:spPr/>
    </dgm:pt>
    <dgm:pt modelId="{C51BAAD1-D092-4728-8D19-AAA1E4ECC184}" type="pres">
      <dgm:prSet presAssocID="{CD3154F5-C1D8-473C-834A-8448919F9B0D}" presName="arrowAndChildren" presStyleCnt="0"/>
      <dgm:spPr/>
    </dgm:pt>
    <dgm:pt modelId="{C5C6B01E-6945-4E09-9C39-554C0AAA2E0B}" type="pres">
      <dgm:prSet presAssocID="{CD3154F5-C1D8-473C-834A-8448919F9B0D}" presName="parentTextArrow" presStyleLbl="node1" presStyleIdx="1" presStyleCnt="3"/>
      <dgm:spPr/>
    </dgm:pt>
    <dgm:pt modelId="{04FF4476-D814-4E0F-A8DD-48C82BA8D4FF}" type="pres">
      <dgm:prSet presAssocID="{426FE4C8-E31D-4642-ACAD-F151C2663641}" presName="sp" presStyleCnt="0"/>
      <dgm:spPr/>
    </dgm:pt>
    <dgm:pt modelId="{ED9EA82B-1B7F-4EBC-9D2F-B5DC077B1904}" type="pres">
      <dgm:prSet presAssocID="{3C9C74E5-26AE-46C2-B00A-5A94B9D31DFA}" presName="arrowAndChildren" presStyleCnt="0"/>
      <dgm:spPr/>
    </dgm:pt>
    <dgm:pt modelId="{18DFEFAB-E69C-4BD3-8889-69FE4D2F8DB7}" type="pres">
      <dgm:prSet presAssocID="{3C9C74E5-26AE-46C2-B00A-5A94B9D31DFA}" presName="parentTextArrow" presStyleLbl="node1" presStyleIdx="2" presStyleCnt="3"/>
      <dgm:spPr/>
    </dgm:pt>
  </dgm:ptLst>
  <dgm:cxnLst>
    <dgm:cxn modelId="{24648403-FE63-4321-A78C-91D8CCFBC724}" srcId="{A1975C68-5D69-4DE5-B8F2-9DB808CAA3FC}" destId="{3C9C74E5-26AE-46C2-B00A-5A94B9D31DFA}" srcOrd="0" destOrd="0" parTransId="{9B5437DD-1C6D-4AD4-9C46-62B3B61DFD44}" sibTransId="{426FE4C8-E31D-4642-ACAD-F151C2663641}"/>
    <dgm:cxn modelId="{4572E05C-31E3-4D9C-A5A1-74FE7BC79172}" type="presOf" srcId="{0F57DB02-52B4-4A07-AA50-AFE1AA35C463}" destId="{DF1F07BA-2D25-4BB5-87B1-C7642AE638AE}" srcOrd="0" destOrd="0" presId="urn:microsoft.com/office/officeart/2005/8/layout/process4"/>
    <dgm:cxn modelId="{45EB0350-BE2C-4B93-9B67-C839ABF34D32}" type="presOf" srcId="{CD3154F5-C1D8-473C-834A-8448919F9B0D}" destId="{C5C6B01E-6945-4E09-9C39-554C0AAA2E0B}" srcOrd="0" destOrd="0" presId="urn:microsoft.com/office/officeart/2005/8/layout/process4"/>
    <dgm:cxn modelId="{69492CA8-A26A-4D4A-AFFF-1477027A5437}" srcId="{A1975C68-5D69-4DE5-B8F2-9DB808CAA3FC}" destId="{0F57DB02-52B4-4A07-AA50-AFE1AA35C463}" srcOrd="2" destOrd="0" parTransId="{0A8F2819-DB73-4B34-BF4E-C26A0562433B}" sibTransId="{BDE83B07-0178-4FA9-9FE8-D12069FF19EF}"/>
    <dgm:cxn modelId="{EA4FCAB2-9F91-4F0A-8715-A65063491278}" srcId="{A1975C68-5D69-4DE5-B8F2-9DB808CAA3FC}" destId="{CD3154F5-C1D8-473C-834A-8448919F9B0D}" srcOrd="1" destOrd="0" parTransId="{E888B3A6-3131-4BBF-A5E8-F61BB80C1E84}" sibTransId="{0909B6F6-71F6-45C1-A9E3-CDC6AA90BB54}"/>
    <dgm:cxn modelId="{BA20F0C1-9036-41E4-A330-DF182E1A7833}" type="presOf" srcId="{A1975C68-5D69-4DE5-B8F2-9DB808CAA3FC}" destId="{7F9B16CE-0E4E-4101-8B10-47693BE19550}" srcOrd="0" destOrd="0" presId="urn:microsoft.com/office/officeart/2005/8/layout/process4"/>
    <dgm:cxn modelId="{C6FEEDD6-5A43-4438-899F-195C37B27D3A}" type="presOf" srcId="{3C9C74E5-26AE-46C2-B00A-5A94B9D31DFA}" destId="{18DFEFAB-E69C-4BD3-8889-69FE4D2F8DB7}" srcOrd="0" destOrd="0" presId="urn:microsoft.com/office/officeart/2005/8/layout/process4"/>
    <dgm:cxn modelId="{F1C72F5A-6079-4F1F-BCE2-5B119CE28A81}" type="presParOf" srcId="{7F9B16CE-0E4E-4101-8B10-47693BE19550}" destId="{9F79D3BC-1B5F-4291-BCF9-686B88422298}" srcOrd="0" destOrd="0" presId="urn:microsoft.com/office/officeart/2005/8/layout/process4"/>
    <dgm:cxn modelId="{FC0E7ED8-870D-45FC-9B61-7B872666A70D}" type="presParOf" srcId="{9F79D3BC-1B5F-4291-BCF9-686B88422298}" destId="{DF1F07BA-2D25-4BB5-87B1-C7642AE638AE}" srcOrd="0" destOrd="0" presId="urn:microsoft.com/office/officeart/2005/8/layout/process4"/>
    <dgm:cxn modelId="{037DA194-A8AC-482A-AE9F-26B03B137970}" type="presParOf" srcId="{7F9B16CE-0E4E-4101-8B10-47693BE19550}" destId="{4A836684-99AE-4880-B82B-B7E69D3B7028}" srcOrd="1" destOrd="0" presId="urn:microsoft.com/office/officeart/2005/8/layout/process4"/>
    <dgm:cxn modelId="{F291EB61-2535-4E79-B5BE-5563561A4267}" type="presParOf" srcId="{7F9B16CE-0E4E-4101-8B10-47693BE19550}" destId="{C51BAAD1-D092-4728-8D19-AAA1E4ECC184}" srcOrd="2" destOrd="0" presId="urn:microsoft.com/office/officeart/2005/8/layout/process4"/>
    <dgm:cxn modelId="{2039F2C5-7F74-4B0B-9BAE-8E61E7977A26}" type="presParOf" srcId="{C51BAAD1-D092-4728-8D19-AAA1E4ECC184}" destId="{C5C6B01E-6945-4E09-9C39-554C0AAA2E0B}" srcOrd="0" destOrd="0" presId="urn:microsoft.com/office/officeart/2005/8/layout/process4"/>
    <dgm:cxn modelId="{DA1307D6-C947-4838-8102-111D488D2E36}" type="presParOf" srcId="{7F9B16CE-0E4E-4101-8B10-47693BE19550}" destId="{04FF4476-D814-4E0F-A8DD-48C82BA8D4FF}" srcOrd="3" destOrd="0" presId="urn:microsoft.com/office/officeart/2005/8/layout/process4"/>
    <dgm:cxn modelId="{66C009AC-BD7B-4D0A-8F35-75AE3F889F49}" type="presParOf" srcId="{7F9B16CE-0E4E-4101-8B10-47693BE19550}" destId="{ED9EA82B-1B7F-4EBC-9D2F-B5DC077B1904}" srcOrd="4" destOrd="0" presId="urn:microsoft.com/office/officeart/2005/8/layout/process4"/>
    <dgm:cxn modelId="{A8550232-2108-4937-8675-0C554F2266C3}" type="presParOf" srcId="{ED9EA82B-1B7F-4EBC-9D2F-B5DC077B1904}" destId="{18DFEFAB-E69C-4BD3-8889-69FE4D2F8DB7}"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27B984-4D85-41C4-8971-417FF2FCAB25}" type="doc">
      <dgm:prSet loTypeId="urn:microsoft.com/office/officeart/2005/8/layout/list1" loCatId="list" qsTypeId="urn:microsoft.com/office/officeart/2005/8/quickstyle/simple4" qsCatId="simple" csTypeId="urn:microsoft.com/office/officeart/2005/8/colors/colorful1" csCatId="colorful"/>
      <dgm:spPr/>
      <dgm:t>
        <a:bodyPr/>
        <a:lstStyle/>
        <a:p>
          <a:endParaRPr lang="en-US"/>
        </a:p>
      </dgm:t>
    </dgm:pt>
    <dgm:pt modelId="{FF1BF643-D728-4578-812C-A5A523DF999E}">
      <dgm:prSet/>
      <dgm:spPr/>
      <dgm:t>
        <a:bodyPr/>
        <a:lstStyle/>
        <a:p>
          <a:r>
            <a:rPr lang="cs-CZ" dirty="0"/>
            <a:t>Ne delší než 10-15 min.!</a:t>
          </a:r>
          <a:endParaRPr lang="en-US" dirty="0"/>
        </a:p>
      </dgm:t>
    </dgm:pt>
    <dgm:pt modelId="{516D5D5F-8D2A-4026-B3B4-3A412DE32BE9}" type="parTrans" cxnId="{A474418F-21E8-4A78-97E6-FF0AAB7DC9FB}">
      <dgm:prSet/>
      <dgm:spPr/>
      <dgm:t>
        <a:bodyPr/>
        <a:lstStyle/>
        <a:p>
          <a:endParaRPr lang="en-US"/>
        </a:p>
      </dgm:t>
    </dgm:pt>
    <dgm:pt modelId="{38C280A2-DF75-409E-A1CF-5968F1A272EB}" type="sibTrans" cxnId="{A474418F-21E8-4A78-97E6-FF0AAB7DC9FB}">
      <dgm:prSet/>
      <dgm:spPr/>
      <dgm:t>
        <a:bodyPr/>
        <a:lstStyle/>
        <a:p>
          <a:endParaRPr lang="en-US"/>
        </a:p>
      </dgm:t>
    </dgm:pt>
    <dgm:pt modelId="{797B8A3B-BC66-4856-9458-7246852DC58E}">
      <dgm:prSet/>
      <dgm:spPr/>
      <dgm:t>
        <a:bodyPr/>
        <a:lstStyle/>
        <a:p>
          <a:r>
            <a:rPr lang="cs-CZ" dirty="0"/>
            <a:t>Pro </a:t>
          </a:r>
          <a:r>
            <a:rPr lang="cs-CZ" dirty="0" err="1"/>
            <a:t>fázické</a:t>
          </a:r>
          <a:r>
            <a:rPr lang="cs-CZ" dirty="0"/>
            <a:t> svaly: 1-3 min. </a:t>
          </a:r>
          <a:r>
            <a:rPr lang="cs-CZ" dirty="0">
              <a:latin typeface="Univers Condensed" panose="020B0502020104020203"/>
            </a:rPr>
            <a:t>pro</a:t>
          </a:r>
          <a:r>
            <a:rPr lang="cs-CZ" dirty="0"/>
            <a:t> každý sval, posilování postupně max. 15 min.</a:t>
          </a:r>
          <a:endParaRPr lang="en-US" dirty="0"/>
        </a:p>
      </dgm:t>
    </dgm:pt>
    <dgm:pt modelId="{12B0BA7A-2D00-40DC-AE04-98252324219A}" type="parTrans" cxnId="{2C27266A-DE8A-4F6E-9E7B-09AB48E9EBCF}">
      <dgm:prSet/>
      <dgm:spPr/>
      <dgm:t>
        <a:bodyPr/>
        <a:lstStyle/>
        <a:p>
          <a:endParaRPr lang="en-US"/>
        </a:p>
      </dgm:t>
    </dgm:pt>
    <dgm:pt modelId="{B5A8E17A-39FE-44F0-973D-3C3C811E8204}" type="sibTrans" cxnId="{2C27266A-DE8A-4F6E-9E7B-09AB48E9EBCF}">
      <dgm:prSet/>
      <dgm:spPr/>
      <dgm:t>
        <a:bodyPr/>
        <a:lstStyle/>
        <a:p>
          <a:endParaRPr lang="en-US"/>
        </a:p>
      </dgm:t>
    </dgm:pt>
    <dgm:pt modelId="{1CC93B35-FECA-4745-843E-47B0932FA7C6}">
      <dgm:prSet/>
      <dgm:spPr/>
      <dgm:t>
        <a:bodyPr/>
        <a:lstStyle/>
        <a:p>
          <a:r>
            <a:rPr lang="cs-CZ" dirty="0"/>
            <a:t>Pro tonické svaly: 5-15 min., ne déle než 30 min.</a:t>
          </a:r>
          <a:endParaRPr lang="en-US" dirty="0"/>
        </a:p>
      </dgm:t>
    </dgm:pt>
    <dgm:pt modelId="{675864FB-9B0A-455E-A75C-AD317055A15A}" type="parTrans" cxnId="{AF9A1692-BEF4-400A-B5B4-2935817B08AC}">
      <dgm:prSet/>
      <dgm:spPr/>
      <dgm:t>
        <a:bodyPr/>
        <a:lstStyle/>
        <a:p>
          <a:endParaRPr lang="en-US"/>
        </a:p>
      </dgm:t>
    </dgm:pt>
    <dgm:pt modelId="{19671F1C-376E-49A6-9345-4A29FE4C9EE8}" type="sibTrans" cxnId="{AF9A1692-BEF4-400A-B5B4-2935817B08AC}">
      <dgm:prSet/>
      <dgm:spPr/>
      <dgm:t>
        <a:bodyPr/>
        <a:lstStyle/>
        <a:p>
          <a:endParaRPr lang="en-US"/>
        </a:p>
      </dgm:t>
    </dgm:pt>
    <dgm:pt modelId="{2AE5A201-8AB0-44C1-96AF-8AEDD761C839}">
      <dgm:prSet/>
      <dgm:spPr/>
      <dgm:t>
        <a:bodyPr/>
        <a:lstStyle/>
        <a:p>
          <a:r>
            <a:rPr lang="cs-CZ" dirty="0"/>
            <a:t>2 důležité faktory:</a:t>
          </a:r>
          <a:endParaRPr lang="en-US" dirty="0"/>
        </a:p>
      </dgm:t>
    </dgm:pt>
    <dgm:pt modelId="{26435597-111E-4B94-A17D-FE00C033CC49}" type="parTrans" cxnId="{D0BB15BE-55D5-4EF5-8CBE-05AA4909C7BA}">
      <dgm:prSet/>
      <dgm:spPr/>
      <dgm:t>
        <a:bodyPr/>
        <a:lstStyle/>
        <a:p>
          <a:endParaRPr lang="en-US"/>
        </a:p>
      </dgm:t>
    </dgm:pt>
    <dgm:pt modelId="{09084E98-1368-4FFF-BC62-36FD6BB21FC8}" type="sibTrans" cxnId="{D0BB15BE-55D5-4EF5-8CBE-05AA4909C7BA}">
      <dgm:prSet/>
      <dgm:spPr/>
      <dgm:t>
        <a:bodyPr/>
        <a:lstStyle/>
        <a:p>
          <a:endParaRPr lang="en-US"/>
        </a:p>
      </dgm:t>
    </dgm:pt>
    <dgm:pt modelId="{654B67C0-AD9F-467C-A118-52AFB1CAC798}">
      <dgm:prSet/>
      <dgm:spPr/>
      <dgm:t>
        <a:bodyPr/>
        <a:lstStyle/>
        <a:p>
          <a:r>
            <a:rPr lang="cs-CZ" dirty="0"/>
            <a:t>Poměr </a:t>
          </a:r>
          <a:r>
            <a:rPr lang="cs-CZ" dirty="0" err="1"/>
            <a:t>fázických</a:t>
          </a:r>
          <a:r>
            <a:rPr lang="cs-CZ" dirty="0"/>
            <a:t> a tonických vláken: odlišné poměry kontrakce/pauza</a:t>
          </a:r>
          <a:endParaRPr lang="en-US" dirty="0"/>
        </a:p>
      </dgm:t>
    </dgm:pt>
    <dgm:pt modelId="{BFD126EA-1311-48EA-8140-7E0FAF554092}" type="parTrans" cxnId="{D4974A49-A771-4B18-B401-8880A369841D}">
      <dgm:prSet/>
      <dgm:spPr/>
      <dgm:t>
        <a:bodyPr/>
        <a:lstStyle/>
        <a:p>
          <a:endParaRPr lang="en-US"/>
        </a:p>
      </dgm:t>
    </dgm:pt>
    <dgm:pt modelId="{382026F1-8C3F-4620-95BA-F9BB6E4B897A}" type="sibTrans" cxnId="{D4974A49-A771-4B18-B401-8880A369841D}">
      <dgm:prSet/>
      <dgm:spPr/>
      <dgm:t>
        <a:bodyPr/>
        <a:lstStyle/>
        <a:p>
          <a:endParaRPr lang="en-US"/>
        </a:p>
      </dgm:t>
    </dgm:pt>
    <dgm:pt modelId="{A6B042B4-821B-4B50-AF99-B4B07C5D7B6A}">
      <dgm:prSet/>
      <dgm:spPr/>
      <dgm:t>
        <a:bodyPr/>
        <a:lstStyle/>
        <a:p>
          <a:r>
            <a:rPr lang="cs-CZ" dirty="0"/>
            <a:t>u </a:t>
          </a:r>
          <a:r>
            <a:rPr lang="cs-CZ" dirty="0" err="1"/>
            <a:t>fázických</a:t>
          </a:r>
          <a:r>
            <a:rPr lang="cs-CZ" dirty="0"/>
            <a:t> 1:6 – max. 1:3 (u zlepšené kondice)</a:t>
          </a:r>
          <a:endParaRPr lang="en-US" dirty="0"/>
        </a:p>
      </dgm:t>
    </dgm:pt>
    <dgm:pt modelId="{A6CE7605-ABFD-4C2B-8C01-CF36BBAE626C}" type="parTrans" cxnId="{165D4C8D-0324-41CB-B48D-F0FC0FC7ACF0}">
      <dgm:prSet/>
      <dgm:spPr/>
      <dgm:t>
        <a:bodyPr/>
        <a:lstStyle/>
        <a:p>
          <a:endParaRPr lang="en-US"/>
        </a:p>
      </dgm:t>
    </dgm:pt>
    <dgm:pt modelId="{9F2C8558-03F5-41DF-9B85-36398936C5DB}" type="sibTrans" cxnId="{165D4C8D-0324-41CB-B48D-F0FC0FC7ACF0}">
      <dgm:prSet/>
      <dgm:spPr/>
      <dgm:t>
        <a:bodyPr/>
        <a:lstStyle/>
        <a:p>
          <a:endParaRPr lang="en-US"/>
        </a:p>
      </dgm:t>
    </dgm:pt>
    <dgm:pt modelId="{89EEF4BD-60F4-4BC5-9512-DDCDDAF4FEF6}">
      <dgm:prSet/>
      <dgm:spPr/>
      <dgm:t>
        <a:bodyPr/>
        <a:lstStyle/>
        <a:p>
          <a:r>
            <a:rPr lang="cs-CZ" dirty="0"/>
            <a:t>u tonických 1:1-1:2 </a:t>
          </a:r>
          <a:endParaRPr lang="en-US" dirty="0"/>
        </a:p>
      </dgm:t>
    </dgm:pt>
    <dgm:pt modelId="{E42D6008-CB90-4E4F-8EB5-9D189790067C}" type="parTrans" cxnId="{99D28C13-4314-4EF1-A87B-677B31D661A9}">
      <dgm:prSet/>
      <dgm:spPr/>
      <dgm:t>
        <a:bodyPr/>
        <a:lstStyle/>
        <a:p>
          <a:endParaRPr lang="en-US"/>
        </a:p>
      </dgm:t>
    </dgm:pt>
    <dgm:pt modelId="{9576288E-AD20-495D-BE39-3FEAE0FA6CE5}" type="sibTrans" cxnId="{99D28C13-4314-4EF1-A87B-677B31D661A9}">
      <dgm:prSet/>
      <dgm:spPr/>
      <dgm:t>
        <a:bodyPr/>
        <a:lstStyle/>
        <a:p>
          <a:endParaRPr lang="en-US"/>
        </a:p>
      </dgm:t>
    </dgm:pt>
    <dgm:pt modelId="{B5518679-821A-43E5-8865-FC6E068F69F8}">
      <dgm:prSet/>
      <dgm:spPr/>
      <dgm:t>
        <a:bodyPr/>
        <a:lstStyle/>
        <a:p>
          <a:r>
            <a:rPr lang="cs-CZ" dirty="0"/>
            <a:t>Stupeň hypotrofie a atrofie svalu (= unavitelnost svalu)</a:t>
          </a:r>
          <a:endParaRPr lang="en-US" dirty="0"/>
        </a:p>
      </dgm:t>
    </dgm:pt>
    <dgm:pt modelId="{DCDC9D05-6893-49CA-A914-7BFD0218727E}" type="parTrans" cxnId="{C499D6E4-AC8F-493F-8E22-963B735CFBA2}">
      <dgm:prSet/>
      <dgm:spPr/>
      <dgm:t>
        <a:bodyPr/>
        <a:lstStyle/>
        <a:p>
          <a:endParaRPr lang="en-US"/>
        </a:p>
      </dgm:t>
    </dgm:pt>
    <dgm:pt modelId="{D94F7A23-F7A6-44F0-8F6F-77AA141D8BC1}" type="sibTrans" cxnId="{C499D6E4-AC8F-493F-8E22-963B735CFBA2}">
      <dgm:prSet/>
      <dgm:spPr/>
      <dgm:t>
        <a:bodyPr/>
        <a:lstStyle/>
        <a:p>
          <a:endParaRPr lang="en-US"/>
        </a:p>
      </dgm:t>
    </dgm:pt>
    <dgm:pt modelId="{59A98616-DE8B-4237-A6A0-05D5B208CED4}">
      <dgm:prSet/>
      <dgm:spPr/>
      <dgm:t>
        <a:bodyPr/>
        <a:lstStyle/>
        <a:p>
          <a:r>
            <a:rPr lang="cs-CZ" dirty="0"/>
            <a:t>Je charakter kontrakce stejný?</a:t>
          </a:r>
          <a:endParaRPr lang="en-US" dirty="0"/>
        </a:p>
      </dgm:t>
    </dgm:pt>
    <dgm:pt modelId="{BA41D90D-8398-4562-AF8A-2FF380128575}" type="parTrans" cxnId="{4613807D-5BF3-43EC-90D4-F312F3A9441F}">
      <dgm:prSet/>
      <dgm:spPr/>
      <dgm:t>
        <a:bodyPr/>
        <a:lstStyle/>
        <a:p>
          <a:endParaRPr lang="en-US"/>
        </a:p>
      </dgm:t>
    </dgm:pt>
    <dgm:pt modelId="{8F4E672E-12CB-482A-9715-6E45C2328648}" type="sibTrans" cxnId="{4613807D-5BF3-43EC-90D4-F312F3A9441F}">
      <dgm:prSet/>
      <dgm:spPr/>
      <dgm:t>
        <a:bodyPr/>
        <a:lstStyle/>
        <a:p>
          <a:endParaRPr lang="en-US"/>
        </a:p>
      </dgm:t>
    </dgm:pt>
    <dgm:pt modelId="{3581A7EE-58F2-473D-AF27-7D8F24033845}">
      <dgm:prSet/>
      <dgm:spPr/>
      <dgm:t>
        <a:bodyPr/>
        <a:lstStyle/>
        <a:p>
          <a:r>
            <a:rPr lang="cs-CZ" dirty="0"/>
            <a:t>Dle reakce svalu upravit parametry pro další aplikaci</a:t>
          </a:r>
          <a:endParaRPr lang="en-US" dirty="0"/>
        </a:p>
      </dgm:t>
    </dgm:pt>
    <dgm:pt modelId="{FB1B3E57-FC5A-4CD1-99CF-BABF532EEB1C}" type="parTrans" cxnId="{D3A0D842-5CD6-4DDB-ADFD-7B1F04B2CD93}">
      <dgm:prSet/>
      <dgm:spPr/>
      <dgm:t>
        <a:bodyPr/>
        <a:lstStyle/>
        <a:p>
          <a:endParaRPr lang="en-US"/>
        </a:p>
      </dgm:t>
    </dgm:pt>
    <dgm:pt modelId="{2744BDB4-8383-42D1-8675-BF2CA0FB7273}" type="sibTrans" cxnId="{D3A0D842-5CD6-4DDB-ADFD-7B1F04B2CD93}">
      <dgm:prSet/>
      <dgm:spPr/>
      <dgm:t>
        <a:bodyPr/>
        <a:lstStyle/>
        <a:p>
          <a:endParaRPr lang="en-US"/>
        </a:p>
      </dgm:t>
    </dgm:pt>
    <dgm:pt modelId="{7E7014F5-FF2D-421B-ADDB-EA7873E3B7DA}" type="pres">
      <dgm:prSet presAssocID="{5A27B984-4D85-41C4-8971-417FF2FCAB25}" presName="linear" presStyleCnt="0">
        <dgm:presLayoutVars>
          <dgm:dir/>
          <dgm:animLvl val="lvl"/>
          <dgm:resizeHandles val="exact"/>
        </dgm:presLayoutVars>
      </dgm:prSet>
      <dgm:spPr/>
    </dgm:pt>
    <dgm:pt modelId="{C0868A34-752D-440F-967A-91A727D508D3}" type="pres">
      <dgm:prSet presAssocID="{FF1BF643-D728-4578-812C-A5A523DF999E}" presName="parentLin" presStyleCnt="0"/>
      <dgm:spPr/>
    </dgm:pt>
    <dgm:pt modelId="{325BF74F-E851-45A5-BB16-14D248340486}" type="pres">
      <dgm:prSet presAssocID="{FF1BF643-D728-4578-812C-A5A523DF999E}" presName="parentLeftMargin" presStyleLbl="node1" presStyleIdx="0" presStyleCnt="2"/>
      <dgm:spPr/>
    </dgm:pt>
    <dgm:pt modelId="{D9C6B79C-4AAE-4B8A-8438-5C6979E3923A}" type="pres">
      <dgm:prSet presAssocID="{FF1BF643-D728-4578-812C-A5A523DF999E}" presName="parentText" presStyleLbl="node1" presStyleIdx="0" presStyleCnt="2">
        <dgm:presLayoutVars>
          <dgm:chMax val="0"/>
          <dgm:bulletEnabled val="1"/>
        </dgm:presLayoutVars>
      </dgm:prSet>
      <dgm:spPr/>
    </dgm:pt>
    <dgm:pt modelId="{B4AD15A8-FF6F-4380-9389-16FDD1A1CE44}" type="pres">
      <dgm:prSet presAssocID="{FF1BF643-D728-4578-812C-A5A523DF999E}" presName="negativeSpace" presStyleCnt="0"/>
      <dgm:spPr/>
    </dgm:pt>
    <dgm:pt modelId="{6C2F4F81-8F49-4482-840A-086E02ECEFF5}" type="pres">
      <dgm:prSet presAssocID="{FF1BF643-D728-4578-812C-A5A523DF999E}" presName="childText" presStyleLbl="conFgAcc1" presStyleIdx="0" presStyleCnt="2">
        <dgm:presLayoutVars>
          <dgm:bulletEnabled val="1"/>
        </dgm:presLayoutVars>
      </dgm:prSet>
      <dgm:spPr/>
    </dgm:pt>
    <dgm:pt modelId="{6D58AD19-8179-4E12-BA8C-842AF233FBF0}" type="pres">
      <dgm:prSet presAssocID="{38C280A2-DF75-409E-A1CF-5968F1A272EB}" presName="spaceBetweenRectangles" presStyleCnt="0"/>
      <dgm:spPr/>
    </dgm:pt>
    <dgm:pt modelId="{FAC0DCCE-79EE-469C-B1B2-347BC2DB680C}" type="pres">
      <dgm:prSet presAssocID="{2AE5A201-8AB0-44C1-96AF-8AEDD761C839}" presName="parentLin" presStyleCnt="0"/>
      <dgm:spPr/>
    </dgm:pt>
    <dgm:pt modelId="{BE4C78A9-AB52-4330-A913-5ACAAE8A0DC1}" type="pres">
      <dgm:prSet presAssocID="{2AE5A201-8AB0-44C1-96AF-8AEDD761C839}" presName="parentLeftMargin" presStyleLbl="node1" presStyleIdx="0" presStyleCnt="2"/>
      <dgm:spPr/>
    </dgm:pt>
    <dgm:pt modelId="{B8441112-9F31-4816-B50B-0469D971E57F}" type="pres">
      <dgm:prSet presAssocID="{2AE5A201-8AB0-44C1-96AF-8AEDD761C839}" presName="parentText" presStyleLbl="node1" presStyleIdx="1" presStyleCnt="2">
        <dgm:presLayoutVars>
          <dgm:chMax val="0"/>
          <dgm:bulletEnabled val="1"/>
        </dgm:presLayoutVars>
      </dgm:prSet>
      <dgm:spPr/>
    </dgm:pt>
    <dgm:pt modelId="{2F4DFB2D-3AAA-4BFA-B402-68DD2558300F}" type="pres">
      <dgm:prSet presAssocID="{2AE5A201-8AB0-44C1-96AF-8AEDD761C839}" presName="negativeSpace" presStyleCnt="0"/>
      <dgm:spPr/>
    </dgm:pt>
    <dgm:pt modelId="{C8FE6FF3-E509-42F6-853B-44AF46D49ECA}" type="pres">
      <dgm:prSet presAssocID="{2AE5A201-8AB0-44C1-96AF-8AEDD761C839}" presName="childText" presStyleLbl="conFgAcc1" presStyleIdx="1" presStyleCnt="2">
        <dgm:presLayoutVars>
          <dgm:bulletEnabled val="1"/>
        </dgm:presLayoutVars>
      </dgm:prSet>
      <dgm:spPr/>
    </dgm:pt>
  </dgm:ptLst>
  <dgm:cxnLst>
    <dgm:cxn modelId="{99D28C13-4314-4EF1-A87B-677B31D661A9}" srcId="{654B67C0-AD9F-467C-A118-52AFB1CAC798}" destId="{89EEF4BD-60F4-4BC5-9512-DDCDDAF4FEF6}" srcOrd="1" destOrd="0" parTransId="{E42D6008-CB90-4E4F-8EB5-9D189790067C}" sibTransId="{9576288E-AD20-495D-BE39-3FEAE0FA6CE5}"/>
    <dgm:cxn modelId="{00C1AF19-0048-4A54-9E19-22AC222C8E9A}" type="presOf" srcId="{89EEF4BD-60F4-4BC5-9512-DDCDDAF4FEF6}" destId="{C8FE6FF3-E509-42F6-853B-44AF46D49ECA}" srcOrd="0" destOrd="2" presId="urn:microsoft.com/office/officeart/2005/8/layout/list1"/>
    <dgm:cxn modelId="{50C4CD22-1EDF-41EC-B4ED-741E164A0EB9}" type="presOf" srcId="{1CC93B35-FECA-4745-843E-47B0932FA7C6}" destId="{6C2F4F81-8F49-4482-840A-086E02ECEFF5}" srcOrd="0" destOrd="1" presId="urn:microsoft.com/office/officeart/2005/8/layout/list1"/>
    <dgm:cxn modelId="{D87B133A-B326-4487-B4B7-177DD691BA28}" type="presOf" srcId="{2AE5A201-8AB0-44C1-96AF-8AEDD761C839}" destId="{BE4C78A9-AB52-4330-A913-5ACAAE8A0DC1}" srcOrd="0" destOrd="0" presId="urn:microsoft.com/office/officeart/2005/8/layout/list1"/>
    <dgm:cxn modelId="{43F45B3C-5613-49CF-BF95-3C3A6B206C35}" type="presOf" srcId="{B5518679-821A-43E5-8865-FC6E068F69F8}" destId="{C8FE6FF3-E509-42F6-853B-44AF46D49ECA}" srcOrd="0" destOrd="3" presId="urn:microsoft.com/office/officeart/2005/8/layout/list1"/>
    <dgm:cxn modelId="{FAE3623D-6C57-44A6-AD9C-AD94316B5251}" type="presOf" srcId="{59A98616-DE8B-4237-A6A0-05D5B208CED4}" destId="{C8FE6FF3-E509-42F6-853B-44AF46D49ECA}" srcOrd="0" destOrd="4" presId="urn:microsoft.com/office/officeart/2005/8/layout/list1"/>
    <dgm:cxn modelId="{DFE7EC3D-A7A4-47B2-8E62-E6360B9B8DFD}" type="presOf" srcId="{A6B042B4-821B-4B50-AF99-B4B07C5D7B6A}" destId="{C8FE6FF3-E509-42F6-853B-44AF46D49ECA}" srcOrd="0" destOrd="1" presId="urn:microsoft.com/office/officeart/2005/8/layout/list1"/>
    <dgm:cxn modelId="{C7809641-9BF3-430A-8EB2-5903214FB730}" type="presOf" srcId="{797B8A3B-BC66-4856-9458-7246852DC58E}" destId="{6C2F4F81-8F49-4482-840A-086E02ECEFF5}" srcOrd="0" destOrd="0" presId="urn:microsoft.com/office/officeart/2005/8/layout/list1"/>
    <dgm:cxn modelId="{D3A0D842-5CD6-4DDB-ADFD-7B1F04B2CD93}" srcId="{B5518679-821A-43E5-8865-FC6E068F69F8}" destId="{3581A7EE-58F2-473D-AF27-7D8F24033845}" srcOrd="1" destOrd="0" parTransId="{FB1B3E57-FC5A-4CD1-99CF-BABF532EEB1C}" sibTransId="{2744BDB4-8383-42D1-8675-BF2CA0FB7273}"/>
    <dgm:cxn modelId="{D4974A49-A771-4B18-B401-8880A369841D}" srcId="{2AE5A201-8AB0-44C1-96AF-8AEDD761C839}" destId="{654B67C0-AD9F-467C-A118-52AFB1CAC798}" srcOrd="0" destOrd="0" parTransId="{BFD126EA-1311-48EA-8140-7E0FAF554092}" sibTransId="{382026F1-8C3F-4620-95BA-F9BB6E4B897A}"/>
    <dgm:cxn modelId="{2C27266A-DE8A-4F6E-9E7B-09AB48E9EBCF}" srcId="{FF1BF643-D728-4578-812C-A5A523DF999E}" destId="{797B8A3B-BC66-4856-9458-7246852DC58E}" srcOrd="0" destOrd="0" parTransId="{12B0BA7A-2D00-40DC-AE04-98252324219A}" sibTransId="{B5A8E17A-39FE-44F0-973D-3C3C811E8204}"/>
    <dgm:cxn modelId="{4613807D-5BF3-43EC-90D4-F312F3A9441F}" srcId="{B5518679-821A-43E5-8865-FC6E068F69F8}" destId="{59A98616-DE8B-4237-A6A0-05D5B208CED4}" srcOrd="0" destOrd="0" parTransId="{BA41D90D-8398-4562-AF8A-2FF380128575}" sibTransId="{8F4E672E-12CB-482A-9715-6E45C2328648}"/>
    <dgm:cxn modelId="{165D4C8D-0324-41CB-B48D-F0FC0FC7ACF0}" srcId="{654B67C0-AD9F-467C-A118-52AFB1CAC798}" destId="{A6B042B4-821B-4B50-AF99-B4B07C5D7B6A}" srcOrd="0" destOrd="0" parTransId="{A6CE7605-ABFD-4C2B-8C01-CF36BBAE626C}" sibTransId="{9F2C8558-03F5-41DF-9B85-36398936C5DB}"/>
    <dgm:cxn modelId="{A474418F-21E8-4A78-97E6-FF0AAB7DC9FB}" srcId="{5A27B984-4D85-41C4-8971-417FF2FCAB25}" destId="{FF1BF643-D728-4578-812C-A5A523DF999E}" srcOrd="0" destOrd="0" parTransId="{516D5D5F-8D2A-4026-B3B4-3A412DE32BE9}" sibTransId="{38C280A2-DF75-409E-A1CF-5968F1A272EB}"/>
    <dgm:cxn modelId="{AF9A1692-BEF4-400A-B5B4-2935817B08AC}" srcId="{FF1BF643-D728-4578-812C-A5A523DF999E}" destId="{1CC93B35-FECA-4745-843E-47B0932FA7C6}" srcOrd="1" destOrd="0" parTransId="{675864FB-9B0A-455E-A75C-AD317055A15A}" sibTransId="{19671F1C-376E-49A6-9345-4A29FE4C9EE8}"/>
    <dgm:cxn modelId="{D0BB15BE-55D5-4EF5-8CBE-05AA4909C7BA}" srcId="{5A27B984-4D85-41C4-8971-417FF2FCAB25}" destId="{2AE5A201-8AB0-44C1-96AF-8AEDD761C839}" srcOrd="1" destOrd="0" parTransId="{26435597-111E-4B94-A17D-FE00C033CC49}" sibTransId="{09084E98-1368-4FFF-BC62-36FD6BB21FC8}"/>
    <dgm:cxn modelId="{8E49BCC2-2F1B-4500-828C-6A12BEE73C5C}" type="presOf" srcId="{FF1BF643-D728-4578-812C-A5A523DF999E}" destId="{D9C6B79C-4AAE-4B8A-8438-5C6979E3923A}" srcOrd="1" destOrd="0" presId="urn:microsoft.com/office/officeart/2005/8/layout/list1"/>
    <dgm:cxn modelId="{BCAF9FC3-9D9B-406E-9E78-0D7CE6AF48A1}" type="presOf" srcId="{2AE5A201-8AB0-44C1-96AF-8AEDD761C839}" destId="{B8441112-9F31-4816-B50B-0469D971E57F}" srcOrd="1" destOrd="0" presId="urn:microsoft.com/office/officeart/2005/8/layout/list1"/>
    <dgm:cxn modelId="{C65F67CA-38D1-409F-8C11-27EF02F7DF7F}" type="presOf" srcId="{654B67C0-AD9F-467C-A118-52AFB1CAC798}" destId="{C8FE6FF3-E509-42F6-853B-44AF46D49ECA}" srcOrd="0" destOrd="0" presId="urn:microsoft.com/office/officeart/2005/8/layout/list1"/>
    <dgm:cxn modelId="{175191CF-4742-447D-B5E7-84644522595C}" type="presOf" srcId="{FF1BF643-D728-4578-812C-A5A523DF999E}" destId="{325BF74F-E851-45A5-BB16-14D248340486}" srcOrd="0" destOrd="0" presId="urn:microsoft.com/office/officeart/2005/8/layout/list1"/>
    <dgm:cxn modelId="{EB51A5E0-A5FA-410B-B0EB-877BBAC3D677}" type="presOf" srcId="{5A27B984-4D85-41C4-8971-417FF2FCAB25}" destId="{7E7014F5-FF2D-421B-ADDB-EA7873E3B7DA}" srcOrd="0" destOrd="0" presId="urn:microsoft.com/office/officeart/2005/8/layout/list1"/>
    <dgm:cxn modelId="{C499D6E4-AC8F-493F-8E22-963B735CFBA2}" srcId="{2AE5A201-8AB0-44C1-96AF-8AEDD761C839}" destId="{B5518679-821A-43E5-8865-FC6E068F69F8}" srcOrd="1" destOrd="0" parTransId="{DCDC9D05-6893-49CA-A914-7BFD0218727E}" sibTransId="{D94F7A23-F7A6-44F0-8F6F-77AA141D8BC1}"/>
    <dgm:cxn modelId="{7B7881F9-6036-4E2E-8BBD-41DA649BCBB2}" type="presOf" srcId="{3581A7EE-58F2-473D-AF27-7D8F24033845}" destId="{C8FE6FF3-E509-42F6-853B-44AF46D49ECA}" srcOrd="0" destOrd="5" presId="urn:microsoft.com/office/officeart/2005/8/layout/list1"/>
    <dgm:cxn modelId="{BDFEB63C-056C-4D7A-A516-B91A03D9167B}" type="presParOf" srcId="{7E7014F5-FF2D-421B-ADDB-EA7873E3B7DA}" destId="{C0868A34-752D-440F-967A-91A727D508D3}" srcOrd="0" destOrd="0" presId="urn:microsoft.com/office/officeart/2005/8/layout/list1"/>
    <dgm:cxn modelId="{64016B92-3BDB-4DD4-83CD-FA4B686C112A}" type="presParOf" srcId="{C0868A34-752D-440F-967A-91A727D508D3}" destId="{325BF74F-E851-45A5-BB16-14D248340486}" srcOrd="0" destOrd="0" presId="urn:microsoft.com/office/officeart/2005/8/layout/list1"/>
    <dgm:cxn modelId="{42477C2C-5E0B-4ECC-B14A-9C614FFAC6E7}" type="presParOf" srcId="{C0868A34-752D-440F-967A-91A727D508D3}" destId="{D9C6B79C-4AAE-4B8A-8438-5C6979E3923A}" srcOrd="1" destOrd="0" presId="urn:microsoft.com/office/officeart/2005/8/layout/list1"/>
    <dgm:cxn modelId="{556E92AD-DAB6-40F0-9665-B34B493282DF}" type="presParOf" srcId="{7E7014F5-FF2D-421B-ADDB-EA7873E3B7DA}" destId="{B4AD15A8-FF6F-4380-9389-16FDD1A1CE44}" srcOrd="1" destOrd="0" presId="urn:microsoft.com/office/officeart/2005/8/layout/list1"/>
    <dgm:cxn modelId="{819E620E-ECA6-4B7F-A392-1EEB7D0CD126}" type="presParOf" srcId="{7E7014F5-FF2D-421B-ADDB-EA7873E3B7DA}" destId="{6C2F4F81-8F49-4482-840A-086E02ECEFF5}" srcOrd="2" destOrd="0" presId="urn:microsoft.com/office/officeart/2005/8/layout/list1"/>
    <dgm:cxn modelId="{D03121E5-A493-4656-A9C6-C9BDE4ECBA00}" type="presParOf" srcId="{7E7014F5-FF2D-421B-ADDB-EA7873E3B7DA}" destId="{6D58AD19-8179-4E12-BA8C-842AF233FBF0}" srcOrd="3" destOrd="0" presId="urn:microsoft.com/office/officeart/2005/8/layout/list1"/>
    <dgm:cxn modelId="{84C2710A-7143-448D-842C-E838FB936670}" type="presParOf" srcId="{7E7014F5-FF2D-421B-ADDB-EA7873E3B7DA}" destId="{FAC0DCCE-79EE-469C-B1B2-347BC2DB680C}" srcOrd="4" destOrd="0" presId="urn:microsoft.com/office/officeart/2005/8/layout/list1"/>
    <dgm:cxn modelId="{2AFF48CF-F49C-4FBB-A52E-030FB63F26EA}" type="presParOf" srcId="{FAC0DCCE-79EE-469C-B1B2-347BC2DB680C}" destId="{BE4C78A9-AB52-4330-A913-5ACAAE8A0DC1}" srcOrd="0" destOrd="0" presId="urn:microsoft.com/office/officeart/2005/8/layout/list1"/>
    <dgm:cxn modelId="{06878924-D201-4BCC-BE8A-2F102AB7E8E3}" type="presParOf" srcId="{FAC0DCCE-79EE-469C-B1B2-347BC2DB680C}" destId="{B8441112-9F31-4816-B50B-0469D971E57F}" srcOrd="1" destOrd="0" presId="urn:microsoft.com/office/officeart/2005/8/layout/list1"/>
    <dgm:cxn modelId="{410CA297-189E-458C-824D-FD6C409A2393}" type="presParOf" srcId="{7E7014F5-FF2D-421B-ADDB-EA7873E3B7DA}" destId="{2F4DFB2D-3AAA-4BFA-B402-68DD2558300F}" srcOrd="5" destOrd="0" presId="urn:microsoft.com/office/officeart/2005/8/layout/list1"/>
    <dgm:cxn modelId="{215F266D-7538-4774-AA68-0A6D2CAACE8A}" type="presParOf" srcId="{7E7014F5-FF2D-421B-ADDB-EA7873E3B7DA}" destId="{C8FE6FF3-E509-42F6-853B-44AF46D49ECA}"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E1DF333-43EB-4637-92BD-E13D9615D2A1}" type="doc">
      <dgm:prSet loTypeId="urn:microsoft.com/office/officeart/2016/7/layout/BasicProcessNew" loCatId="process" qsTypeId="urn:microsoft.com/office/officeart/2005/8/quickstyle/simple1" qsCatId="simple" csTypeId="urn:microsoft.com/office/officeart/2005/8/colors/colorful2" csCatId="colorful"/>
      <dgm:spPr/>
      <dgm:t>
        <a:bodyPr/>
        <a:lstStyle/>
        <a:p>
          <a:endParaRPr lang="en-US"/>
        </a:p>
      </dgm:t>
    </dgm:pt>
    <dgm:pt modelId="{6335C032-EA7B-475E-B7C8-73ADF76053C1}">
      <dgm:prSet/>
      <dgm:spPr/>
      <dgm:t>
        <a:bodyPr/>
        <a:lstStyle/>
        <a:p>
          <a:r>
            <a:rPr lang="cs-CZ"/>
            <a:t>SIP = spojené impulzní proudy (stimulace spřaženými impulzy): slouží ke zmírnění spasticity</a:t>
          </a:r>
          <a:endParaRPr lang="en-US"/>
        </a:p>
      </dgm:t>
    </dgm:pt>
    <dgm:pt modelId="{EDE8FB53-F0A1-43A7-BF0F-837F3A057428}" type="parTrans" cxnId="{8B977D69-0434-4F2B-924A-177DF765C547}">
      <dgm:prSet/>
      <dgm:spPr/>
      <dgm:t>
        <a:bodyPr/>
        <a:lstStyle/>
        <a:p>
          <a:endParaRPr lang="en-US"/>
        </a:p>
      </dgm:t>
    </dgm:pt>
    <dgm:pt modelId="{F78E4F3F-4D95-4D0A-B037-69C312EEA7F1}" type="sibTrans" cxnId="{8B977D69-0434-4F2B-924A-177DF765C547}">
      <dgm:prSet/>
      <dgm:spPr/>
      <dgm:t>
        <a:bodyPr/>
        <a:lstStyle/>
        <a:p>
          <a:endParaRPr lang="en-US"/>
        </a:p>
      </dgm:t>
    </dgm:pt>
    <dgm:pt modelId="{3FCF8F1D-48E2-4CF6-B429-DBF101C80C7A}">
      <dgm:prSet/>
      <dgm:spPr/>
      <dgm:t>
        <a:bodyPr/>
        <a:lstStyle/>
        <a:p>
          <a:r>
            <a:rPr lang="cs-CZ"/>
            <a:t>Mechanismus účinku: při kontrakci svalu se sníží až vymizí aferentace z vřetének, podrážděna jsou Golgiho šlachová tělíska. Ta způsobí (na spinální úrovni) inhibici motoneuronů kontrahovaného svalu, facilitaci motoneuronů antagonisty. Při protažení svalu jsou drážděna svalová vřeténka a ta - přes vmezeřené interneurony - způsobí facilitaci motoneuronů protahovaného svalu a inhibici motoneuronů antagonisty.</a:t>
          </a:r>
          <a:endParaRPr lang="en-US"/>
        </a:p>
      </dgm:t>
    </dgm:pt>
    <dgm:pt modelId="{17D28976-95B5-4A84-B6B1-AE5E2E1DB760}" type="parTrans" cxnId="{E0A62274-A08F-46D7-A6BF-EA5962A2B49C}">
      <dgm:prSet/>
      <dgm:spPr/>
      <dgm:t>
        <a:bodyPr/>
        <a:lstStyle/>
        <a:p>
          <a:endParaRPr lang="en-US"/>
        </a:p>
      </dgm:t>
    </dgm:pt>
    <dgm:pt modelId="{FC66EF36-08A9-4157-B3C6-FD242B532379}" type="sibTrans" cxnId="{E0A62274-A08F-46D7-A6BF-EA5962A2B49C}">
      <dgm:prSet/>
      <dgm:spPr/>
      <dgm:t>
        <a:bodyPr/>
        <a:lstStyle/>
        <a:p>
          <a:endParaRPr lang="en-US"/>
        </a:p>
      </dgm:t>
    </dgm:pt>
    <dgm:pt modelId="{C4164C22-1BC6-4404-9FA0-3C159DB70A09}">
      <dgm:prSet/>
      <dgm:spPr/>
      <dgm:t>
        <a:bodyPr/>
        <a:lstStyle/>
        <a:p>
          <a:r>
            <a:rPr lang="cs-CZ"/>
            <a:t>Vhodnou lokalizací stimulačních elektrod a časovým posunutím elektrické stimulace agonisty a antagonisty lze snížit spasticitu.</a:t>
          </a:r>
          <a:endParaRPr lang="en-US"/>
        </a:p>
      </dgm:t>
    </dgm:pt>
    <dgm:pt modelId="{87930FA0-6AF1-43AD-912B-F9057F5829B8}" type="parTrans" cxnId="{984D59FD-B98B-4041-9CE0-DA90E0C8A0F5}">
      <dgm:prSet/>
      <dgm:spPr/>
      <dgm:t>
        <a:bodyPr/>
        <a:lstStyle/>
        <a:p>
          <a:endParaRPr lang="en-US"/>
        </a:p>
      </dgm:t>
    </dgm:pt>
    <dgm:pt modelId="{2E210DED-F62A-41A3-877E-064CE8D457B2}" type="sibTrans" cxnId="{984D59FD-B98B-4041-9CE0-DA90E0C8A0F5}">
      <dgm:prSet/>
      <dgm:spPr/>
      <dgm:t>
        <a:bodyPr/>
        <a:lstStyle/>
        <a:p>
          <a:endParaRPr lang="en-US"/>
        </a:p>
      </dgm:t>
    </dgm:pt>
    <dgm:pt modelId="{0B528A85-0BA2-4CC3-81AE-10D53082B7A3}">
      <dgm:prSet/>
      <dgm:spPr/>
      <dgm:t>
        <a:bodyPr/>
        <a:lstStyle/>
        <a:p>
          <a:r>
            <a:rPr lang="cs-CZ"/>
            <a:t>V praxi: užití 2 okruhů - 1 okruh dráždí spastický sval (= dráždění Golgiho šlachových tělísek + cestou inverzního napínacího reflexu dochází ke vzniku autogenní inhibice agonisty, tedy je drážděn antagonista), 2. okruh dráždí antagonistu. Katoda proximálně.</a:t>
          </a:r>
          <a:endParaRPr lang="en-US"/>
        </a:p>
      </dgm:t>
    </dgm:pt>
    <dgm:pt modelId="{A7FF2103-26D7-422D-93B5-082B2731BBBC}" type="parTrans" cxnId="{BD9A54C6-FD60-40AD-8BD8-A3C82D07579E}">
      <dgm:prSet/>
      <dgm:spPr/>
      <dgm:t>
        <a:bodyPr/>
        <a:lstStyle/>
        <a:p>
          <a:endParaRPr lang="en-US"/>
        </a:p>
      </dgm:t>
    </dgm:pt>
    <dgm:pt modelId="{42522B11-6263-4E80-AAD6-B4A0CF542073}" type="sibTrans" cxnId="{BD9A54C6-FD60-40AD-8BD8-A3C82D07579E}">
      <dgm:prSet/>
      <dgm:spPr/>
      <dgm:t>
        <a:bodyPr/>
        <a:lstStyle/>
        <a:p>
          <a:endParaRPr lang="en-US"/>
        </a:p>
      </dgm:t>
    </dgm:pt>
    <dgm:pt modelId="{D3C65DBE-032F-480A-81B8-EE91F9398B8E}" type="pres">
      <dgm:prSet presAssocID="{FE1DF333-43EB-4637-92BD-E13D9615D2A1}" presName="Name0" presStyleCnt="0">
        <dgm:presLayoutVars>
          <dgm:dir/>
          <dgm:resizeHandles val="exact"/>
        </dgm:presLayoutVars>
      </dgm:prSet>
      <dgm:spPr/>
    </dgm:pt>
    <dgm:pt modelId="{429B23C6-21F3-45A1-8FBC-D6CE3E654008}" type="pres">
      <dgm:prSet presAssocID="{6335C032-EA7B-475E-B7C8-73ADF76053C1}" presName="node" presStyleLbl="node1" presStyleIdx="0" presStyleCnt="7">
        <dgm:presLayoutVars>
          <dgm:bulletEnabled val="1"/>
        </dgm:presLayoutVars>
      </dgm:prSet>
      <dgm:spPr/>
    </dgm:pt>
    <dgm:pt modelId="{C2013BEF-B398-41A5-A4F3-F2B7CAEEB983}" type="pres">
      <dgm:prSet presAssocID="{F78E4F3F-4D95-4D0A-B037-69C312EEA7F1}" presName="sibTransSpacerBeforeConnector" presStyleCnt="0"/>
      <dgm:spPr/>
    </dgm:pt>
    <dgm:pt modelId="{1535B854-7EAE-411E-A881-1F374123CD5C}" type="pres">
      <dgm:prSet presAssocID="{F78E4F3F-4D95-4D0A-B037-69C312EEA7F1}" presName="sibTrans" presStyleLbl="node1" presStyleIdx="1" presStyleCnt="7"/>
      <dgm:spPr/>
    </dgm:pt>
    <dgm:pt modelId="{26701166-100D-4615-B4E4-6275423A49F3}" type="pres">
      <dgm:prSet presAssocID="{F78E4F3F-4D95-4D0A-B037-69C312EEA7F1}" presName="sibTransSpacerAfterConnector" presStyleCnt="0"/>
      <dgm:spPr/>
    </dgm:pt>
    <dgm:pt modelId="{9C1B0949-280A-4837-9DFE-59CB11E71BE2}" type="pres">
      <dgm:prSet presAssocID="{3FCF8F1D-48E2-4CF6-B429-DBF101C80C7A}" presName="node" presStyleLbl="node1" presStyleIdx="2" presStyleCnt="7">
        <dgm:presLayoutVars>
          <dgm:bulletEnabled val="1"/>
        </dgm:presLayoutVars>
      </dgm:prSet>
      <dgm:spPr/>
    </dgm:pt>
    <dgm:pt modelId="{BC155BC0-AB42-4316-8A66-0023AC2B1578}" type="pres">
      <dgm:prSet presAssocID="{FC66EF36-08A9-4157-B3C6-FD242B532379}" presName="sibTransSpacerBeforeConnector" presStyleCnt="0"/>
      <dgm:spPr/>
    </dgm:pt>
    <dgm:pt modelId="{2C9A4E91-B96B-4886-94BC-78537FC31015}" type="pres">
      <dgm:prSet presAssocID="{FC66EF36-08A9-4157-B3C6-FD242B532379}" presName="sibTrans" presStyleLbl="node1" presStyleIdx="3" presStyleCnt="7"/>
      <dgm:spPr/>
    </dgm:pt>
    <dgm:pt modelId="{109D1DF9-8044-4FAD-9311-72D2032BBF0F}" type="pres">
      <dgm:prSet presAssocID="{FC66EF36-08A9-4157-B3C6-FD242B532379}" presName="sibTransSpacerAfterConnector" presStyleCnt="0"/>
      <dgm:spPr/>
    </dgm:pt>
    <dgm:pt modelId="{8666BC18-F542-41AA-A322-D6CB8698EB84}" type="pres">
      <dgm:prSet presAssocID="{C4164C22-1BC6-4404-9FA0-3C159DB70A09}" presName="node" presStyleLbl="node1" presStyleIdx="4" presStyleCnt="7">
        <dgm:presLayoutVars>
          <dgm:bulletEnabled val="1"/>
        </dgm:presLayoutVars>
      </dgm:prSet>
      <dgm:spPr/>
    </dgm:pt>
    <dgm:pt modelId="{B466862B-B981-4DA1-A6D7-D16CB21636D8}" type="pres">
      <dgm:prSet presAssocID="{2E210DED-F62A-41A3-877E-064CE8D457B2}" presName="sibTransSpacerBeforeConnector" presStyleCnt="0"/>
      <dgm:spPr/>
    </dgm:pt>
    <dgm:pt modelId="{5F4E82B7-21C4-49C9-9D1E-B90168544462}" type="pres">
      <dgm:prSet presAssocID="{2E210DED-F62A-41A3-877E-064CE8D457B2}" presName="sibTrans" presStyleLbl="node1" presStyleIdx="5" presStyleCnt="7"/>
      <dgm:spPr/>
    </dgm:pt>
    <dgm:pt modelId="{FD443328-253D-4813-9237-2D61B032A50E}" type="pres">
      <dgm:prSet presAssocID="{2E210DED-F62A-41A3-877E-064CE8D457B2}" presName="sibTransSpacerAfterConnector" presStyleCnt="0"/>
      <dgm:spPr/>
    </dgm:pt>
    <dgm:pt modelId="{4134FA8D-3683-4B2E-A839-DF34872BD48C}" type="pres">
      <dgm:prSet presAssocID="{0B528A85-0BA2-4CC3-81AE-10D53082B7A3}" presName="node" presStyleLbl="node1" presStyleIdx="6" presStyleCnt="7">
        <dgm:presLayoutVars>
          <dgm:bulletEnabled val="1"/>
        </dgm:presLayoutVars>
      </dgm:prSet>
      <dgm:spPr/>
    </dgm:pt>
  </dgm:ptLst>
  <dgm:cxnLst>
    <dgm:cxn modelId="{45925A1F-107E-4B5C-9390-CA6A390F7E1A}" type="presOf" srcId="{3FCF8F1D-48E2-4CF6-B429-DBF101C80C7A}" destId="{9C1B0949-280A-4837-9DFE-59CB11E71BE2}" srcOrd="0" destOrd="0" presId="urn:microsoft.com/office/officeart/2016/7/layout/BasicProcessNew"/>
    <dgm:cxn modelId="{38BC9E3D-EE3B-4B38-B360-AA178B69F824}" type="presOf" srcId="{C4164C22-1BC6-4404-9FA0-3C159DB70A09}" destId="{8666BC18-F542-41AA-A322-D6CB8698EB84}" srcOrd="0" destOrd="0" presId="urn:microsoft.com/office/officeart/2016/7/layout/BasicProcessNew"/>
    <dgm:cxn modelId="{89699B3E-289E-42D7-96BC-CFA0517F1C6C}" type="presOf" srcId="{FE1DF333-43EB-4637-92BD-E13D9615D2A1}" destId="{D3C65DBE-032F-480A-81B8-EE91F9398B8E}" srcOrd="0" destOrd="0" presId="urn:microsoft.com/office/officeart/2016/7/layout/BasicProcessNew"/>
    <dgm:cxn modelId="{43821548-9DE8-4AE9-BF7B-D0100DEF4015}" type="presOf" srcId="{0B528A85-0BA2-4CC3-81AE-10D53082B7A3}" destId="{4134FA8D-3683-4B2E-A839-DF34872BD48C}" srcOrd="0" destOrd="0" presId="urn:microsoft.com/office/officeart/2016/7/layout/BasicProcessNew"/>
    <dgm:cxn modelId="{8B977D69-0434-4F2B-924A-177DF765C547}" srcId="{FE1DF333-43EB-4637-92BD-E13D9615D2A1}" destId="{6335C032-EA7B-475E-B7C8-73ADF76053C1}" srcOrd="0" destOrd="0" parTransId="{EDE8FB53-F0A1-43A7-BF0F-837F3A057428}" sibTransId="{F78E4F3F-4D95-4D0A-B037-69C312EEA7F1}"/>
    <dgm:cxn modelId="{E0A62274-A08F-46D7-A6BF-EA5962A2B49C}" srcId="{FE1DF333-43EB-4637-92BD-E13D9615D2A1}" destId="{3FCF8F1D-48E2-4CF6-B429-DBF101C80C7A}" srcOrd="1" destOrd="0" parTransId="{17D28976-95B5-4A84-B6B1-AE5E2E1DB760}" sibTransId="{FC66EF36-08A9-4157-B3C6-FD242B532379}"/>
    <dgm:cxn modelId="{FC0FDC94-4F81-4686-9426-10A6AB025E6B}" type="presOf" srcId="{2E210DED-F62A-41A3-877E-064CE8D457B2}" destId="{5F4E82B7-21C4-49C9-9D1E-B90168544462}" srcOrd="0" destOrd="0" presId="urn:microsoft.com/office/officeart/2016/7/layout/BasicProcessNew"/>
    <dgm:cxn modelId="{488914C3-9BEE-4F35-9CE9-6B4E0C98984F}" type="presOf" srcId="{FC66EF36-08A9-4157-B3C6-FD242B532379}" destId="{2C9A4E91-B96B-4886-94BC-78537FC31015}" srcOrd="0" destOrd="0" presId="urn:microsoft.com/office/officeart/2016/7/layout/BasicProcessNew"/>
    <dgm:cxn modelId="{BD9A54C6-FD60-40AD-8BD8-A3C82D07579E}" srcId="{FE1DF333-43EB-4637-92BD-E13D9615D2A1}" destId="{0B528A85-0BA2-4CC3-81AE-10D53082B7A3}" srcOrd="3" destOrd="0" parTransId="{A7FF2103-26D7-422D-93B5-082B2731BBBC}" sibTransId="{42522B11-6263-4E80-AAD6-B4A0CF542073}"/>
    <dgm:cxn modelId="{68A91DCA-FA80-49EE-B396-5D6266191D6D}" type="presOf" srcId="{6335C032-EA7B-475E-B7C8-73ADF76053C1}" destId="{429B23C6-21F3-45A1-8FBC-D6CE3E654008}" srcOrd="0" destOrd="0" presId="urn:microsoft.com/office/officeart/2016/7/layout/BasicProcessNew"/>
    <dgm:cxn modelId="{85885FED-E364-4F39-A94F-A27C468A5CE2}" type="presOf" srcId="{F78E4F3F-4D95-4D0A-B037-69C312EEA7F1}" destId="{1535B854-7EAE-411E-A881-1F374123CD5C}" srcOrd="0" destOrd="0" presId="urn:microsoft.com/office/officeart/2016/7/layout/BasicProcessNew"/>
    <dgm:cxn modelId="{984D59FD-B98B-4041-9CE0-DA90E0C8A0F5}" srcId="{FE1DF333-43EB-4637-92BD-E13D9615D2A1}" destId="{C4164C22-1BC6-4404-9FA0-3C159DB70A09}" srcOrd="2" destOrd="0" parTransId="{87930FA0-6AF1-43AD-912B-F9057F5829B8}" sibTransId="{2E210DED-F62A-41A3-877E-064CE8D457B2}"/>
    <dgm:cxn modelId="{FD9CAE88-B78D-47AC-A00F-076F70D41EC8}" type="presParOf" srcId="{D3C65DBE-032F-480A-81B8-EE91F9398B8E}" destId="{429B23C6-21F3-45A1-8FBC-D6CE3E654008}" srcOrd="0" destOrd="0" presId="urn:microsoft.com/office/officeart/2016/7/layout/BasicProcessNew"/>
    <dgm:cxn modelId="{542AAFA8-DEDC-4D51-9231-4AC5C768C282}" type="presParOf" srcId="{D3C65DBE-032F-480A-81B8-EE91F9398B8E}" destId="{C2013BEF-B398-41A5-A4F3-F2B7CAEEB983}" srcOrd="1" destOrd="0" presId="urn:microsoft.com/office/officeart/2016/7/layout/BasicProcessNew"/>
    <dgm:cxn modelId="{D82D5112-61B7-4C9C-88AE-517E2DDC31B0}" type="presParOf" srcId="{D3C65DBE-032F-480A-81B8-EE91F9398B8E}" destId="{1535B854-7EAE-411E-A881-1F374123CD5C}" srcOrd="2" destOrd="0" presId="urn:microsoft.com/office/officeart/2016/7/layout/BasicProcessNew"/>
    <dgm:cxn modelId="{C326B629-6CFB-449F-9CCC-7E32EDD8EC20}" type="presParOf" srcId="{D3C65DBE-032F-480A-81B8-EE91F9398B8E}" destId="{26701166-100D-4615-B4E4-6275423A49F3}" srcOrd="3" destOrd="0" presId="urn:microsoft.com/office/officeart/2016/7/layout/BasicProcessNew"/>
    <dgm:cxn modelId="{2BE7589E-5838-4F87-B8B2-F9222E01F48E}" type="presParOf" srcId="{D3C65DBE-032F-480A-81B8-EE91F9398B8E}" destId="{9C1B0949-280A-4837-9DFE-59CB11E71BE2}" srcOrd="4" destOrd="0" presId="urn:microsoft.com/office/officeart/2016/7/layout/BasicProcessNew"/>
    <dgm:cxn modelId="{ADF9FBF4-582A-4C59-93D3-F0565AB140CF}" type="presParOf" srcId="{D3C65DBE-032F-480A-81B8-EE91F9398B8E}" destId="{BC155BC0-AB42-4316-8A66-0023AC2B1578}" srcOrd="5" destOrd="0" presId="urn:microsoft.com/office/officeart/2016/7/layout/BasicProcessNew"/>
    <dgm:cxn modelId="{47F0044F-12F0-4BCC-B8FF-A7F3BD8A37B0}" type="presParOf" srcId="{D3C65DBE-032F-480A-81B8-EE91F9398B8E}" destId="{2C9A4E91-B96B-4886-94BC-78537FC31015}" srcOrd="6" destOrd="0" presId="urn:microsoft.com/office/officeart/2016/7/layout/BasicProcessNew"/>
    <dgm:cxn modelId="{FD072648-03D7-48C4-AB87-ED676A737D4B}" type="presParOf" srcId="{D3C65DBE-032F-480A-81B8-EE91F9398B8E}" destId="{109D1DF9-8044-4FAD-9311-72D2032BBF0F}" srcOrd="7" destOrd="0" presId="urn:microsoft.com/office/officeart/2016/7/layout/BasicProcessNew"/>
    <dgm:cxn modelId="{FF73A7D6-86E1-4E71-B05D-BA90FC36A0DE}" type="presParOf" srcId="{D3C65DBE-032F-480A-81B8-EE91F9398B8E}" destId="{8666BC18-F542-41AA-A322-D6CB8698EB84}" srcOrd="8" destOrd="0" presId="urn:microsoft.com/office/officeart/2016/7/layout/BasicProcessNew"/>
    <dgm:cxn modelId="{3442B31D-A846-4609-8FDF-AC71FE5F4D12}" type="presParOf" srcId="{D3C65DBE-032F-480A-81B8-EE91F9398B8E}" destId="{B466862B-B981-4DA1-A6D7-D16CB21636D8}" srcOrd="9" destOrd="0" presId="urn:microsoft.com/office/officeart/2016/7/layout/BasicProcessNew"/>
    <dgm:cxn modelId="{767E05A2-D850-41AA-9C36-E78332A22B5B}" type="presParOf" srcId="{D3C65DBE-032F-480A-81B8-EE91F9398B8E}" destId="{5F4E82B7-21C4-49C9-9D1E-B90168544462}" srcOrd="10" destOrd="0" presId="urn:microsoft.com/office/officeart/2016/7/layout/BasicProcessNew"/>
    <dgm:cxn modelId="{34A6C8E8-362A-4CEF-A390-F78F1EC2C71F}" type="presParOf" srcId="{D3C65DBE-032F-480A-81B8-EE91F9398B8E}" destId="{FD443328-253D-4813-9237-2D61B032A50E}" srcOrd="11" destOrd="0" presId="urn:microsoft.com/office/officeart/2016/7/layout/BasicProcessNew"/>
    <dgm:cxn modelId="{5419BC1B-3751-43E4-B79B-0A8D94E4749A}" type="presParOf" srcId="{D3C65DBE-032F-480A-81B8-EE91F9398B8E}" destId="{4134FA8D-3683-4B2E-A839-DF34872BD48C}" srcOrd="12" destOrd="0" presId="urn:microsoft.com/office/officeart/2016/7/layout/Basic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B923715-9FCA-4776-ACAB-17F9F413AB10}" type="doc">
      <dgm:prSet loTypeId="urn:microsoft.com/office/officeart/2005/8/layout/hierarchy1" loCatId="hierarchy" qsTypeId="urn:microsoft.com/office/officeart/2005/8/quickstyle/simple1" qsCatId="simple" csTypeId="urn:microsoft.com/office/officeart/2005/8/colors/colorful2" csCatId="colorful"/>
      <dgm:spPr/>
      <dgm:t>
        <a:bodyPr/>
        <a:lstStyle/>
        <a:p>
          <a:endParaRPr lang="en-US"/>
        </a:p>
      </dgm:t>
    </dgm:pt>
    <dgm:pt modelId="{A299D631-5029-49EF-8FA0-02D5A54411D3}">
      <dgm:prSet/>
      <dgm:spPr/>
      <dgm:t>
        <a:bodyPr/>
        <a:lstStyle/>
        <a:p>
          <a:r>
            <a:rPr lang="cs-CZ" b="1"/>
            <a:t>Biofeedback</a:t>
          </a:r>
          <a:r>
            <a:rPr lang="cs-CZ"/>
            <a:t> = využití biologické zpětné vazby, dodávání okamžitých a průběžných informací o biologickém procesu s použitím přístroje</a:t>
          </a:r>
          <a:endParaRPr lang="en-US"/>
        </a:p>
      </dgm:t>
    </dgm:pt>
    <dgm:pt modelId="{29E55567-5DA5-4A1C-BBBC-25F71E15E996}" type="parTrans" cxnId="{CF65D031-EF3C-4D1C-881E-4257D38988EB}">
      <dgm:prSet/>
      <dgm:spPr/>
      <dgm:t>
        <a:bodyPr/>
        <a:lstStyle/>
        <a:p>
          <a:endParaRPr lang="en-US"/>
        </a:p>
      </dgm:t>
    </dgm:pt>
    <dgm:pt modelId="{A46CD5C5-FE97-4637-9A92-9BC99E02029A}" type="sibTrans" cxnId="{CF65D031-EF3C-4D1C-881E-4257D38988EB}">
      <dgm:prSet/>
      <dgm:spPr/>
      <dgm:t>
        <a:bodyPr/>
        <a:lstStyle/>
        <a:p>
          <a:endParaRPr lang="en-US"/>
        </a:p>
      </dgm:t>
    </dgm:pt>
    <dgm:pt modelId="{E73496B1-40DA-45CF-8F10-1C8CB8DE86A2}">
      <dgm:prSet/>
      <dgm:spPr/>
      <dgm:t>
        <a:bodyPr/>
        <a:lstStyle/>
        <a:p>
          <a:r>
            <a:rPr lang="cs-CZ" b="1"/>
            <a:t>Základem BFB je</a:t>
          </a:r>
          <a:r>
            <a:rPr lang="cs-CZ"/>
            <a:t> fyziologická informace - </a:t>
          </a:r>
          <a:r>
            <a:rPr lang="cs-CZ" b="1"/>
            <a:t>biosignál</a:t>
          </a:r>
          <a:endParaRPr lang="en-US"/>
        </a:p>
      </dgm:t>
    </dgm:pt>
    <dgm:pt modelId="{2142501A-60C7-4A74-90BF-92D6054BBE8C}" type="parTrans" cxnId="{18307C27-4EE3-4D78-8345-EF888C88EA0A}">
      <dgm:prSet/>
      <dgm:spPr/>
      <dgm:t>
        <a:bodyPr/>
        <a:lstStyle/>
        <a:p>
          <a:endParaRPr lang="en-US"/>
        </a:p>
      </dgm:t>
    </dgm:pt>
    <dgm:pt modelId="{8666DEFE-5D25-4C69-93EA-D0ADAC077003}" type="sibTrans" cxnId="{18307C27-4EE3-4D78-8345-EF888C88EA0A}">
      <dgm:prSet/>
      <dgm:spPr/>
      <dgm:t>
        <a:bodyPr/>
        <a:lstStyle/>
        <a:p>
          <a:endParaRPr lang="en-US"/>
        </a:p>
      </dgm:t>
    </dgm:pt>
    <dgm:pt modelId="{0B713D8A-1ED5-4E3A-BC7B-11096E85A761}">
      <dgm:prSet/>
      <dgm:spPr/>
      <dgm:t>
        <a:bodyPr/>
        <a:lstStyle/>
        <a:p>
          <a:r>
            <a:rPr lang="cs-CZ"/>
            <a:t>terapeutický systém, který zaznamenává potřebné biologicko-fyziologické signály a prezentuje je v reálném čase vizuálně či audiovizuálně. Pacient je do jisté míry schopen vůli tyto ukazatele ovlivnit. </a:t>
          </a:r>
          <a:endParaRPr lang="en-US"/>
        </a:p>
      </dgm:t>
    </dgm:pt>
    <dgm:pt modelId="{906347CE-DBCB-41AF-932F-C7743A2F20F5}" type="parTrans" cxnId="{523FE80B-7362-496B-B17C-59118EAFB4F7}">
      <dgm:prSet/>
      <dgm:spPr/>
      <dgm:t>
        <a:bodyPr/>
        <a:lstStyle/>
        <a:p>
          <a:endParaRPr lang="en-US"/>
        </a:p>
      </dgm:t>
    </dgm:pt>
    <dgm:pt modelId="{704E7462-A4F7-4B48-A2EB-BC00966298ED}" type="sibTrans" cxnId="{523FE80B-7362-496B-B17C-59118EAFB4F7}">
      <dgm:prSet/>
      <dgm:spPr/>
      <dgm:t>
        <a:bodyPr/>
        <a:lstStyle/>
        <a:p>
          <a:endParaRPr lang="en-US"/>
        </a:p>
      </dgm:t>
    </dgm:pt>
    <dgm:pt modelId="{703D01EA-C03C-4464-8282-4C980794548C}" type="pres">
      <dgm:prSet presAssocID="{0B923715-9FCA-4776-ACAB-17F9F413AB10}" presName="hierChild1" presStyleCnt="0">
        <dgm:presLayoutVars>
          <dgm:chPref val="1"/>
          <dgm:dir/>
          <dgm:animOne val="branch"/>
          <dgm:animLvl val="lvl"/>
          <dgm:resizeHandles/>
        </dgm:presLayoutVars>
      </dgm:prSet>
      <dgm:spPr/>
    </dgm:pt>
    <dgm:pt modelId="{229BC161-200E-4F56-BEAF-2A499033B43E}" type="pres">
      <dgm:prSet presAssocID="{A299D631-5029-49EF-8FA0-02D5A54411D3}" presName="hierRoot1" presStyleCnt="0"/>
      <dgm:spPr/>
    </dgm:pt>
    <dgm:pt modelId="{741B0840-E618-45A7-A6A3-0FB10F79CEFC}" type="pres">
      <dgm:prSet presAssocID="{A299D631-5029-49EF-8FA0-02D5A54411D3}" presName="composite" presStyleCnt="0"/>
      <dgm:spPr/>
    </dgm:pt>
    <dgm:pt modelId="{A0CF9901-97AE-45BF-8FF8-55CE40F03F3F}" type="pres">
      <dgm:prSet presAssocID="{A299D631-5029-49EF-8FA0-02D5A54411D3}" presName="background" presStyleLbl="node0" presStyleIdx="0" presStyleCnt="3"/>
      <dgm:spPr/>
    </dgm:pt>
    <dgm:pt modelId="{87A53A9A-2343-4B35-8AAA-025B5D3EE943}" type="pres">
      <dgm:prSet presAssocID="{A299D631-5029-49EF-8FA0-02D5A54411D3}" presName="text" presStyleLbl="fgAcc0" presStyleIdx="0" presStyleCnt="3">
        <dgm:presLayoutVars>
          <dgm:chPref val="3"/>
        </dgm:presLayoutVars>
      </dgm:prSet>
      <dgm:spPr/>
    </dgm:pt>
    <dgm:pt modelId="{C7939A7A-1905-4DE1-AC86-F5D28547170C}" type="pres">
      <dgm:prSet presAssocID="{A299D631-5029-49EF-8FA0-02D5A54411D3}" presName="hierChild2" presStyleCnt="0"/>
      <dgm:spPr/>
    </dgm:pt>
    <dgm:pt modelId="{BE7AD4A3-0E47-4EBA-A078-E9316F084971}" type="pres">
      <dgm:prSet presAssocID="{E73496B1-40DA-45CF-8F10-1C8CB8DE86A2}" presName="hierRoot1" presStyleCnt="0"/>
      <dgm:spPr/>
    </dgm:pt>
    <dgm:pt modelId="{C5A9D772-F8B6-469B-9A48-D33A329496F0}" type="pres">
      <dgm:prSet presAssocID="{E73496B1-40DA-45CF-8F10-1C8CB8DE86A2}" presName="composite" presStyleCnt="0"/>
      <dgm:spPr/>
    </dgm:pt>
    <dgm:pt modelId="{51277596-6A02-4B05-B14F-002A27607134}" type="pres">
      <dgm:prSet presAssocID="{E73496B1-40DA-45CF-8F10-1C8CB8DE86A2}" presName="background" presStyleLbl="node0" presStyleIdx="1" presStyleCnt="3"/>
      <dgm:spPr/>
    </dgm:pt>
    <dgm:pt modelId="{94EFF427-3EAF-49FC-AD49-DDE098417E62}" type="pres">
      <dgm:prSet presAssocID="{E73496B1-40DA-45CF-8F10-1C8CB8DE86A2}" presName="text" presStyleLbl="fgAcc0" presStyleIdx="1" presStyleCnt="3">
        <dgm:presLayoutVars>
          <dgm:chPref val="3"/>
        </dgm:presLayoutVars>
      </dgm:prSet>
      <dgm:spPr/>
    </dgm:pt>
    <dgm:pt modelId="{3B2B69AB-B08B-4380-A096-A7CDE00D58E4}" type="pres">
      <dgm:prSet presAssocID="{E73496B1-40DA-45CF-8F10-1C8CB8DE86A2}" presName="hierChild2" presStyleCnt="0"/>
      <dgm:spPr/>
    </dgm:pt>
    <dgm:pt modelId="{509424B2-11DB-4172-AA95-C469E29C8C4D}" type="pres">
      <dgm:prSet presAssocID="{0B713D8A-1ED5-4E3A-BC7B-11096E85A761}" presName="hierRoot1" presStyleCnt="0"/>
      <dgm:spPr/>
    </dgm:pt>
    <dgm:pt modelId="{FC617D55-24A2-442F-BA30-0CBDEBF5E202}" type="pres">
      <dgm:prSet presAssocID="{0B713D8A-1ED5-4E3A-BC7B-11096E85A761}" presName="composite" presStyleCnt="0"/>
      <dgm:spPr/>
    </dgm:pt>
    <dgm:pt modelId="{453CEFB2-AEE1-486C-99A1-84B67845FB15}" type="pres">
      <dgm:prSet presAssocID="{0B713D8A-1ED5-4E3A-BC7B-11096E85A761}" presName="background" presStyleLbl="node0" presStyleIdx="2" presStyleCnt="3"/>
      <dgm:spPr/>
    </dgm:pt>
    <dgm:pt modelId="{16E7418F-7423-49F9-9E74-0276455EF84C}" type="pres">
      <dgm:prSet presAssocID="{0B713D8A-1ED5-4E3A-BC7B-11096E85A761}" presName="text" presStyleLbl="fgAcc0" presStyleIdx="2" presStyleCnt="3">
        <dgm:presLayoutVars>
          <dgm:chPref val="3"/>
        </dgm:presLayoutVars>
      </dgm:prSet>
      <dgm:spPr/>
    </dgm:pt>
    <dgm:pt modelId="{1CF37553-3203-4835-8C27-CF2D81E588F1}" type="pres">
      <dgm:prSet presAssocID="{0B713D8A-1ED5-4E3A-BC7B-11096E85A761}" presName="hierChild2" presStyleCnt="0"/>
      <dgm:spPr/>
    </dgm:pt>
  </dgm:ptLst>
  <dgm:cxnLst>
    <dgm:cxn modelId="{983B4207-18DC-49B9-9506-C5BCAA4C7222}" type="presOf" srcId="{0B923715-9FCA-4776-ACAB-17F9F413AB10}" destId="{703D01EA-C03C-4464-8282-4C980794548C}" srcOrd="0" destOrd="0" presId="urn:microsoft.com/office/officeart/2005/8/layout/hierarchy1"/>
    <dgm:cxn modelId="{F31D5A08-B545-4118-AAF5-7F0F7044E388}" type="presOf" srcId="{A299D631-5029-49EF-8FA0-02D5A54411D3}" destId="{87A53A9A-2343-4B35-8AAA-025B5D3EE943}" srcOrd="0" destOrd="0" presId="urn:microsoft.com/office/officeart/2005/8/layout/hierarchy1"/>
    <dgm:cxn modelId="{523FE80B-7362-496B-B17C-59118EAFB4F7}" srcId="{0B923715-9FCA-4776-ACAB-17F9F413AB10}" destId="{0B713D8A-1ED5-4E3A-BC7B-11096E85A761}" srcOrd="2" destOrd="0" parTransId="{906347CE-DBCB-41AF-932F-C7743A2F20F5}" sibTransId="{704E7462-A4F7-4B48-A2EB-BC00966298ED}"/>
    <dgm:cxn modelId="{18307C27-4EE3-4D78-8345-EF888C88EA0A}" srcId="{0B923715-9FCA-4776-ACAB-17F9F413AB10}" destId="{E73496B1-40DA-45CF-8F10-1C8CB8DE86A2}" srcOrd="1" destOrd="0" parTransId="{2142501A-60C7-4A74-90BF-92D6054BBE8C}" sibTransId="{8666DEFE-5D25-4C69-93EA-D0ADAC077003}"/>
    <dgm:cxn modelId="{CF65D031-EF3C-4D1C-881E-4257D38988EB}" srcId="{0B923715-9FCA-4776-ACAB-17F9F413AB10}" destId="{A299D631-5029-49EF-8FA0-02D5A54411D3}" srcOrd="0" destOrd="0" parTransId="{29E55567-5DA5-4A1C-BBBC-25F71E15E996}" sibTransId="{A46CD5C5-FE97-4637-9A92-9BC99E02029A}"/>
    <dgm:cxn modelId="{0D2A115E-9054-4425-8FAC-92216686B7F8}" type="presOf" srcId="{0B713D8A-1ED5-4E3A-BC7B-11096E85A761}" destId="{16E7418F-7423-49F9-9E74-0276455EF84C}" srcOrd="0" destOrd="0" presId="urn:microsoft.com/office/officeart/2005/8/layout/hierarchy1"/>
    <dgm:cxn modelId="{D8344FCE-9C3A-45FA-BEDD-5462377E91B3}" type="presOf" srcId="{E73496B1-40DA-45CF-8F10-1C8CB8DE86A2}" destId="{94EFF427-3EAF-49FC-AD49-DDE098417E62}" srcOrd="0" destOrd="0" presId="urn:microsoft.com/office/officeart/2005/8/layout/hierarchy1"/>
    <dgm:cxn modelId="{972D276F-8AD3-4F5C-93AD-EE7040C720FC}" type="presParOf" srcId="{703D01EA-C03C-4464-8282-4C980794548C}" destId="{229BC161-200E-4F56-BEAF-2A499033B43E}" srcOrd="0" destOrd="0" presId="urn:microsoft.com/office/officeart/2005/8/layout/hierarchy1"/>
    <dgm:cxn modelId="{FFDAA3CB-DC8D-476F-A297-1BE60D5ADD1D}" type="presParOf" srcId="{229BC161-200E-4F56-BEAF-2A499033B43E}" destId="{741B0840-E618-45A7-A6A3-0FB10F79CEFC}" srcOrd="0" destOrd="0" presId="urn:microsoft.com/office/officeart/2005/8/layout/hierarchy1"/>
    <dgm:cxn modelId="{7FF82DF1-26BB-44A3-BA79-BEDF45FF03CE}" type="presParOf" srcId="{741B0840-E618-45A7-A6A3-0FB10F79CEFC}" destId="{A0CF9901-97AE-45BF-8FF8-55CE40F03F3F}" srcOrd="0" destOrd="0" presId="urn:microsoft.com/office/officeart/2005/8/layout/hierarchy1"/>
    <dgm:cxn modelId="{4167F73A-7E2E-49A7-93D7-CCBEDE9EEA6D}" type="presParOf" srcId="{741B0840-E618-45A7-A6A3-0FB10F79CEFC}" destId="{87A53A9A-2343-4B35-8AAA-025B5D3EE943}" srcOrd="1" destOrd="0" presId="urn:microsoft.com/office/officeart/2005/8/layout/hierarchy1"/>
    <dgm:cxn modelId="{870BBDE7-FC50-4F71-9175-B0102E22D8D2}" type="presParOf" srcId="{229BC161-200E-4F56-BEAF-2A499033B43E}" destId="{C7939A7A-1905-4DE1-AC86-F5D28547170C}" srcOrd="1" destOrd="0" presId="urn:microsoft.com/office/officeart/2005/8/layout/hierarchy1"/>
    <dgm:cxn modelId="{3C25E546-B337-428A-AB18-7ED2BC64F4DC}" type="presParOf" srcId="{703D01EA-C03C-4464-8282-4C980794548C}" destId="{BE7AD4A3-0E47-4EBA-A078-E9316F084971}" srcOrd="1" destOrd="0" presId="urn:microsoft.com/office/officeart/2005/8/layout/hierarchy1"/>
    <dgm:cxn modelId="{7CE15DBE-7859-4848-A59B-DAA320D74038}" type="presParOf" srcId="{BE7AD4A3-0E47-4EBA-A078-E9316F084971}" destId="{C5A9D772-F8B6-469B-9A48-D33A329496F0}" srcOrd="0" destOrd="0" presId="urn:microsoft.com/office/officeart/2005/8/layout/hierarchy1"/>
    <dgm:cxn modelId="{E12479B5-5290-4CAD-BFAC-7144796E1CB0}" type="presParOf" srcId="{C5A9D772-F8B6-469B-9A48-D33A329496F0}" destId="{51277596-6A02-4B05-B14F-002A27607134}" srcOrd="0" destOrd="0" presId="urn:microsoft.com/office/officeart/2005/8/layout/hierarchy1"/>
    <dgm:cxn modelId="{32BD6E71-C1BE-4EAF-8095-72CBF3EF1231}" type="presParOf" srcId="{C5A9D772-F8B6-469B-9A48-D33A329496F0}" destId="{94EFF427-3EAF-49FC-AD49-DDE098417E62}" srcOrd="1" destOrd="0" presId="urn:microsoft.com/office/officeart/2005/8/layout/hierarchy1"/>
    <dgm:cxn modelId="{955C0B85-0BB3-4ABE-B1EF-693A7F717FE5}" type="presParOf" srcId="{BE7AD4A3-0E47-4EBA-A078-E9316F084971}" destId="{3B2B69AB-B08B-4380-A096-A7CDE00D58E4}" srcOrd="1" destOrd="0" presId="urn:microsoft.com/office/officeart/2005/8/layout/hierarchy1"/>
    <dgm:cxn modelId="{E7AD9AAC-5566-4093-B240-B8D4CC5DDC1D}" type="presParOf" srcId="{703D01EA-C03C-4464-8282-4C980794548C}" destId="{509424B2-11DB-4172-AA95-C469E29C8C4D}" srcOrd="2" destOrd="0" presId="urn:microsoft.com/office/officeart/2005/8/layout/hierarchy1"/>
    <dgm:cxn modelId="{F677CE7F-0682-429D-BDC5-7A82EE8B4CC6}" type="presParOf" srcId="{509424B2-11DB-4172-AA95-C469E29C8C4D}" destId="{FC617D55-24A2-442F-BA30-0CBDEBF5E202}" srcOrd="0" destOrd="0" presId="urn:microsoft.com/office/officeart/2005/8/layout/hierarchy1"/>
    <dgm:cxn modelId="{C717308F-098F-4E91-8D29-E9077E0EC8AF}" type="presParOf" srcId="{FC617D55-24A2-442F-BA30-0CBDEBF5E202}" destId="{453CEFB2-AEE1-486C-99A1-84B67845FB15}" srcOrd="0" destOrd="0" presId="urn:microsoft.com/office/officeart/2005/8/layout/hierarchy1"/>
    <dgm:cxn modelId="{CB1F7BD9-E7D5-47E9-93B9-8B92BC35D110}" type="presParOf" srcId="{FC617D55-24A2-442F-BA30-0CBDEBF5E202}" destId="{16E7418F-7423-49F9-9E74-0276455EF84C}" srcOrd="1" destOrd="0" presId="urn:microsoft.com/office/officeart/2005/8/layout/hierarchy1"/>
    <dgm:cxn modelId="{E2B0D2F1-32AB-4BB1-BCB7-C85D783C7FDA}" type="presParOf" srcId="{509424B2-11DB-4172-AA95-C469E29C8C4D}" destId="{1CF37553-3203-4835-8C27-CF2D81E588F1}"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1F07BA-2D25-4BB5-87B1-C7642AE638AE}">
      <dsp:nvSpPr>
        <dsp:cNvPr id="0" name=""/>
        <dsp:cNvSpPr/>
      </dsp:nvSpPr>
      <dsp:spPr>
        <a:xfrm>
          <a:off x="0" y="4728425"/>
          <a:ext cx="7955798" cy="1551974"/>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cs-CZ" sz="2100" kern="1200" dirty="0"/>
            <a:t>Účinek: </a:t>
          </a:r>
          <a:r>
            <a:rPr lang="cs-CZ" sz="2100" kern="1200" dirty="0" err="1"/>
            <a:t>myostimulační</a:t>
          </a:r>
          <a:r>
            <a:rPr lang="cs-CZ" sz="2100" kern="1200" dirty="0"/>
            <a:t> nepřímý, </a:t>
          </a:r>
          <a:r>
            <a:rPr lang="cs-CZ" sz="2100" kern="1200" dirty="0" err="1"/>
            <a:t>myorelaxační</a:t>
          </a:r>
          <a:r>
            <a:rPr lang="cs-CZ" sz="2100" kern="1200" dirty="0"/>
            <a:t>, </a:t>
          </a:r>
          <a:r>
            <a:rPr lang="cs-CZ" sz="2100" kern="1200" dirty="0" err="1"/>
            <a:t>antiedematózní</a:t>
          </a:r>
          <a:endParaRPr lang="en-US" sz="2100" kern="1200" dirty="0" err="1"/>
        </a:p>
      </dsp:txBody>
      <dsp:txXfrm>
        <a:off x="0" y="4728425"/>
        <a:ext cx="7955798" cy="1551974"/>
      </dsp:txXfrm>
    </dsp:sp>
    <dsp:sp modelId="{C5C6B01E-6945-4E09-9C39-554C0AAA2E0B}">
      <dsp:nvSpPr>
        <dsp:cNvPr id="0" name=""/>
        <dsp:cNvSpPr/>
      </dsp:nvSpPr>
      <dsp:spPr>
        <a:xfrm rot="10800000">
          <a:off x="0" y="2364768"/>
          <a:ext cx="7955798" cy="2386937"/>
        </a:xfrm>
        <a:prstGeom prst="upArrowCallout">
          <a:avLst/>
        </a:prstGeom>
        <a:solidFill>
          <a:schemeClr val="accent2">
            <a:hueOff val="4645837"/>
            <a:satOff val="-23806"/>
            <a:lumOff val="-12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cs-CZ" sz="2100" kern="1200" dirty="0"/>
            <a:t>CAVE! Před zahájením EG je nutná přesná funkční diagnostika PŘÍČINY svalového oslabení, </a:t>
          </a:r>
          <a:r>
            <a:rPr lang="cs-CZ" sz="2100" kern="1200" dirty="0" err="1"/>
            <a:t>ptž</a:t>
          </a:r>
          <a:r>
            <a:rPr lang="cs-CZ" sz="2100" kern="1200" dirty="0"/>
            <a:t> řada příčin je KI, kupř. Oslabení z přítomnosti RZ, ze zkrácení, z kloubního dráždění... </a:t>
          </a:r>
          <a:endParaRPr lang="en-US" sz="2100" kern="1200" dirty="0"/>
        </a:p>
      </dsp:txBody>
      <dsp:txXfrm rot="10800000">
        <a:off x="0" y="2364768"/>
        <a:ext cx="7955798" cy="1550960"/>
      </dsp:txXfrm>
    </dsp:sp>
    <dsp:sp modelId="{18DFEFAB-E69C-4BD3-8889-69FE4D2F8DB7}">
      <dsp:nvSpPr>
        <dsp:cNvPr id="0" name=""/>
        <dsp:cNvSpPr/>
      </dsp:nvSpPr>
      <dsp:spPr>
        <a:xfrm rot="10800000">
          <a:off x="0" y="1110"/>
          <a:ext cx="7955798" cy="2386937"/>
        </a:xfrm>
        <a:prstGeom prst="upArrowCallout">
          <a:avLst/>
        </a:prstGeom>
        <a:solidFill>
          <a:schemeClr val="accent2">
            <a:hueOff val="9291674"/>
            <a:satOff val="-47612"/>
            <a:lumOff val="-2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9352" tIns="149352" rIns="149352" bIns="149352" numCol="1" spcCol="1270" anchor="ctr" anchorCtr="0">
          <a:noAutofit/>
        </a:bodyPr>
        <a:lstStyle/>
        <a:p>
          <a:pPr marL="0" lvl="0" indent="0" algn="ctr" defTabSz="933450">
            <a:lnSpc>
              <a:spcPct val="90000"/>
            </a:lnSpc>
            <a:spcBef>
              <a:spcPct val="0"/>
            </a:spcBef>
            <a:spcAft>
              <a:spcPct val="35000"/>
            </a:spcAft>
            <a:buNone/>
          </a:pPr>
          <a:r>
            <a:rPr lang="cs-CZ" sz="2100" kern="1200" dirty="0"/>
            <a:t>= vyvolání mimovolní kontrakce OSLABENÉHO (ne denervovaného!) příčně pruhovaného svalu podrážděním jeho eferentního nervu či na nervosvalové ploténce</a:t>
          </a:r>
          <a:endParaRPr lang="en-US" sz="2100" kern="1200" dirty="0"/>
        </a:p>
      </dsp:txBody>
      <dsp:txXfrm rot="10800000">
        <a:off x="0" y="1110"/>
        <a:ext cx="7955798" cy="155096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2F4F81-8F49-4482-840A-086E02ECEFF5}">
      <dsp:nvSpPr>
        <dsp:cNvPr id="0" name=""/>
        <dsp:cNvSpPr/>
      </dsp:nvSpPr>
      <dsp:spPr>
        <a:xfrm>
          <a:off x="0" y="599847"/>
          <a:ext cx="7230084" cy="1332450"/>
        </a:xfrm>
        <a:prstGeom prst="rect">
          <a:avLst/>
        </a:prstGeom>
        <a:solidFill>
          <a:schemeClr val="lt1">
            <a:alpha val="90000"/>
            <a:hueOff val="0"/>
            <a:satOff val="0"/>
            <a:lumOff val="0"/>
            <a:alphaOff val="0"/>
          </a:schemeClr>
        </a:solidFill>
        <a:ln w="12700" cap="rnd"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1135" tIns="374904" rIns="561135"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a:t>Pro </a:t>
          </a:r>
          <a:r>
            <a:rPr lang="cs-CZ" sz="1800" kern="1200" dirty="0" err="1"/>
            <a:t>fázické</a:t>
          </a:r>
          <a:r>
            <a:rPr lang="cs-CZ" sz="1800" kern="1200" dirty="0"/>
            <a:t> svaly: 1-3 min. </a:t>
          </a:r>
          <a:r>
            <a:rPr lang="cs-CZ" sz="1800" kern="1200" dirty="0">
              <a:latin typeface="Univers Condensed" panose="020B0502020104020203"/>
            </a:rPr>
            <a:t>pro</a:t>
          </a:r>
          <a:r>
            <a:rPr lang="cs-CZ" sz="1800" kern="1200" dirty="0"/>
            <a:t> každý sval, posilování postupně max. 15 min.</a:t>
          </a:r>
          <a:endParaRPr lang="en-US" sz="1800" kern="1200" dirty="0"/>
        </a:p>
        <a:p>
          <a:pPr marL="171450" lvl="1" indent="-171450" algn="l" defTabSz="800100">
            <a:lnSpc>
              <a:spcPct val="90000"/>
            </a:lnSpc>
            <a:spcBef>
              <a:spcPct val="0"/>
            </a:spcBef>
            <a:spcAft>
              <a:spcPct val="15000"/>
            </a:spcAft>
            <a:buChar char="•"/>
          </a:pPr>
          <a:r>
            <a:rPr lang="cs-CZ" sz="1800" kern="1200" dirty="0"/>
            <a:t>Pro tonické svaly: 5-15 min., ne déle než 30 min.</a:t>
          </a:r>
          <a:endParaRPr lang="en-US" sz="1800" kern="1200" dirty="0"/>
        </a:p>
      </dsp:txBody>
      <dsp:txXfrm>
        <a:off x="0" y="599847"/>
        <a:ext cx="7230084" cy="1332450"/>
      </dsp:txXfrm>
    </dsp:sp>
    <dsp:sp modelId="{D9C6B79C-4AAE-4B8A-8438-5C6979E3923A}">
      <dsp:nvSpPr>
        <dsp:cNvPr id="0" name=""/>
        <dsp:cNvSpPr/>
      </dsp:nvSpPr>
      <dsp:spPr>
        <a:xfrm>
          <a:off x="361504" y="334167"/>
          <a:ext cx="5061058" cy="531360"/>
        </a:xfrm>
        <a:prstGeom prst="roundRect">
          <a:avLst/>
        </a:prstGeom>
        <a:gradFill rotWithShape="0">
          <a:gsLst>
            <a:gs pos="0">
              <a:schemeClr val="accent2">
                <a:hueOff val="0"/>
                <a:satOff val="0"/>
                <a:lumOff val="0"/>
                <a:alphaOff val="0"/>
                <a:tint val="98000"/>
                <a:lumMod val="110000"/>
              </a:schemeClr>
            </a:gs>
            <a:gs pos="84000">
              <a:schemeClr val="accent2">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1296" tIns="0" rIns="191296" bIns="0" numCol="1" spcCol="1270" anchor="ctr" anchorCtr="0">
          <a:noAutofit/>
        </a:bodyPr>
        <a:lstStyle/>
        <a:p>
          <a:pPr marL="0" lvl="0" indent="0" algn="l" defTabSz="800100">
            <a:lnSpc>
              <a:spcPct val="90000"/>
            </a:lnSpc>
            <a:spcBef>
              <a:spcPct val="0"/>
            </a:spcBef>
            <a:spcAft>
              <a:spcPct val="35000"/>
            </a:spcAft>
            <a:buNone/>
          </a:pPr>
          <a:r>
            <a:rPr lang="cs-CZ" sz="1800" kern="1200" dirty="0"/>
            <a:t>Ne delší než 10-15 min.!</a:t>
          </a:r>
          <a:endParaRPr lang="en-US" sz="1800" kern="1200" dirty="0"/>
        </a:p>
      </dsp:txBody>
      <dsp:txXfrm>
        <a:off x="387443" y="360106"/>
        <a:ext cx="5009180" cy="479482"/>
      </dsp:txXfrm>
    </dsp:sp>
    <dsp:sp modelId="{C8FE6FF3-E509-42F6-853B-44AF46D49ECA}">
      <dsp:nvSpPr>
        <dsp:cNvPr id="0" name=""/>
        <dsp:cNvSpPr/>
      </dsp:nvSpPr>
      <dsp:spPr>
        <a:xfrm>
          <a:off x="0" y="2295177"/>
          <a:ext cx="7230084" cy="2551500"/>
        </a:xfrm>
        <a:prstGeom prst="rect">
          <a:avLst/>
        </a:prstGeom>
        <a:solidFill>
          <a:schemeClr val="lt1">
            <a:alpha val="90000"/>
            <a:hueOff val="0"/>
            <a:satOff val="0"/>
            <a:lumOff val="0"/>
            <a:alphaOff val="0"/>
          </a:schemeClr>
        </a:solidFill>
        <a:ln w="12700" cap="rnd" cmpd="sng" algn="ctr">
          <a:solidFill>
            <a:schemeClr val="accent3">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561135" tIns="374904" rIns="561135" bIns="128016" numCol="1" spcCol="1270" anchor="t" anchorCtr="0">
          <a:noAutofit/>
        </a:bodyPr>
        <a:lstStyle/>
        <a:p>
          <a:pPr marL="171450" lvl="1" indent="-171450" algn="l" defTabSz="800100">
            <a:lnSpc>
              <a:spcPct val="90000"/>
            </a:lnSpc>
            <a:spcBef>
              <a:spcPct val="0"/>
            </a:spcBef>
            <a:spcAft>
              <a:spcPct val="15000"/>
            </a:spcAft>
            <a:buChar char="•"/>
          </a:pPr>
          <a:r>
            <a:rPr lang="cs-CZ" sz="1800" kern="1200" dirty="0"/>
            <a:t>Poměr </a:t>
          </a:r>
          <a:r>
            <a:rPr lang="cs-CZ" sz="1800" kern="1200" dirty="0" err="1"/>
            <a:t>fázických</a:t>
          </a:r>
          <a:r>
            <a:rPr lang="cs-CZ" sz="1800" kern="1200" dirty="0"/>
            <a:t> a tonických vláken: odlišné poměry kontrakce/pauza</a:t>
          </a:r>
          <a:endParaRPr lang="en-US" sz="1800" kern="1200" dirty="0"/>
        </a:p>
        <a:p>
          <a:pPr marL="342900" lvl="2" indent="-171450" algn="l" defTabSz="800100">
            <a:lnSpc>
              <a:spcPct val="90000"/>
            </a:lnSpc>
            <a:spcBef>
              <a:spcPct val="0"/>
            </a:spcBef>
            <a:spcAft>
              <a:spcPct val="15000"/>
            </a:spcAft>
            <a:buChar char="•"/>
          </a:pPr>
          <a:r>
            <a:rPr lang="cs-CZ" sz="1800" kern="1200" dirty="0"/>
            <a:t>u </a:t>
          </a:r>
          <a:r>
            <a:rPr lang="cs-CZ" sz="1800" kern="1200" dirty="0" err="1"/>
            <a:t>fázických</a:t>
          </a:r>
          <a:r>
            <a:rPr lang="cs-CZ" sz="1800" kern="1200" dirty="0"/>
            <a:t> 1:6 – max. 1:3 (u zlepšené kondice)</a:t>
          </a:r>
          <a:endParaRPr lang="en-US" sz="1800" kern="1200" dirty="0"/>
        </a:p>
        <a:p>
          <a:pPr marL="342900" lvl="2" indent="-171450" algn="l" defTabSz="800100">
            <a:lnSpc>
              <a:spcPct val="90000"/>
            </a:lnSpc>
            <a:spcBef>
              <a:spcPct val="0"/>
            </a:spcBef>
            <a:spcAft>
              <a:spcPct val="15000"/>
            </a:spcAft>
            <a:buChar char="•"/>
          </a:pPr>
          <a:r>
            <a:rPr lang="cs-CZ" sz="1800" kern="1200" dirty="0"/>
            <a:t>u tonických 1:1-1:2 </a:t>
          </a:r>
          <a:endParaRPr lang="en-US" sz="1800" kern="1200" dirty="0"/>
        </a:p>
        <a:p>
          <a:pPr marL="171450" lvl="1" indent="-171450" algn="l" defTabSz="800100">
            <a:lnSpc>
              <a:spcPct val="90000"/>
            </a:lnSpc>
            <a:spcBef>
              <a:spcPct val="0"/>
            </a:spcBef>
            <a:spcAft>
              <a:spcPct val="15000"/>
            </a:spcAft>
            <a:buChar char="•"/>
          </a:pPr>
          <a:r>
            <a:rPr lang="cs-CZ" sz="1800" kern="1200" dirty="0"/>
            <a:t>Stupeň hypotrofie a atrofie svalu (= unavitelnost svalu)</a:t>
          </a:r>
          <a:endParaRPr lang="en-US" sz="1800" kern="1200" dirty="0"/>
        </a:p>
        <a:p>
          <a:pPr marL="342900" lvl="2" indent="-171450" algn="l" defTabSz="800100">
            <a:lnSpc>
              <a:spcPct val="90000"/>
            </a:lnSpc>
            <a:spcBef>
              <a:spcPct val="0"/>
            </a:spcBef>
            <a:spcAft>
              <a:spcPct val="15000"/>
            </a:spcAft>
            <a:buChar char="•"/>
          </a:pPr>
          <a:r>
            <a:rPr lang="cs-CZ" sz="1800" kern="1200" dirty="0"/>
            <a:t>Je charakter kontrakce stejný?</a:t>
          </a:r>
          <a:endParaRPr lang="en-US" sz="1800" kern="1200" dirty="0"/>
        </a:p>
        <a:p>
          <a:pPr marL="342900" lvl="2" indent="-171450" algn="l" defTabSz="800100">
            <a:lnSpc>
              <a:spcPct val="90000"/>
            </a:lnSpc>
            <a:spcBef>
              <a:spcPct val="0"/>
            </a:spcBef>
            <a:spcAft>
              <a:spcPct val="15000"/>
            </a:spcAft>
            <a:buChar char="•"/>
          </a:pPr>
          <a:r>
            <a:rPr lang="cs-CZ" sz="1800" kern="1200" dirty="0"/>
            <a:t>Dle reakce svalu upravit parametry pro další aplikaci</a:t>
          </a:r>
          <a:endParaRPr lang="en-US" sz="1800" kern="1200" dirty="0"/>
        </a:p>
      </dsp:txBody>
      <dsp:txXfrm>
        <a:off x="0" y="2295177"/>
        <a:ext cx="7230084" cy="2551500"/>
      </dsp:txXfrm>
    </dsp:sp>
    <dsp:sp modelId="{B8441112-9F31-4816-B50B-0469D971E57F}">
      <dsp:nvSpPr>
        <dsp:cNvPr id="0" name=""/>
        <dsp:cNvSpPr/>
      </dsp:nvSpPr>
      <dsp:spPr>
        <a:xfrm>
          <a:off x="361504" y="2029497"/>
          <a:ext cx="5061058" cy="531360"/>
        </a:xfrm>
        <a:prstGeom prst="roundRect">
          <a:avLst/>
        </a:prstGeom>
        <a:gradFill rotWithShape="0">
          <a:gsLst>
            <a:gs pos="0">
              <a:schemeClr val="accent3">
                <a:hueOff val="0"/>
                <a:satOff val="0"/>
                <a:lumOff val="0"/>
                <a:alphaOff val="0"/>
                <a:tint val="98000"/>
                <a:lumMod val="110000"/>
              </a:schemeClr>
            </a:gs>
            <a:gs pos="84000">
              <a:schemeClr val="accent3">
                <a:hueOff val="0"/>
                <a:satOff val="0"/>
                <a:lumOff val="0"/>
                <a:alphaOff val="0"/>
                <a:shade val="90000"/>
                <a:lumMod val="88000"/>
              </a:schemeClr>
            </a:gs>
          </a:gsLst>
          <a:lin ang="5400000" scaled="0"/>
        </a:gradFill>
        <a:ln>
          <a:noFill/>
        </a:ln>
        <a:effectLst>
          <a:outerShdw blurRad="38100" dist="25400" dir="5400000" rotWithShape="0">
            <a:srgbClr val="000000">
              <a:alpha val="5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91296" tIns="0" rIns="191296" bIns="0" numCol="1" spcCol="1270" anchor="ctr" anchorCtr="0">
          <a:noAutofit/>
        </a:bodyPr>
        <a:lstStyle/>
        <a:p>
          <a:pPr marL="0" lvl="0" indent="0" algn="l" defTabSz="800100">
            <a:lnSpc>
              <a:spcPct val="90000"/>
            </a:lnSpc>
            <a:spcBef>
              <a:spcPct val="0"/>
            </a:spcBef>
            <a:spcAft>
              <a:spcPct val="35000"/>
            </a:spcAft>
            <a:buNone/>
          </a:pPr>
          <a:r>
            <a:rPr lang="cs-CZ" sz="1800" kern="1200" dirty="0"/>
            <a:t>2 důležité faktory:</a:t>
          </a:r>
          <a:endParaRPr lang="en-US" sz="1800" kern="1200" dirty="0"/>
        </a:p>
      </dsp:txBody>
      <dsp:txXfrm>
        <a:off x="387443" y="2055436"/>
        <a:ext cx="5009180" cy="479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9B23C6-21F3-45A1-8FBC-D6CE3E654008}">
      <dsp:nvSpPr>
        <dsp:cNvPr id="0" name=""/>
        <dsp:cNvSpPr/>
      </dsp:nvSpPr>
      <dsp:spPr>
        <a:xfrm>
          <a:off x="1672" y="1705050"/>
          <a:ext cx="2690612" cy="2371101"/>
        </a:xfrm>
        <a:prstGeom prst="rect">
          <a:avLst/>
        </a:prstGeom>
        <a:solidFill>
          <a:schemeClr val="accent2">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cs-CZ" sz="1100" kern="1200"/>
            <a:t>SIP = spojené impulzní proudy (stimulace spřaženými impulzy): slouží ke zmírnění spasticity</a:t>
          </a:r>
          <a:endParaRPr lang="en-US" sz="1100" kern="1200"/>
        </a:p>
      </dsp:txBody>
      <dsp:txXfrm>
        <a:off x="1672" y="1705050"/>
        <a:ext cx="2690612" cy="2371101"/>
      </dsp:txXfrm>
    </dsp:sp>
    <dsp:sp modelId="{1535B854-7EAE-411E-A881-1F374123CD5C}">
      <dsp:nvSpPr>
        <dsp:cNvPr id="0" name=""/>
        <dsp:cNvSpPr/>
      </dsp:nvSpPr>
      <dsp:spPr>
        <a:xfrm>
          <a:off x="2728038" y="2769101"/>
          <a:ext cx="403591" cy="243000"/>
        </a:xfrm>
        <a:prstGeom prst="rightArrow">
          <a:avLst>
            <a:gd name="adj1" fmla="val 50000"/>
            <a:gd name="adj2" fmla="val 50000"/>
          </a:avLst>
        </a:prstGeom>
        <a:solidFill>
          <a:schemeClr val="accent2">
            <a:hueOff val="1548612"/>
            <a:satOff val="-7935"/>
            <a:lumOff val="-402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C1B0949-280A-4837-9DFE-59CB11E71BE2}">
      <dsp:nvSpPr>
        <dsp:cNvPr id="0" name=""/>
        <dsp:cNvSpPr/>
      </dsp:nvSpPr>
      <dsp:spPr>
        <a:xfrm>
          <a:off x="3167384" y="1705050"/>
          <a:ext cx="2690612" cy="2371101"/>
        </a:xfrm>
        <a:prstGeom prst="rect">
          <a:avLst/>
        </a:prstGeom>
        <a:solidFill>
          <a:schemeClr val="accent2">
            <a:hueOff val="3097225"/>
            <a:satOff val="-15871"/>
            <a:lumOff val="-803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cs-CZ" sz="1100" kern="1200"/>
            <a:t>Mechanismus účinku: při kontrakci svalu se sníží až vymizí aferentace z vřetének, podrážděna jsou Golgiho šlachová tělíska. Ta způsobí (na spinální úrovni) inhibici motoneuronů kontrahovaného svalu, facilitaci motoneuronů antagonisty. Při protažení svalu jsou drážděna svalová vřeténka a ta - přes vmezeřené interneurony - způsobí facilitaci motoneuronů protahovaného svalu a inhibici motoneuronů antagonisty.</a:t>
          </a:r>
          <a:endParaRPr lang="en-US" sz="1100" kern="1200"/>
        </a:p>
      </dsp:txBody>
      <dsp:txXfrm>
        <a:off x="3167384" y="1705050"/>
        <a:ext cx="2690612" cy="2371101"/>
      </dsp:txXfrm>
    </dsp:sp>
    <dsp:sp modelId="{2C9A4E91-B96B-4886-94BC-78537FC31015}">
      <dsp:nvSpPr>
        <dsp:cNvPr id="0" name=""/>
        <dsp:cNvSpPr/>
      </dsp:nvSpPr>
      <dsp:spPr>
        <a:xfrm>
          <a:off x="5893750" y="2769101"/>
          <a:ext cx="403591" cy="243000"/>
        </a:xfrm>
        <a:prstGeom prst="rightArrow">
          <a:avLst>
            <a:gd name="adj1" fmla="val 50000"/>
            <a:gd name="adj2" fmla="val 50000"/>
          </a:avLst>
        </a:prstGeom>
        <a:solidFill>
          <a:schemeClr val="accent2">
            <a:hueOff val="4645837"/>
            <a:satOff val="-23806"/>
            <a:lumOff val="-1205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666BC18-F542-41AA-A322-D6CB8698EB84}">
      <dsp:nvSpPr>
        <dsp:cNvPr id="0" name=""/>
        <dsp:cNvSpPr/>
      </dsp:nvSpPr>
      <dsp:spPr>
        <a:xfrm>
          <a:off x="6333095" y="1705050"/>
          <a:ext cx="2690612" cy="2371101"/>
        </a:xfrm>
        <a:prstGeom prst="rect">
          <a:avLst/>
        </a:prstGeom>
        <a:solidFill>
          <a:schemeClr val="accent2">
            <a:hueOff val="6194450"/>
            <a:satOff val="-31741"/>
            <a:lumOff val="-16079"/>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cs-CZ" sz="1100" kern="1200"/>
            <a:t>Vhodnou lokalizací stimulačních elektrod a časovým posunutím elektrické stimulace agonisty a antagonisty lze snížit spasticitu.</a:t>
          </a:r>
          <a:endParaRPr lang="en-US" sz="1100" kern="1200"/>
        </a:p>
      </dsp:txBody>
      <dsp:txXfrm>
        <a:off x="6333095" y="1705050"/>
        <a:ext cx="2690612" cy="2371101"/>
      </dsp:txXfrm>
    </dsp:sp>
    <dsp:sp modelId="{5F4E82B7-21C4-49C9-9D1E-B90168544462}">
      <dsp:nvSpPr>
        <dsp:cNvPr id="0" name=""/>
        <dsp:cNvSpPr/>
      </dsp:nvSpPr>
      <dsp:spPr>
        <a:xfrm>
          <a:off x="9059461" y="2769101"/>
          <a:ext cx="403591" cy="243000"/>
        </a:xfrm>
        <a:prstGeom prst="rightArrow">
          <a:avLst>
            <a:gd name="adj1" fmla="val 50000"/>
            <a:gd name="adj2" fmla="val 50000"/>
          </a:avLst>
        </a:prstGeom>
        <a:solidFill>
          <a:schemeClr val="accent2">
            <a:hueOff val="7743062"/>
            <a:satOff val="-39677"/>
            <a:lumOff val="-2009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134FA8D-3683-4B2E-A839-DF34872BD48C}">
      <dsp:nvSpPr>
        <dsp:cNvPr id="0" name=""/>
        <dsp:cNvSpPr/>
      </dsp:nvSpPr>
      <dsp:spPr>
        <a:xfrm>
          <a:off x="9498807" y="1705050"/>
          <a:ext cx="2690612" cy="2371101"/>
        </a:xfrm>
        <a:prstGeom prst="rect">
          <a:avLst/>
        </a:prstGeom>
        <a:solidFill>
          <a:schemeClr val="accent2">
            <a:hueOff val="9291674"/>
            <a:satOff val="-47612"/>
            <a:lumOff val="-24118"/>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488950">
            <a:lnSpc>
              <a:spcPct val="90000"/>
            </a:lnSpc>
            <a:spcBef>
              <a:spcPct val="0"/>
            </a:spcBef>
            <a:spcAft>
              <a:spcPct val="35000"/>
            </a:spcAft>
            <a:buNone/>
          </a:pPr>
          <a:r>
            <a:rPr lang="cs-CZ" sz="1100" kern="1200"/>
            <a:t>V praxi: užití 2 okruhů - 1 okruh dráždí spastický sval (= dráždění Golgiho šlachových tělísek + cestou inverzního napínacího reflexu dochází ke vzniku autogenní inhibice agonisty, tedy je drážděn antagonista), 2. okruh dráždí antagonistu. Katoda proximálně.</a:t>
          </a:r>
          <a:endParaRPr lang="en-US" sz="1100" kern="1200"/>
        </a:p>
      </dsp:txBody>
      <dsp:txXfrm>
        <a:off x="9498807" y="1705050"/>
        <a:ext cx="2690612" cy="237110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CF9901-97AE-45BF-8FF8-55CE40F03F3F}">
      <dsp:nvSpPr>
        <dsp:cNvPr id="0" name=""/>
        <dsp:cNvSpPr/>
      </dsp:nvSpPr>
      <dsp:spPr>
        <a:xfrm>
          <a:off x="0" y="1296742"/>
          <a:ext cx="3428744" cy="217725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53A9A-2343-4B35-8AAA-025B5D3EE943}">
      <dsp:nvSpPr>
        <dsp:cNvPr id="0" name=""/>
        <dsp:cNvSpPr/>
      </dsp:nvSpPr>
      <dsp:spPr>
        <a:xfrm>
          <a:off x="380971" y="1658665"/>
          <a:ext cx="3428744" cy="217725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Biofeedback</a:t>
          </a:r>
          <a:r>
            <a:rPr lang="cs-CZ" sz="1600" kern="1200"/>
            <a:t> = využití biologické zpětné vazby, dodávání okamžitých a průběžných informací o biologickém procesu s použitím přístroje</a:t>
          </a:r>
          <a:endParaRPr lang="en-US" sz="1600" kern="1200"/>
        </a:p>
      </dsp:txBody>
      <dsp:txXfrm>
        <a:off x="444741" y="1722435"/>
        <a:ext cx="3301204" cy="2049712"/>
      </dsp:txXfrm>
    </dsp:sp>
    <dsp:sp modelId="{51277596-6A02-4B05-B14F-002A27607134}">
      <dsp:nvSpPr>
        <dsp:cNvPr id="0" name=""/>
        <dsp:cNvSpPr/>
      </dsp:nvSpPr>
      <dsp:spPr>
        <a:xfrm>
          <a:off x="4190687" y="1296742"/>
          <a:ext cx="3428744" cy="217725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4EFF427-3EAF-49FC-AD49-DDE098417E62}">
      <dsp:nvSpPr>
        <dsp:cNvPr id="0" name=""/>
        <dsp:cNvSpPr/>
      </dsp:nvSpPr>
      <dsp:spPr>
        <a:xfrm>
          <a:off x="4571659" y="1658665"/>
          <a:ext cx="3428744" cy="217725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b="1" kern="1200"/>
            <a:t>Základem BFB je</a:t>
          </a:r>
          <a:r>
            <a:rPr lang="cs-CZ" sz="1600" kern="1200"/>
            <a:t> fyziologická informace - </a:t>
          </a:r>
          <a:r>
            <a:rPr lang="cs-CZ" sz="1600" b="1" kern="1200"/>
            <a:t>biosignál</a:t>
          </a:r>
          <a:endParaRPr lang="en-US" sz="1600" kern="1200"/>
        </a:p>
      </dsp:txBody>
      <dsp:txXfrm>
        <a:off x="4635429" y="1722435"/>
        <a:ext cx="3301204" cy="2049712"/>
      </dsp:txXfrm>
    </dsp:sp>
    <dsp:sp modelId="{453CEFB2-AEE1-486C-99A1-84B67845FB15}">
      <dsp:nvSpPr>
        <dsp:cNvPr id="0" name=""/>
        <dsp:cNvSpPr/>
      </dsp:nvSpPr>
      <dsp:spPr>
        <a:xfrm>
          <a:off x="8381375" y="1296742"/>
          <a:ext cx="3428744" cy="2177252"/>
        </a:xfrm>
        <a:prstGeom prst="roundRect">
          <a:avLst>
            <a:gd name="adj" fmla="val 10000"/>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6E7418F-7423-49F9-9E74-0276455EF84C}">
      <dsp:nvSpPr>
        <dsp:cNvPr id="0" name=""/>
        <dsp:cNvSpPr/>
      </dsp:nvSpPr>
      <dsp:spPr>
        <a:xfrm>
          <a:off x="8762347" y="1658665"/>
          <a:ext cx="3428744" cy="2177252"/>
        </a:xfrm>
        <a:prstGeom prst="roundRect">
          <a:avLst>
            <a:gd name="adj" fmla="val 10000"/>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cs-CZ" sz="1600" kern="1200"/>
            <a:t>terapeutický systém, který zaznamenává potřebné biologicko-fyziologické signály a prezentuje je v reálném čase vizuálně či audiovizuálně. Pacient je do jisté míry schopen vůli tyto ukazatele ovlivnit. </a:t>
          </a:r>
          <a:endParaRPr lang="en-US" sz="1600" kern="1200"/>
        </a:p>
      </dsp:txBody>
      <dsp:txXfrm>
        <a:off x="8826117" y="1722435"/>
        <a:ext cx="3301204" cy="2049712"/>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BasicProcessNew">
  <dgm:title val="Basic Process New"/>
  <dgm:desc val=""/>
  <dgm:catLst>
    <dgm:cat type="process" pri="5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fact="0.15"/>
      <dgm:constr type="h" for="ch" forName="sibTrans" op="equ"/>
    </dgm:constrLst>
    <dgm:ruleLst>
      <dgm:rule type="h" for="ch" forName="sibTrans" val="6.75" fact="NaN" max="NaN"/>
      <dgm:rule type="w" for="ch" forName="sibTrans" val="8.75" fact="NaN" max="NaN"/>
    </dgm:ruleLst>
    <dgm:forEach name="nodesForEach" axis="ch" ptType="node">
      <dgm:layoutNode name="node">
        <dgm:varLst>
          <dgm:bulletEnabled val="1"/>
        </dgm:varLst>
        <dgm:alg type="tx"/>
        <dgm:shape xmlns:r="http://schemas.openxmlformats.org/officeDocument/2006/relationships" type="rect" r:blip="">
          <dgm:adjLst>
            <dgm:adj idx="1" val="0.1"/>
          </dgm:adjLst>
        </dgm:shape>
        <dgm:presOf axis="desOrSelf" ptType="node"/>
        <dgm:constrLst>
          <dgm:constr type="h" refType="w" fact="0.6"/>
          <dgm:constr type="lMarg" val="12"/>
          <dgm:constr type="rMarg" val="12"/>
          <dgm:constr type="tMarg" val="12"/>
          <dgm:constr type="bMarg" val="12"/>
        </dgm:constrLst>
        <dgm:ruleLst>
          <dgm:rule type="primFontSz" val="11" fact="NaN" max="NaN"/>
          <dgm:rule type="primFontSz" val="18" fact="NaN" max="NaN"/>
          <dgm:rule type="h" val="NaN" fact="1.5" max="NaN"/>
          <dgm:rule type="primFontSz" val="11" fact="NaN" max="NaN"/>
          <dgm:rule type="h" val="INF" fact="NaN" max="NaN"/>
        </dgm:ruleLst>
      </dgm:layoutNode>
      <dgm:forEach name="sibTransForEach" axis="followSib" ptType="sibTrans" cnt="1">
        <dgm:layoutNode name="sibTransSpacerBeforeConnector" styleLbl="node1">
          <dgm:alg type="sp"/>
          <dgm:shape xmlns:r="http://schemas.openxmlformats.org/officeDocument/2006/relationships" r:blip="">
            <dgm:adjLst/>
          </dgm:shape>
          <dgm:constrLst>
            <dgm:constr type="w" val="4.5"/>
          </dgm:constrLst>
          <dgm:presOf/>
          <dgm:ruleLst>
            <dgm:rule type="w" val="4.5" fact="NaN" max="NaN"/>
          </dgm:ruleLst>
        </dgm:layoutNode>
        <dgm:layoutNode name="sibTrans" styleLbl="node1">
          <dgm:alg type="sp"/>
          <dgm:shape xmlns:r="http://schemas.openxmlformats.org/officeDocument/2006/relationships" type="rightArrow" r:blip="">
            <dgm:adjLst>
              <dgm:adj idx="1" val="0.5"/>
            </dgm:adjLst>
          </dgm:shape>
          <dgm:presOf axis="self"/>
          <dgm:constrLst>
            <dgm:constr type="h" val="6.75"/>
          </dgm:constrLst>
          <dgm:ruleLst>
            <dgm:rule type="h" val="6.75" fact="NaN" max="NaN"/>
            <dgm:rule type="w" val="8.75" fact="NaN" max="NaN"/>
          </dgm:ruleLst>
        </dgm:layoutNode>
        <dgm:layoutNode name="sibTransSpacerAfterConnector">
          <dgm:alg type="sp"/>
          <dgm:shape xmlns:r="http://schemas.openxmlformats.org/officeDocument/2006/relationships" r:blip="">
            <dgm:adjLst/>
          </dgm:shape>
          <dgm:constrLst>
            <dgm:constr type="w" val="4.5"/>
          </dgm:constrLst>
          <dgm:presOf/>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3/18/2021</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8648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3/18/2021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073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3/18/2021</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34983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3/18/2021</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70591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3/18/2021</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393735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3/18/2021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085951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3/18/2021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203702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3/18/2021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42236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3/18/2021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34444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3/18/2021</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2615478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3/18/2021</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990068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ED291B17-9318-49DB-B28B-6E5994AE9581}" type="datetime1">
              <a:rPr lang="en-US" smtClean="0"/>
              <a:t>3/18/2021</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8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8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8978675"/>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68" r:id="rId6"/>
    <p:sldLayoutId id="2147483764" r:id="rId7"/>
    <p:sldLayoutId id="2147483765" r:id="rId8"/>
    <p:sldLayoutId id="2147483766" r:id="rId9"/>
    <p:sldLayoutId id="2147483767" r:id="rId10"/>
    <p:sldLayoutId id="2147483769" r:id="rId11"/>
  </p:sldLayoutIdLst>
  <p:hf sldNum="0" hdr="0" ftr="0" dt="0"/>
  <p:txStyles>
    <p:titleStyle>
      <a:lvl1pPr algn="l" defTabSz="457200" rtl="0" eaLnBrk="1" latinLnBrk="0" hangingPunct="1">
        <a:lnSpc>
          <a:spcPct val="90000"/>
        </a:lnSpc>
        <a:spcBef>
          <a:spcPct val="0"/>
        </a:spcBef>
        <a:buNone/>
        <a:defRPr sz="44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500" kern="1200">
          <a:solidFill>
            <a:schemeClr val="tx1">
              <a:lumMod val="75000"/>
              <a:lumOff val="25000"/>
            </a:schemeClr>
          </a:solidFill>
          <a:latin typeface="+mn-lt"/>
          <a:ea typeface="+mn-ea"/>
          <a:cs typeface="+mn-cs"/>
        </a:defRPr>
      </a:lvl1pPr>
      <a:lvl2pPr marL="630000" indent="-306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2pPr>
      <a:lvl3pPr marL="900000" indent="-270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200" kern="1200">
          <a:solidFill>
            <a:schemeClr val="tx1">
              <a:lumMod val="75000"/>
              <a:lumOff val="25000"/>
            </a:schemeClr>
          </a:solidFill>
          <a:latin typeface="+mn-lt"/>
          <a:ea typeface="+mn-ea"/>
          <a:cs typeface="+mn-cs"/>
        </a:defRPr>
      </a:lvl3pPr>
      <a:lvl4pPr marL="124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lnSpc>
          <a:spcPct val="120000"/>
        </a:lnSpc>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C1FA8F66-3B85-411D-A2A6-A50DF3026D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323B2DE-CDB3-4A93-95D3-8C2FFBE12D09}"/>
              </a:ext>
            </a:extLst>
          </p:cNvPr>
          <p:cNvPicPr>
            <a:picLocks noChangeAspect="1"/>
          </p:cNvPicPr>
          <p:nvPr/>
        </p:nvPicPr>
        <p:blipFill rotWithShape="1">
          <a:blip r:embed="rId2"/>
          <a:srcRect l="3628" t="23391" r="5463"/>
          <a:stretch/>
        </p:blipFill>
        <p:spPr>
          <a:xfrm>
            <a:off x="20" y="10"/>
            <a:ext cx="12188930" cy="6857990"/>
          </a:xfrm>
          <a:prstGeom prst="rect">
            <a:avLst/>
          </a:prstGeom>
        </p:spPr>
      </p:pic>
      <p:sp>
        <p:nvSpPr>
          <p:cNvPr id="20" name="Rectangle 19">
            <a:extLst>
              <a:ext uri="{FF2B5EF4-FFF2-40B4-BE49-F238E27FC236}">
                <a16:creationId xmlns:a16="http://schemas.microsoft.com/office/drawing/2014/main" id="{D695E25C-06E7-4082-BE92-B571B616BC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285571"/>
            <a:ext cx="11265408"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E64BD7DF-F4BB-427F-B4F6-6DC83A59AA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8732" y="4428067"/>
            <a:ext cx="11260667" cy="1962497"/>
          </a:xfrm>
          <a:prstGeom prst="rect">
            <a:avLst/>
          </a:prstGeom>
          <a:solidFill>
            <a:srgbClr val="465359">
              <a:alpha val="97000"/>
            </a:srgb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 name="Nadpis 1"/>
          <p:cNvSpPr>
            <a:spLocks noGrp="1"/>
          </p:cNvSpPr>
          <p:nvPr>
            <p:ph type="ctrTitle"/>
          </p:nvPr>
        </p:nvSpPr>
        <p:spPr>
          <a:xfrm>
            <a:off x="609599" y="4572000"/>
            <a:ext cx="10965141" cy="895244"/>
          </a:xfrm>
        </p:spPr>
        <p:txBody>
          <a:bodyPr>
            <a:normAutofit/>
          </a:bodyPr>
          <a:lstStyle/>
          <a:p>
            <a:r>
              <a:rPr lang="cs-CZ" sz="4000" dirty="0" err="1">
                <a:solidFill>
                  <a:srgbClr val="FFFFFF"/>
                </a:solidFill>
              </a:rPr>
              <a:t>Elektrogymnastika</a:t>
            </a:r>
            <a:r>
              <a:rPr lang="cs-CZ" sz="4000" dirty="0">
                <a:solidFill>
                  <a:srgbClr val="FFFFFF"/>
                </a:solidFill>
              </a:rPr>
              <a:t> &amp; </a:t>
            </a:r>
            <a:r>
              <a:rPr lang="cs-CZ" sz="4000" dirty="0" err="1">
                <a:solidFill>
                  <a:srgbClr val="FFFFFF"/>
                </a:solidFill>
              </a:rPr>
              <a:t>myofeedback</a:t>
            </a:r>
          </a:p>
        </p:txBody>
      </p:sp>
      <p:sp>
        <p:nvSpPr>
          <p:cNvPr id="3" name="Podnadpis 2"/>
          <p:cNvSpPr>
            <a:spLocks noGrp="1"/>
          </p:cNvSpPr>
          <p:nvPr>
            <p:ph type="subTitle" idx="1"/>
          </p:nvPr>
        </p:nvSpPr>
        <p:spPr>
          <a:xfrm>
            <a:off x="609598" y="5467246"/>
            <a:ext cx="10965142" cy="484822"/>
          </a:xfrm>
        </p:spPr>
        <p:txBody>
          <a:bodyPr>
            <a:normAutofit/>
          </a:bodyPr>
          <a:lstStyle/>
          <a:p>
            <a:r>
              <a:rPr lang="cs-CZ" dirty="0">
                <a:solidFill>
                  <a:srgbClr val="FFFFFF"/>
                </a:solidFill>
              </a:rPr>
              <a:t>Mgr. Marie krejčová</a:t>
            </a:r>
            <a:endParaRPr lang="cs-CZ" dirty="0">
              <a:solidFill>
                <a:srgbClr val="FFFFFF">
                  <a:alpha val="75000"/>
                </a:srgbClr>
              </a:solidFill>
            </a:endParaRPr>
          </a:p>
        </p:txBody>
      </p:sp>
    </p:spTree>
    <p:extLst>
      <p:ext uri="{BB962C8B-B14F-4D97-AF65-F5344CB8AC3E}">
        <p14:creationId xmlns:p14="http://schemas.microsoft.com/office/powerpoint/2010/main" val="3799523001"/>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Nadpis 1">
            <a:extLst>
              <a:ext uri="{FF2B5EF4-FFF2-40B4-BE49-F238E27FC236}">
                <a16:creationId xmlns:a16="http://schemas.microsoft.com/office/drawing/2014/main" id="{EEBECD0A-59DF-4EC8-93FA-B7AF44D9AE09}"/>
              </a:ext>
            </a:extLst>
          </p:cNvPr>
          <p:cNvSpPr>
            <a:spLocks noGrp="1"/>
          </p:cNvSpPr>
          <p:nvPr>
            <p:ph type="title"/>
          </p:nvPr>
        </p:nvSpPr>
        <p:spPr>
          <a:xfrm>
            <a:off x="581192" y="702156"/>
            <a:ext cx="11029616" cy="1188720"/>
          </a:xfrm>
        </p:spPr>
        <p:txBody>
          <a:bodyPr>
            <a:normAutofit/>
          </a:bodyPr>
          <a:lstStyle/>
          <a:p>
            <a:r>
              <a:rPr lang="cs-CZ">
                <a:solidFill>
                  <a:schemeClr val="tx1">
                    <a:lumMod val="85000"/>
                    <a:lumOff val="15000"/>
                  </a:schemeClr>
                </a:solidFill>
              </a:rPr>
              <a:t>STIMULACE U POŠKOZENÍ cns - </a:t>
            </a:r>
            <a:r>
              <a:rPr lang="cs-CZ">
                <a:solidFill>
                  <a:schemeClr val="tx1">
                    <a:lumMod val="85000"/>
                    <a:lumOff val="15000"/>
                  </a:schemeClr>
                </a:solidFill>
                <a:ea typeface="+mj-lt"/>
                <a:cs typeface="+mj-lt"/>
              </a:rPr>
              <a:t>SIP </a:t>
            </a:r>
            <a:endParaRPr lang="cs-CZ">
              <a:solidFill>
                <a:schemeClr val="tx1">
                  <a:lumMod val="85000"/>
                  <a:lumOff val="15000"/>
                </a:schemeClr>
              </a:solidFill>
            </a:endParaRPr>
          </a:p>
        </p:txBody>
      </p:sp>
      <p:sp>
        <p:nvSpPr>
          <p:cNvPr id="11"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Zástupný obsah 2">
            <a:extLst>
              <a:ext uri="{FF2B5EF4-FFF2-40B4-BE49-F238E27FC236}">
                <a16:creationId xmlns:a16="http://schemas.microsoft.com/office/drawing/2014/main" id="{8BD1CF2D-BF43-438D-BD0E-13CCAB307DEF}"/>
              </a:ext>
            </a:extLst>
          </p:cNvPr>
          <p:cNvGraphicFramePr>
            <a:graphicFrameLocks noGrp="1"/>
          </p:cNvGraphicFramePr>
          <p:nvPr>
            <p:ph idx="1"/>
            <p:extLst>
              <p:ext uri="{D42A27DB-BD31-4B8C-83A1-F6EECF244321}">
                <p14:modId xmlns:p14="http://schemas.microsoft.com/office/powerpoint/2010/main" val="2822564246"/>
              </p:ext>
            </p:extLst>
          </p:nvPr>
        </p:nvGraphicFramePr>
        <p:xfrm>
          <a:off x="454" y="1027783"/>
          <a:ext cx="12191092" cy="57812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710380"/>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48E6451-9252-4EE9-820C-7C482520D5BA}"/>
              </a:ext>
            </a:extLst>
          </p:cNvPr>
          <p:cNvSpPr>
            <a:spLocks noGrp="1"/>
          </p:cNvSpPr>
          <p:nvPr>
            <p:ph type="title"/>
          </p:nvPr>
        </p:nvSpPr>
        <p:spPr>
          <a:xfrm>
            <a:off x="581192" y="339299"/>
            <a:ext cx="11029616" cy="837959"/>
          </a:xfrm>
        </p:spPr>
        <p:txBody>
          <a:bodyPr/>
          <a:lstStyle/>
          <a:p>
            <a:r>
              <a:rPr lang="cs-CZ" dirty="0"/>
              <a:t>SIP - PARAMETRY</a:t>
            </a:r>
          </a:p>
        </p:txBody>
      </p:sp>
      <p:sp>
        <p:nvSpPr>
          <p:cNvPr id="3" name="Zástupný obsah 2">
            <a:extLst>
              <a:ext uri="{FF2B5EF4-FFF2-40B4-BE49-F238E27FC236}">
                <a16:creationId xmlns:a16="http://schemas.microsoft.com/office/drawing/2014/main" id="{8A8720FB-6DE6-4D7E-B8D8-EAE413D90385}"/>
              </a:ext>
            </a:extLst>
          </p:cNvPr>
          <p:cNvSpPr>
            <a:spLocks noGrp="1"/>
          </p:cNvSpPr>
          <p:nvPr>
            <p:ph idx="1"/>
          </p:nvPr>
        </p:nvSpPr>
        <p:spPr>
          <a:xfrm>
            <a:off x="581192" y="1010389"/>
            <a:ext cx="11561805" cy="5763246"/>
          </a:xfrm>
        </p:spPr>
        <p:txBody>
          <a:bodyPr>
            <a:normAutofit/>
          </a:bodyPr>
          <a:lstStyle/>
          <a:p>
            <a:pPr marL="305435" indent="-305435"/>
            <a:r>
              <a:rPr lang="cs-CZ" sz="1800" b="1" dirty="0">
                <a:highlight>
                  <a:srgbClr val="FFFF00"/>
                </a:highlight>
              </a:rPr>
              <a:t>PODLE HUFSCHMIDTA:</a:t>
            </a:r>
          </a:p>
          <a:p>
            <a:pPr marL="629920" lvl="1" indent="-305435"/>
            <a:r>
              <a:rPr lang="cs-CZ" sz="1600" dirty="0"/>
              <a:t>Bipolární aplikace deskovými elektrodami: 2 proudové okruhy, 4 elektrody.</a:t>
            </a:r>
          </a:p>
          <a:p>
            <a:pPr marL="629920" lvl="1" indent="-305435"/>
            <a:r>
              <a:rPr lang="cs-CZ" sz="1600" dirty="0"/>
              <a:t>Délka pravoúhlého impulzu 0,2-0,5 </a:t>
            </a:r>
            <a:r>
              <a:rPr lang="cs-CZ" sz="1600" dirty="0" err="1"/>
              <a:t>ms</a:t>
            </a:r>
            <a:r>
              <a:rPr lang="cs-CZ" sz="1600" dirty="0"/>
              <a:t> (200-500 µs), frekvence 0,7-1 Hz, napětí až 700 V</a:t>
            </a:r>
          </a:p>
          <a:p>
            <a:pPr marL="629920" lvl="1" indent="-305435"/>
            <a:r>
              <a:rPr lang="cs-CZ" sz="1600" dirty="0"/>
              <a:t>Zpoždění stimulace antagonisty za stimulací agonisty je 100-300 </a:t>
            </a:r>
            <a:r>
              <a:rPr lang="cs-CZ" sz="1600" dirty="0" err="1"/>
              <a:t>ms</a:t>
            </a:r>
            <a:endParaRPr lang="cs-CZ" sz="1600" dirty="0"/>
          </a:p>
          <a:p>
            <a:pPr marL="629920" lvl="1" indent="-305435"/>
            <a:r>
              <a:rPr lang="cs-CZ" sz="1600" dirty="0"/>
              <a:t>Intenzita: NPM, NPS (u neurální aplikace, pokud pacient snáší, dáme NPM)</a:t>
            </a:r>
          </a:p>
          <a:p>
            <a:pPr marL="629920" lvl="1" indent="-305435"/>
            <a:r>
              <a:rPr lang="cs-CZ" sz="1600" dirty="0"/>
              <a:t>Stimulace posloupnost: trup - kořenové klouby – </a:t>
            </a:r>
            <a:r>
              <a:rPr lang="cs-CZ" sz="1600" dirty="0" err="1"/>
              <a:t>akrum</a:t>
            </a:r>
            <a:endParaRPr lang="cs-CZ" sz="1600" dirty="0"/>
          </a:p>
          <a:p>
            <a:pPr marL="629920" lvl="1" indent="-305435"/>
            <a:r>
              <a:rPr lang="cs-CZ" sz="1600" dirty="0"/>
              <a:t>Doba stimulace 1 páru: 10-30 min., 3-6 T</a:t>
            </a:r>
          </a:p>
          <a:p>
            <a:pPr marL="305435" indent="-305435"/>
            <a:r>
              <a:rPr lang="cs-CZ" sz="1800" b="1" dirty="0">
                <a:highlight>
                  <a:srgbClr val="FFFF00"/>
                </a:highlight>
              </a:rPr>
              <a:t>PODLE JANTSCHE:</a:t>
            </a:r>
          </a:p>
          <a:p>
            <a:pPr marL="629920" lvl="1" indent="-305435"/>
            <a:r>
              <a:rPr lang="cs-CZ" sz="1600" dirty="0"/>
              <a:t>= </a:t>
            </a:r>
            <a:r>
              <a:rPr lang="cs-CZ" sz="1600" dirty="0" err="1"/>
              <a:t>tetanizující</a:t>
            </a:r>
            <a:r>
              <a:rPr lang="cs-CZ" sz="1600" dirty="0"/>
              <a:t> stimulace paretických a ochablých agonistů, a to po předchozí krátké aktivaci spastických antagonistů jednotlivými impulzy, což přispívá k další facilitaci agonistů. </a:t>
            </a:r>
          </a:p>
          <a:p>
            <a:pPr marL="629920" lvl="1" indent="-305435"/>
            <a:r>
              <a:rPr lang="cs-CZ" sz="1600" dirty="0"/>
              <a:t>Bipolární aplikace dvouokruhová metoda</a:t>
            </a:r>
          </a:p>
          <a:p>
            <a:pPr marL="629920" lvl="1" indent="-305435"/>
            <a:r>
              <a:rPr lang="cs-CZ" sz="1600" dirty="0"/>
              <a:t>Agonista: trojúhelníkové impulzy o délce 100-300 </a:t>
            </a:r>
            <a:r>
              <a:rPr lang="cs-CZ" sz="1600" dirty="0" err="1"/>
              <a:t>ms</a:t>
            </a:r>
            <a:r>
              <a:rPr lang="cs-CZ" sz="1600" dirty="0"/>
              <a:t>, antagonista impulzy 0,1-0,3 </a:t>
            </a:r>
            <a:r>
              <a:rPr lang="cs-CZ" sz="1600" dirty="0" err="1"/>
              <a:t>ms</a:t>
            </a:r>
            <a:r>
              <a:rPr lang="cs-CZ" sz="1600" dirty="0"/>
              <a:t>, f = 50 Hz, délka série 1-5 s</a:t>
            </a:r>
          </a:p>
          <a:p>
            <a:pPr marL="629920" lvl="1" indent="-305435"/>
            <a:r>
              <a:rPr lang="cs-CZ" sz="1600" dirty="0"/>
              <a:t>Intenzita: NPM, doba aplikace: 15 min., 3x T, celkově 6 T</a:t>
            </a:r>
          </a:p>
        </p:txBody>
      </p:sp>
    </p:spTree>
    <p:extLst>
      <p:ext uri="{BB962C8B-B14F-4D97-AF65-F5344CB8AC3E}">
        <p14:creationId xmlns:p14="http://schemas.microsoft.com/office/powerpoint/2010/main" val="654816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Nadpis 1">
            <a:extLst>
              <a:ext uri="{FF2B5EF4-FFF2-40B4-BE49-F238E27FC236}">
                <a16:creationId xmlns:a16="http://schemas.microsoft.com/office/drawing/2014/main" id="{1C781769-17F0-45D6-9D69-4D90ECB90CE5}"/>
              </a:ext>
            </a:extLst>
          </p:cNvPr>
          <p:cNvSpPr>
            <a:spLocks noGrp="1"/>
          </p:cNvSpPr>
          <p:nvPr>
            <p:ph type="title"/>
          </p:nvPr>
        </p:nvSpPr>
        <p:spPr>
          <a:xfrm>
            <a:off x="581192" y="702156"/>
            <a:ext cx="11029616" cy="1188720"/>
          </a:xfrm>
        </p:spPr>
        <p:txBody>
          <a:bodyPr>
            <a:normAutofit/>
          </a:bodyPr>
          <a:lstStyle/>
          <a:p>
            <a:r>
              <a:rPr lang="cs-CZ">
                <a:solidFill>
                  <a:schemeClr val="tx1">
                    <a:lumMod val="85000"/>
                    <a:lumOff val="15000"/>
                  </a:schemeClr>
                </a:solidFill>
              </a:rPr>
              <a:t>BIOFEEDBACK</a:t>
            </a:r>
          </a:p>
        </p:txBody>
      </p:sp>
      <p:sp>
        <p:nvSpPr>
          <p:cNvPr id="11"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Zástupný obsah 2">
            <a:extLst>
              <a:ext uri="{FF2B5EF4-FFF2-40B4-BE49-F238E27FC236}">
                <a16:creationId xmlns:a16="http://schemas.microsoft.com/office/drawing/2014/main" id="{92F43BFC-EBDC-4AEB-B924-21E5C02030E9}"/>
              </a:ext>
            </a:extLst>
          </p:cNvPr>
          <p:cNvGraphicFramePr>
            <a:graphicFrameLocks noGrp="1"/>
          </p:cNvGraphicFramePr>
          <p:nvPr>
            <p:ph idx="1"/>
            <p:extLst>
              <p:ext uri="{D42A27DB-BD31-4B8C-83A1-F6EECF244321}">
                <p14:modId xmlns:p14="http://schemas.microsoft.com/office/powerpoint/2010/main" val="2273790707"/>
              </p:ext>
            </p:extLst>
          </p:nvPr>
        </p:nvGraphicFramePr>
        <p:xfrm>
          <a:off x="454" y="1627944"/>
          <a:ext cx="12191092" cy="51326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00894346"/>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7"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11B98A9D-0AF3-4CE3-A242-CF555984CEFF}"/>
              </a:ext>
            </a:extLst>
          </p:cNvPr>
          <p:cNvSpPr>
            <a:spLocks noGrp="1"/>
          </p:cNvSpPr>
          <p:nvPr>
            <p:ph type="title"/>
          </p:nvPr>
        </p:nvSpPr>
        <p:spPr>
          <a:xfrm>
            <a:off x="771148" y="1037967"/>
            <a:ext cx="3054091" cy="4709131"/>
          </a:xfrm>
        </p:spPr>
        <p:txBody>
          <a:bodyPr anchor="ctr">
            <a:normAutofit/>
          </a:bodyPr>
          <a:lstStyle/>
          <a:p>
            <a:r>
              <a:rPr lang="cs-CZ" sz="3400">
                <a:solidFill>
                  <a:srgbClr val="FFFEFF"/>
                </a:solidFill>
              </a:rPr>
              <a:t>MyOFEEDBACK</a:t>
            </a:r>
          </a:p>
        </p:txBody>
      </p:sp>
      <p:sp>
        <p:nvSpPr>
          <p:cNvPr id="3" name="Zástupný obsah 2">
            <a:extLst>
              <a:ext uri="{FF2B5EF4-FFF2-40B4-BE49-F238E27FC236}">
                <a16:creationId xmlns:a16="http://schemas.microsoft.com/office/drawing/2014/main" id="{5BBEEDDC-F358-46D1-9691-2B970943940C}"/>
              </a:ext>
            </a:extLst>
          </p:cNvPr>
          <p:cNvSpPr>
            <a:spLocks noGrp="1"/>
          </p:cNvSpPr>
          <p:nvPr>
            <p:ph idx="1"/>
          </p:nvPr>
        </p:nvSpPr>
        <p:spPr>
          <a:xfrm>
            <a:off x="4319814" y="452818"/>
            <a:ext cx="7643262" cy="6400078"/>
          </a:xfrm>
        </p:spPr>
        <p:txBody>
          <a:bodyPr>
            <a:normAutofit lnSpcReduction="10000"/>
          </a:bodyPr>
          <a:lstStyle/>
          <a:p>
            <a:pPr marL="305435" indent="-305435">
              <a:lnSpc>
                <a:spcPct val="110000"/>
              </a:lnSpc>
            </a:pPr>
            <a:r>
              <a:rPr lang="cs-CZ" sz="1600" dirty="0">
                <a:ea typeface="+mn-lt"/>
                <a:cs typeface="+mn-lt"/>
              </a:rPr>
              <a:t>je specifický způsob biofeedbacku, který pracuje na principu zpětné vazby, kdy pomocí povrchových elektrod se snímá elektrická aktivita svalů (= elektromyografický potenciál), která je následně převedena na monitor a audiovizuální formou dostává pacient zpětnou vazbu o aktivitě svalu. </a:t>
            </a:r>
          </a:p>
          <a:p>
            <a:pPr marL="305435" indent="-305435">
              <a:lnSpc>
                <a:spcPct val="110000"/>
              </a:lnSpc>
            </a:pPr>
            <a:r>
              <a:rPr lang="cs-CZ" sz="1600" dirty="0"/>
              <a:t>Tím pacient získává informace o svalové kontrakci a relaxaci prostřednictvím jiných vjemů než vlastní </a:t>
            </a:r>
            <a:r>
              <a:rPr lang="cs-CZ" sz="1600" dirty="0" err="1"/>
              <a:t>propriocepce</a:t>
            </a:r>
            <a:endParaRPr lang="cs-CZ" sz="1600" dirty="0"/>
          </a:p>
          <a:p>
            <a:pPr marL="305435" indent="-305435">
              <a:lnSpc>
                <a:spcPct val="110000"/>
              </a:lnSpc>
            </a:pPr>
            <a:r>
              <a:rPr lang="cs-CZ" sz="1600" dirty="0" err="1">
                <a:ea typeface="+mn-lt"/>
                <a:cs typeface="+mn-lt"/>
              </a:rPr>
              <a:t>Myofeedback</a:t>
            </a:r>
            <a:r>
              <a:rPr lang="cs-CZ" sz="1600" dirty="0">
                <a:ea typeface="+mn-lt"/>
                <a:cs typeface="+mn-lt"/>
              </a:rPr>
              <a:t> se považuje za nejefektivnější a nejvíce prosperující směr pro konvenční terapii. Velmi důležité je motorické učení, stanovení si cíle, vybrání vhodného individuálně vybraného pohybového programu a také motivace pacienta.</a:t>
            </a:r>
            <a:endParaRPr lang="cs-CZ" sz="1600" dirty="0"/>
          </a:p>
          <a:p>
            <a:pPr marL="305435" indent="-305435">
              <a:lnSpc>
                <a:spcPct val="110000"/>
              </a:lnSpc>
            </a:pPr>
            <a:r>
              <a:rPr lang="cs-CZ" sz="1600" dirty="0"/>
              <a:t>Indikace:</a:t>
            </a:r>
          </a:p>
          <a:p>
            <a:pPr marL="629920" lvl="1" indent="-305435">
              <a:lnSpc>
                <a:spcPct val="110000"/>
              </a:lnSpc>
            </a:pPr>
            <a:r>
              <a:rPr lang="cs-CZ" sz="1600" dirty="0"/>
              <a:t>Svalové oslabení kompenzované kontrakcí jiných svalů (dysbalance)</a:t>
            </a:r>
          </a:p>
          <a:p>
            <a:pPr marL="629920" lvl="1" indent="-305435">
              <a:lnSpc>
                <a:spcPct val="110000"/>
              </a:lnSpc>
            </a:pPr>
            <a:r>
              <a:rPr lang="cs-CZ" sz="1600" dirty="0"/>
              <a:t>Nácvik volní kontrakce </a:t>
            </a:r>
            <a:r>
              <a:rPr lang="cs-CZ" sz="1600" err="1"/>
              <a:t>fázických</a:t>
            </a:r>
            <a:r>
              <a:rPr lang="cs-CZ" sz="1600" dirty="0"/>
              <a:t> svalů, které vypadly ze správných stereotypů pohybu</a:t>
            </a:r>
          </a:p>
          <a:p>
            <a:pPr marL="629920" lvl="1" indent="-305435">
              <a:lnSpc>
                <a:spcPct val="110000"/>
              </a:lnSpc>
            </a:pPr>
            <a:r>
              <a:rPr lang="cs-CZ" sz="1600" dirty="0"/>
              <a:t>Nácvik volní relaxace přetěžovaných svalů a svalových skupin</a:t>
            </a:r>
          </a:p>
          <a:p>
            <a:pPr marL="305435" indent="-305435">
              <a:lnSpc>
                <a:spcPct val="110000"/>
              </a:lnSpc>
            </a:pPr>
            <a:r>
              <a:rPr lang="cs-CZ" sz="1600" b="1" dirty="0"/>
              <a:t>Funkce:</a:t>
            </a:r>
          </a:p>
          <a:p>
            <a:pPr marL="629920" lvl="1" indent="-305435">
              <a:lnSpc>
                <a:spcPct val="110000"/>
              </a:lnSpc>
            </a:pPr>
            <a:r>
              <a:rPr lang="cs-CZ" sz="1600" b="1" dirty="0">
                <a:highlight>
                  <a:srgbClr val="FFFF00"/>
                </a:highlight>
              </a:rPr>
              <a:t>Diagnostická:</a:t>
            </a:r>
            <a:r>
              <a:rPr lang="cs-CZ" sz="1600" dirty="0"/>
              <a:t> stupeň schopnosti vědomé relaxace, úroveň klidového nastavení Gama systému, </a:t>
            </a:r>
            <a:r>
              <a:rPr lang="cs-CZ" sz="1600" err="1"/>
              <a:t>timing</a:t>
            </a:r>
            <a:r>
              <a:rPr lang="cs-CZ" sz="1600" dirty="0"/>
              <a:t> zapojení svalů (pohybový stereotyp)</a:t>
            </a:r>
          </a:p>
          <a:p>
            <a:pPr marL="629920" lvl="1" indent="-305435">
              <a:lnSpc>
                <a:spcPct val="110000"/>
              </a:lnSpc>
            </a:pPr>
            <a:r>
              <a:rPr lang="cs-CZ" sz="1600" b="1" dirty="0">
                <a:highlight>
                  <a:srgbClr val="FFFF00"/>
                </a:highlight>
              </a:rPr>
              <a:t>Terapeutická:</a:t>
            </a:r>
            <a:r>
              <a:rPr lang="cs-CZ" sz="1600" dirty="0"/>
              <a:t> motorické učení k výcviku posloupnosti zapojení svalů či k výcviku relaxace svalů</a:t>
            </a:r>
          </a:p>
        </p:txBody>
      </p:sp>
    </p:spTree>
    <p:extLst>
      <p:ext uri="{BB962C8B-B14F-4D97-AF65-F5344CB8AC3E}">
        <p14:creationId xmlns:p14="http://schemas.microsoft.com/office/powerpoint/2010/main" val="1292976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BDBB2191-0184-4F2A-9976-B96FAF11D8C3}"/>
              </a:ext>
            </a:extLst>
          </p:cNvPr>
          <p:cNvSpPr>
            <a:spLocks noGrp="1"/>
          </p:cNvSpPr>
          <p:nvPr>
            <p:ph type="title"/>
          </p:nvPr>
        </p:nvSpPr>
        <p:spPr>
          <a:xfrm>
            <a:off x="771148" y="1037967"/>
            <a:ext cx="3054091" cy="4709131"/>
          </a:xfrm>
        </p:spPr>
        <p:txBody>
          <a:bodyPr anchor="ctr">
            <a:normAutofit/>
          </a:bodyPr>
          <a:lstStyle/>
          <a:p>
            <a:r>
              <a:rPr lang="cs-CZ" sz="3400">
                <a:solidFill>
                  <a:srgbClr val="FFFEFF"/>
                </a:solidFill>
              </a:rPr>
              <a:t>MYOFEEDBACK</a:t>
            </a:r>
          </a:p>
        </p:txBody>
      </p:sp>
      <p:sp>
        <p:nvSpPr>
          <p:cNvPr id="3" name="Zástupný obsah 2">
            <a:extLst>
              <a:ext uri="{FF2B5EF4-FFF2-40B4-BE49-F238E27FC236}">
                <a16:creationId xmlns:a16="http://schemas.microsoft.com/office/drawing/2014/main" id="{94242233-989A-4EA2-8670-2414490DED14}"/>
              </a:ext>
            </a:extLst>
          </p:cNvPr>
          <p:cNvSpPr>
            <a:spLocks noGrp="1"/>
          </p:cNvSpPr>
          <p:nvPr>
            <p:ph idx="1"/>
          </p:nvPr>
        </p:nvSpPr>
        <p:spPr>
          <a:xfrm>
            <a:off x="4438174" y="590445"/>
            <a:ext cx="7427421" cy="6151307"/>
          </a:xfrm>
        </p:spPr>
        <p:txBody>
          <a:bodyPr>
            <a:normAutofit/>
          </a:bodyPr>
          <a:lstStyle/>
          <a:p>
            <a:pPr marL="305435" indent="-305435"/>
            <a:r>
              <a:rPr lang="cs-CZ" sz="2000" dirty="0">
                <a:highlight>
                  <a:srgbClr val="FFFF00"/>
                </a:highlight>
              </a:rPr>
              <a:t>VÝHODY:</a:t>
            </a:r>
          </a:p>
          <a:p>
            <a:pPr marL="629920" lvl="1" indent="-305435"/>
            <a:r>
              <a:rPr lang="cs-CZ" sz="1800" dirty="0"/>
              <a:t>Aktivita svalu normálně zprostředkovaná </a:t>
            </a:r>
            <a:r>
              <a:rPr lang="cs-CZ" sz="1800" dirty="0" err="1"/>
              <a:t>propriocepcí</a:t>
            </a:r>
            <a:r>
              <a:rPr lang="cs-CZ" sz="1800" dirty="0"/>
              <a:t>, je zviditelněna a/nebo ozvučena, a to i při minimální kontrakci</a:t>
            </a:r>
          </a:p>
          <a:p>
            <a:pPr marL="629920" lvl="1" indent="-305435"/>
            <a:r>
              <a:rPr lang="cs-CZ" sz="1800" dirty="0"/>
              <a:t>Verifikace oscilací - unavitelnosti svalů</a:t>
            </a:r>
          </a:p>
          <a:p>
            <a:pPr marL="305435" indent="-305435"/>
            <a:r>
              <a:rPr lang="cs-CZ" sz="2000" dirty="0">
                <a:highlight>
                  <a:srgbClr val="FFFF00"/>
                </a:highlight>
              </a:rPr>
              <a:t>REALIZACE:</a:t>
            </a:r>
          </a:p>
          <a:p>
            <a:pPr marL="629920" lvl="1" indent="-305435"/>
            <a:r>
              <a:rPr lang="cs-CZ" sz="1800" dirty="0"/>
              <a:t>Cvičení bez stimulace: pacient cvičí před monitorem, využit 1 či 2 EMG okruhy, sloupcový graf, individuálně nastavená prahová přímka, kterou se pacient snaží při každé kontrakci dosáhnout.</a:t>
            </a:r>
          </a:p>
          <a:p>
            <a:pPr marL="629920" lvl="1" indent="-305435"/>
            <a:r>
              <a:rPr lang="cs-CZ" sz="1800" dirty="0"/>
              <a:t>Stimulace nad prahovou křivkou: vhodná zejména pro </a:t>
            </a:r>
            <a:r>
              <a:rPr lang="cs-CZ" sz="1800" dirty="0" err="1"/>
              <a:t>fázické</a:t>
            </a:r>
            <a:r>
              <a:rPr lang="cs-CZ" sz="1800" dirty="0"/>
              <a:t> svaly</a:t>
            </a:r>
          </a:p>
          <a:p>
            <a:pPr marL="629920" lvl="1" indent="-305435"/>
            <a:r>
              <a:rPr lang="cs-CZ" sz="1800" dirty="0"/>
              <a:t>Stimulace pod prahovou křivkou: vhodná zejména pro tonické (posturální) svaly</a:t>
            </a:r>
          </a:p>
          <a:p>
            <a:pPr marL="629920" lvl="1" indent="-305435"/>
            <a:r>
              <a:rPr lang="cs-CZ" sz="1800" dirty="0"/>
              <a:t>Cvičení střídavé (nácvik relaxace)</a:t>
            </a:r>
          </a:p>
          <a:p>
            <a:pPr marL="629920" lvl="1" indent="-305435"/>
            <a:r>
              <a:rPr lang="cs-CZ" sz="1800" dirty="0"/>
              <a:t>Kopírování křivky (jemná akrální motorika)</a:t>
            </a:r>
          </a:p>
        </p:txBody>
      </p:sp>
    </p:spTree>
    <p:extLst>
      <p:ext uri="{BB962C8B-B14F-4D97-AF65-F5344CB8AC3E}">
        <p14:creationId xmlns:p14="http://schemas.microsoft.com/office/powerpoint/2010/main" val="42524725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4">
            <a:extLst>
              <a:ext uri="{FF2B5EF4-FFF2-40B4-BE49-F238E27FC236}">
                <a16:creationId xmlns:a16="http://schemas.microsoft.com/office/drawing/2014/main" id="{77F8016E-837B-4C70-B44C-E1627C028C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6">
            <a:extLst>
              <a:ext uri="{FF2B5EF4-FFF2-40B4-BE49-F238E27FC236}">
                <a16:creationId xmlns:a16="http://schemas.microsoft.com/office/drawing/2014/main" id="{5B9C6062-B8DD-49CC-9F05-D6DF7ABB65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8">
            <a:extLst>
              <a:ext uri="{FF2B5EF4-FFF2-40B4-BE49-F238E27FC236}">
                <a16:creationId xmlns:a16="http://schemas.microsoft.com/office/drawing/2014/main" id="{0F846FCA-97FF-4271-8B97-C14BD3AA9B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0">
            <a:extLst>
              <a:ext uri="{FF2B5EF4-FFF2-40B4-BE49-F238E27FC236}">
                <a16:creationId xmlns:a16="http://schemas.microsoft.com/office/drawing/2014/main" id="{62DD2BC0-D31F-4903-8F54-0F60B9E3A2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C946306D-5ADD-463A-949A-DEEBA39D70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473A035-1F9A-4381-AC96-683CD2DF5D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6">
            <a:extLst>
              <a:ext uri="{FF2B5EF4-FFF2-40B4-BE49-F238E27FC236}">
                <a16:creationId xmlns:a16="http://schemas.microsoft.com/office/drawing/2014/main" id="{CF4ED641-0671-4D88-92E6-026A8C9F1A4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a:extLst>
              <a:ext uri="{FF2B5EF4-FFF2-40B4-BE49-F238E27FC236}">
                <a16:creationId xmlns:a16="http://schemas.microsoft.com/office/drawing/2014/main" id="{7A02EF2F-E7B1-40FC-885B-C4D89902B6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10" name="Obrázek 11">
            <a:extLst>
              <a:ext uri="{FF2B5EF4-FFF2-40B4-BE49-F238E27FC236}">
                <a16:creationId xmlns:a16="http://schemas.microsoft.com/office/drawing/2014/main" id="{3116FBFD-BEE8-4F15-B6D6-E6C918EA0EC4}"/>
              </a:ext>
            </a:extLst>
          </p:cNvPr>
          <p:cNvPicPr>
            <a:picLocks noChangeAspect="1"/>
          </p:cNvPicPr>
          <p:nvPr/>
        </p:nvPicPr>
        <p:blipFill>
          <a:blip r:embed="rId2"/>
          <a:stretch>
            <a:fillRect/>
          </a:stretch>
        </p:blipFill>
        <p:spPr>
          <a:xfrm>
            <a:off x="446534" y="1143096"/>
            <a:ext cx="3703320" cy="2464391"/>
          </a:xfrm>
          <a:prstGeom prst="rect">
            <a:avLst/>
          </a:prstGeom>
        </p:spPr>
      </p:pic>
      <p:pic>
        <p:nvPicPr>
          <p:cNvPr id="7" name="Obrázek 7" descr="Obsah obrázku text, zeď, interiér, elektronika&#10;&#10;Popis se vygeneroval automaticky.">
            <a:extLst>
              <a:ext uri="{FF2B5EF4-FFF2-40B4-BE49-F238E27FC236}">
                <a16:creationId xmlns:a16="http://schemas.microsoft.com/office/drawing/2014/main" id="{29181471-11D6-4305-877B-7B21D7652DB2}"/>
              </a:ext>
            </a:extLst>
          </p:cNvPr>
          <p:cNvPicPr>
            <a:picLocks noGrp="1" noChangeAspect="1"/>
          </p:cNvPicPr>
          <p:nvPr>
            <p:ph idx="1"/>
          </p:nvPr>
        </p:nvPicPr>
        <p:blipFill>
          <a:blip r:embed="rId3"/>
          <a:stretch>
            <a:fillRect/>
          </a:stretch>
        </p:blipFill>
        <p:spPr>
          <a:xfrm>
            <a:off x="8039946" y="1264296"/>
            <a:ext cx="3703320" cy="2221992"/>
          </a:xfrm>
          <a:prstGeom prst="rect">
            <a:avLst/>
          </a:prstGeom>
        </p:spPr>
      </p:pic>
      <p:sp>
        <p:nvSpPr>
          <p:cNvPr id="31" name="Rectangle 30">
            <a:extLst>
              <a:ext uri="{FF2B5EF4-FFF2-40B4-BE49-F238E27FC236}">
                <a16:creationId xmlns:a16="http://schemas.microsoft.com/office/drawing/2014/main" id="{9180D5DB-9658-40A6-A418-7C69982226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199467"/>
            <a:ext cx="11296733" cy="2191098"/>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6848984F-3424-46B1-8FAC-C892C907F312}"/>
              </a:ext>
            </a:extLst>
          </p:cNvPr>
          <p:cNvSpPr>
            <a:spLocks noGrp="1"/>
          </p:cNvSpPr>
          <p:nvPr>
            <p:ph type="title"/>
          </p:nvPr>
        </p:nvSpPr>
        <p:spPr>
          <a:xfrm>
            <a:off x="627120" y="4319752"/>
            <a:ext cx="10947620" cy="1155959"/>
          </a:xfrm>
        </p:spPr>
        <p:txBody>
          <a:bodyPr vert="horz" lIns="91440" tIns="45720" rIns="91440" bIns="45720" rtlCol="0" anchor="b">
            <a:normAutofit/>
          </a:bodyPr>
          <a:lstStyle/>
          <a:p>
            <a:r>
              <a:rPr lang="en-US" sz="3600">
                <a:solidFill>
                  <a:srgbClr val="FFFFFF"/>
                </a:solidFill>
              </a:rPr>
              <a:t>MYOFEEDBACK PŘÍSTROJE PŘÍKLADY</a:t>
            </a:r>
          </a:p>
        </p:txBody>
      </p:sp>
      <p:pic>
        <p:nvPicPr>
          <p:cNvPr id="8" name="Obrázek 9" descr="Obsah obrázku elektronika, interiér, mobilní telefon&#10;&#10;Popis se vygeneroval automaticky.">
            <a:extLst>
              <a:ext uri="{FF2B5EF4-FFF2-40B4-BE49-F238E27FC236}">
                <a16:creationId xmlns:a16="http://schemas.microsoft.com/office/drawing/2014/main" id="{45175CB4-78D0-4323-B8B3-F98800DC2D4D}"/>
              </a:ext>
            </a:extLst>
          </p:cNvPr>
          <p:cNvPicPr>
            <a:picLocks noChangeAspect="1"/>
          </p:cNvPicPr>
          <p:nvPr/>
        </p:nvPicPr>
        <p:blipFill>
          <a:blip r:embed="rId4"/>
          <a:stretch>
            <a:fillRect/>
          </a:stretch>
        </p:blipFill>
        <p:spPr>
          <a:xfrm>
            <a:off x="4244341" y="976050"/>
            <a:ext cx="3703320" cy="2796006"/>
          </a:xfrm>
          <a:prstGeom prst="rect">
            <a:avLst/>
          </a:prstGeom>
        </p:spPr>
      </p:pic>
    </p:spTree>
    <p:extLst>
      <p:ext uri="{BB962C8B-B14F-4D97-AF65-F5344CB8AC3E}">
        <p14:creationId xmlns:p14="http://schemas.microsoft.com/office/powerpoint/2010/main" val="12938982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D2D03AC-071D-43EF-90AD-A5B74EC41072}"/>
              </a:ext>
            </a:extLst>
          </p:cNvPr>
          <p:cNvSpPr>
            <a:spLocks noGrp="1"/>
          </p:cNvSpPr>
          <p:nvPr>
            <p:ph type="title"/>
          </p:nvPr>
        </p:nvSpPr>
        <p:spPr>
          <a:xfrm>
            <a:off x="581192" y="871489"/>
            <a:ext cx="11029616" cy="704911"/>
          </a:xfrm>
        </p:spPr>
        <p:txBody>
          <a:bodyPr/>
          <a:lstStyle/>
          <a:p>
            <a:r>
              <a:rPr lang="cs-CZ"/>
              <a:t>Diagnostický biofeedback - emg</a:t>
            </a:r>
          </a:p>
        </p:txBody>
      </p:sp>
      <p:sp>
        <p:nvSpPr>
          <p:cNvPr id="3" name="Zástupný obsah 2">
            <a:extLst>
              <a:ext uri="{FF2B5EF4-FFF2-40B4-BE49-F238E27FC236}">
                <a16:creationId xmlns:a16="http://schemas.microsoft.com/office/drawing/2014/main" id="{22779C6A-23AB-4DF4-AB9C-CF06B9922869}"/>
              </a:ext>
            </a:extLst>
          </p:cNvPr>
          <p:cNvSpPr>
            <a:spLocks noGrp="1"/>
          </p:cNvSpPr>
          <p:nvPr>
            <p:ph idx="1"/>
          </p:nvPr>
        </p:nvSpPr>
        <p:spPr>
          <a:xfrm>
            <a:off x="581192" y="1711913"/>
            <a:ext cx="11077995" cy="5061722"/>
          </a:xfrm>
        </p:spPr>
        <p:txBody>
          <a:bodyPr>
            <a:normAutofit/>
          </a:bodyPr>
          <a:lstStyle/>
          <a:p>
            <a:pPr marL="305435" indent="-305435"/>
            <a:r>
              <a:rPr lang="cs-CZ" sz="1800" dirty="0">
                <a:ea typeface="+mn-lt"/>
                <a:cs typeface="+mn-lt"/>
              </a:rPr>
              <a:t>= reprodukce součtu okamžitých aktivit všech motorických jednotek v daném okamžiku a v daném místě.</a:t>
            </a:r>
            <a:endParaRPr lang="cs-CZ"/>
          </a:p>
          <a:p>
            <a:pPr marL="305435" indent="-305435"/>
            <a:r>
              <a:rPr lang="cs-CZ" sz="1800" dirty="0">
                <a:ea typeface="+mn-lt"/>
                <a:cs typeface="+mn-lt"/>
              </a:rPr>
              <a:t>jedno ze základních neurologických vyšetření, kdy se sestrojí záznam elektrických potenciálů z příčně pruhovaných svalů.</a:t>
            </a:r>
            <a:endParaRPr lang="cs-CZ" dirty="0"/>
          </a:p>
          <a:p>
            <a:pPr marL="305435" indent="-305435"/>
            <a:r>
              <a:rPr lang="cs-CZ" sz="1800" dirty="0">
                <a:ea typeface="+mn-lt"/>
                <a:cs typeface="+mn-lt"/>
              </a:rPr>
              <a:t>u vyšetření poraněných či jinak poškozených periferních nervů a u vybraných poranění svalů a nervosvalové ploténky (Jehlová EMG je standardní metodu pro diagnostiku neurogenní svalové léze).</a:t>
            </a:r>
          </a:p>
          <a:p>
            <a:pPr marL="305435" indent="-305435"/>
            <a:r>
              <a:rPr lang="cs-CZ" sz="1800" dirty="0">
                <a:ea typeface="+mn-lt"/>
                <a:cs typeface="+mn-lt"/>
              </a:rPr>
              <a:t>Z těla se snímají elektrické potenciály, které se zesilují a pak se zobrazují, popř. zapisují.</a:t>
            </a:r>
          </a:p>
          <a:p>
            <a:pPr marL="305435" indent="-305435"/>
            <a:r>
              <a:rPr lang="cs-CZ" sz="1800" dirty="0">
                <a:ea typeface="+mn-lt"/>
                <a:cs typeface="+mn-lt"/>
              </a:rPr>
              <a:t>Zdravý sval v klidu nevytváří žádné elektrické potenciály. Potenciály se objevují pouze při volní kontrakci, reflexní odpovědi nebo jako následek podráždění nervu, který inervuje sval. Toto vyšetření vždy provádí lékař. Pomocí EMG lze vyšetřit periferní nervy a změřit rychlost vedení jejich vláken. </a:t>
            </a:r>
            <a:endParaRPr lang="cs-CZ" sz="1800" dirty="0"/>
          </a:p>
          <a:p>
            <a:pPr marL="305435" indent="-305435"/>
            <a:endParaRPr lang="cs-CZ" sz="1800" dirty="0"/>
          </a:p>
        </p:txBody>
      </p:sp>
    </p:spTree>
    <p:extLst>
      <p:ext uri="{BB962C8B-B14F-4D97-AF65-F5344CB8AC3E}">
        <p14:creationId xmlns:p14="http://schemas.microsoft.com/office/powerpoint/2010/main" val="30859788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8DD2392-397B-48BF-BEFA-EA1FB881CA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4">
            <a:extLst>
              <a:ext uri="{FF2B5EF4-FFF2-40B4-BE49-F238E27FC236}">
                <a16:creationId xmlns:a16="http://schemas.microsoft.com/office/drawing/2014/main" id="{49D5DC06-4BD4-4285-9B95-562720994B52}"/>
              </a:ext>
            </a:extLst>
          </p:cNvPr>
          <p:cNvPicPr>
            <a:picLocks noChangeAspect="1"/>
          </p:cNvPicPr>
          <p:nvPr/>
        </p:nvPicPr>
        <p:blipFill rotWithShape="1">
          <a:blip r:embed="rId2">
            <a:alphaModFix amt="40000"/>
          </a:blip>
          <a:srcRect t="3017"/>
          <a:stretch/>
        </p:blipFill>
        <p:spPr>
          <a:xfrm>
            <a:off x="20" y="10"/>
            <a:ext cx="12191980" cy="6857990"/>
          </a:xfrm>
          <a:prstGeom prst="rect">
            <a:avLst/>
          </a:prstGeom>
        </p:spPr>
      </p:pic>
      <p:sp>
        <p:nvSpPr>
          <p:cNvPr id="2" name="Nadpis 1">
            <a:extLst>
              <a:ext uri="{FF2B5EF4-FFF2-40B4-BE49-F238E27FC236}">
                <a16:creationId xmlns:a16="http://schemas.microsoft.com/office/drawing/2014/main" id="{02E0DC43-5544-4812-9058-2FC5267217CD}"/>
              </a:ext>
            </a:extLst>
          </p:cNvPr>
          <p:cNvSpPr>
            <a:spLocks noGrp="1"/>
          </p:cNvSpPr>
          <p:nvPr>
            <p:ph type="title"/>
          </p:nvPr>
        </p:nvSpPr>
        <p:spPr>
          <a:xfrm>
            <a:off x="963394" y="254632"/>
            <a:ext cx="10144260" cy="1013800"/>
          </a:xfrm>
        </p:spPr>
        <p:txBody>
          <a:bodyPr>
            <a:normAutofit/>
          </a:bodyPr>
          <a:lstStyle/>
          <a:p>
            <a:r>
              <a:rPr lang="cs-CZ">
                <a:solidFill>
                  <a:schemeClr val="tx1"/>
                </a:solidFill>
              </a:rPr>
              <a:t>Provedení emg</a:t>
            </a:r>
          </a:p>
        </p:txBody>
      </p:sp>
      <p:sp>
        <p:nvSpPr>
          <p:cNvPr id="3" name="Zástupný obsah 2">
            <a:extLst>
              <a:ext uri="{FF2B5EF4-FFF2-40B4-BE49-F238E27FC236}">
                <a16:creationId xmlns:a16="http://schemas.microsoft.com/office/drawing/2014/main" id="{E88F221E-5013-40B8-A575-9C49D0492D07}"/>
              </a:ext>
            </a:extLst>
          </p:cNvPr>
          <p:cNvSpPr>
            <a:spLocks noGrp="1"/>
          </p:cNvSpPr>
          <p:nvPr>
            <p:ph idx="1"/>
          </p:nvPr>
        </p:nvSpPr>
        <p:spPr>
          <a:xfrm>
            <a:off x="965199" y="1430592"/>
            <a:ext cx="11108268" cy="4972492"/>
          </a:xfrm>
        </p:spPr>
        <p:txBody>
          <a:bodyPr vert="horz" lIns="91440" tIns="45720" rIns="91440" bIns="45720" rtlCol="0" anchor="ctr">
            <a:noAutofit/>
          </a:bodyPr>
          <a:lstStyle/>
          <a:p>
            <a:pPr marL="305435" indent="-305435">
              <a:lnSpc>
                <a:spcPct val="110000"/>
              </a:lnSpc>
            </a:pPr>
            <a:r>
              <a:rPr lang="cs-CZ" sz="1600" dirty="0">
                <a:ea typeface="+mn-lt"/>
                <a:cs typeface="+mn-lt"/>
              </a:rPr>
              <a:t>Elektromyogram se může snímat i povrchově z tělního povrchu, ale často tak nelze rozeznat akční potenciály jednotlivých motorických jednotek, proto se častěji přistupuje k jehlovému vyšetření. </a:t>
            </a:r>
            <a:endParaRPr lang="cs-CZ" sz="1600"/>
          </a:p>
          <a:p>
            <a:pPr marL="305435" indent="-305435">
              <a:lnSpc>
                <a:spcPct val="110000"/>
              </a:lnSpc>
            </a:pPr>
            <a:r>
              <a:rPr lang="cs-CZ" sz="1600" dirty="0">
                <a:ea typeface="+mn-lt"/>
                <a:cs typeface="+mn-lt"/>
              </a:rPr>
              <a:t>Vyšetření se provádí modifikovanou injekční jehlou, ve které jsou umístěny izolované drátkové elektrody.</a:t>
            </a:r>
            <a:endParaRPr lang="cs-CZ" sz="1600"/>
          </a:p>
          <a:p>
            <a:pPr marL="305435" indent="-305435">
              <a:lnSpc>
                <a:spcPct val="110000"/>
              </a:lnSpc>
            </a:pPr>
            <a:r>
              <a:rPr lang="cs-CZ" sz="1600" dirty="0">
                <a:ea typeface="+mn-lt"/>
                <a:cs typeface="+mn-lt"/>
              </a:rPr>
              <a:t>Zavede se elektroda do vybraného svalu a zjišťuje se odpověď na posun jehly ve svalu a pozoruje se, zda dochází k nějaké</a:t>
            </a:r>
            <a:r>
              <a:rPr lang="cs-CZ" sz="1600" b="1" dirty="0">
                <a:ea typeface="+mn-lt"/>
                <a:cs typeface="+mn-lt"/>
              </a:rPr>
              <a:t> </a:t>
            </a:r>
            <a:r>
              <a:rPr lang="cs-CZ" sz="1600" b="1" dirty="0">
                <a:highlight>
                  <a:srgbClr val="800000"/>
                </a:highlight>
                <a:ea typeface="+mn-lt"/>
                <a:cs typeface="+mn-lt"/>
              </a:rPr>
              <a:t>aktivitě v klidu. Pokud ano, nejčastější příčinou je denervace</a:t>
            </a:r>
            <a:r>
              <a:rPr lang="cs-CZ" sz="1600" dirty="0">
                <a:highlight>
                  <a:srgbClr val="800000"/>
                </a:highlight>
                <a:ea typeface="+mn-lt"/>
                <a:cs typeface="+mn-lt"/>
              </a:rPr>
              <a:t>.</a:t>
            </a:r>
            <a:r>
              <a:rPr lang="cs-CZ" sz="1600" dirty="0">
                <a:ea typeface="+mn-lt"/>
                <a:cs typeface="+mn-lt"/>
              </a:rPr>
              <a:t> </a:t>
            </a:r>
          </a:p>
          <a:p>
            <a:pPr marL="305435" indent="-305435">
              <a:lnSpc>
                <a:spcPct val="110000"/>
              </a:lnSpc>
            </a:pPr>
            <a:r>
              <a:rPr lang="cs-CZ" sz="1600" dirty="0">
                <a:ea typeface="+mn-lt"/>
                <a:cs typeface="+mn-lt"/>
              </a:rPr>
              <a:t>Pacient provede nejdříve slabou kontrakci, a poté co nejsilnější. </a:t>
            </a:r>
          </a:p>
          <a:p>
            <a:pPr marL="305435" indent="-305435">
              <a:lnSpc>
                <a:spcPct val="110000"/>
              </a:lnSpc>
            </a:pPr>
            <a:r>
              <a:rPr lang="cs-CZ" sz="1600" dirty="0">
                <a:ea typeface="+mn-lt"/>
                <a:cs typeface="+mn-lt"/>
              </a:rPr>
              <a:t>Pozorujeme potenciály jednotlivých motorických jednotek a vyhodnocujeme jejich tvar, velikost a trvání. </a:t>
            </a:r>
          </a:p>
          <a:p>
            <a:pPr marL="305435" indent="-305435">
              <a:lnSpc>
                <a:spcPct val="110000"/>
              </a:lnSpc>
            </a:pPr>
            <a:r>
              <a:rPr lang="cs-CZ" sz="1600" dirty="0">
                <a:ea typeface="+mn-lt"/>
                <a:cs typeface="+mn-lt"/>
              </a:rPr>
              <a:t>Poté elektrická stimulace nervu, který inervuje vyšetřovaný sval a pozorujeme latenci mezi počátkem stimulačního impulzu a počátkem odpovědi EMG záznamu. </a:t>
            </a:r>
          </a:p>
          <a:p>
            <a:pPr marL="305435" indent="-305435">
              <a:lnSpc>
                <a:spcPct val="110000"/>
              </a:lnSpc>
            </a:pPr>
            <a:r>
              <a:rPr lang="cs-CZ" sz="1600" dirty="0">
                <a:ea typeface="+mn-lt"/>
                <a:cs typeface="+mn-lt"/>
              </a:rPr>
              <a:t>Hodnotí se amplituda a trvání potenciálu, které jsou závislé na počtu podrážděných motorických jednotek. </a:t>
            </a:r>
          </a:p>
          <a:p>
            <a:pPr marL="305435" indent="-305435">
              <a:lnSpc>
                <a:spcPct val="110000"/>
              </a:lnSpc>
            </a:pPr>
            <a:r>
              <a:rPr lang="cs-CZ" sz="1600" dirty="0">
                <a:ea typeface="+mn-lt"/>
                <a:cs typeface="+mn-lt"/>
              </a:rPr>
              <a:t>U periferních nervů se využívá toho, že se daný nerv podráždí na dvou místech a změří se vzdálenost mezi nimi a z rozdílu latence mezi nimi se vypočítá rychlost vedení nejrychlejších motorických vláken v tomto úseku.</a:t>
            </a:r>
            <a:endParaRPr lang="cs-CZ" sz="1600"/>
          </a:p>
        </p:txBody>
      </p:sp>
    </p:spTree>
    <p:extLst>
      <p:ext uri="{BB962C8B-B14F-4D97-AF65-F5344CB8AC3E}">
        <p14:creationId xmlns:p14="http://schemas.microsoft.com/office/powerpoint/2010/main" val="58068506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B171CE7-698D-4E06-8138-E035D07B3E58}"/>
              </a:ext>
            </a:extLst>
          </p:cNvPr>
          <p:cNvSpPr>
            <a:spLocks noGrp="1"/>
          </p:cNvSpPr>
          <p:nvPr>
            <p:ph type="title"/>
          </p:nvPr>
        </p:nvSpPr>
        <p:spPr/>
        <p:txBody>
          <a:bodyPr/>
          <a:lstStyle/>
          <a:p>
            <a:r>
              <a:rPr lang="cs-CZ" dirty="0"/>
              <a:t>FUNKČNÍ ELEKTRICKÁ STIMULACE (FES)1</a:t>
            </a:r>
          </a:p>
        </p:txBody>
      </p:sp>
      <p:sp>
        <p:nvSpPr>
          <p:cNvPr id="3" name="Zástupný obsah 2">
            <a:extLst>
              <a:ext uri="{FF2B5EF4-FFF2-40B4-BE49-F238E27FC236}">
                <a16:creationId xmlns:a16="http://schemas.microsoft.com/office/drawing/2014/main" id="{DD283C18-798C-4413-AB1B-E300C6F9664D}"/>
              </a:ext>
            </a:extLst>
          </p:cNvPr>
          <p:cNvSpPr>
            <a:spLocks noGrp="1"/>
          </p:cNvSpPr>
          <p:nvPr>
            <p:ph idx="1"/>
          </p:nvPr>
        </p:nvSpPr>
        <p:spPr>
          <a:xfrm>
            <a:off x="581192" y="1990103"/>
            <a:ext cx="11029615" cy="4686770"/>
          </a:xfrm>
        </p:spPr>
        <p:txBody>
          <a:bodyPr vert="horz" lIns="91440" tIns="45720" rIns="91440" bIns="45720" rtlCol="0" anchor="ctr">
            <a:noAutofit/>
          </a:bodyPr>
          <a:lstStyle/>
          <a:p>
            <a:pPr marL="305435" indent="-305435"/>
            <a:r>
              <a:rPr lang="cs-CZ" sz="1800" dirty="0"/>
              <a:t>Použití u </a:t>
            </a:r>
            <a:r>
              <a:rPr lang="cs-CZ" sz="1800" dirty="0" err="1"/>
              <a:t>pchch</a:t>
            </a:r>
            <a:r>
              <a:rPr lang="cs-CZ" sz="1800" dirty="0"/>
              <a:t> CNS (kupř. spinální léze)</a:t>
            </a:r>
          </a:p>
          <a:p>
            <a:pPr marL="305435" indent="-305435"/>
            <a:r>
              <a:rPr lang="cs-CZ" sz="1800" dirty="0"/>
              <a:t>Jde o dráždění přenosným stimulátorem, který podrážděním periferního nervu vyvolá stah ochrnutého svalu v situaci, kdy je to z praktického hlediska užitečné.</a:t>
            </a:r>
          </a:p>
          <a:p>
            <a:pPr marL="305435" indent="-305435"/>
            <a:r>
              <a:rPr lang="cs-CZ" sz="1800" dirty="0"/>
              <a:t>Nejvíce užívaná FES u n. </a:t>
            </a:r>
            <a:r>
              <a:rPr lang="cs-CZ" sz="1800" dirty="0" err="1"/>
              <a:t>peroneus</a:t>
            </a:r>
            <a:r>
              <a:rPr lang="cs-CZ" sz="1800" dirty="0"/>
              <a:t>, případně extenzorů nohy u </a:t>
            </a:r>
            <a:r>
              <a:rPr lang="cs-CZ" sz="1800" dirty="0" err="1"/>
              <a:t>hemiparetických</a:t>
            </a:r>
            <a:r>
              <a:rPr lang="cs-CZ" sz="1800" dirty="0"/>
              <a:t> pacientů</a:t>
            </a:r>
          </a:p>
          <a:p>
            <a:pPr marL="305435" indent="-305435"/>
            <a:r>
              <a:rPr lang="cs-CZ" sz="1800" dirty="0"/>
              <a:t>Zlepšení někdy přetrvává po vlastní stimulaci, patrně v důsledku úpravy </a:t>
            </a:r>
            <a:r>
              <a:rPr lang="cs-CZ" sz="1800" dirty="0" err="1"/>
              <a:t>polysynaptických</a:t>
            </a:r>
            <a:r>
              <a:rPr lang="cs-CZ" sz="1800" dirty="0"/>
              <a:t> </a:t>
            </a:r>
            <a:r>
              <a:rPr lang="cs-CZ" sz="1800" dirty="0" err="1"/>
              <a:t>interneuronálních</a:t>
            </a:r>
            <a:r>
              <a:rPr lang="cs-CZ" sz="1800" dirty="0"/>
              <a:t> okruhů, kontrolní reciproční inervací antagonistů a také preventivním působením na dystrofické změny ve spastických svalech. Po určité době dráždění nastává reflexní cestou facilitace.</a:t>
            </a:r>
          </a:p>
          <a:p>
            <a:pPr marL="305435" indent="-305435"/>
            <a:r>
              <a:rPr lang="cs-CZ" sz="1800" dirty="0"/>
              <a:t>Brání u centrální obrny jinak výraznému úbytku pomalých vláken</a:t>
            </a:r>
          </a:p>
        </p:txBody>
      </p:sp>
    </p:spTree>
    <p:extLst>
      <p:ext uri="{BB962C8B-B14F-4D97-AF65-F5344CB8AC3E}">
        <p14:creationId xmlns:p14="http://schemas.microsoft.com/office/powerpoint/2010/main" val="30062689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B0E6B91C-6153-4E2D-8C2C-82EB84ED6D07}"/>
              </a:ext>
            </a:extLst>
          </p:cNvPr>
          <p:cNvSpPr>
            <a:spLocks noGrp="1"/>
          </p:cNvSpPr>
          <p:nvPr>
            <p:ph type="title"/>
          </p:nvPr>
        </p:nvSpPr>
        <p:spPr>
          <a:xfrm>
            <a:off x="581192" y="702156"/>
            <a:ext cx="11029616" cy="729101"/>
          </a:xfrm>
        </p:spPr>
        <p:txBody>
          <a:bodyPr/>
          <a:lstStyle/>
          <a:p>
            <a:r>
              <a:rPr lang="cs-CZ" dirty="0">
                <a:ea typeface="+mj-lt"/>
                <a:cs typeface="+mj-lt"/>
              </a:rPr>
              <a:t>FUNKČNÍ ELEKTRICKÁ STIMULACE (FES) 2</a:t>
            </a:r>
            <a:endParaRPr lang="cs-CZ" dirty="0"/>
          </a:p>
        </p:txBody>
      </p:sp>
      <p:sp>
        <p:nvSpPr>
          <p:cNvPr id="3" name="Zástupný obsah 2">
            <a:extLst>
              <a:ext uri="{FF2B5EF4-FFF2-40B4-BE49-F238E27FC236}">
                <a16:creationId xmlns:a16="http://schemas.microsoft.com/office/drawing/2014/main" id="{DB966C71-D25E-46D4-A814-FC56294F6A06}"/>
              </a:ext>
            </a:extLst>
          </p:cNvPr>
          <p:cNvSpPr>
            <a:spLocks noGrp="1"/>
          </p:cNvSpPr>
          <p:nvPr>
            <p:ph idx="1"/>
          </p:nvPr>
        </p:nvSpPr>
        <p:spPr>
          <a:xfrm>
            <a:off x="581192" y="1566770"/>
            <a:ext cx="11465043" cy="5194770"/>
          </a:xfrm>
        </p:spPr>
        <p:txBody>
          <a:bodyPr>
            <a:normAutofit/>
          </a:bodyPr>
          <a:lstStyle/>
          <a:p>
            <a:pPr marL="305435" indent="-305435"/>
            <a:r>
              <a:rPr lang="cs-CZ" dirty="0"/>
              <a:t>Elektrody se aplikují na motorické body či na povrchově probíhající nervy, mohou být povrchové, podkožní, implantované</a:t>
            </a:r>
          </a:p>
          <a:p>
            <a:pPr marL="305435" indent="-305435"/>
            <a:r>
              <a:rPr lang="cs-CZ" dirty="0"/>
              <a:t>Testováno u DMO, CMP - možnost ovlivnění úchopu HK či vertikalizace do stoje, výjimečně chůze do schodů, psychologický přínos</a:t>
            </a:r>
          </a:p>
          <a:p>
            <a:pPr marL="305435" indent="-305435"/>
            <a:r>
              <a:rPr lang="cs-CZ" dirty="0"/>
              <a:t>Základní předpoklad = poučený a spolupracující pacient</a:t>
            </a:r>
          </a:p>
          <a:p>
            <a:pPr marL="305435" indent="-305435"/>
            <a:r>
              <a:rPr lang="cs-CZ" dirty="0">
                <a:highlight>
                  <a:srgbClr val="FFFF00"/>
                </a:highlight>
              </a:rPr>
              <a:t>KI:</a:t>
            </a:r>
          </a:p>
          <a:p>
            <a:pPr marL="629920" lvl="1" indent="-305435"/>
            <a:r>
              <a:rPr lang="cs-CZ" dirty="0">
                <a:highlight>
                  <a:srgbClr val="FFFF00"/>
                </a:highlight>
                <a:ea typeface="+mn-lt"/>
                <a:cs typeface="+mn-lt"/>
              </a:rPr>
              <a:t>Poškození periferního neuronu</a:t>
            </a:r>
            <a:endParaRPr lang="en-US">
              <a:highlight>
                <a:srgbClr val="FFFF00"/>
              </a:highlight>
              <a:ea typeface="+mn-lt"/>
              <a:cs typeface="+mn-lt"/>
            </a:endParaRPr>
          </a:p>
          <a:p>
            <a:pPr marL="629920" lvl="1" indent="-305435"/>
            <a:r>
              <a:rPr lang="cs-CZ" dirty="0">
                <a:highlight>
                  <a:srgbClr val="FFFF00"/>
                </a:highlight>
                <a:ea typeface="+mn-lt"/>
                <a:cs typeface="+mn-lt"/>
              </a:rPr>
              <a:t>Kontraktury</a:t>
            </a:r>
          </a:p>
          <a:p>
            <a:pPr marL="629920" lvl="1" indent="-305435"/>
            <a:r>
              <a:rPr lang="cs-CZ" dirty="0">
                <a:highlight>
                  <a:srgbClr val="FFFF00"/>
                </a:highlight>
                <a:ea typeface="+mn-lt"/>
                <a:cs typeface="+mn-lt"/>
              </a:rPr>
              <a:t>Kloubní ankylóza</a:t>
            </a:r>
            <a:endParaRPr lang="en-US">
              <a:highlight>
                <a:srgbClr val="FFFF00"/>
              </a:highlight>
              <a:ea typeface="+mn-lt"/>
              <a:cs typeface="+mn-lt"/>
            </a:endParaRPr>
          </a:p>
          <a:p>
            <a:pPr marL="629920" lvl="1" indent="-305435"/>
            <a:r>
              <a:rPr lang="cs-CZ" dirty="0">
                <a:highlight>
                  <a:srgbClr val="FFFF00"/>
                </a:highlight>
                <a:ea typeface="+mn-lt"/>
                <a:cs typeface="+mn-lt"/>
              </a:rPr>
              <a:t>Instabilita</a:t>
            </a:r>
            <a:endParaRPr lang="en-US">
              <a:highlight>
                <a:srgbClr val="FFFF00"/>
              </a:highlight>
              <a:ea typeface="+mn-lt"/>
              <a:cs typeface="+mn-lt"/>
            </a:endParaRPr>
          </a:p>
          <a:p>
            <a:pPr marL="629920" lvl="1" indent="-305435"/>
            <a:r>
              <a:rPr lang="cs-CZ" dirty="0">
                <a:highlight>
                  <a:srgbClr val="FFFF00"/>
                </a:highlight>
                <a:ea typeface="+mn-lt"/>
                <a:cs typeface="+mn-lt"/>
              </a:rPr>
              <a:t>Nekontrolovatelná spasticita</a:t>
            </a:r>
            <a:endParaRPr lang="en-US">
              <a:highlight>
                <a:srgbClr val="FFFF00"/>
              </a:highlight>
              <a:ea typeface="+mn-lt"/>
              <a:cs typeface="+mn-lt"/>
            </a:endParaRPr>
          </a:p>
          <a:p>
            <a:pPr marL="629920" lvl="1" indent="-305435"/>
            <a:r>
              <a:rPr lang="cs-CZ" dirty="0">
                <a:highlight>
                  <a:srgbClr val="FFFF00"/>
                </a:highlight>
                <a:ea typeface="+mn-lt"/>
                <a:cs typeface="+mn-lt"/>
              </a:rPr>
              <a:t>Těžká osteoporóza</a:t>
            </a:r>
          </a:p>
          <a:p>
            <a:pPr marL="629920" lvl="1" indent="-305435"/>
            <a:r>
              <a:rPr lang="cs-CZ" dirty="0">
                <a:highlight>
                  <a:srgbClr val="FFFF00"/>
                </a:highlight>
                <a:ea typeface="+mn-lt"/>
                <a:cs typeface="+mn-lt"/>
              </a:rPr>
              <a:t>Výraznější obezita</a:t>
            </a:r>
          </a:p>
          <a:p>
            <a:pPr marL="305435" indent="-305435"/>
            <a:r>
              <a:rPr lang="cs-CZ" dirty="0"/>
              <a:t>Kombinace FES s </a:t>
            </a:r>
            <a:r>
              <a:rPr lang="cs-CZ" dirty="0" err="1"/>
              <a:t>ortetickými</a:t>
            </a:r>
            <a:r>
              <a:rPr lang="cs-CZ" dirty="0"/>
              <a:t> </a:t>
            </a:r>
            <a:r>
              <a:rPr lang="cs-CZ" dirty="0" err="1"/>
              <a:t>chůzovými</a:t>
            </a:r>
            <a:r>
              <a:rPr lang="cs-CZ" dirty="0"/>
              <a:t> aparáty</a:t>
            </a:r>
          </a:p>
          <a:p>
            <a:pPr marL="305435" indent="-305435"/>
            <a:r>
              <a:rPr lang="cs-CZ" dirty="0"/>
              <a:t>S principem FES souvisí i využití EMG biofeedbacku, který může přispět u </a:t>
            </a:r>
            <a:r>
              <a:rPr lang="cs-CZ" dirty="0" err="1"/>
              <a:t>hemiparetiků</a:t>
            </a:r>
            <a:r>
              <a:rPr lang="cs-CZ" dirty="0"/>
              <a:t> např. ke zlepšení </a:t>
            </a:r>
            <a:r>
              <a:rPr lang="cs-CZ" dirty="0" err="1"/>
              <a:t>dorziflexe</a:t>
            </a:r>
            <a:r>
              <a:rPr lang="cs-CZ" dirty="0"/>
              <a:t> nohy</a:t>
            </a:r>
          </a:p>
        </p:txBody>
      </p:sp>
    </p:spTree>
    <p:extLst>
      <p:ext uri="{BB962C8B-B14F-4D97-AF65-F5344CB8AC3E}">
        <p14:creationId xmlns:p14="http://schemas.microsoft.com/office/powerpoint/2010/main" val="12734659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77D69A96-9AA4-4F61-B581-FBAD51445C77}"/>
              </a:ext>
            </a:extLst>
          </p:cNvPr>
          <p:cNvSpPr>
            <a:spLocks noGrp="1"/>
          </p:cNvSpPr>
          <p:nvPr>
            <p:ph type="title"/>
          </p:nvPr>
        </p:nvSpPr>
        <p:spPr>
          <a:xfrm>
            <a:off x="347086" y="1037967"/>
            <a:ext cx="3453233" cy="4709131"/>
          </a:xfrm>
        </p:spPr>
        <p:txBody>
          <a:bodyPr anchor="ctr">
            <a:normAutofit/>
          </a:bodyPr>
          <a:lstStyle/>
          <a:p>
            <a:r>
              <a:rPr lang="cs-CZ" sz="2400" b="1" dirty="0" err="1"/>
              <a:t>Elektrogymnastika</a:t>
            </a:r>
            <a:r>
              <a:rPr lang="cs-CZ" sz="2400" b="1" dirty="0"/>
              <a:t> (eg)</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Zástupný obsah 2">
            <a:extLst>
              <a:ext uri="{FF2B5EF4-FFF2-40B4-BE49-F238E27FC236}">
                <a16:creationId xmlns:a16="http://schemas.microsoft.com/office/drawing/2014/main" id="{622B0609-B630-4308-87B7-9F4F64C60E95}"/>
              </a:ext>
            </a:extLst>
          </p:cNvPr>
          <p:cNvGraphicFramePr>
            <a:graphicFrameLocks noGrp="1"/>
          </p:cNvGraphicFramePr>
          <p:nvPr>
            <p:ph idx="1"/>
            <p:extLst>
              <p:ext uri="{D42A27DB-BD31-4B8C-83A1-F6EECF244321}">
                <p14:modId xmlns:p14="http://schemas.microsoft.com/office/powerpoint/2010/main" val="817538000"/>
              </p:ext>
            </p:extLst>
          </p:nvPr>
        </p:nvGraphicFramePr>
        <p:xfrm>
          <a:off x="4235581" y="627212"/>
          <a:ext cx="7955798" cy="62815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660620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39171204-6A50-40E1-B631-84CEDFC93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06C973F6-5187-412F-AACC-6E3FF8A6A1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09628" y="496959"/>
            <a:ext cx="1106164" cy="585973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D11AE14F-1B7E-41E6-B579-2F71D13503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856" y="496958"/>
            <a:ext cx="9961047" cy="367807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F0EBF56B-1F68-4CCB-9B47-30A11DB83F09}"/>
              </a:ext>
            </a:extLst>
          </p:cNvPr>
          <p:cNvSpPr>
            <a:spLocks noGrp="1"/>
          </p:cNvSpPr>
          <p:nvPr>
            <p:ph type="title"/>
          </p:nvPr>
        </p:nvSpPr>
        <p:spPr>
          <a:xfrm>
            <a:off x="1893715" y="708498"/>
            <a:ext cx="7574507" cy="3330055"/>
          </a:xfrm>
        </p:spPr>
        <p:txBody>
          <a:bodyPr vert="horz" lIns="91440" tIns="45720" rIns="91440" bIns="45720" rtlCol="0" anchor="ctr">
            <a:normAutofit/>
          </a:bodyPr>
          <a:lstStyle/>
          <a:p>
            <a:r>
              <a:rPr lang="en-US" sz="6000" dirty="0">
                <a:solidFill>
                  <a:srgbClr val="FFFFFF"/>
                </a:solidFill>
              </a:rPr>
              <a:t>INDIKACE </a:t>
            </a:r>
            <a:r>
              <a:rPr lang="en-US" sz="6000" dirty="0" err="1">
                <a:solidFill>
                  <a:srgbClr val="FFFFFF"/>
                </a:solidFill>
              </a:rPr>
              <a:t>fes</a:t>
            </a:r>
            <a:br>
              <a:rPr lang="en-US" sz="6000" dirty="0">
                <a:solidFill>
                  <a:srgbClr val="FFFFFF"/>
                </a:solidFill>
              </a:rPr>
            </a:br>
            <a:br>
              <a:rPr lang="en-US" sz="6000" dirty="0">
                <a:solidFill>
                  <a:srgbClr val="FFFFFF"/>
                </a:solidFill>
              </a:rPr>
            </a:br>
            <a:r>
              <a:rPr lang="en-US" sz="2000" dirty="0" err="1">
                <a:solidFill>
                  <a:srgbClr val="FFFFFF"/>
                </a:solidFill>
              </a:rPr>
              <a:t>cmp</a:t>
            </a:r>
            <a:br>
              <a:rPr lang="en-US" sz="2000" dirty="0">
                <a:solidFill>
                  <a:srgbClr val="FFFFFF"/>
                </a:solidFill>
              </a:rPr>
            </a:br>
            <a:r>
              <a:rPr lang="en-US" sz="2000" dirty="0">
                <a:solidFill>
                  <a:srgbClr val="FFFFFF"/>
                </a:solidFill>
              </a:rPr>
              <a:t>NÁDORY MOZKU</a:t>
            </a:r>
            <a:br>
              <a:rPr lang="en-US" sz="2000" dirty="0">
                <a:solidFill>
                  <a:srgbClr val="FFFFFF"/>
                </a:solidFill>
              </a:rPr>
            </a:br>
            <a:r>
              <a:rPr lang="en-US" sz="2000" dirty="0">
                <a:solidFill>
                  <a:srgbClr val="FFFFFF"/>
                </a:solidFill>
              </a:rPr>
              <a:t>SCLEROSIS MULTIPLEX</a:t>
            </a:r>
            <a:br>
              <a:rPr lang="en-US" sz="2000" dirty="0">
                <a:solidFill>
                  <a:srgbClr val="FFFFFF"/>
                </a:solidFill>
              </a:rPr>
            </a:br>
            <a:r>
              <a:rPr lang="en-US" sz="2000" dirty="0">
                <a:solidFill>
                  <a:srgbClr val="FFFFFF"/>
                </a:solidFill>
              </a:rPr>
              <a:t>TRAUMATICKÉ POŠKOZENÍ MOZKU ČI MÍCHY</a:t>
            </a:r>
            <a:br>
              <a:rPr lang="en-US" sz="2000" dirty="0">
                <a:solidFill>
                  <a:srgbClr val="FFFFFF"/>
                </a:solidFill>
              </a:rPr>
            </a:br>
            <a:r>
              <a:rPr lang="en-US" sz="2000" dirty="0">
                <a:solidFill>
                  <a:srgbClr val="FFFFFF"/>
                </a:solidFill>
              </a:rPr>
              <a:t>EXTRAPYRAMIDOVÉ ONEMOCNĚNÍ</a:t>
            </a:r>
            <a:endParaRPr lang="en-US" sz="6000" b="0" kern="1200" cap="all" dirty="0">
              <a:solidFill>
                <a:srgbClr val="FFFFFF"/>
              </a:solidFill>
              <a:latin typeface="+mj-lt"/>
            </a:endParaRPr>
          </a:p>
        </p:txBody>
      </p:sp>
      <p:sp>
        <p:nvSpPr>
          <p:cNvPr id="22" name="Rectangle 21">
            <a:extLst>
              <a:ext uri="{FF2B5EF4-FFF2-40B4-BE49-F238E27FC236}">
                <a16:creationId xmlns:a16="http://schemas.microsoft.com/office/drawing/2014/main" id="{752BB805-F7B7-4B80-A1C5-385D4DAF74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712789" y="4284212"/>
            <a:ext cx="9961115" cy="2072481"/>
          </a:xfrm>
          <a:prstGeom prst="rect">
            <a:avLst/>
          </a:prstGeom>
          <a:solidFill>
            <a:srgbClr val="6C7781">
              <a:alpha val="8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959960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3BF3125-F829-42AD-9499-2E1E685739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D6CBF3E-15FF-4419-B842-989E2C9466E2}"/>
              </a:ext>
            </a:extLst>
          </p:cNvPr>
          <p:cNvSpPr>
            <a:spLocks noGrp="1"/>
          </p:cNvSpPr>
          <p:nvPr>
            <p:ph type="title"/>
          </p:nvPr>
        </p:nvSpPr>
        <p:spPr>
          <a:xfrm>
            <a:off x="4434420" y="557013"/>
            <a:ext cx="7212673" cy="475101"/>
          </a:xfrm>
        </p:spPr>
        <p:txBody>
          <a:bodyPr>
            <a:normAutofit fontScale="90000"/>
          </a:bodyPr>
          <a:lstStyle/>
          <a:p>
            <a:r>
              <a:rPr lang="cs-CZ"/>
              <a:t>Fes u n. peroneus</a:t>
            </a:r>
          </a:p>
        </p:txBody>
      </p:sp>
      <p:sp>
        <p:nvSpPr>
          <p:cNvPr id="12" name="Rectangle 11">
            <a:extLst>
              <a:ext uri="{FF2B5EF4-FFF2-40B4-BE49-F238E27FC236}">
                <a16:creationId xmlns:a16="http://schemas.microsoft.com/office/drawing/2014/main" id="{0755048A-E386-4898-B0AD-98A6A29F6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0A21A1F8-0202-47A2-AA30-21B1B3ED6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58016B9E-A476-43D0-AA13-88A0A84D44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pic>
        <p:nvPicPr>
          <p:cNvPr id="4" name="Obrázek 4" descr="Obsah obrázku patro, osoba, interiér, stojící&#10;&#10;Popis se vygeneroval automaticky.">
            <a:extLst>
              <a:ext uri="{FF2B5EF4-FFF2-40B4-BE49-F238E27FC236}">
                <a16:creationId xmlns:a16="http://schemas.microsoft.com/office/drawing/2014/main" id="{F25AB980-6F22-4994-BDD4-ACD49855B6F2}"/>
              </a:ext>
            </a:extLst>
          </p:cNvPr>
          <p:cNvPicPr>
            <a:picLocks noChangeAspect="1"/>
          </p:cNvPicPr>
          <p:nvPr/>
        </p:nvPicPr>
        <p:blipFill rotWithShape="1">
          <a:blip r:embed="rId2"/>
          <a:srcRect l="9876" r="16398" b="-2"/>
          <a:stretch/>
        </p:blipFill>
        <p:spPr>
          <a:xfrm>
            <a:off x="446534" y="641102"/>
            <a:ext cx="3702877" cy="2828500"/>
          </a:xfrm>
          <a:prstGeom prst="rect">
            <a:avLst/>
          </a:prstGeom>
        </p:spPr>
      </p:pic>
      <p:pic>
        <p:nvPicPr>
          <p:cNvPr id="5" name="Obrázek 5" descr="Obsah obrázku exteriér, osoba, země, muž&#10;&#10;Popis se vygeneroval automaticky.">
            <a:extLst>
              <a:ext uri="{FF2B5EF4-FFF2-40B4-BE49-F238E27FC236}">
                <a16:creationId xmlns:a16="http://schemas.microsoft.com/office/drawing/2014/main" id="{5D484D85-51F8-4A3B-9B4C-3D82DD53B36F}"/>
              </a:ext>
            </a:extLst>
          </p:cNvPr>
          <p:cNvPicPr>
            <a:picLocks noChangeAspect="1"/>
          </p:cNvPicPr>
          <p:nvPr/>
        </p:nvPicPr>
        <p:blipFill rotWithShape="1">
          <a:blip r:embed="rId3"/>
          <a:srcRect l="1942" r="1" b="1"/>
          <a:stretch/>
        </p:blipFill>
        <p:spPr>
          <a:xfrm>
            <a:off x="446534" y="3562063"/>
            <a:ext cx="3702877" cy="2828501"/>
          </a:xfrm>
          <a:prstGeom prst="rect">
            <a:avLst/>
          </a:prstGeom>
        </p:spPr>
      </p:pic>
      <p:sp>
        <p:nvSpPr>
          <p:cNvPr id="3" name="Zástupný obsah 2">
            <a:extLst>
              <a:ext uri="{FF2B5EF4-FFF2-40B4-BE49-F238E27FC236}">
                <a16:creationId xmlns:a16="http://schemas.microsoft.com/office/drawing/2014/main" id="{4C116B13-9C23-4F49-9F08-378BE3135477}"/>
              </a:ext>
            </a:extLst>
          </p:cNvPr>
          <p:cNvSpPr>
            <a:spLocks noGrp="1"/>
          </p:cNvSpPr>
          <p:nvPr>
            <p:ph idx="1"/>
          </p:nvPr>
        </p:nvSpPr>
        <p:spPr>
          <a:xfrm>
            <a:off x="4083657" y="1167627"/>
            <a:ext cx="8107721" cy="5694651"/>
          </a:xfrm>
        </p:spPr>
        <p:txBody>
          <a:bodyPr>
            <a:normAutofit fontScale="92500"/>
          </a:bodyPr>
          <a:lstStyle/>
          <a:p>
            <a:pPr marL="305435" indent="-305435">
              <a:lnSpc>
                <a:spcPct val="110000"/>
              </a:lnSpc>
            </a:pPr>
            <a:r>
              <a:rPr lang="cs-CZ" b="1" dirty="0">
                <a:ea typeface="+mn-lt"/>
                <a:cs typeface="+mn-lt"/>
              </a:rPr>
              <a:t>Pro kompenzaci </a:t>
            </a:r>
            <a:r>
              <a:rPr lang="cs-CZ" b="1" dirty="0" err="1">
                <a:ea typeface="+mn-lt"/>
                <a:cs typeface="+mn-lt"/>
              </a:rPr>
              <a:t>foot</a:t>
            </a:r>
            <a:r>
              <a:rPr lang="cs-CZ" b="1" dirty="0">
                <a:ea typeface="+mn-lt"/>
                <a:cs typeface="+mn-lt"/>
              </a:rPr>
              <a:t> drop </a:t>
            </a:r>
            <a:r>
              <a:rPr lang="cs-CZ" b="1" dirty="0" err="1">
                <a:ea typeface="+mn-lt"/>
                <a:cs typeface="+mn-lt"/>
              </a:rPr>
              <a:t>sy</a:t>
            </a:r>
            <a:r>
              <a:rPr lang="cs-CZ" b="1" dirty="0">
                <a:ea typeface="+mn-lt"/>
                <a:cs typeface="+mn-lt"/>
              </a:rPr>
              <a:t> + reedukaci chůze: </a:t>
            </a:r>
            <a:endParaRPr lang="cs-CZ" b="1" dirty="0"/>
          </a:p>
          <a:p>
            <a:pPr marL="629920" lvl="1" indent="-305435">
              <a:lnSpc>
                <a:spcPct val="110000"/>
              </a:lnSpc>
            </a:pPr>
            <a:r>
              <a:rPr lang="cs-CZ" sz="1500" b="1" dirty="0">
                <a:highlight>
                  <a:srgbClr val="FFFF00"/>
                </a:highlight>
                <a:ea typeface="+mn-lt"/>
                <a:cs typeface="+mn-lt"/>
              </a:rPr>
              <a:t>různé typy </a:t>
            </a:r>
            <a:r>
              <a:rPr lang="cs-CZ" sz="1500" b="1" dirty="0" err="1">
                <a:highlight>
                  <a:srgbClr val="FFFF00"/>
                </a:highlight>
                <a:ea typeface="+mn-lt"/>
                <a:cs typeface="+mn-lt"/>
              </a:rPr>
              <a:t>peroneálních</a:t>
            </a:r>
            <a:r>
              <a:rPr lang="cs-CZ" sz="1500" b="1" dirty="0">
                <a:highlight>
                  <a:srgbClr val="FFFF00"/>
                </a:highlight>
                <a:ea typeface="+mn-lt"/>
                <a:cs typeface="+mn-lt"/>
              </a:rPr>
              <a:t> ortéz:</a:t>
            </a:r>
          </a:p>
          <a:p>
            <a:pPr marL="899795" lvl="2" indent="-269875">
              <a:lnSpc>
                <a:spcPct val="110000"/>
              </a:lnSpc>
            </a:pPr>
            <a:r>
              <a:rPr lang="cs-CZ" sz="1500" dirty="0">
                <a:ea typeface="+mn-lt"/>
                <a:cs typeface="+mn-lt"/>
              </a:rPr>
              <a:t>napomáhání udržování hlezenního kloubu  v neutrální pozici během švihové fáze krokového cyklu a ve stojné fázi ho stabilizují</a:t>
            </a:r>
            <a:endParaRPr lang="cs-CZ" sz="1500" dirty="0"/>
          </a:p>
          <a:p>
            <a:pPr marL="899795" lvl="2" indent="-269875">
              <a:lnSpc>
                <a:spcPct val="110000"/>
              </a:lnSpc>
            </a:pPr>
            <a:r>
              <a:rPr lang="cs-CZ" sz="1500" dirty="0">
                <a:ea typeface="+mn-lt"/>
                <a:cs typeface="+mn-lt"/>
              </a:rPr>
              <a:t>Reziduální či případná navracející se dynamická funkce nohy: jen v omezené míře </a:t>
            </a:r>
          </a:p>
          <a:p>
            <a:pPr marL="629920" lvl="1" indent="-305435">
              <a:lnSpc>
                <a:spcPct val="110000"/>
              </a:lnSpc>
            </a:pPr>
            <a:r>
              <a:rPr lang="cs-CZ" sz="1500" b="1" dirty="0">
                <a:highlight>
                  <a:srgbClr val="FFFF00"/>
                </a:highlight>
                <a:ea typeface="+mn-lt"/>
                <a:cs typeface="+mn-lt"/>
              </a:rPr>
              <a:t>metoda </a:t>
            </a:r>
            <a:r>
              <a:rPr lang="cs-CZ" sz="1500" b="1" dirty="0" err="1">
                <a:highlight>
                  <a:srgbClr val="FFFF00"/>
                </a:highlight>
                <a:ea typeface="+mn-lt"/>
                <a:cs typeface="+mn-lt"/>
              </a:rPr>
              <a:t>peroneální</a:t>
            </a:r>
            <a:r>
              <a:rPr lang="cs-CZ" sz="1500" b="1" dirty="0">
                <a:highlight>
                  <a:srgbClr val="FFFF00"/>
                </a:highlight>
                <a:ea typeface="+mn-lt"/>
                <a:cs typeface="+mn-lt"/>
              </a:rPr>
              <a:t> FES:</a:t>
            </a:r>
          </a:p>
          <a:p>
            <a:pPr marL="899795" lvl="2" indent="-269875">
              <a:lnSpc>
                <a:spcPct val="110000"/>
              </a:lnSpc>
            </a:pPr>
            <a:r>
              <a:rPr lang="cs-CZ" sz="1500" dirty="0">
                <a:ea typeface="+mn-lt"/>
                <a:cs typeface="+mn-lt"/>
              </a:rPr>
              <a:t>= aplikace pulzního elektrického proudu do oblasti n. </a:t>
            </a:r>
            <a:r>
              <a:rPr lang="cs-CZ" sz="1500" dirty="0" err="1">
                <a:ea typeface="+mn-lt"/>
                <a:cs typeface="+mn-lt"/>
              </a:rPr>
              <a:t>peroneus</a:t>
            </a:r>
            <a:r>
              <a:rPr lang="cs-CZ" sz="1500" dirty="0">
                <a:ea typeface="+mn-lt"/>
                <a:cs typeface="+mn-lt"/>
              </a:rPr>
              <a:t> </a:t>
            </a:r>
            <a:r>
              <a:rPr lang="cs-CZ" sz="1500" dirty="0" err="1">
                <a:ea typeface="+mn-lt"/>
                <a:cs typeface="+mn-lt"/>
              </a:rPr>
              <a:t>communis</a:t>
            </a:r>
            <a:r>
              <a:rPr lang="cs-CZ" sz="1500" dirty="0">
                <a:ea typeface="+mn-lt"/>
                <a:cs typeface="+mn-lt"/>
              </a:rPr>
              <a:t> za účelem vyvolání kontrakce m. </a:t>
            </a:r>
            <a:r>
              <a:rPr lang="cs-CZ" sz="1500" dirty="0" err="1">
                <a:ea typeface="+mn-lt"/>
                <a:cs typeface="+mn-lt"/>
              </a:rPr>
              <a:t>tibialis</a:t>
            </a:r>
            <a:r>
              <a:rPr lang="cs-CZ" sz="1500" dirty="0">
                <a:ea typeface="+mn-lt"/>
                <a:cs typeface="+mn-lt"/>
              </a:rPr>
              <a:t> </a:t>
            </a:r>
            <a:r>
              <a:rPr lang="cs-CZ" sz="1500" dirty="0" err="1">
                <a:ea typeface="+mn-lt"/>
                <a:cs typeface="+mn-lt"/>
              </a:rPr>
              <a:t>anterior</a:t>
            </a:r>
            <a:r>
              <a:rPr lang="cs-CZ" sz="1500" dirty="0">
                <a:ea typeface="+mn-lt"/>
                <a:cs typeface="+mn-lt"/>
              </a:rPr>
              <a:t> a dalších svalů </a:t>
            </a:r>
            <a:r>
              <a:rPr lang="cs-CZ" sz="1500" dirty="0" err="1">
                <a:ea typeface="+mn-lt"/>
                <a:cs typeface="+mn-lt"/>
              </a:rPr>
              <a:t>anterolaterální</a:t>
            </a:r>
            <a:r>
              <a:rPr lang="cs-CZ" sz="1500" dirty="0">
                <a:ea typeface="+mn-lt"/>
                <a:cs typeface="+mn-lt"/>
              </a:rPr>
              <a:t> skupiny bérce. </a:t>
            </a:r>
          </a:p>
          <a:p>
            <a:pPr marL="899795" lvl="2" indent="-269875">
              <a:lnSpc>
                <a:spcPct val="110000"/>
              </a:lnSpc>
            </a:pPr>
            <a:r>
              <a:rPr lang="cs-CZ" sz="1500" dirty="0">
                <a:ea typeface="+mn-lt"/>
                <a:cs typeface="+mn-lt"/>
              </a:rPr>
              <a:t>Impulzy spouští nejčastěji patní snímač ke konci stojné fáze a během švihové fáze </a:t>
            </a:r>
            <a:r>
              <a:rPr lang="cs-CZ" sz="1500" dirty="0" err="1">
                <a:ea typeface="+mn-lt"/>
                <a:cs typeface="+mn-lt"/>
              </a:rPr>
              <a:t>ipsilaterální</a:t>
            </a:r>
            <a:r>
              <a:rPr lang="cs-CZ" sz="1500" dirty="0">
                <a:ea typeface="+mn-lt"/>
                <a:cs typeface="+mn-lt"/>
              </a:rPr>
              <a:t> DK.</a:t>
            </a:r>
          </a:p>
          <a:p>
            <a:pPr marL="899795" lvl="2" indent="-269875">
              <a:lnSpc>
                <a:spcPct val="110000"/>
              </a:lnSpc>
            </a:pPr>
            <a:r>
              <a:rPr lang="cs-CZ" sz="1500" dirty="0">
                <a:ea typeface="+mn-lt"/>
                <a:cs typeface="+mn-lt"/>
              </a:rPr>
              <a:t>opakovaně prokázán bezprostřední efekt (v literatuře jako tzv. „</a:t>
            </a:r>
            <a:r>
              <a:rPr lang="cs-CZ" sz="1500" dirty="0" err="1">
                <a:ea typeface="+mn-lt"/>
                <a:cs typeface="+mn-lt"/>
              </a:rPr>
              <a:t>ortotický</a:t>
            </a:r>
            <a:r>
              <a:rPr lang="cs-CZ" sz="1500" dirty="0">
                <a:ea typeface="+mn-lt"/>
                <a:cs typeface="+mn-lt"/>
              </a:rPr>
              <a:t>“) na zvýšení rychlosti, vytrvalosti a stability chůze, který je srovnatelný či vyšší než při </a:t>
            </a:r>
            <a:r>
              <a:rPr lang="cs-CZ" sz="1500" dirty="0" err="1">
                <a:ea typeface="+mn-lt"/>
                <a:cs typeface="+mn-lt"/>
              </a:rPr>
              <a:t>peroneálním</a:t>
            </a:r>
            <a:r>
              <a:rPr lang="cs-CZ" sz="1500" dirty="0">
                <a:ea typeface="+mn-lt"/>
                <a:cs typeface="+mn-lt"/>
              </a:rPr>
              <a:t> </a:t>
            </a:r>
            <a:r>
              <a:rPr lang="cs-CZ" sz="1500" dirty="0" err="1">
                <a:ea typeface="+mn-lt"/>
                <a:cs typeface="+mn-lt"/>
              </a:rPr>
              <a:t>ortézování</a:t>
            </a:r>
            <a:r>
              <a:rPr lang="cs-CZ" sz="1500" dirty="0">
                <a:ea typeface="+mn-lt"/>
                <a:cs typeface="+mn-lt"/>
              </a:rPr>
              <a:t>. </a:t>
            </a:r>
          </a:p>
          <a:p>
            <a:pPr marL="899795" lvl="2" indent="-269875">
              <a:lnSpc>
                <a:spcPct val="110000"/>
              </a:lnSpc>
            </a:pPr>
            <a:r>
              <a:rPr lang="cs-CZ" sz="1500" dirty="0">
                <a:ea typeface="+mn-lt"/>
                <a:cs typeface="+mn-lt"/>
              </a:rPr>
              <a:t>Při pravidelném a dlouhodobém používání FES se navíc díky plasticitě CNS a podpoře motorického učení předpokládá i trvalejší efekt, pro který je v literatuře zaveden termín „terapeutický“. Jde o alespoň částečný návrat pohybové funkce akrální části dolní končetiny a zlepšení parametrů chůze, které následně přetrvává i v období po přerušení používání stimulátoru</a:t>
            </a:r>
            <a:endParaRPr lang="cs-CZ" sz="1500" dirty="0"/>
          </a:p>
          <a:p>
            <a:pPr marL="305435" indent="-305435">
              <a:lnSpc>
                <a:spcPct val="110000"/>
              </a:lnSpc>
            </a:pPr>
            <a:endParaRPr lang="cs-CZ">
              <a:ea typeface="+mn-lt"/>
              <a:cs typeface="+mn-lt"/>
            </a:endParaRPr>
          </a:p>
        </p:txBody>
      </p:sp>
    </p:spTree>
    <p:extLst>
      <p:ext uri="{BB962C8B-B14F-4D97-AF65-F5344CB8AC3E}">
        <p14:creationId xmlns:p14="http://schemas.microsoft.com/office/powerpoint/2010/main" val="3586199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35E47987-51DD-47D8-82CB-3239C1041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343B51BC-A337-4FC1-8BEC-2C71D3B3F7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F06EB04D-98C2-4D74-86BC-1E95ECF551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17">
            <a:extLst>
              <a:ext uri="{FF2B5EF4-FFF2-40B4-BE49-F238E27FC236}">
                <a16:creationId xmlns:a16="http://schemas.microsoft.com/office/drawing/2014/main" id="{5FE21824-8381-405C-BDEF-3859DE644D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20" name="Rectangle 19">
            <a:extLst>
              <a:ext uri="{FF2B5EF4-FFF2-40B4-BE49-F238E27FC236}">
                <a16:creationId xmlns:a16="http://schemas.microsoft.com/office/drawing/2014/main" id="{6EA7B49C-1DDA-4A36-B615-CCE52D7703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0349BF0E-90A2-447D-851A-A1C4FC5E59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1911" y="638175"/>
            <a:ext cx="3682784" cy="575239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9C06827A-EEF1-48EF-90D9-4F052CE1D032}"/>
              </a:ext>
            </a:extLst>
          </p:cNvPr>
          <p:cNvSpPr>
            <a:spLocks noGrp="1"/>
          </p:cNvSpPr>
          <p:nvPr>
            <p:ph type="title"/>
          </p:nvPr>
        </p:nvSpPr>
        <p:spPr>
          <a:xfrm>
            <a:off x="700218" y="1656292"/>
            <a:ext cx="3150659" cy="2085869"/>
          </a:xfrm>
        </p:spPr>
        <p:txBody>
          <a:bodyPr vert="horz" lIns="91440" tIns="45720" rIns="91440" bIns="45720" rtlCol="0" anchor="b">
            <a:normAutofit/>
          </a:bodyPr>
          <a:lstStyle/>
          <a:p>
            <a:r>
              <a:rPr lang="en-US" sz="3600">
                <a:solidFill>
                  <a:srgbClr val="FFFFFF"/>
                </a:solidFill>
              </a:rPr>
              <a:t>FUNKČNÍ ELEKTRICKÁ STIMULACE</a:t>
            </a:r>
          </a:p>
        </p:txBody>
      </p:sp>
      <p:sp>
        <p:nvSpPr>
          <p:cNvPr id="24" name="Rectangle 23">
            <a:extLst>
              <a:ext uri="{FF2B5EF4-FFF2-40B4-BE49-F238E27FC236}">
                <a16:creationId xmlns:a16="http://schemas.microsoft.com/office/drawing/2014/main" id="{5B432A1A-7A25-4237-B64F-E0244D852B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5422"/>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371419D3-21C1-47D3-9BB6-2E08FCE816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4341"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99383C2D-F910-444C-AFBF-2A6C72EBA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8AC7279F-774B-48BD-8EC4-E7346A34AB1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2242" y="627940"/>
            <a:ext cx="3704425" cy="2837094"/>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Obrázek 7" descr="Obsah obrázku sedadlo, židle&#10;&#10;Popis se vygeneroval automaticky.">
            <a:extLst>
              <a:ext uri="{FF2B5EF4-FFF2-40B4-BE49-F238E27FC236}">
                <a16:creationId xmlns:a16="http://schemas.microsoft.com/office/drawing/2014/main" id="{0967552A-E0FE-4124-9CCD-9EF450D09920}"/>
              </a:ext>
            </a:extLst>
          </p:cNvPr>
          <p:cNvPicPr>
            <a:picLocks noChangeAspect="1"/>
          </p:cNvPicPr>
          <p:nvPr/>
        </p:nvPicPr>
        <p:blipFill>
          <a:blip r:embed="rId2"/>
          <a:stretch>
            <a:fillRect/>
          </a:stretch>
        </p:blipFill>
        <p:spPr>
          <a:xfrm>
            <a:off x="5154529" y="799041"/>
            <a:ext cx="1871858" cy="2487519"/>
          </a:xfrm>
          <a:prstGeom prst="rect">
            <a:avLst/>
          </a:prstGeom>
        </p:spPr>
      </p:pic>
      <p:sp>
        <p:nvSpPr>
          <p:cNvPr id="32" name="Rectangle 31">
            <a:extLst>
              <a:ext uri="{FF2B5EF4-FFF2-40B4-BE49-F238E27FC236}">
                <a16:creationId xmlns:a16="http://schemas.microsoft.com/office/drawing/2014/main" id="{7DDFE527-440F-4625-B425-54376B60CE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2736" y="627940"/>
            <a:ext cx="3704425" cy="2847329"/>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Obrázek 6" descr="Obsah obrázku kolo, osoba&#10;&#10;Popis se vygeneroval automaticky.">
            <a:extLst>
              <a:ext uri="{FF2B5EF4-FFF2-40B4-BE49-F238E27FC236}">
                <a16:creationId xmlns:a16="http://schemas.microsoft.com/office/drawing/2014/main" id="{28DE92B4-EE1A-47D2-842A-CCB21C31CF13}"/>
              </a:ext>
            </a:extLst>
          </p:cNvPr>
          <p:cNvPicPr>
            <a:picLocks noChangeAspect="1"/>
          </p:cNvPicPr>
          <p:nvPr/>
        </p:nvPicPr>
        <p:blipFill>
          <a:blip r:embed="rId3"/>
          <a:stretch>
            <a:fillRect/>
          </a:stretch>
        </p:blipFill>
        <p:spPr>
          <a:xfrm>
            <a:off x="8681294" y="799041"/>
            <a:ext cx="2456426" cy="2487520"/>
          </a:xfrm>
          <a:prstGeom prst="rect">
            <a:avLst/>
          </a:prstGeom>
        </p:spPr>
      </p:pic>
      <p:sp>
        <p:nvSpPr>
          <p:cNvPr id="34" name="Rectangle 33">
            <a:extLst>
              <a:ext uri="{FF2B5EF4-FFF2-40B4-BE49-F238E27FC236}">
                <a16:creationId xmlns:a16="http://schemas.microsoft.com/office/drawing/2014/main" id="{8C2E4842-085B-4316-A26B-BFB4CF2155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0762" y="3572039"/>
            <a:ext cx="3704425" cy="2818526"/>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Obrázek 5" descr="Obsah obrázku osoba, interiér&#10;&#10;Popis se vygeneroval automaticky.">
            <a:extLst>
              <a:ext uri="{FF2B5EF4-FFF2-40B4-BE49-F238E27FC236}">
                <a16:creationId xmlns:a16="http://schemas.microsoft.com/office/drawing/2014/main" id="{4D2BFC38-1A9E-4D10-A44F-4E15D5B7DAF1}"/>
              </a:ext>
            </a:extLst>
          </p:cNvPr>
          <p:cNvPicPr>
            <a:picLocks noChangeAspect="1"/>
          </p:cNvPicPr>
          <p:nvPr/>
        </p:nvPicPr>
        <p:blipFill>
          <a:blip r:embed="rId4"/>
          <a:stretch>
            <a:fillRect/>
          </a:stretch>
        </p:blipFill>
        <p:spPr>
          <a:xfrm>
            <a:off x="5086115" y="3742160"/>
            <a:ext cx="2008686" cy="2487537"/>
          </a:xfrm>
          <a:prstGeom prst="rect">
            <a:avLst/>
          </a:prstGeom>
        </p:spPr>
      </p:pic>
      <p:sp>
        <p:nvSpPr>
          <p:cNvPr id="36" name="Rectangle 35">
            <a:extLst>
              <a:ext uri="{FF2B5EF4-FFF2-40B4-BE49-F238E27FC236}">
                <a16:creationId xmlns:a16="http://schemas.microsoft.com/office/drawing/2014/main" id="{E8015A85-E7C2-4028-A775-8B61DA2C21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3247" y="3572038"/>
            <a:ext cx="3704425" cy="2818526"/>
          </a:xfrm>
          <a:prstGeom prst="rect">
            <a:avLst/>
          </a:prstGeom>
          <a:solidFill>
            <a:srgbClr val="FFFFFF"/>
          </a:solidFill>
          <a:ln w="19050">
            <a:solidFill>
              <a:schemeClr val="accent4">
                <a:alpha val="9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brázek 4" descr="Obsah obrázku osoba, stojící, kalhotové&#10;&#10;Popis se vygeneroval automaticky.">
            <a:extLst>
              <a:ext uri="{FF2B5EF4-FFF2-40B4-BE49-F238E27FC236}">
                <a16:creationId xmlns:a16="http://schemas.microsoft.com/office/drawing/2014/main" id="{325A9B61-B649-42BC-A003-3802DDEA7454}"/>
              </a:ext>
            </a:extLst>
          </p:cNvPr>
          <p:cNvPicPr>
            <a:picLocks noGrp="1" noChangeAspect="1"/>
          </p:cNvPicPr>
          <p:nvPr>
            <p:ph idx="1"/>
          </p:nvPr>
        </p:nvPicPr>
        <p:blipFill>
          <a:blip r:embed="rId5"/>
          <a:stretch>
            <a:fillRect/>
          </a:stretch>
        </p:blipFill>
        <p:spPr>
          <a:xfrm>
            <a:off x="8866117" y="3742160"/>
            <a:ext cx="2086780" cy="2487537"/>
          </a:xfrm>
          <a:prstGeom prst="rect">
            <a:avLst/>
          </a:prstGeom>
        </p:spPr>
      </p:pic>
    </p:spTree>
    <p:extLst>
      <p:ext uri="{BB962C8B-B14F-4D97-AF65-F5344CB8AC3E}">
        <p14:creationId xmlns:p14="http://schemas.microsoft.com/office/powerpoint/2010/main" val="28515982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350C29AD-6455-45C5-A4D8-9A3D024469AF}"/>
              </a:ext>
            </a:extLst>
          </p:cNvPr>
          <p:cNvSpPr>
            <a:spLocks noGrp="1"/>
          </p:cNvSpPr>
          <p:nvPr>
            <p:ph type="title"/>
          </p:nvPr>
        </p:nvSpPr>
        <p:spPr/>
        <p:txBody>
          <a:bodyPr/>
          <a:lstStyle/>
          <a:p>
            <a:r>
              <a:rPr lang="cs-CZ"/>
              <a:t>literatura</a:t>
            </a:r>
          </a:p>
        </p:txBody>
      </p:sp>
      <p:sp>
        <p:nvSpPr>
          <p:cNvPr id="3" name="Zástupný obsah 2">
            <a:extLst>
              <a:ext uri="{FF2B5EF4-FFF2-40B4-BE49-F238E27FC236}">
                <a16:creationId xmlns:a16="http://schemas.microsoft.com/office/drawing/2014/main" id="{812B8B66-6568-47AA-9BB2-F7EDB39E997F}"/>
              </a:ext>
            </a:extLst>
          </p:cNvPr>
          <p:cNvSpPr>
            <a:spLocks noGrp="1"/>
          </p:cNvSpPr>
          <p:nvPr>
            <p:ph idx="1"/>
          </p:nvPr>
        </p:nvSpPr>
        <p:spPr>
          <a:xfrm>
            <a:off x="581192" y="2340864"/>
            <a:ext cx="11029615" cy="3997343"/>
          </a:xfrm>
        </p:spPr>
        <p:txBody>
          <a:bodyPr/>
          <a:lstStyle/>
          <a:p>
            <a:pPr marL="305435" indent="-305435"/>
            <a:r>
              <a:rPr lang="cs-CZ" dirty="0"/>
              <a:t>Ehlová, M. </a:t>
            </a:r>
            <a:r>
              <a:rPr lang="cs-CZ" i="1" dirty="0">
                <a:ea typeface="+mn-lt"/>
                <a:cs typeface="+mn-lt"/>
              </a:rPr>
              <a:t>Vliv uložení </a:t>
            </a:r>
            <a:r>
              <a:rPr lang="cs-CZ" i="1" dirty="0" err="1">
                <a:ea typeface="+mn-lt"/>
                <a:cs typeface="+mn-lt"/>
              </a:rPr>
              <a:t>diferentní</a:t>
            </a:r>
            <a:r>
              <a:rPr lang="cs-CZ" i="1" dirty="0">
                <a:ea typeface="+mn-lt"/>
                <a:cs typeface="+mn-lt"/>
              </a:rPr>
              <a:t> elektrody proximálně nebo distálně na výsledné hodnoty I/t křivky.</a:t>
            </a:r>
            <a:r>
              <a:rPr lang="cs-CZ" dirty="0">
                <a:ea typeface="+mn-lt"/>
                <a:cs typeface="+mn-lt"/>
              </a:rPr>
              <a:t> FTK UP, 2020.</a:t>
            </a:r>
            <a:endParaRPr lang="cs-CZ" i="1" dirty="0"/>
          </a:p>
          <a:p>
            <a:pPr marL="305435" indent="-305435"/>
            <a:r>
              <a:rPr lang="cs-CZ" dirty="0"/>
              <a:t>Jeníček, J. </a:t>
            </a:r>
            <a:r>
              <a:rPr lang="cs-CZ" i="1" dirty="0">
                <a:ea typeface="+mn-lt"/>
                <a:cs typeface="+mn-lt"/>
              </a:rPr>
              <a:t>Efekt </a:t>
            </a:r>
            <a:r>
              <a:rPr lang="cs-CZ" i="1" dirty="0" err="1">
                <a:ea typeface="+mn-lt"/>
                <a:cs typeface="+mn-lt"/>
              </a:rPr>
              <a:t>peroneální</a:t>
            </a:r>
            <a:r>
              <a:rPr lang="cs-CZ" i="1" dirty="0">
                <a:ea typeface="+mn-lt"/>
                <a:cs typeface="+mn-lt"/>
              </a:rPr>
              <a:t> funkční </a:t>
            </a:r>
            <a:r>
              <a:rPr lang="cs-CZ" i="1" dirty="0" err="1">
                <a:ea typeface="+mn-lt"/>
                <a:cs typeface="+mn-lt"/>
              </a:rPr>
              <a:t>elektrostimulace</a:t>
            </a:r>
            <a:r>
              <a:rPr lang="cs-CZ" i="1" dirty="0">
                <a:ea typeface="+mn-lt"/>
                <a:cs typeface="+mn-lt"/>
              </a:rPr>
              <a:t> na chůzi pacientů po cévní mozkové příhodě. </a:t>
            </a:r>
            <a:r>
              <a:rPr lang="cs-CZ" dirty="0">
                <a:ea typeface="+mn-lt"/>
                <a:cs typeface="+mn-lt"/>
              </a:rPr>
              <a:t>FTVS UP, 2019.</a:t>
            </a:r>
            <a:endParaRPr lang="cs-CZ" dirty="0">
              <a:latin typeface="Univers" panose="020B0502020104020203"/>
            </a:endParaRPr>
          </a:p>
          <a:p>
            <a:pPr marL="305435" indent="-305435"/>
            <a:r>
              <a:rPr lang="cs-CZ" dirty="0">
                <a:latin typeface="Univers" panose="020B0502020104020203"/>
              </a:rPr>
              <a:t>Králová, D. přednáška, </a:t>
            </a:r>
            <a:r>
              <a:rPr lang="cs-CZ" dirty="0" err="1">
                <a:latin typeface="Univers"/>
              </a:rPr>
              <a:t>FSpS</a:t>
            </a:r>
            <a:r>
              <a:rPr lang="cs-CZ" dirty="0">
                <a:latin typeface="Univers"/>
              </a:rPr>
              <a:t> MU, 2012</a:t>
            </a:r>
          </a:p>
          <a:p>
            <a:pPr marL="305435" indent="-305435"/>
            <a:r>
              <a:rPr lang="cs-CZ" dirty="0">
                <a:latin typeface="Univers"/>
              </a:rPr>
              <a:t>Poděbradský, J. – Poděbradská, R. </a:t>
            </a:r>
            <a:r>
              <a:rPr lang="cs-CZ" i="1" dirty="0">
                <a:latin typeface="Univers"/>
              </a:rPr>
              <a:t>Fyzikální terapie. Manuál a algoritmy. </a:t>
            </a:r>
            <a:r>
              <a:rPr lang="cs-CZ" dirty="0">
                <a:latin typeface="Univers"/>
              </a:rPr>
              <a:t>Praha: Grada, 2009. ISBN 978-80-247-2899-5.</a:t>
            </a:r>
            <a:endParaRPr lang="en-US" dirty="0">
              <a:latin typeface="Univers"/>
            </a:endParaRPr>
          </a:p>
          <a:p>
            <a:pPr marL="305435" indent="-305435"/>
            <a:r>
              <a:rPr lang="cs-CZ" dirty="0">
                <a:latin typeface="Univers"/>
              </a:rPr>
              <a:t>Poděbradský, J.: </a:t>
            </a:r>
            <a:r>
              <a:rPr lang="cs-CZ" i="1" dirty="0">
                <a:latin typeface="Univers"/>
              </a:rPr>
              <a:t>Rehabilitace a fyzikální lékařství.</a:t>
            </a:r>
            <a:r>
              <a:rPr lang="cs-CZ" dirty="0">
                <a:latin typeface="Univers"/>
              </a:rPr>
              <a:t> Praha: ČLS JEP, 1995. 50s</a:t>
            </a:r>
          </a:p>
          <a:p>
            <a:pPr marL="305435" indent="-305435"/>
            <a:r>
              <a:rPr lang="cs-CZ" dirty="0">
                <a:latin typeface="Univers"/>
              </a:rPr>
              <a:t>přednášky Mgr.  J. Urbana FTK UP Olomouc.</a:t>
            </a:r>
            <a:endParaRPr lang="cs-CZ" dirty="0">
              <a:ea typeface="+mn-lt"/>
              <a:cs typeface="+mn-lt"/>
            </a:endParaRPr>
          </a:p>
          <a:p>
            <a:pPr marL="305435" indent="-305435"/>
            <a:r>
              <a:rPr lang="cs-CZ" dirty="0" err="1">
                <a:latin typeface="Univers"/>
              </a:rPr>
              <a:t>Robertson</a:t>
            </a:r>
            <a:r>
              <a:rPr lang="cs-CZ" dirty="0">
                <a:latin typeface="Univers"/>
              </a:rPr>
              <a:t>, V.: </a:t>
            </a:r>
            <a:r>
              <a:rPr lang="cs-CZ" dirty="0" err="1">
                <a:latin typeface="Univers"/>
              </a:rPr>
              <a:t>Electrotherapy</a:t>
            </a:r>
            <a:r>
              <a:rPr lang="cs-CZ" dirty="0">
                <a:latin typeface="Univers"/>
              </a:rPr>
              <a:t> </a:t>
            </a:r>
            <a:r>
              <a:rPr lang="cs-CZ" dirty="0" err="1">
                <a:latin typeface="Univers"/>
              </a:rPr>
              <a:t>Explained</a:t>
            </a:r>
            <a:r>
              <a:rPr lang="cs-CZ" dirty="0">
                <a:latin typeface="Univers"/>
              </a:rPr>
              <a:t>, </a:t>
            </a:r>
            <a:r>
              <a:rPr lang="cs-CZ" i="1" dirty="0" err="1">
                <a:latin typeface="Univers"/>
              </a:rPr>
              <a:t>Principles</a:t>
            </a:r>
            <a:r>
              <a:rPr lang="cs-CZ" i="1" dirty="0">
                <a:latin typeface="Univers"/>
              </a:rPr>
              <a:t> and </a:t>
            </a:r>
            <a:r>
              <a:rPr lang="cs-CZ" i="1" dirty="0" err="1">
                <a:latin typeface="Univers"/>
              </a:rPr>
              <a:t>Practice</a:t>
            </a:r>
            <a:r>
              <a:rPr lang="cs-CZ" i="1" dirty="0">
                <a:latin typeface="Univers"/>
              </a:rPr>
              <a:t>. </a:t>
            </a:r>
            <a:r>
              <a:rPr lang="cs-CZ" dirty="0">
                <a:latin typeface="Univers"/>
              </a:rPr>
              <a:t>Toronto: </a:t>
            </a:r>
            <a:r>
              <a:rPr lang="cs-CZ" dirty="0" err="1">
                <a:latin typeface="Univers"/>
              </a:rPr>
              <a:t>Elsevier</a:t>
            </a:r>
            <a:r>
              <a:rPr lang="cs-CZ" dirty="0">
                <a:latin typeface="Univers"/>
              </a:rPr>
              <a:t>, 2006. 554 s. ISBN 0-7506-8843-2.</a:t>
            </a:r>
            <a:endParaRPr lang="cs-CZ">
              <a:latin typeface="Univers"/>
              <a:ea typeface="+mn-lt"/>
              <a:cs typeface="+mn-lt"/>
            </a:endParaRPr>
          </a:p>
          <a:p>
            <a:pPr marL="305435" indent="-305435"/>
            <a:endParaRPr lang="cs-CZ" b="1" dirty="0"/>
          </a:p>
        </p:txBody>
      </p:sp>
    </p:spTree>
    <p:extLst>
      <p:ext uri="{BB962C8B-B14F-4D97-AF65-F5344CB8AC3E}">
        <p14:creationId xmlns:p14="http://schemas.microsoft.com/office/powerpoint/2010/main" val="29501245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E9751CB9-7B25-4EB8-9A6F-82F822549F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E1317383-CF3B-4B02-9512-BECBEF6362A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B1D4C7A0-6DF2-4F2D-A45D-F111582974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DBF3943D-BCB6-4B31-809D-A005686483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39373A6F-2E1F-4613-8E1D-D68057D29F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2377" y="601200"/>
            <a:ext cx="3707477" cy="562497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7276E4D6-1E97-4DB0-9EFD-08361C4CA705}"/>
              </a:ext>
            </a:extLst>
          </p:cNvPr>
          <p:cNvSpPr>
            <a:spLocks noGrp="1"/>
          </p:cNvSpPr>
          <p:nvPr>
            <p:ph type="title"/>
          </p:nvPr>
        </p:nvSpPr>
        <p:spPr>
          <a:xfrm>
            <a:off x="601255" y="702155"/>
            <a:ext cx="3409783" cy="1300365"/>
          </a:xfrm>
        </p:spPr>
        <p:txBody>
          <a:bodyPr>
            <a:normAutofit/>
          </a:bodyPr>
          <a:lstStyle/>
          <a:p>
            <a:r>
              <a:rPr lang="cs-CZ">
                <a:solidFill>
                  <a:srgbClr val="FFFFFF"/>
                </a:solidFill>
              </a:rPr>
              <a:t>Děkuji za pozornost!</a:t>
            </a:r>
          </a:p>
        </p:txBody>
      </p:sp>
      <p:sp>
        <p:nvSpPr>
          <p:cNvPr id="3" name="Zástupný obsah 2">
            <a:extLst>
              <a:ext uri="{FF2B5EF4-FFF2-40B4-BE49-F238E27FC236}">
                <a16:creationId xmlns:a16="http://schemas.microsoft.com/office/drawing/2014/main" id="{B662710C-6C1D-430A-9549-2049B3F1E316}"/>
              </a:ext>
            </a:extLst>
          </p:cNvPr>
          <p:cNvSpPr>
            <a:spLocks noGrp="1"/>
          </p:cNvSpPr>
          <p:nvPr>
            <p:ph idx="1"/>
          </p:nvPr>
        </p:nvSpPr>
        <p:spPr>
          <a:xfrm>
            <a:off x="601255" y="2177142"/>
            <a:ext cx="3409782" cy="3823607"/>
          </a:xfrm>
        </p:spPr>
        <p:txBody>
          <a:bodyPr>
            <a:normAutofit/>
          </a:bodyPr>
          <a:lstStyle/>
          <a:p>
            <a:pPr marL="0" indent="0">
              <a:buNone/>
            </a:pPr>
            <a:r>
              <a:rPr lang="cs-CZ" i="1" dirty="0">
                <a:solidFill>
                  <a:srgbClr val="FFFFFF"/>
                </a:solidFill>
                <a:ea typeface="+mn-lt"/>
                <a:cs typeface="+mn-lt"/>
              </a:rPr>
              <a:t>„Odpověď na otázku, zda to, co s pacientem děláme je správné, je odpověď pacienta na to, co s ním děláme.“</a:t>
            </a:r>
          </a:p>
          <a:p>
            <a:pPr marL="0" indent="0">
              <a:buNone/>
            </a:pPr>
            <a:r>
              <a:rPr lang="cs-CZ" dirty="0">
                <a:solidFill>
                  <a:srgbClr val="FFFFFF"/>
                </a:solidFill>
              </a:rPr>
              <a:t>                                 Berta </a:t>
            </a:r>
            <a:r>
              <a:rPr lang="cs-CZ" dirty="0" err="1">
                <a:solidFill>
                  <a:srgbClr val="FFFFFF"/>
                </a:solidFill>
              </a:rPr>
              <a:t>Bobath</a:t>
            </a:r>
            <a:endParaRPr lang="cs-CZ" i="1" dirty="0" err="1">
              <a:solidFill>
                <a:srgbClr val="FFFFFF"/>
              </a:solidFill>
            </a:endParaRPr>
          </a:p>
          <a:p>
            <a:pPr marL="0" indent="0">
              <a:buNone/>
            </a:pPr>
            <a:endParaRPr lang="cs-CZ" i="1">
              <a:solidFill>
                <a:srgbClr val="FFFFFF"/>
              </a:solidFill>
            </a:endParaRPr>
          </a:p>
        </p:txBody>
      </p:sp>
      <p:pic>
        <p:nvPicPr>
          <p:cNvPr id="4" name="Obrázek 4" descr="Obsah obrázku muž, fotka, staré, brýle&#10;&#10;Popis se vygeneroval automaticky.">
            <a:extLst>
              <a:ext uri="{FF2B5EF4-FFF2-40B4-BE49-F238E27FC236}">
                <a16:creationId xmlns:a16="http://schemas.microsoft.com/office/drawing/2014/main" id="{D8C280E6-7328-4FB4-B0B2-8CF190AE35D3}"/>
              </a:ext>
            </a:extLst>
          </p:cNvPr>
          <p:cNvPicPr>
            <a:picLocks noChangeAspect="1"/>
          </p:cNvPicPr>
          <p:nvPr/>
        </p:nvPicPr>
        <p:blipFill>
          <a:blip r:embed="rId2"/>
          <a:stretch>
            <a:fillRect/>
          </a:stretch>
        </p:blipFill>
        <p:spPr>
          <a:xfrm>
            <a:off x="4592231" y="1415142"/>
            <a:ext cx="6831503" cy="4010302"/>
          </a:xfrm>
          <a:prstGeom prst="rect">
            <a:avLst/>
          </a:prstGeom>
        </p:spPr>
      </p:pic>
    </p:spTree>
    <p:extLst>
      <p:ext uri="{BB962C8B-B14F-4D97-AF65-F5344CB8AC3E}">
        <p14:creationId xmlns:p14="http://schemas.microsoft.com/office/powerpoint/2010/main" val="4007620312"/>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4FBA08A-8973-4DCC-ABEA-3E6ED6C74D77}"/>
              </a:ext>
            </a:extLst>
          </p:cNvPr>
          <p:cNvSpPr>
            <a:spLocks noGrp="1"/>
          </p:cNvSpPr>
          <p:nvPr>
            <p:ph type="title"/>
          </p:nvPr>
        </p:nvSpPr>
        <p:spPr>
          <a:xfrm>
            <a:off x="581192" y="702156"/>
            <a:ext cx="11029616" cy="862149"/>
          </a:xfrm>
        </p:spPr>
        <p:txBody>
          <a:bodyPr/>
          <a:lstStyle/>
          <a:p>
            <a:r>
              <a:rPr lang="cs-CZ"/>
              <a:t>Hypotonus příčiny</a:t>
            </a:r>
          </a:p>
        </p:txBody>
      </p:sp>
      <p:sp>
        <p:nvSpPr>
          <p:cNvPr id="3" name="Zástupný obsah 2">
            <a:extLst>
              <a:ext uri="{FF2B5EF4-FFF2-40B4-BE49-F238E27FC236}">
                <a16:creationId xmlns:a16="http://schemas.microsoft.com/office/drawing/2014/main" id="{69C9ADD7-E0EC-4852-A75F-595D8DDCB109}"/>
              </a:ext>
            </a:extLst>
          </p:cNvPr>
          <p:cNvSpPr>
            <a:spLocks noGrp="1"/>
          </p:cNvSpPr>
          <p:nvPr>
            <p:ph idx="1"/>
          </p:nvPr>
        </p:nvSpPr>
        <p:spPr>
          <a:xfrm>
            <a:off x="581192" y="1820769"/>
            <a:ext cx="11211044" cy="4783533"/>
          </a:xfrm>
        </p:spPr>
        <p:txBody>
          <a:bodyPr vert="horz" lIns="91440" tIns="45720" rIns="91440" bIns="45720" rtlCol="0" anchor="ctr">
            <a:noAutofit/>
          </a:bodyPr>
          <a:lstStyle/>
          <a:p>
            <a:pPr marL="305435" indent="-305435"/>
            <a:r>
              <a:rPr lang="cs-CZ" sz="1800">
                <a:ea typeface="+mn-lt"/>
                <a:cs typeface="+mn-lt"/>
              </a:rPr>
              <a:t>Strukturální:</a:t>
            </a:r>
          </a:p>
          <a:p>
            <a:pPr marL="629920" lvl="1" indent="-305435"/>
            <a:r>
              <a:rPr lang="cs-CZ" sz="1800">
                <a:ea typeface="+mn-lt"/>
                <a:cs typeface="+mn-lt"/>
              </a:rPr>
              <a:t>primární svalové poruchy beze změn nervového zásobení (myoplegie nebo myopatie);</a:t>
            </a:r>
            <a:endParaRPr lang="cs-CZ" sz="1800"/>
          </a:p>
          <a:p>
            <a:pPr marL="629920" lvl="1" indent="-305435"/>
            <a:r>
              <a:rPr lang="cs-CZ" sz="1800">
                <a:ea typeface="+mn-lt"/>
                <a:cs typeface="+mn-lt"/>
              </a:rPr>
              <a:t>poruchy převodu vzruchu na nervosvalové ploténce (myastenie a intoxikace);</a:t>
            </a:r>
            <a:endParaRPr lang="cs-CZ" sz="1800"/>
          </a:p>
          <a:p>
            <a:pPr marL="629920" lvl="1" indent="-305435"/>
            <a:r>
              <a:rPr lang="cs-CZ" sz="1800">
                <a:ea typeface="+mn-lt"/>
                <a:cs typeface="+mn-lt"/>
              </a:rPr>
              <a:t>poruchy periferního motorického neuronu (poúrazové stavy, poliomyelitis anterior acuta, amyotrofickou laterální sklerózu);</a:t>
            </a:r>
            <a:endParaRPr lang="cs-CZ" sz="1800"/>
          </a:p>
          <a:p>
            <a:pPr marL="629920" lvl="1" indent="-305435"/>
            <a:r>
              <a:rPr lang="cs-CZ" sz="1800">
                <a:ea typeface="+mn-lt"/>
                <a:cs typeface="+mn-lt"/>
              </a:rPr>
              <a:t>poruchy mozečku, které vedou k poruchám hybnosti (intoxikace mozečku</a:t>
            </a:r>
            <a:endParaRPr lang="cs-CZ" sz="1800"/>
          </a:p>
          <a:p>
            <a:pPr marL="305435" indent="-305435"/>
            <a:r>
              <a:rPr lang="cs-CZ" sz="1800"/>
              <a:t>Funkční:</a:t>
            </a:r>
          </a:p>
          <a:p>
            <a:pPr marL="629920" lvl="1" indent="-305435"/>
            <a:r>
              <a:rPr lang="cs-CZ" sz="1800">
                <a:ea typeface="+mn-lt"/>
                <a:cs typeface="+mn-lt"/>
              </a:rPr>
              <a:t>z inaktivity</a:t>
            </a:r>
          </a:p>
          <a:p>
            <a:pPr marL="629920" lvl="1" indent="-305435"/>
            <a:r>
              <a:rPr lang="cs-CZ" sz="1800">
                <a:ea typeface="+mn-lt"/>
                <a:cs typeface="+mn-lt"/>
              </a:rPr>
              <a:t>přítomnosti reflexních změn</a:t>
            </a:r>
          </a:p>
          <a:p>
            <a:pPr marL="629920" lvl="1" indent="-305435"/>
            <a:r>
              <a:rPr lang="cs-CZ" sz="1800">
                <a:ea typeface="+mn-lt"/>
                <a:cs typeface="+mn-lt"/>
              </a:rPr>
              <a:t>kloubní dysfunkce</a:t>
            </a:r>
          </a:p>
          <a:p>
            <a:pPr marL="629920" lvl="1" indent="-305435"/>
            <a:r>
              <a:rPr lang="cs-CZ" sz="1800">
                <a:ea typeface="+mn-lt"/>
                <a:cs typeface="+mn-lt"/>
              </a:rPr>
              <a:t>oslabení z protažení či zkrácení svalu a jejich kombinace</a:t>
            </a:r>
            <a:endParaRPr lang="cs-CZ" sz="1800"/>
          </a:p>
        </p:txBody>
      </p:sp>
    </p:spTree>
    <p:extLst>
      <p:ext uri="{BB962C8B-B14F-4D97-AF65-F5344CB8AC3E}">
        <p14:creationId xmlns:p14="http://schemas.microsoft.com/office/powerpoint/2010/main" val="3119377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E6C8E6EB-4C59-429B-97E4-72A058CFC4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a:extLst>
              <a:ext uri="{FF2B5EF4-FFF2-40B4-BE49-F238E27FC236}">
                <a16:creationId xmlns:a16="http://schemas.microsoft.com/office/drawing/2014/main" id="{B5B90362-AFCC-46A9-B41C-A257A8C5B3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a:extLst>
              <a:ext uri="{FF2B5EF4-FFF2-40B4-BE49-F238E27FC236}">
                <a16:creationId xmlns:a16="http://schemas.microsoft.com/office/drawing/2014/main" id="{F71EF7F1-38BA-471D-8CD4-2A9AE8E355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31">
            <a:extLst>
              <a:ext uri="{FF2B5EF4-FFF2-40B4-BE49-F238E27FC236}">
                <a16:creationId xmlns:a16="http://schemas.microsoft.com/office/drawing/2014/main" id="{C0524398-BFB4-4C4A-8317-83B8729F9B2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34" name="Rectangle 33">
            <a:extLst>
              <a:ext uri="{FF2B5EF4-FFF2-40B4-BE49-F238E27FC236}">
                <a16:creationId xmlns:a16="http://schemas.microsoft.com/office/drawing/2014/main" id="{42D4960A-896E-4F6B-BF65-B4662AC9DE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Gill Sans MT" panose="020B0502020104020203"/>
              <a:ea typeface="+mn-ea"/>
              <a:cs typeface="+mn-cs"/>
            </a:endParaRPr>
          </a:p>
        </p:txBody>
      </p:sp>
      <p:pic>
        <p:nvPicPr>
          <p:cNvPr id="5" name="Picture 4" descr="Šipka ve středu terče">
            <a:extLst>
              <a:ext uri="{FF2B5EF4-FFF2-40B4-BE49-F238E27FC236}">
                <a16:creationId xmlns:a16="http://schemas.microsoft.com/office/drawing/2014/main" id="{EE1FD069-9517-4A79-A584-DE069549F546}"/>
              </a:ext>
            </a:extLst>
          </p:cNvPr>
          <p:cNvPicPr>
            <a:picLocks noChangeAspect="1"/>
          </p:cNvPicPr>
          <p:nvPr/>
        </p:nvPicPr>
        <p:blipFill rotWithShape="1">
          <a:blip r:embed="rId2"/>
          <a:srcRect l="9757" r="4380"/>
          <a:stretch/>
        </p:blipFill>
        <p:spPr>
          <a:xfrm>
            <a:off x="453302" y="457200"/>
            <a:ext cx="7588885" cy="5899650"/>
          </a:xfrm>
          <a:prstGeom prst="rect">
            <a:avLst/>
          </a:prstGeom>
        </p:spPr>
      </p:pic>
      <p:sp>
        <p:nvSpPr>
          <p:cNvPr id="36" name="Rectangle 35">
            <a:extLst>
              <a:ext uri="{FF2B5EF4-FFF2-40B4-BE49-F238E27FC236}">
                <a16:creationId xmlns:a16="http://schemas.microsoft.com/office/drawing/2014/main" id="{5684944A-8803-462C-84C5-4576C56A77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457199"/>
            <a:ext cx="3618827" cy="48224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Nadpis 1">
            <a:extLst>
              <a:ext uri="{FF2B5EF4-FFF2-40B4-BE49-F238E27FC236}">
                <a16:creationId xmlns:a16="http://schemas.microsoft.com/office/drawing/2014/main" id="{C373E0E6-0950-4BD7-945A-1C9A25147EED}"/>
              </a:ext>
            </a:extLst>
          </p:cNvPr>
          <p:cNvSpPr>
            <a:spLocks noGrp="1"/>
          </p:cNvSpPr>
          <p:nvPr>
            <p:ph type="title"/>
          </p:nvPr>
        </p:nvSpPr>
        <p:spPr>
          <a:xfrm>
            <a:off x="8203390" y="500030"/>
            <a:ext cx="3371349" cy="5794858"/>
          </a:xfrm>
        </p:spPr>
        <p:txBody>
          <a:bodyPr vert="horz" lIns="91440" tIns="45720" rIns="91440" bIns="45720" rtlCol="0" anchor="ctr">
            <a:normAutofit fontScale="90000"/>
          </a:bodyPr>
          <a:lstStyle/>
          <a:p>
            <a:pPr lvl="1" algn="l" defTabSz="457200" rtl="0">
              <a:spcBef>
                <a:spcPct val="0"/>
              </a:spcBef>
            </a:pPr>
            <a:r>
              <a:rPr lang="en-US" sz="2400" kern="1200" cap="all" dirty="0" err="1">
                <a:solidFill>
                  <a:srgbClr val="FFFFFF"/>
                </a:solidFill>
                <a:latin typeface="+mj-lt"/>
                <a:ea typeface="+mj-ea"/>
                <a:cs typeface="+mj-cs"/>
              </a:rPr>
              <a:t>Cíl</a:t>
            </a:r>
            <a:r>
              <a:rPr lang="en-US" sz="2400" kern="1200" cap="all" dirty="0">
                <a:solidFill>
                  <a:srgbClr val="FFFFFF"/>
                </a:solidFill>
                <a:latin typeface="+mj-lt"/>
                <a:ea typeface="+mj-ea"/>
                <a:cs typeface="+mj-cs"/>
              </a:rPr>
              <a:t> </a:t>
            </a:r>
            <a:r>
              <a:rPr lang="en-US" sz="2400" kern="1200" cap="all" dirty="0" err="1">
                <a:solidFill>
                  <a:srgbClr val="FFFFFF"/>
                </a:solidFill>
                <a:latin typeface="+mj-lt"/>
                <a:ea typeface="+mj-ea"/>
                <a:cs typeface="+mj-cs"/>
              </a:rPr>
              <a:t>eg</a:t>
            </a:r>
            <a:br>
              <a:rPr lang="en-US" kern="1200" cap="all" dirty="0">
                <a:solidFill>
                  <a:srgbClr val="FFFFFF"/>
                </a:solidFill>
                <a:latin typeface="+mj-lt"/>
                <a:ea typeface="+mj-ea"/>
                <a:cs typeface="+mj-cs"/>
              </a:rPr>
            </a:br>
            <a:br>
              <a:rPr lang="en-US" kern="1200" cap="all" dirty="0">
                <a:latin typeface="+mj-lt"/>
                <a:ea typeface="+mj-ea"/>
                <a:cs typeface="+mj-cs"/>
              </a:rPr>
            </a:br>
            <a:r>
              <a:rPr lang="cs-CZ" kern="1200" cap="all" dirty="0">
                <a:ea typeface="+mj-ea"/>
                <a:cs typeface="+mj-cs"/>
              </a:rPr>
              <a:t>Posílení svalu</a:t>
            </a:r>
            <a:br>
              <a:rPr lang="cs-CZ" kern="1200" cap="all" dirty="0">
                <a:ea typeface="+mj-ea"/>
                <a:cs typeface="+mj-cs"/>
              </a:rPr>
            </a:br>
            <a:br>
              <a:rPr lang="cs-CZ" kern="1200" cap="all" dirty="0">
                <a:ea typeface="+mj-ea"/>
                <a:cs typeface="+mj-cs"/>
              </a:rPr>
            </a:br>
            <a:r>
              <a:rPr lang="cs-CZ" kern="1200" cap="all" dirty="0">
                <a:ea typeface="+mj-ea"/>
                <a:cs typeface="+mj-cs"/>
              </a:rPr>
              <a:t>prevence atrofie svalu</a:t>
            </a:r>
            <a:br>
              <a:rPr lang="cs-CZ" kern="1200" cap="all" dirty="0">
                <a:ea typeface="+mj-ea"/>
                <a:cs typeface="+mj-cs"/>
              </a:rPr>
            </a:br>
            <a:br>
              <a:rPr lang="cs-CZ" kern="1200" cap="all" dirty="0">
                <a:ea typeface="+mj-ea"/>
                <a:cs typeface="+mj-cs"/>
              </a:rPr>
            </a:br>
            <a:r>
              <a:rPr lang="cs-CZ" kern="1200" cap="all" dirty="0">
                <a:ea typeface="+mj-ea"/>
                <a:cs typeface="+mj-cs"/>
              </a:rPr>
              <a:t>Zařazení svalu do správného stereotypu určitého pohybu, vč. </a:t>
            </a:r>
            <a:r>
              <a:rPr lang="cs-CZ" kern="1200" cap="all" dirty="0" err="1">
                <a:ea typeface="+mj-ea"/>
                <a:cs typeface="+mj-cs"/>
              </a:rPr>
              <a:t>pchch</a:t>
            </a:r>
            <a:r>
              <a:rPr lang="cs-CZ" kern="1200" cap="all" dirty="0">
                <a:ea typeface="+mj-ea"/>
                <a:cs typeface="+mj-cs"/>
              </a:rPr>
              <a:t> centrálního motoneuronu (chabá paréza u CMP = nejcílenější možná facilitace senzorického a motorického kortexu) či kupř. Ve sportovní medicíně pro ZAŘAZENÍ do optimálních stereotypů určitého pohybu (kupř. Vrhačské disciplíny)</a:t>
            </a:r>
          </a:p>
          <a:p>
            <a:pPr lvl="1" algn="l" defTabSz="457200">
              <a:spcBef>
                <a:spcPct val="0"/>
              </a:spcBef>
            </a:pPr>
            <a:br>
              <a:rPr lang="cs-CZ" kern="1200" cap="all" dirty="0">
                <a:ea typeface="+mj-ea"/>
                <a:cs typeface="+mj-cs"/>
              </a:rPr>
            </a:br>
            <a:br>
              <a:rPr lang="en-US" sz="1400" dirty="0">
                <a:ea typeface="+mj-ea"/>
                <a:cs typeface="+mj-cs"/>
              </a:rPr>
            </a:br>
            <a:endParaRPr lang="en-US" sz="1400">
              <a:solidFill>
                <a:srgbClr val="FFFFFF"/>
              </a:solidFill>
            </a:endParaRPr>
          </a:p>
        </p:txBody>
      </p:sp>
      <p:sp>
        <p:nvSpPr>
          <p:cNvPr id="38" name="Rectangle 37">
            <a:extLst>
              <a:ext uri="{FF2B5EF4-FFF2-40B4-BE49-F238E27FC236}">
                <a16:creationId xmlns:a16="http://schemas.microsoft.com/office/drawing/2014/main" id="{E07F3B49-8C20-42F5-831D-59306D05F6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19870" y="5367338"/>
            <a:ext cx="3618828" cy="989513"/>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9802028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B98E1B-5B1E-4DDD-B9E8-827B16DA6F12}"/>
              </a:ext>
            </a:extLst>
          </p:cNvPr>
          <p:cNvSpPr>
            <a:spLocks noGrp="1"/>
          </p:cNvSpPr>
          <p:nvPr>
            <p:ph type="title"/>
          </p:nvPr>
        </p:nvSpPr>
        <p:spPr/>
        <p:txBody>
          <a:bodyPr/>
          <a:lstStyle/>
          <a:p>
            <a:r>
              <a:rPr lang="cs-CZ" dirty="0"/>
              <a:t>Typy proudů UŽÍVANÉ U EG</a:t>
            </a:r>
          </a:p>
        </p:txBody>
      </p:sp>
      <p:sp>
        <p:nvSpPr>
          <p:cNvPr id="3" name="Zástupný obsah 2">
            <a:extLst>
              <a:ext uri="{FF2B5EF4-FFF2-40B4-BE49-F238E27FC236}">
                <a16:creationId xmlns:a16="http://schemas.microsoft.com/office/drawing/2014/main" id="{D99C4C55-8164-4ACE-A83A-CB4D051D79DC}"/>
              </a:ext>
            </a:extLst>
          </p:cNvPr>
          <p:cNvSpPr>
            <a:spLocks noGrp="1"/>
          </p:cNvSpPr>
          <p:nvPr>
            <p:ph idx="1"/>
          </p:nvPr>
        </p:nvSpPr>
        <p:spPr>
          <a:xfrm>
            <a:off x="581192" y="1881245"/>
            <a:ext cx="11610185" cy="4989152"/>
          </a:xfrm>
        </p:spPr>
        <p:txBody>
          <a:bodyPr/>
          <a:lstStyle/>
          <a:p>
            <a:pPr marL="305435" indent="-305435"/>
            <a:r>
              <a:rPr lang="cs-CZ" sz="2000" dirty="0"/>
              <a:t>Nf klasické: </a:t>
            </a:r>
            <a:r>
              <a:rPr lang="cs-CZ" sz="2000" b="1" dirty="0"/>
              <a:t>farad, </a:t>
            </a:r>
            <a:r>
              <a:rPr lang="cs-CZ" sz="2000" b="1" dirty="0" err="1"/>
              <a:t>neofarad</a:t>
            </a:r>
            <a:r>
              <a:rPr lang="cs-CZ" sz="2000" dirty="0"/>
              <a:t>, </a:t>
            </a:r>
            <a:r>
              <a:rPr lang="cs-CZ" sz="2000" b="1" dirty="0"/>
              <a:t>DD</a:t>
            </a:r>
            <a:r>
              <a:rPr lang="cs-CZ" sz="2000" dirty="0"/>
              <a:t> – RS, </a:t>
            </a:r>
            <a:r>
              <a:rPr lang="cs-CZ" sz="2000" dirty="0" err="1"/>
              <a:t>Trabert</a:t>
            </a:r>
            <a:r>
              <a:rPr lang="cs-CZ" sz="2000" dirty="0"/>
              <a:t>, </a:t>
            </a:r>
            <a:r>
              <a:rPr lang="cs-CZ" sz="2000" b="1" dirty="0"/>
              <a:t>LP </a:t>
            </a:r>
            <a:r>
              <a:rPr lang="cs-CZ" sz="2000" dirty="0"/>
              <a:t>- VŠECHNY nepříjemné pro pacienta</a:t>
            </a:r>
            <a:endParaRPr lang="cs-CZ" sz="2000" b="1" dirty="0"/>
          </a:p>
          <a:p>
            <a:pPr marL="305435" indent="-305435"/>
            <a:r>
              <a:rPr lang="cs-CZ" sz="2000" dirty="0">
                <a:highlight>
                  <a:srgbClr val="00FF00"/>
                </a:highlight>
              </a:rPr>
              <a:t>TENS </a:t>
            </a:r>
            <a:r>
              <a:rPr lang="cs-CZ" sz="2000" dirty="0" err="1">
                <a:highlight>
                  <a:srgbClr val="00FF00"/>
                </a:highlight>
              </a:rPr>
              <a:t>surge</a:t>
            </a:r>
            <a:r>
              <a:rPr lang="cs-CZ" sz="2000" dirty="0">
                <a:highlight>
                  <a:srgbClr val="00FF00"/>
                </a:highlight>
              </a:rPr>
              <a:t>:</a:t>
            </a:r>
            <a:r>
              <a:rPr lang="cs-CZ" sz="2000" dirty="0"/>
              <a:t> optimální, dobrá tolerance pacienty, ideálně lichoběžníková obálka (ne galvanické účinky, nejvíce se blíží FYZIOLOGICKÉ kontrakci)</a:t>
            </a:r>
          </a:p>
          <a:p>
            <a:pPr marL="629920" lvl="1" indent="-305435"/>
            <a:r>
              <a:rPr lang="cs-CZ" sz="2000" dirty="0">
                <a:highlight>
                  <a:srgbClr val="00FF00"/>
                </a:highlight>
                <a:ea typeface="+mn-lt"/>
                <a:cs typeface="+mn-lt"/>
              </a:rPr>
              <a:t>Impulz 100-500 µs, f = 50 Hz, </a:t>
            </a:r>
            <a:r>
              <a:rPr lang="cs-CZ" sz="2000" dirty="0" err="1">
                <a:highlight>
                  <a:srgbClr val="00FF00"/>
                </a:highlight>
                <a:ea typeface="+mn-lt"/>
                <a:cs typeface="+mn-lt"/>
              </a:rPr>
              <a:t>surge</a:t>
            </a:r>
            <a:r>
              <a:rPr lang="cs-CZ" sz="2000" dirty="0">
                <a:highlight>
                  <a:srgbClr val="00FF00"/>
                </a:highlight>
                <a:ea typeface="+mn-lt"/>
                <a:cs typeface="+mn-lt"/>
              </a:rPr>
              <a:t> 3-15 s, pauza 6-30 s</a:t>
            </a:r>
          </a:p>
          <a:p>
            <a:pPr marL="305435" indent="-305435"/>
            <a:r>
              <a:rPr lang="cs-CZ" sz="2000" dirty="0"/>
              <a:t>Ruská stimulace: nosná f = 8000-12000 Hz, FM = 30-60 Hz </a:t>
            </a:r>
          </a:p>
          <a:p>
            <a:pPr marL="305435" indent="-305435"/>
            <a:r>
              <a:rPr lang="cs-CZ" sz="2000" dirty="0" err="1"/>
              <a:t>Kotzův</a:t>
            </a:r>
            <a:r>
              <a:rPr lang="cs-CZ" sz="2000" dirty="0"/>
              <a:t> proud: </a:t>
            </a:r>
            <a:r>
              <a:rPr lang="cs-CZ" sz="2000" dirty="0" err="1"/>
              <a:t>sf</a:t>
            </a:r>
            <a:r>
              <a:rPr lang="cs-CZ" sz="2000" dirty="0"/>
              <a:t> (b): nosná f = 2500-12000 Hz, FM = 50 Hz</a:t>
            </a:r>
          </a:p>
          <a:p>
            <a:pPr marL="305435" indent="-305435"/>
            <a:r>
              <a:rPr lang="cs-CZ" sz="2000" dirty="0"/>
              <a:t>Intenzita vždy NPM!</a:t>
            </a:r>
          </a:p>
        </p:txBody>
      </p:sp>
    </p:spTree>
    <p:extLst>
      <p:ext uri="{BB962C8B-B14F-4D97-AF65-F5344CB8AC3E}">
        <p14:creationId xmlns:p14="http://schemas.microsoft.com/office/powerpoint/2010/main" val="6728710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lumMod val="110000"/>
              </a:schemeClr>
            </a:gs>
            <a:gs pos="100000">
              <a:schemeClr val="bg2">
                <a:shade val="98000"/>
                <a:satMod val="110000"/>
                <a:lumMod val="86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92989FB-1024-49B7-BDF1-B3CE27D486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73C2AE9-0E6B-4EA0-9AED-47989907799C}"/>
              </a:ext>
            </a:extLst>
          </p:cNvPr>
          <p:cNvSpPr>
            <a:spLocks noGrp="1"/>
          </p:cNvSpPr>
          <p:nvPr>
            <p:ph type="title"/>
          </p:nvPr>
        </p:nvSpPr>
        <p:spPr>
          <a:xfrm>
            <a:off x="746228" y="1037967"/>
            <a:ext cx="3054091" cy="4709131"/>
          </a:xfrm>
        </p:spPr>
        <p:txBody>
          <a:bodyPr anchor="ctr">
            <a:normAutofit/>
          </a:bodyPr>
          <a:lstStyle/>
          <a:p>
            <a:r>
              <a:rPr lang="cs-CZ" sz="4100" dirty="0">
                <a:solidFill>
                  <a:schemeClr val="bg1">
                    <a:lumMod val="85000"/>
                    <a:lumOff val="15000"/>
                  </a:schemeClr>
                </a:solidFill>
              </a:rPr>
              <a:t>DÉLKA STIMULACE </a:t>
            </a:r>
            <a:r>
              <a:rPr lang="cs-CZ" sz="4100" dirty="0" err="1">
                <a:solidFill>
                  <a:schemeClr val="bg1">
                    <a:lumMod val="85000"/>
                    <a:lumOff val="15000"/>
                  </a:schemeClr>
                </a:solidFill>
              </a:rPr>
              <a:t>eG</a:t>
            </a:r>
          </a:p>
        </p:txBody>
      </p:sp>
      <p:sp>
        <p:nvSpPr>
          <p:cNvPr id="11" name="Rectangle 10">
            <a:extLst>
              <a:ext uri="{FF2B5EF4-FFF2-40B4-BE49-F238E27FC236}">
                <a16:creationId xmlns:a16="http://schemas.microsoft.com/office/drawing/2014/main" id="{2987D6F4-EC95-4EF1-A8AD-4B70386CEE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5F792DF-9D0A-4DB6-9A9E-7312F5A7E8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7498080" cy="9144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7BC7EA7B-802E-41F4-8926-C4475287AA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6851" y="723898"/>
            <a:ext cx="7498616" cy="5676901"/>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5" name="Zástupný obsah 2">
            <a:extLst>
              <a:ext uri="{FF2B5EF4-FFF2-40B4-BE49-F238E27FC236}">
                <a16:creationId xmlns:a16="http://schemas.microsoft.com/office/drawing/2014/main" id="{AD44DC2A-B806-4937-A60E-3A90796AAD53}"/>
              </a:ext>
            </a:extLst>
          </p:cNvPr>
          <p:cNvGraphicFramePr>
            <a:graphicFrameLocks noGrp="1"/>
          </p:cNvGraphicFramePr>
          <p:nvPr>
            <p:ph idx="1"/>
            <p:extLst>
              <p:ext uri="{D42A27DB-BD31-4B8C-83A1-F6EECF244321}">
                <p14:modId xmlns:p14="http://schemas.microsoft.com/office/powerpoint/2010/main" val="2214739416"/>
              </p:ext>
            </p:extLst>
          </p:nvPr>
        </p:nvGraphicFramePr>
        <p:xfrm>
          <a:off x="4380724" y="736069"/>
          <a:ext cx="7230084" cy="518084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3769619"/>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BFABBCE0-E08C-4BBE-9FD2-E2B253D4D5F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Nadpis 1">
            <a:extLst>
              <a:ext uri="{FF2B5EF4-FFF2-40B4-BE49-F238E27FC236}">
                <a16:creationId xmlns:a16="http://schemas.microsoft.com/office/drawing/2014/main" id="{CD009206-62BE-4D96-B09C-871108EFBB04}"/>
              </a:ext>
            </a:extLst>
          </p:cNvPr>
          <p:cNvSpPr>
            <a:spLocks noGrp="1"/>
          </p:cNvSpPr>
          <p:nvPr>
            <p:ph type="title"/>
          </p:nvPr>
        </p:nvSpPr>
        <p:spPr>
          <a:xfrm>
            <a:off x="581192" y="702156"/>
            <a:ext cx="11029616" cy="1188720"/>
          </a:xfrm>
        </p:spPr>
        <p:txBody>
          <a:bodyPr>
            <a:normAutofit/>
          </a:bodyPr>
          <a:lstStyle/>
          <a:p>
            <a:r>
              <a:rPr lang="cs-CZ">
                <a:solidFill>
                  <a:schemeClr val="tx1">
                    <a:lumMod val="85000"/>
                    <a:lumOff val="15000"/>
                  </a:schemeClr>
                </a:solidFill>
              </a:rPr>
              <a:t>DOBA KONTRAKCE &amp; RELAXACE</a:t>
            </a:r>
          </a:p>
        </p:txBody>
      </p:sp>
      <p:sp>
        <p:nvSpPr>
          <p:cNvPr id="11" name="Rectangle 10">
            <a:extLst>
              <a:ext uri="{FF2B5EF4-FFF2-40B4-BE49-F238E27FC236}">
                <a16:creationId xmlns:a16="http://schemas.microsoft.com/office/drawing/2014/main" id="{FF426BAC-43D6-468E-B6FF-167034D5C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60727A"/>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FB02D80E-5995-4C54-8387-5893C2C894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896083C8-1401-4950-AF56-E2FAFE42D6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graphicFrame>
        <p:nvGraphicFramePr>
          <p:cNvPr id="4" name="Tabulka 4">
            <a:extLst>
              <a:ext uri="{FF2B5EF4-FFF2-40B4-BE49-F238E27FC236}">
                <a16:creationId xmlns:a16="http://schemas.microsoft.com/office/drawing/2014/main" id="{8FB3496A-54A4-4491-9499-5BB0734B01CA}"/>
              </a:ext>
            </a:extLst>
          </p:cNvPr>
          <p:cNvGraphicFramePr>
            <a:graphicFrameLocks noGrp="1"/>
          </p:cNvGraphicFramePr>
          <p:nvPr>
            <p:ph idx="1"/>
            <p:extLst>
              <p:ext uri="{D42A27DB-BD31-4B8C-83A1-F6EECF244321}">
                <p14:modId xmlns:p14="http://schemas.microsoft.com/office/powerpoint/2010/main" val="141781111"/>
              </p:ext>
            </p:extLst>
          </p:nvPr>
        </p:nvGraphicFramePr>
        <p:xfrm>
          <a:off x="965792" y="2341563"/>
          <a:ext cx="10260417" cy="3814284"/>
        </p:xfrm>
        <a:graphic>
          <a:graphicData uri="http://schemas.openxmlformats.org/drawingml/2006/table">
            <a:tbl>
              <a:tblPr firstRow="1" bandRow="1">
                <a:tableStyleId>{5C22544A-7EE6-4342-B048-85BDC9FD1C3A}</a:tableStyleId>
              </a:tblPr>
              <a:tblGrid>
                <a:gridCol w="2178379">
                  <a:extLst>
                    <a:ext uri="{9D8B030D-6E8A-4147-A177-3AD203B41FA5}">
                      <a16:colId xmlns:a16="http://schemas.microsoft.com/office/drawing/2014/main" val="540404022"/>
                    </a:ext>
                  </a:extLst>
                </a:gridCol>
                <a:gridCol w="2432664">
                  <a:extLst>
                    <a:ext uri="{9D8B030D-6E8A-4147-A177-3AD203B41FA5}">
                      <a16:colId xmlns:a16="http://schemas.microsoft.com/office/drawing/2014/main" val="334218376"/>
                    </a:ext>
                  </a:extLst>
                </a:gridCol>
                <a:gridCol w="2814092">
                  <a:extLst>
                    <a:ext uri="{9D8B030D-6E8A-4147-A177-3AD203B41FA5}">
                      <a16:colId xmlns:a16="http://schemas.microsoft.com/office/drawing/2014/main" val="2260198423"/>
                    </a:ext>
                  </a:extLst>
                </a:gridCol>
                <a:gridCol w="2835282">
                  <a:extLst>
                    <a:ext uri="{9D8B030D-6E8A-4147-A177-3AD203B41FA5}">
                      <a16:colId xmlns:a16="http://schemas.microsoft.com/office/drawing/2014/main" val="1934860478"/>
                    </a:ext>
                  </a:extLst>
                </a:gridCol>
              </a:tblGrid>
              <a:tr h="1129028">
                <a:tc>
                  <a:txBody>
                    <a:bodyPr/>
                    <a:lstStyle/>
                    <a:p>
                      <a:endParaRPr lang="cs-CZ" sz="3000"/>
                    </a:p>
                  </a:txBody>
                  <a:tcPr marL="152571" marR="152571" marT="76286" marB="76286"/>
                </a:tc>
                <a:tc>
                  <a:txBody>
                    <a:bodyPr/>
                    <a:lstStyle/>
                    <a:p>
                      <a:r>
                        <a:rPr lang="cs-CZ" sz="3000"/>
                        <a:t>Extrémní oslabení</a:t>
                      </a:r>
                    </a:p>
                  </a:txBody>
                  <a:tcPr marL="152571" marR="152571" marT="76286" marB="76286"/>
                </a:tc>
                <a:tc>
                  <a:txBody>
                    <a:bodyPr/>
                    <a:lstStyle/>
                    <a:p>
                      <a:r>
                        <a:rPr lang="cs-CZ" sz="3000" err="1"/>
                        <a:t>Fázické</a:t>
                      </a:r>
                      <a:r>
                        <a:rPr lang="cs-CZ" sz="3000"/>
                        <a:t> svaly</a:t>
                      </a:r>
                    </a:p>
                  </a:txBody>
                  <a:tcPr marL="152571" marR="152571" marT="76286" marB="76286"/>
                </a:tc>
                <a:tc>
                  <a:txBody>
                    <a:bodyPr/>
                    <a:lstStyle/>
                    <a:p>
                      <a:r>
                        <a:rPr lang="cs-CZ" sz="3000"/>
                        <a:t>Tonické svaly</a:t>
                      </a:r>
                    </a:p>
                  </a:txBody>
                  <a:tcPr marL="152571" marR="152571" marT="76286" marB="76286"/>
                </a:tc>
                <a:extLst>
                  <a:ext uri="{0D108BD9-81ED-4DB2-BD59-A6C34878D82A}">
                    <a16:rowId xmlns:a16="http://schemas.microsoft.com/office/drawing/2014/main" val="3474942076"/>
                  </a:ext>
                </a:extLst>
              </a:tr>
              <a:tr h="671314">
                <a:tc>
                  <a:txBody>
                    <a:bodyPr/>
                    <a:lstStyle/>
                    <a:p>
                      <a:r>
                        <a:rPr lang="cs-CZ" sz="3000"/>
                        <a:t>kontrakce</a:t>
                      </a:r>
                    </a:p>
                  </a:txBody>
                  <a:tcPr marL="152571" marR="152571" marT="76286" marB="76286"/>
                </a:tc>
                <a:tc>
                  <a:txBody>
                    <a:bodyPr/>
                    <a:lstStyle/>
                    <a:p>
                      <a:r>
                        <a:rPr lang="cs-CZ" sz="3000"/>
                        <a:t>1 s</a:t>
                      </a:r>
                    </a:p>
                  </a:txBody>
                  <a:tcPr marL="152571" marR="152571" marT="76286" marB="76286"/>
                </a:tc>
                <a:tc>
                  <a:txBody>
                    <a:bodyPr/>
                    <a:lstStyle/>
                    <a:p>
                      <a:r>
                        <a:rPr lang="cs-CZ" sz="3000"/>
                        <a:t>3-6 s</a:t>
                      </a:r>
                    </a:p>
                  </a:txBody>
                  <a:tcPr marL="152571" marR="152571" marT="76286" marB="76286"/>
                </a:tc>
                <a:tc>
                  <a:txBody>
                    <a:bodyPr/>
                    <a:lstStyle/>
                    <a:p>
                      <a:r>
                        <a:rPr lang="cs-CZ" sz="3000"/>
                        <a:t>10-20 s</a:t>
                      </a:r>
                    </a:p>
                  </a:txBody>
                  <a:tcPr marL="152571" marR="152571" marT="76286" marB="76286"/>
                </a:tc>
                <a:extLst>
                  <a:ext uri="{0D108BD9-81ED-4DB2-BD59-A6C34878D82A}">
                    <a16:rowId xmlns:a16="http://schemas.microsoft.com/office/drawing/2014/main" val="3593348870"/>
                  </a:ext>
                </a:extLst>
              </a:tr>
              <a:tr h="671314">
                <a:tc>
                  <a:txBody>
                    <a:bodyPr/>
                    <a:lstStyle/>
                    <a:p>
                      <a:r>
                        <a:rPr lang="cs-CZ" sz="3000"/>
                        <a:t>pauza</a:t>
                      </a:r>
                    </a:p>
                  </a:txBody>
                  <a:tcPr marL="152571" marR="152571" marT="76286" marB="76286"/>
                </a:tc>
                <a:tc>
                  <a:txBody>
                    <a:bodyPr/>
                    <a:lstStyle/>
                    <a:p>
                      <a:r>
                        <a:rPr lang="cs-CZ" sz="3000"/>
                        <a:t>5 s</a:t>
                      </a:r>
                    </a:p>
                  </a:txBody>
                  <a:tcPr marL="152571" marR="152571" marT="76286" marB="76286"/>
                </a:tc>
                <a:tc>
                  <a:txBody>
                    <a:bodyPr/>
                    <a:lstStyle/>
                    <a:p>
                      <a:r>
                        <a:rPr lang="cs-CZ" sz="3000"/>
                        <a:t>6-20 s</a:t>
                      </a:r>
                    </a:p>
                  </a:txBody>
                  <a:tcPr marL="152571" marR="152571" marT="76286" marB="76286"/>
                </a:tc>
                <a:tc>
                  <a:txBody>
                    <a:bodyPr/>
                    <a:lstStyle/>
                    <a:p>
                      <a:r>
                        <a:rPr lang="cs-CZ" sz="3000"/>
                        <a:t>10-40 s</a:t>
                      </a:r>
                    </a:p>
                  </a:txBody>
                  <a:tcPr marL="152571" marR="152571" marT="76286" marB="76286"/>
                </a:tc>
                <a:extLst>
                  <a:ext uri="{0D108BD9-81ED-4DB2-BD59-A6C34878D82A}">
                    <a16:rowId xmlns:a16="http://schemas.microsoft.com/office/drawing/2014/main" val="1929673730"/>
                  </a:ext>
                </a:extLst>
              </a:tr>
              <a:tr h="671314">
                <a:tc>
                  <a:txBody>
                    <a:bodyPr/>
                    <a:lstStyle/>
                    <a:p>
                      <a:r>
                        <a:rPr lang="cs-CZ" sz="3000"/>
                        <a:t>doba EG</a:t>
                      </a:r>
                    </a:p>
                  </a:txBody>
                  <a:tcPr marL="152571" marR="152571" marT="76286" marB="76286"/>
                </a:tc>
                <a:tc>
                  <a:txBody>
                    <a:bodyPr/>
                    <a:lstStyle/>
                    <a:p>
                      <a:r>
                        <a:rPr lang="cs-CZ" sz="3000"/>
                        <a:t>individuální</a:t>
                      </a:r>
                    </a:p>
                  </a:txBody>
                  <a:tcPr marL="152571" marR="152571" marT="76286" marB="76286"/>
                </a:tc>
                <a:tc>
                  <a:txBody>
                    <a:bodyPr/>
                    <a:lstStyle/>
                    <a:p>
                      <a:r>
                        <a:rPr lang="cs-CZ" sz="3000"/>
                        <a:t>1-3 min.</a:t>
                      </a:r>
                    </a:p>
                  </a:txBody>
                  <a:tcPr marL="152571" marR="152571" marT="76286" marB="76286"/>
                </a:tc>
                <a:tc>
                  <a:txBody>
                    <a:bodyPr/>
                    <a:lstStyle/>
                    <a:p>
                      <a:r>
                        <a:rPr lang="cs-CZ" sz="3000"/>
                        <a:t>5-20 min.</a:t>
                      </a:r>
                    </a:p>
                  </a:txBody>
                  <a:tcPr marL="152571" marR="152571" marT="76286" marB="76286"/>
                </a:tc>
                <a:extLst>
                  <a:ext uri="{0D108BD9-81ED-4DB2-BD59-A6C34878D82A}">
                    <a16:rowId xmlns:a16="http://schemas.microsoft.com/office/drawing/2014/main" val="4172371041"/>
                  </a:ext>
                </a:extLst>
              </a:tr>
              <a:tr h="671314">
                <a:tc>
                  <a:txBody>
                    <a:bodyPr/>
                    <a:lstStyle/>
                    <a:p>
                      <a:r>
                        <a:rPr lang="cs-CZ" sz="3000"/>
                        <a:t>frekvence</a:t>
                      </a:r>
                    </a:p>
                  </a:txBody>
                  <a:tcPr marL="152571" marR="152571" marT="76286" marB="76286"/>
                </a:tc>
                <a:tc>
                  <a:txBody>
                    <a:bodyPr/>
                    <a:lstStyle/>
                    <a:p>
                      <a:r>
                        <a:rPr lang="cs-CZ" sz="3000"/>
                        <a:t>3x denně</a:t>
                      </a:r>
                    </a:p>
                  </a:txBody>
                  <a:tcPr marL="152571" marR="152571" marT="76286" marB="76286"/>
                </a:tc>
                <a:tc>
                  <a:txBody>
                    <a:bodyPr/>
                    <a:lstStyle/>
                    <a:p>
                      <a:r>
                        <a:rPr lang="cs-CZ" sz="3000"/>
                        <a:t>denně</a:t>
                      </a:r>
                    </a:p>
                  </a:txBody>
                  <a:tcPr marL="152571" marR="152571" marT="76286" marB="76286"/>
                </a:tc>
                <a:tc>
                  <a:txBody>
                    <a:bodyPr/>
                    <a:lstStyle/>
                    <a:p>
                      <a:r>
                        <a:rPr lang="cs-CZ" sz="3000"/>
                        <a:t>5-3x týdně</a:t>
                      </a:r>
                    </a:p>
                  </a:txBody>
                  <a:tcPr marL="152571" marR="152571" marT="76286" marB="76286"/>
                </a:tc>
                <a:extLst>
                  <a:ext uri="{0D108BD9-81ED-4DB2-BD59-A6C34878D82A}">
                    <a16:rowId xmlns:a16="http://schemas.microsoft.com/office/drawing/2014/main" val="988015410"/>
                  </a:ext>
                </a:extLst>
              </a:tr>
            </a:tbl>
          </a:graphicData>
        </a:graphic>
      </p:graphicFrame>
    </p:spTree>
    <p:extLst>
      <p:ext uri="{BB962C8B-B14F-4D97-AF65-F5344CB8AC3E}">
        <p14:creationId xmlns:p14="http://schemas.microsoft.com/office/powerpoint/2010/main" val="788787315"/>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05BE13F-E251-4E22-A790-5CE166801717}"/>
              </a:ext>
            </a:extLst>
          </p:cNvPr>
          <p:cNvSpPr>
            <a:spLocks noGrp="1"/>
          </p:cNvSpPr>
          <p:nvPr>
            <p:ph type="title"/>
          </p:nvPr>
        </p:nvSpPr>
        <p:spPr>
          <a:xfrm>
            <a:off x="581192" y="702156"/>
            <a:ext cx="11029616" cy="874244"/>
          </a:xfrm>
        </p:spPr>
        <p:txBody>
          <a:bodyPr>
            <a:normAutofit/>
          </a:bodyPr>
          <a:lstStyle/>
          <a:p>
            <a:r>
              <a:rPr lang="cs-CZ" dirty="0"/>
              <a:t>NASTAVENÍ ELEKTROGYMNASTIKY</a:t>
            </a:r>
          </a:p>
        </p:txBody>
      </p:sp>
      <p:sp>
        <p:nvSpPr>
          <p:cNvPr id="3" name="Zástupný obsah 2">
            <a:extLst>
              <a:ext uri="{FF2B5EF4-FFF2-40B4-BE49-F238E27FC236}">
                <a16:creationId xmlns:a16="http://schemas.microsoft.com/office/drawing/2014/main" id="{9271DD52-EC2A-46DB-B976-3A1A50572545}"/>
              </a:ext>
            </a:extLst>
          </p:cNvPr>
          <p:cNvSpPr>
            <a:spLocks noGrp="1"/>
          </p:cNvSpPr>
          <p:nvPr>
            <p:ph idx="1"/>
          </p:nvPr>
        </p:nvSpPr>
        <p:spPr>
          <a:xfrm>
            <a:off x="581192" y="2246317"/>
            <a:ext cx="11415981" cy="4609089"/>
          </a:xfrm>
        </p:spPr>
        <p:txBody>
          <a:bodyPr>
            <a:normAutofit fontScale="92500"/>
          </a:bodyPr>
          <a:lstStyle/>
          <a:p>
            <a:pPr marL="305435" indent="-305435"/>
            <a:r>
              <a:rPr lang="cs-CZ" sz="1800" dirty="0">
                <a:ea typeface="+mn-lt"/>
                <a:cs typeface="+mn-lt"/>
              </a:rPr>
              <a:t>poloha pacienta tak, aby mohl v představě i realitě zapojit sval (například v CKC)</a:t>
            </a:r>
            <a:endParaRPr lang="cs-CZ" sz="1800"/>
          </a:p>
          <a:p>
            <a:pPr marL="305435" indent="-305435"/>
            <a:r>
              <a:rPr lang="cs-CZ" sz="1800" dirty="0">
                <a:ea typeface="+mn-lt"/>
                <a:cs typeface="+mn-lt"/>
              </a:rPr>
              <a:t>typ proudu</a:t>
            </a:r>
            <a:endParaRPr lang="cs-CZ" sz="1800"/>
          </a:p>
          <a:p>
            <a:pPr marL="305435" indent="-305435"/>
            <a:r>
              <a:rPr lang="cs-CZ" sz="1800" dirty="0">
                <a:ea typeface="+mn-lt"/>
                <a:cs typeface="+mn-lt"/>
              </a:rPr>
              <a:t>délka impulzu a pauzy u jednotlivých fází impulzu</a:t>
            </a:r>
            <a:endParaRPr lang="cs-CZ" sz="1800"/>
          </a:p>
          <a:p>
            <a:pPr marL="305435" indent="-305435"/>
            <a:r>
              <a:rPr lang="cs-CZ" sz="1800" dirty="0">
                <a:ea typeface="+mn-lt"/>
                <a:cs typeface="+mn-lt"/>
              </a:rPr>
              <a:t>umístění elektrod</a:t>
            </a:r>
            <a:endParaRPr lang="cs-CZ" sz="1800"/>
          </a:p>
          <a:p>
            <a:pPr marL="305435" indent="-305435"/>
            <a:r>
              <a:rPr lang="cs-CZ" sz="1800" dirty="0">
                <a:ea typeface="+mn-lt"/>
                <a:cs typeface="+mn-lt"/>
              </a:rPr>
              <a:t>subjektivní intenzita maximálně NPM (ne jen záškub, ale tetanická kontrakce svalu do frekvence 30 Hz následovaná hladkým tetanem, frekvence by neměla překročit 100 Hz, kdy se objevuje hladký tetanus)</a:t>
            </a:r>
            <a:endParaRPr lang="cs-CZ" sz="1800"/>
          </a:p>
          <a:p>
            <a:pPr marL="305435" indent="-305435"/>
            <a:r>
              <a:rPr lang="cs-CZ" sz="1800" dirty="0">
                <a:ea typeface="+mn-lt"/>
                <a:cs typeface="+mn-lt"/>
              </a:rPr>
              <a:t>doba aplikace (svaly s vyšším zastoupením vláken </a:t>
            </a:r>
            <a:r>
              <a:rPr lang="cs-CZ" sz="1800" dirty="0" err="1">
                <a:ea typeface="+mn-lt"/>
                <a:cs typeface="+mn-lt"/>
              </a:rPr>
              <a:t>fázických</a:t>
            </a:r>
            <a:r>
              <a:rPr lang="cs-CZ" sz="1800" dirty="0">
                <a:ea typeface="+mn-lt"/>
                <a:cs typeface="+mn-lt"/>
              </a:rPr>
              <a:t> maximálně 15 minut, s vyšším zastoupením posturálních vláken maximálně 30 minut)</a:t>
            </a:r>
            <a:endParaRPr lang="cs-CZ" sz="1800"/>
          </a:p>
          <a:p>
            <a:pPr marL="305435" indent="-305435"/>
            <a:r>
              <a:rPr lang="cs-CZ" sz="1800" dirty="0">
                <a:ea typeface="+mn-lt"/>
                <a:cs typeface="+mn-lt"/>
              </a:rPr>
              <a:t>frekvence procedur, která závisí na kvalitě svalové aktivity</a:t>
            </a:r>
            <a:endParaRPr lang="cs-CZ" sz="1800"/>
          </a:p>
          <a:p>
            <a:pPr marL="305435" indent="-305435"/>
            <a:r>
              <a:rPr lang="cs-CZ" sz="1800" dirty="0">
                <a:ea typeface="+mn-lt"/>
                <a:cs typeface="+mn-lt"/>
              </a:rPr>
              <a:t>step (pozitivní, prodloužením doby kontrakce, ale zachováním délky pauzy, nebo prodloužením časového intervalu procedury, pokud by při delší době kontrakce docházelo k její nižší kvalitě)</a:t>
            </a:r>
            <a:endParaRPr lang="cs-CZ" sz="1800" dirty="0"/>
          </a:p>
          <a:p>
            <a:pPr marL="305435" indent="-305435"/>
            <a:endParaRPr lang="cs-CZ" dirty="0"/>
          </a:p>
        </p:txBody>
      </p:sp>
    </p:spTree>
    <p:extLst>
      <p:ext uri="{BB962C8B-B14F-4D97-AF65-F5344CB8AC3E}">
        <p14:creationId xmlns:p14="http://schemas.microsoft.com/office/powerpoint/2010/main" val="3196758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43B05A4-157F-403C-939A-ED1B6A0A02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41230014-EC60-4081-B12F-F825D2114847}"/>
              </a:ext>
            </a:extLst>
          </p:cNvPr>
          <p:cNvSpPr>
            <a:spLocks noGrp="1"/>
          </p:cNvSpPr>
          <p:nvPr>
            <p:ph type="title"/>
          </p:nvPr>
        </p:nvSpPr>
        <p:spPr>
          <a:xfrm>
            <a:off x="581192" y="1507414"/>
            <a:ext cx="5120255" cy="3903332"/>
          </a:xfrm>
        </p:spPr>
        <p:txBody>
          <a:bodyPr anchor="t">
            <a:normAutofit/>
          </a:bodyPr>
          <a:lstStyle/>
          <a:p>
            <a:r>
              <a:rPr lang="cs-CZ" sz="4000">
                <a:solidFill>
                  <a:schemeClr val="tx1">
                    <a:lumMod val="85000"/>
                    <a:lumOff val="15000"/>
                  </a:schemeClr>
                </a:solidFill>
              </a:rPr>
              <a:t>PARAMETRY EG</a:t>
            </a:r>
          </a:p>
        </p:txBody>
      </p:sp>
      <p:sp>
        <p:nvSpPr>
          <p:cNvPr id="10" name="Rectangle 9">
            <a:extLst>
              <a:ext uri="{FF2B5EF4-FFF2-40B4-BE49-F238E27FC236}">
                <a16:creationId xmlns:a16="http://schemas.microsoft.com/office/drawing/2014/main" id="{E8CCE107-A70B-4916-9A0B-751C70B9B5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3642"/>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A925BC7-7CC5-4A0C-9B3D-8829EBF281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V="1">
            <a:off x="4244340" y="3329711"/>
            <a:ext cx="3703320" cy="5872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Zástupný obsah 2">
            <a:extLst>
              <a:ext uri="{FF2B5EF4-FFF2-40B4-BE49-F238E27FC236}">
                <a16:creationId xmlns:a16="http://schemas.microsoft.com/office/drawing/2014/main" id="{AEC4FF85-74CC-4121-90C0-B8C15826A50B}"/>
              </a:ext>
            </a:extLst>
          </p:cNvPr>
          <p:cNvSpPr>
            <a:spLocks noGrp="1"/>
          </p:cNvSpPr>
          <p:nvPr>
            <p:ph idx="1"/>
          </p:nvPr>
        </p:nvSpPr>
        <p:spPr>
          <a:xfrm>
            <a:off x="6441743" y="1507415"/>
            <a:ext cx="4819091" cy="3903331"/>
          </a:xfrm>
          <a:ln w="57150">
            <a:noFill/>
          </a:ln>
        </p:spPr>
        <p:txBody>
          <a:bodyPr anchor="t">
            <a:normAutofit/>
          </a:bodyPr>
          <a:lstStyle/>
          <a:p>
            <a:pPr marL="305435" indent="-305435"/>
            <a:r>
              <a:rPr lang="cs-CZ" sz="2000"/>
              <a:t>Bipolární aplikace: </a:t>
            </a:r>
          </a:p>
          <a:p>
            <a:pPr marL="629920" lvl="1" indent="-305435"/>
            <a:r>
              <a:rPr lang="cs-CZ" sz="2000">
                <a:ea typeface="+mn-lt"/>
                <a:cs typeface="+mn-lt"/>
              </a:rPr>
              <a:t>2 stejně velké EL na daném svalu</a:t>
            </a:r>
            <a:endParaRPr lang="en-US" sz="2000">
              <a:ea typeface="+mn-lt"/>
              <a:cs typeface="+mn-lt"/>
            </a:endParaRPr>
          </a:p>
          <a:p>
            <a:pPr marL="629920" lvl="1" indent="-305435"/>
            <a:r>
              <a:rPr lang="cs-CZ" sz="2000">
                <a:ea typeface="+mn-lt"/>
                <a:cs typeface="+mn-lt"/>
              </a:rPr>
              <a:t>Pouze pro dlouhodobé dráždění</a:t>
            </a:r>
          </a:p>
          <a:p>
            <a:pPr marL="305435" indent="-305435"/>
            <a:r>
              <a:rPr lang="cs-CZ" sz="2000"/>
              <a:t>Monopolární aplikace:</a:t>
            </a:r>
          </a:p>
          <a:p>
            <a:pPr marL="629920" lvl="1" indent="-305435"/>
            <a:r>
              <a:rPr lang="cs-CZ" sz="2000"/>
              <a:t>Užití malé kuličkové EL v místě motorického bodu svalu </a:t>
            </a:r>
          </a:p>
          <a:p>
            <a:pPr marL="629920" lvl="1" indent="-305435"/>
            <a:r>
              <a:rPr lang="cs-CZ" sz="2000"/>
              <a:t>Větší EL uložena distálně na témže svalu</a:t>
            </a:r>
          </a:p>
        </p:txBody>
      </p:sp>
      <p:sp>
        <p:nvSpPr>
          <p:cNvPr id="14" name="Rectangle 13">
            <a:extLst>
              <a:ext uri="{FF2B5EF4-FFF2-40B4-BE49-F238E27FC236}">
                <a16:creationId xmlns:a16="http://schemas.microsoft.com/office/drawing/2014/main" id="{6E67D916-28C7-4965-BA3C-287FB857979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878019"/>
            <a:ext cx="11298933" cy="512708"/>
          </a:xfrm>
          <a:prstGeom prst="rect">
            <a:avLst/>
          </a:prstGeom>
          <a:solidFill>
            <a:srgbClr val="969FA7">
              <a:alpha val="70000"/>
            </a:srgb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84040776"/>
      </p:ext>
    </p:extLst>
  </p:cSld>
  <p:clrMapOvr>
    <a:masterClrMapping/>
  </p:clrMapOvr>
</p:sld>
</file>

<file path=ppt/theme/theme1.xml><?xml version="1.0" encoding="utf-8"?>
<a:theme xmlns:a="http://schemas.openxmlformats.org/drawingml/2006/main" name="DividendVTI">
  <a:themeElements>
    <a:clrScheme name="DividendVTI">
      <a:dk1>
        <a:sysClr val="windowText" lastClr="000000"/>
      </a:dk1>
      <a:lt1>
        <a:sysClr val="window" lastClr="FFFFFF"/>
      </a:lt1>
      <a:dk2>
        <a:srgbClr val="3D3D3D"/>
      </a:dk2>
      <a:lt2>
        <a:srgbClr val="EBEBEB"/>
      </a:lt2>
      <a:accent1>
        <a:srgbClr val="ED8428"/>
      </a:accent1>
      <a:accent2>
        <a:srgbClr val="E6C46D"/>
      </a:accent2>
      <a:accent3>
        <a:srgbClr val="537685"/>
      </a:accent3>
      <a:accent4>
        <a:srgbClr val="969FA7"/>
      </a:accent4>
      <a:accent5>
        <a:srgbClr val="A9C37C"/>
      </a:accent5>
      <a:accent6>
        <a:srgbClr val="5A8071"/>
      </a:accent6>
      <a:hlink>
        <a:srgbClr val="828282"/>
      </a:hlink>
      <a:folHlink>
        <a:srgbClr val="A5A5A5"/>
      </a:folHlink>
    </a:clrScheme>
    <a:fontScheme name="Dividend">
      <a:majorFont>
        <a:latin typeface="Univers Condensed"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Univers"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Širokoúhlá obrazovka</PresentationFormat>
  <Paragraphs>0</Paragraphs>
  <Slides>24</Slides>
  <Notes>0</Notes>
  <HiddenSlides>0</HiddenSlides>
  <MMClips>0</MMClips>
  <ScaleCrop>false</ScaleCrop>
  <HeadingPairs>
    <vt:vector size="4" baseType="variant">
      <vt:variant>
        <vt:lpstr>Motiv</vt:lpstr>
      </vt:variant>
      <vt:variant>
        <vt:i4>1</vt:i4>
      </vt:variant>
      <vt:variant>
        <vt:lpstr>Nadpisy snímků</vt:lpstr>
      </vt:variant>
      <vt:variant>
        <vt:i4>24</vt:i4>
      </vt:variant>
    </vt:vector>
  </HeadingPairs>
  <TitlesOfParts>
    <vt:vector size="25" baseType="lpstr">
      <vt:lpstr>DividendVTI</vt:lpstr>
      <vt:lpstr>Elektrogymnastika &amp; myofeedback</vt:lpstr>
      <vt:lpstr>Elektrogymnastika (eg)</vt:lpstr>
      <vt:lpstr>Hypotonus příčiny</vt:lpstr>
      <vt:lpstr>Cíl eg  Posílení svalu  prevence atrofie svalu  Zařazení svalu do správného stereotypu určitého pohybu, vč. pchch centrálního motoneuronu (chabá paréza u CMP = nejcílenější možná facilitace senzorického a motorického kortexu) či kupř. Ve sportovní medicíně pro ZAŘAZENÍ do optimálních stereotypů určitého pohybu (kupř. Vrhačské disciplíny)   </vt:lpstr>
      <vt:lpstr>Typy proudů UŽÍVANÉ U EG</vt:lpstr>
      <vt:lpstr>DÉLKA STIMULACE eG</vt:lpstr>
      <vt:lpstr>DOBA KONTRAKCE &amp; RELAXACE</vt:lpstr>
      <vt:lpstr>NASTAVENÍ ELEKTROGYMNASTIKY</vt:lpstr>
      <vt:lpstr>PARAMETRY EG</vt:lpstr>
      <vt:lpstr>STIMULACE U POŠKOZENÍ cns - SIP </vt:lpstr>
      <vt:lpstr>SIP - PARAMETRY</vt:lpstr>
      <vt:lpstr>BIOFEEDBACK</vt:lpstr>
      <vt:lpstr>MyOFEEDBACK</vt:lpstr>
      <vt:lpstr>MYOFEEDBACK</vt:lpstr>
      <vt:lpstr>MYOFEEDBACK PŘÍSTROJE PŘÍKLADY</vt:lpstr>
      <vt:lpstr>Diagnostický biofeedback - emg</vt:lpstr>
      <vt:lpstr>Provedení emg</vt:lpstr>
      <vt:lpstr>FUNKČNÍ ELEKTRICKÁ STIMULACE (FES)1</vt:lpstr>
      <vt:lpstr>FUNKČNÍ ELEKTRICKÁ STIMULACE (FES) 2</vt:lpstr>
      <vt:lpstr>INDIKACE fes  cmp NÁDORY MOZKU SCLEROSIS MULTIPLEX TRAUMATICKÉ POŠKOZENÍ MOZKU ČI MÍCHY EXTRAPYRAMIDOVÉ ONEMOCNĚNÍ</vt:lpstr>
      <vt:lpstr>Fes u n. peroneus</vt:lpstr>
      <vt:lpstr>FUNKČNÍ ELEKTRICKÁ STIMULACE</vt:lpstr>
      <vt:lpstr>literatura</vt:lpstr>
      <vt:lpstr>Děkuji za pozornost!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
  <cp:lastModifiedBy/>
  <cp:revision>1154</cp:revision>
  <dcterms:created xsi:type="dcterms:W3CDTF">2021-02-02T16:04:55Z</dcterms:created>
  <dcterms:modified xsi:type="dcterms:W3CDTF">2021-03-18T07:43:32Z</dcterms:modified>
</cp:coreProperties>
</file>