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9" r:id="rId3"/>
    <p:sldId id="260" r:id="rId4"/>
    <p:sldId id="271" r:id="rId5"/>
    <p:sldId id="261" r:id="rId6"/>
    <p:sldId id="274" r:id="rId7"/>
    <p:sldId id="275" r:id="rId8"/>
    <p:sldId id="276" r:id="rId9"/>
    <p:sldId id="257" r:id="rId10"/>
    <p:sldId id="262" r:id="rId11"/>
    <p:sldId id="263" r:id="rId12"/>
    <p:sldId id="272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7" r:id="rId21"/>
    <p:sldId id="27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511EE-5707-9ADA-B335-956C2CFAF320}" v="8376" dt="2021-02-06T10:29:25.459"/>
    <p1510:client id="{301EE506-62D9-5FD3-FD48-2D93AC5D02F3}" v="2393" dt="2021-02-05T20:41:13.916"/>
    <p1510:client id="{57C80064-9BC0-D852-B9BB-D18A24D392E4}" v="382" dt="2021-02-06T11:55:06.043"/>
    <p1510:client id="{968121AB-78C3-40C6-B7B2-A6B06FCB336A}" v="1222" dt="2021-02-05T15:41:57.046"/>
    <p1510:client id="{AA0EF00D-A0A9-42DA-05CD-DF94E7D56EF7}" v="2121" dt="2021-02-06T22:15:45.226"/>
    <p1510:client id="{ABE9F778-EA72-9A78-DD3E-2CA49D3B40DF}" v="30" dt="2021-04-02T19:59:41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053F3-A609-4212-AB98-3013CD72029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CB860C-4AB9-4D44-9A61-F5B0AEE9B384}">
      <dgm:prSet/>
      <dgm:spPr/>
      <dgm:t>
        <a:bodyPr/>
        <a:lstStyle/>
        <a:p>
          <a:r>
            <a:rPr lang="cs-CZ"/>
            <a:t>ORGANICKÝ:</a:t>
          </a:r>
          <a:endParaRPr lang="en-US"/>
        </a:p>
      </dgm:t>
    </dgm:pt>
    <dgm:pt modelId="{C00384E4-F2D0-48C8-ABD0-3F96083866CF}" type="parTrans" cxnId="{016AD3A5-3CC7-4C5E-BCC1-0331C2536C89}">
      <dgm:prSet/>
      <dgm:spPr/>
      <dgm:t>
        <a:bodyPr/>
        <a:lstStyle/>
        <a:p>
          <a:endParaRPr lang="en-US"/>
        </a:p>
      </dgm:t>
    </dgm:pt>
    <dgm:pt modelId="{2DD1DE7E-A1EE-40C0-AC92-6FA916C503E3}" type="sibTrans" cxnId="{016AD3A5-3CC7-4C5E-BCC1-0331C2536C89}">
      <dgm:prSet/>
      <dgm:spPr/>
      <dgm:t>
        <a:bodyPr/>
        <a:lstStyle/>
        <a:p>
          <a:endParaRPr lang="en-US"/>
        </a:p>
      </dgm:t>
    </dgm:pt>
    <dgm:pt modelId="{18B0231F-74EC-42E4-BF94-53A1A89B84B6}">
      <dgm:prSet/>
      <dgm:spPr/>
      <dgm:t>
        <a:bodyPr/>
        <a:lstStyle/>
        <a:p>
          <a:r>
            <a:rPr lang="cs-CZ"/>
            <a:t>Spasticita, rigidita</a:t>
          </a:r>
          <a:endParaRPr lang="en-US"/>
        </a:p>
      </dgm:t>
    </dgm:pt>
    <dgm:pt modelId="{6836DCE1-159B-408D-8734-DF97F9DFF6F0}" type="parTrans" cxnId="{B80A096A-A58E-4933-9458-DE3523FC88CD}">
      <dgm:prSet/>
      <dgm:spPr/>
      <dgm:t>
        <a:bodyPr/>
        <a:lstStyle/>
        <a:p>
          <a:endParaRPr lang="en-US"/>
        </a:p>
      </dgm:t>
    </dgm:pt>
    <dgm:pt modelId="{A41F64BC-B737-48F0-B322-144C2D52C584}" type="sibTrans" cxnId="{B80A096A-A58E-4933-9458-DE3523FC88CD}">
      <dgm:prSet/>
      <dgm:spPr/>
      <dgm:t>
        <a:bodyPr/>
        <a:lstStyle/>
        <a:p>
          <a:endParaRPr lang="en-US"/>
        </a:p>
      </dgm:t>
    </dgm:pt>
    <dgm:pt modelId="{2D8B593A-E390-4CCB-9880-8868A987D745}">
      <dgm:prSet/>
      <dgm:spPr/>
      <dgm:t>
        <a:bodyPr/>
        <a:lstStyle/>
        <a:p>
          <a:r>
            <a:rPr lang="cs-CZ"/>
            <a:t>FUNKČNÍ: příčinou může být</a:t>
          </a:r>
          <a:endParaRPr lang="en-US"/>
        </a:p>
      </dgm:t>
    </dgm:pt>
    <dgm:pt modelId="{B28DE56A-19BC-409E-B734-A72B68B6B52F}" type="parTrans" cxnId="{910FDA2B-C92A-47F7-A36E-A98BF4178453}">
      <dgm:prSet/>
      <dgm:spPr/>
      <dgm:t>
        <a:bodyPr/>
        <a:lstStyle/>
        <a:p>
          <a:endParaRPr lang="en-US"/>
        </a:p>
      </dgm:t>
    </dgm:pt>
    <dgm:pt modelId="{25E2184D-932A-4EAB-BB5B-CBB12FBE1D16}" type="sibTrans" cxnId="{910FDA2B-C92A-47F7-A36E-A98BF4178453}">
      <dgm:prSet/>
      <dgm:spPr/>
      <dgm:t>
        <a:bodyPr/>
        <a:lstStyle/>
        <a:p>
          <a:endParaRPr lang="en-US"/>
        </a:p>
      </dgm:t>
    </dgm:pt>
    <dgm:pt modelId="{9335EA88-7847-4EE5-B048-6C88FE862590}">
      <dgm:prSet/>
      <dgm:spPr/>
      <dgm:t>
        <a:bodyPr/>
        <a:lstStyle/>
        <a:p>
          <a:r>
            <a:rPr lang="cs-CZ"/>
            <a:t>Dysfunkce limbického systému</a:t>
          </a:r>
          <a:endParaRPr lang="en-US"/>
        </a:p>
      </dgm:t>
    </dgm:pt>
    <dgm:pt modelId="{1BD8483D-0E21-472C-933E-8585F0F18903}" type="parTrans" cxnId="{A2403AD6-C4EB-49DD-88E9-9EC99537E184}">
      <dgm:prSet/>
      <dgm:spPr/>
      <dgm:t>
        <a:bodyPr/>
        <a:lstStyle/>
        <a:p>
          <a:endParaRPr lang="en-US"/>
        </a:p>
      </dgm:t>
    </dgm:pt>
    <dgm:pt modelId="{B4FF3A87-D3ED-46CB-89A6-53578F1F5ED9}" type="sibTrans" cxnId="{A2403AD6-C4EB-49DD-88E9-9EC99537E184}">
      <dgm:prSet/>
      <dgm:spPr/>
      <dgm:t>
        <a:bodyPr/>
        <a:lstStyle/>
        <a:p>
          <a:endParaRPr lang="en-US"/>
        </a:p>
      </dgm:t>
    </dgm:pt>
    <dgm:pt modelId="{6ED36121-BBE8-4D12-9129-56B7BF419371}">
      <dgm:prSet/>
      <dgm:spPr/>
      <dgm:t>
        <a:bodyPr/>
        <a:lstStyle/>
        <a:p>
          <a:r>
            <a:rPr lang="cs-CZ"/>
            <a:t>Dysfunkce na úrovni míšního segmentu</a:t>
          </a:r>
          <a:endParaRPr lang="en-US"/>
        </a:p>
      </dgm:t>
    </dgm:pt>
    <dgm:pt modelId="{6C6B4CFE-AF90-4441-A298-5252D820AC5A}" type="parTrans" cxnId="{ED2308F0-7EE9-48C2-B99D-8B9B9E9EEE5F}">
      <dgm:prSet/>
      <dgm:spPr/>
      <dgm:t>
        <a:bodyPr/>
        <a:lstStyle/>
        <a:p>
          <a:endParaRPr lang="en-US"/>
        </a:p>
      </dgm:t>
    </dgm:pt>
    <dgm:pt modelId="{A63FE1AB-1520-4FEE-A19C-99B8E0BC8FA7}" type="sibTrans" cxnId="{ED2308F0-7EE9-48C2-B99D-8B9B9E9EEE5F}">
      <dgm:prSet/>
      <dgm:spPr/>
      <dgm:t>
        <a:bodyPr/>
        <a:lstStyle/>
        <a:p>
          <a:endParaRPr lang="en-US"/>
        </a:p>
      </dgm:t>
    </dgm:pt>
    <dgm:pt modelId="{733C8AFB-88D8-4729-9F66-429231C3378C}">
      <dgm:prSet/>
      <dgm:spPr/>
      <dgm:t>
        <a:bodyPr/>
        <a:lstStyle/>
        <a:p>
          <a:r>
            <a:rPr lang="cs-CZ"/>
            <a:t>Reakce na dráždění</a:t>
          </a:r>
          <a:endParaRPr lang="en-US"/>
        </a:p>
      </dgm:t>
    </dgm:pt>
    <dgm:pt modelId="{C4D34E88-D65B-4AED-AEB4-074EA5AAF819}" type="parTrans" cxnId="{5379ED75-F186-4BC2-BB4E-46931CD55FD5}">
      <dgm:prSet/>
      <dgm:spPr/>
      <dgm:t>
        <a:bodyPr/>
        <a:lstStyle/>
        <a:p>
          <a:endParaRPr lang="en-US"/>
        </a:p>
      </dgm:t>
    </dgm:pt>
    <dgm:pt modelId="{DEC5AF19-10CD-4680-AB28-3681D0EB5325}" type="sibTrans" cxnId="{5379ED75-F186-4BC2-BB4E-46931CD55FD5}">
      <dgm:prSet/>
      <dgm:spPr/>
      <dgm:t>
        <a:bodyPr/>
        <a:lstStyle/>
        <a:p>
          <a:endParaRPr lang="en-US"/>
        </a:p>
      </dgm:t>
    </dgm:pt>
    <dgm:pt modelId="{F742DF1D-6CC2-47C9-8522-D5C073A8133D}">
      <dgm:prSet/>
      <dgm:spPr/>
      <dgm:t>
        <a:bodyPr/>
        <a:lstStyle/>
        <a:p>
          <a:r>
            <a:rPr lang="cs-CZ"/>
            <a:t>Inkoordinace svalových vláken - reflexní změny</a:t>
          </a:r>
          <a:endParaRPr lang="en-US"/>
        </a:p>
      </dgm:t>
    </dgm:pt>
    <dgm:pt modelId="{2BC21C10-BBC4-4BEB-AFC7-1D7EB9C2404A}" type="parTrans" cxnId="{B4D32345-EA23-4E57-AF5C-57B11CAA58D6}">
      <dgm:prSet/>
      <dgm:spPr/>
      <dgm:t>
        <a:bodyPr/>
        <a:lstStyle/>
        <a:p>
          <a:endParaRPr lang="en-US"/>
        </a:p>
      </dgm:t>
    </dgm:pt>
    <dgm:pt modelId="{9F60D7F7-9D4A-4283-B21C-F9CF4630405B}" type="sibTrans" cxnId="{B4D32345-EA23-4E57-AF5C-57B11CAA58D6}">
      <dgm:prSet/>
      <dgm:spPr/>
      <dgm:t>
        <a:bodyPr/>
        <a:lstStyle/>
        <a:p>
          <a:endParaRPr lang="en-US"/>
        </a:p>
      </dgm:t>
    </dgm:pt>
    <dgm:pt modelId="{F1A451F2-F5F6-45D0-9E81-B3279B7BC69A}" type="pres">
      <dgm:prSet presAssocID="{A2C053F3-A609-4212-AB98-3013CD720295}" presName="linear" presStyleCnt="0">
        <dgm:presLayoutVars>
          <dgm:dir/>
          <dgm:animLvl val="lvl"/>
          <dgm:resizeHandles val="exact"/>
        </dgm:presLayoutVars>
      </dgm:prSet>
      <dgm:spPr/>
    </dgm:pt>
    <dgm:pt modelId="{95B36D73-0C4A-4521-8564-3363D61E4FE2}" type="pres">
      <dgm:prSet presAssocID="{07CB860C-4AB9-4D44-9A61-F5B0AEE9B384}" presName="parentLin" presStyleCnt="0"/>
      <dgm:spPr/>
    </dgm:pt>
    <dgm:pt modelId="{1A4A4F2A-9B45-4722-B710-BFBA5E3FCA08}" type="pres">
      <dgm:prSet presAssocID="{07CB860C-4AB9-4D44-9A61-F5B0AEE9B384}" presName="parentLeftMargin" presStyleLbl="node1" presStyleIdx="0" presStyleCnt="2"/>
      <dgm:spPr/>
    </dgm:pt>
    <dgm:pt modelId="{E475A598-CF55-46DD-B0BF-0A9375C18509}" type="pres">
      <dgm:prSet presAssocID="{07CB860C-4AB9-4D44-9A61-F5B0AEE9B3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FC9664-11CE-419E-8822-B72615224298}" type="pres">
      <dgm:prSet presAssocID="{07CB860C-4AB9-4D44-9A61-F5B0AEE9B384}" presName="negativeSpace" presStyleCnt="0"/>
      <dgm:spPr/>
    </dgm:pt>
    <dgm:pt modelId="{FF1AE16F-153B-4287-A3F9-F7B0BC849617}" type="pres">
      <dgm:prSet presAssocID="{07CB860C-4AB9-4D44-9A61-F5B0AEE9B384}" presName="childText" presStyleLbl="conFgAcc1" presStyleIdx="0" presStyleCnt="2">
        <dgm:presLayoutVars>
          <dgm:bulletEnabled val="1"/>
        </dgm:presLayoutVars>
      </dgm:prSet>
      <dgm:spPr/>
    </dgm:pt>
    <dgm:pt modelId="{D0557A68-9078-420D-81B3-139301ABFC62}" type="pres">
      <dgm:prSet presAssocID="{2DD1DE7E-A1EE-40C0-AC92-6FA916C503E3}" presName="spaceBetweenRectangles" presStyleCnt="0"/>
      <dgm:spPr/>
    </dgm:pt>
    <dgm:pt modelId="{58924B4F-2D5D-4206-9A53-1E75065B7CDE}" type="pres">
      <dgm:prSet presAssocID="{2D8B593A-E390-4CCB-9880-8868A987D745}" presName="parentLin" presStyleCnt="0"/>
      <dgm:spPr/>
    </dgm:pt>
    <dgm:pt modelId="{19A1236D-279C-4F27-8021-8CB1CCC638D6}" type="pres">
      <dgm:prSet presAssocID="{2D8B593A-E390-4CCB-9880-8868A987D745}" presName="parentLeftMargin" presStyleLbl="node1" presStyleIdx="0" presStyleCnt="2"/>
      <dgm:spPr/>
    </dgm:pt>
    <dgm:pt modelId="{79E93CFD-3C52-42C5-928C-2308C42428AB}" type="pres">
      <dgm:prSet presAssocID="{2D8B593A-E390-4CCB-9880-8868A987D74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75082D0-E449-4814-8178-1D55B17EB05E}" type="pres">
      <dgm:prSet presAssocID="{2D8B593A-E390-4CCB-9880-8868A987D745}" presName="negativeSpace" presStyleCnt="0"/>
      <dgm:spPr/>
    </dgm:pt>
    <dgm:pt modelId="{D7666EC2-BF90-462F-87DB-7A77897486B7}" type="pres">
      <dgm:prSet presAssocID="{2D8B593A-E390-4CCB-9880-8868A987D74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D7BA09-3EE7-4317-B4BD-FB94D6AE111E}" type="presOf" srcId="{733C8AFB-88D8-4729-9F66-429231C3378C}" destId="{D7666EC2-BF90-462F-87DB-7A77897486B7}" srcOrd="0" destOrd="2" presId="urn:microsoft.com/office/officeart/2005/8/layout/list1"/>
    <dgm:cxn modelId="{910FDA2B-C92A-47F7-A36E-A98BF4178453}" srcId="{A2C053F3-A609-4212-AB98-3013CD720295}" destId="{2D8B593A-E390-4CCB-9880-8868A987D745}" srcOrd="1" destOrd="0" parTransId="{B28DE56A-19BC-409E-B734-A72B68B6B52F}" sibTransId="{25E2184D-932A-4EAB-BB5B-CBB12FBE1D16}"/>
    <dgm:cxn modelId="{CDF9BD5E-F3CE-488B-9B33-DA7C5F0E0F7A}" type="presOf" srcId="{F742DF1D-6CC2-47C9-8522-D5C073A8133D}" destId="{D7666EC2-BF90-462F-87DB-7A77897486B7}" srcOrd="0" destOrd="3" presId="urn:microsoft.com/office/officeart/2005/8/layout/list1"/>
    <dgm:cxn modelId="{BE846444-E5D7-4877-B67B-663672FDBE91}" type="presOf" srcId="{2D8B593A-E390-4CCB-9880-8868A987D745}" destId="{79E93CFD-3C52-42C5-928C-2308C42428AB}" srcOrd="1" destOrd="0" presId="urn:microsoft.com/office/officeart/2005/8/layout/list1"/>
    <dgm:cxn modelId="{B4D32345-EA23-4E57-AF5C-57B11CAA58D6}" srcId="{2D8B593A-E390-4CCB-9880-8868A987D745}" destId="{F742DF1D-6CC2-47C9-8522-D5C073A8133D}" srcOrd="3" destOrd="0" parTransId="{2BC21C10-BBC4-4BEB-AFC7-1D7EB9C2404A}" sibTransId="{9F60D7F7-9D4A-4283-B21C-F9CF4630405B}"/>
    <dgm:cxn modelId="{B80A096A-A58E-4933-9458-DE3523FC88CD}" srcId="{07CB860C-4AB9-4D44-9A61-F5B0AEE9B384}" destId="{18B0231F-74EC-42E4-BF94-53A1A89B84B6}" srcOrd="0" destOrd="0" parTransId="{6836DCE1-159B-408D-8734-DF97F9DFF6F0}" sibTransId="{A41F64BC-B737-48F0-B322-144C2D52C584}"/>
    <dgm:cxn modelId="{5379ED75-F186-4BC2-BB4E-46931CD55FD5}" srcId="{2D8B593A-E390-4CCB-9880-8868A987D745}" destId="{733C8AFB-88D8-4729-9F66-429231C3378C}" srcOrd="2" destOrd="0" parTransId="{C4D34E88-D65B-4AED-AEB4-074EA5AAF819}" sibTransId="{DEC5AF19-10CD-4680-AB28-3681D0EB5325}"/>
    <dgm:cxn modelId="{27D01482-74C8-4DFE-9687-8654E463EF6A}" type="presOf" srcId="{9335EA88-7847-4EE5-B048-6C88FE862590}" destId="{D7666EC2-BF90-462F-87DB-7A77897486B7}" srcOrd="0" destOrd="0" presId="urn:microsoft.com/office/officeart/2005/8/layout/list1"/>
    <dgm:cxn modelId="{04FFF195-F013-498F-93E9-24F0E2946BF2}" type="presOf" srcId="{6ED36121-BBE8-4D12-9129-56B7BF419371}" destId="{D7666EC2-BF90-462F-87DB-7A77897486B7}" srcOrd="0" destOrd="1" presId="urn:microsoft.com/office/officeart/2005/8/layout/list1"/>
    <dgm:cxn modelId="{016AD3A5-3CC7-4C5E-BCC1-0331C2536C89}" srcId="{A2C053F3-A609-4212-AB98-3013CD720295}" destId="{07CB860C-4AB9-4D44-9A61-F5B0AEE9B384}" srcOrd="0" destOrd="0" parTransId="{C00384E4-F2D0-48C8-ABD0-3F96083866CF}" sibTransId="{2DD1DE7E-A1EE-40C0-AC92-6FA916C503E3}"/>
    <dgm:cxn modelId="{F621DBBD-AF15-48EF-97AF-196F26ECB509}" type="presOf" srcId="{2D8B593A-E390-4CCB-9880-8868A987D745}" destId="{19A1236D-279C-4F27-8021-8CB1CCC638D6}" srcOrd="0" destOrd="0" presId="urn:microsoft.com/office/officeart/2005/8/layout/list1"/>
    <dgm:cxn modelId="{DF252DC1-8DA4-4403-97E2-65AABFF94355}" type="presOf" srcId="{07CB860C-4AB9-4D44-9A61-F5B0AEE9B384}" destId="{1A4A4F2A-9B45-4722-B710-BFBA5E3FCA08}" srcOrd="0" destOrd="0" presId="urn:microsoft.com/office/officeart/2005/8/layout/list1"/>
    <dgm:cxn modelId="{D0EF70CE-05AA-4AEA-897E-6B1F39CB8C92}" type="presOf" srcId="{07CB860C-4AB9-4D44-9A61-F5B0AEE9B384}" destId="{E475A598-CF55-46DD-B0BF-0A9375C18509}" srcOrd="1" destOrd="0" presId="urn:microsoft.com/office/officeart/2005/8/layout/list1"/>
    <dgm:cxn modelId="{235E35D6-BFEB-4EED-AF68-0F84093DBE57}" type="presOf" srcId="{A2C053F3-A609-4212-AB98-3013CD720295}" destId="{F1A451F2-F5F6-45D0-9E81-B3279B7BC69A}" srcOrd="0" destOrd="0" presId="urn:microsoft.com/office/officeart/2005/8/layout/list1"/>
    <dgm:cxn modelId="{A2403AD6-C4EB-49DD-88E9-9EC99537E184}" srcId="{2D8B593A-E390-4CCB-9880-8868A987D745}" destId="{9335EA88-7847-4EE5-B048-6C88FE862590}" srcOrd="0" destOrd="0" parTransId="{1BD8483D-0E21-472C-933E-8585F0F18903}" sibTransId="{B4FF3A87-D3ED-46CB-89A6-53578F1F5ED9}"/>
    <dgm:cxn modelId="{D622C8ED-56F3-4F2B-A26A-457676C77A30}" type="presOf" srcId="{18B0231F-74EC-42E4-BF94-53A1A89B84B6}" destId="{FF1AE16F-153B-4287-A3F9-F7B0BC849617}" srcOrd="0" destOrd="0" presId="urn:microsoft.com/office/officeart/2005/8/layout/list1"/>
    <dgm:cxn modelId="{ED2308F0-7EE9-48C2-B99D-8B9B9E9EEE5F}" srcId="{2D8B593A-E390-4CCB-9880-8868A987D745}" destId="{6ED36121-BBE8-4D12-9129-56B7BF419371}" srcOrd="1" destOrd="0" parTransId="{6C6B4CFE-AF90-4441-A298-5252D820AC5A}" sibTransId="{A63FE1AB-1520-4FEE-A19C-99B8E0BC8FA7}"/>
    <dgm:cxn modelId="{EC91627B-7478-4D14-B4FD-3F4DE51664A3}" type="presParOf" srcId="{F1A451F2-F5F6-45D0-9E81-B3279B7BC69A}" destId="{95B36D73-0C4A-4521-8564-3363D61E4FE2}" srcOrd="0" destOrd="0" presId="urn:microsoft.com/office/officeart/2005/8/layout/list1"/>
    <dgm:cxn modelId="{0C613053-969C-4C76-993C-BB7FFEB7B29E}" type="presParOf" srcId="{95B36D73-0C4A-4521-8564-3363D61E4FE2}" destId="{1A4A4F2A-9B45-4722-B710-BFBA5E3FCA08}" srcOrd="0" destOrd="0" presId="urn:microsoft.com/office/officeart/2005/8/layout/list1"/>
    <dgm:cxn modelId="{FADF95D4-71CA-4966-B5BF-C72B668838AE}" type="presParOf" srcId="{95B36D73-0C4A-4521-8564-3363D61E4FE2}" destId="{E475A598-CF55-46DD-B0BF-0A9375C18509}" srcOrd="1" destOrd="0" presId="urn:microsoft.com/office/officeart/2005/8/layout/list1"/>
    <dgm:cxn modelId="{6996E24C-6425-4AFF-A4F4-22995DF912B3}" type="presParOf" srcId="{F1A451F2-F5F6-45D0-9E81-B3279B7BC69A}" destId="{C7FC9664-11CE-419E-8822-B72615224298}" srcOrd="1" destOrd="0" presId="urn:microsoft.com/office/officeart/2005/8/layout/list1"/>
    <dgm:cxn modelId="{07C05868-E2A6-4670-A411-452E485E2301}" type="presParOf" srcId="{F1A451F2-F5F6-45D0-9E81-B3279B7BC69A}" destId="{FF1AE16F-153B-4287-A3F9-F7B0BC849617}" srcOrd="2" destOrd="0" presId="urn:microsoft.com/office/officeart/2005/8/layout/list1"/>
    <dgm:cxn modelId="{2B5F1014-6E95-4972-8326-4A7813048BB2}" type="presParOf" srcId="{F1A451F2-F5F6-45D0-9E81-B3279B7BC69A}" destId="{D0557A68-9078-420D-81B3-139301ABFC62}" srcOrd="3" destOrd="0" presId="urn:microsoft.com/office/officeart/2005/8/layout/list1"/>
    <dgm:cxn modelId="{2550E0E1-BC06-44FF-A0DA-721C69080B71}" type="presParOf" srcId="{F1A451F2-F5F6-45D0-9E81-B3279B7BC69A}" destId="{58924B4F-2D5D-4206-9A53-1E75065B7CDE}" srcOrd="4" destOrd="0" presId="urn:microsoft.com/office/officeart/2005/8/layout/list1"/>
    <dgm:cxn modelId="{C08CB935-3EC3-4D1F-98BA-0A7351C1771A}" type="presParOf" srcId="{58924B4F-2D5D-4206-9A53-1E75065B7CDE}" destId="{19A1236D-279C-4F27-8021-8CB1CCC638D6}" srcOrd="0" destOrd="0" presId="urn:microsoft.com/office/officeart/2005/8/layout/list1"/>
    <dgm:cxn modelId="{A1AFB40F-1BBB-4838-8BF8-E0A858E5D589}" type="presParOf" srcId="{58924B4F-2D5D-4206-9A53-1E75065B7CDE}" destId="{79E93CFD-3C52-42C5-928C-2308C42428AB}" srcOrd="1" destOrd="0" presId="urn:microsoft.com/office/officeart/2005/8/layout/list1"/>
    <dgm:cxn modelId="{D702212F-DC81-4A5E-BB3C-6E344A48B5D7}" type="presParOf" srcId="{F1A451F2-F5F6-45D0-9E81-B3279B7BC69A}" destId="{E75082D0-E449-4814-8178-1D55B17EB05E}" srcOrd="5" destOrd="0" presId="urn:microsoft.com/office/officeart/2005/8/layout/list1"/>
    <dgm:cxn modelId="{B5A7A349-1DA0-43FF-8FC2-4DA4A50776B2}" type="presParOf" srcId="{F1A451F2-F5F6-45D0-9E81-B3279B7BC69A}" destId="{D7666EC2-BF90-462F-87DB-7A77897486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310E0-30FA-468E-A9E2-327F1D2E283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DBDE04-07F8-4A42-9782-4CE58977FFA7}">
      <dgm:prSet/>
      <dgm:spPr/>
      <dgm:t>
        <a:bodyPr/>
        <a:lstStyle/>
        <a:p>
          <a:r>
            <a:rPr lang="cs-CZ"/>
            <a:t>Především bolestivé (typicky defense musculaire)</a:t>
          </a:r>
          <a:endParaRPr lang="en-US"/>
        </a:p>
      </dgm:t>
    </dgm:pt>
    <dgm:pt modelId="{0505BC50-9826-4F51-89CE-66A088671793}" type="parTrans" cxnId="{80284773-E253-48B5-B64F-B81C7590F4CA}">
      <dgm:prSet/>
      <dgm:spPr/>
      <dgm:t>
        <a:bodyPr/>
        <a:lstStyle/>
        <a:p>
          <a:endParaRPr lang="en-US"/>
        </a:p>
      </dgm:t>
    </dgm:pt>
    <dgm:pt modelId="{45FB32F9-D5B3-4A7B-809A-36A9799ADE90}" type="sibTrans" cxnId="{80284773-E253-48B5-B64F-B81C7590F4CA}">
      <dgm:prSet/>
      <dgm:spPr/>
      <dgm:t>
        <a:bodyPr/>
        <a:lstStyle/>
        <a:p>
          <a:endParaRPr lang="en-US"/>
        </a:p>
      </dgm:t>
    </dgm:pt>
    <dgm:pt modelId="{0583E929-5818-440E-AC04-FF38EE2761B5}">
      <dgm:prSet/>
      <dgm:spPr/>
      <dgm:t>
        <a:bodyPr/>
        <a:lstStyle/>
        <a:p>
          <a:r>
            <a:rPr lang="cs-CZ"/>
            <a:t>Antalgická skolióza, akutní úrazy</a:t>
          </a:r>
          <a:endParaRPr lang="en-US"/>
        </a:p>
      </dgm:t>
    </dgm:pt>
    <dgm:pt modelId="{4F568C13-F804-45AA-B5A1-B1ADAAB91024}" type="parTrans" cxnId="{6CAFCA89-C071-499E-B107-CE386A42776E}">
      <dgm:prSet/>
      <dgm:spPr/>
      <dgm:t>
        <a:bodyPr/>
        <a:lstStyle/>
        <a:p>
          <a:endParaRPr lang="en-US"/>
        </a:p>
      </dgm:t>
    </dgm:pt>
    <dgm:pt modelId="{FF97FF39-DF9C-4012-873B-0CDE214C24EA}" type="sibTrans" cxnId="{6CAFCA89-C071-499E-B107-CE386A42776E}">
      <dgm:prSet/>
      <dgm:spPr/>
      <dgm:t>
        <a:bodyPr/>
        <a:lstStyle/>
        <a:p>
          <a:endParaRPr lang="en-US"/>
        </a:p>
      </dgm:t>
    </dgm:pt>
    <dgm:pt modelId="{B879B242-35CD-4C29-9ACA-FC157A8E94A6}">
      <dgm:prSet/>
      <dgm:spPr/>
      <dgm:t>
        <a:bodyPr/>
        <a:lstStyle/>
        <a:p>
          <a:r>
            <a:rPr lang="cs-CZ"/>
            <a:t>Dříve se předpokládal ochranný charakter (imobilizace), nyní spíše: uvedení segmentu do nebolestivé či minimálně bolestivé polohy</a:t>
          </a:r>
          <a:endParaRPr lang="en-US"/>
        </a:p>
      </dgm:t>
    </dgm:pt>
    <dgm:pt modelId="{5E09F48D-C9FF-42D0-AF4F-FED82CB630F3}" type="parTrans" cxnId="{0BD8EFEA-206E-4278-9360-2C88082AFB7B}">
      <dgm:prSet/>
      <dgm:spPr/>
      <dgm:t>
        <a:bodyPr/>
        <a:lstStyle/>
        <a:p>
          <a:endParaRPr lang="en-US"/>
        </a:p>
      </dgm:t>
    </dgm:pt>
    <dgm:pt modelId="{28F8D7EE-EDF4-40A4-A28E-5EE5D5666D82}" type="sibTrans" cxnId="{0BD8EFEA-206E-4278-9360-2C88082AFB7B}">
      <dgm:prSet/>
      <dgm:spPr/>
      <dgm:t>
        <a:bodyPr/>
        <a:lstStyle/>
        <a:p>
          <a:endParaRPr lang="en-US"/>
        </a:p>
      </dgm:t>
    </dgm:pt>
    <dgm:pt modelId="{D57B11CF-B5B8-4C58-A5BE-3C7C0C78D936}">
      <dgm:prSet/>
      <dgm:spPr/>
      <dgm:t>
        <a:bodyPr/>
        <a:lstStyle/>
        <a:p>
          <a:r>
            <a:rPr lang="cs-CZ"/>
            <a:t>Akutní dráždění: přítomna klidová aktivita EMG (dráždění buněk PRM)</a:t>
          </a:r>
          <a:endParaRPr lang="en-US"/>
        </a:p>
      </dgm:t>
    </dgm:pt>
    <dgm:pt modelId="{7C5F95AA-7A44-40F6-A3AC-F004B0B1ADFA}" type="parTrans" cxnId="{F2817CCD-88A9-42B6-971B-7E57D8A2002E}">
      <dgm:prSet/>
      <dgm:spPr/>
      <dgm:t>
        <a:bodyPr/>
        <a:lstStyle/>
        <a:p>
          <a:endParaRPr lang="en-US"/>
        </a:p>
      </dgm:t>
    </dgm:pt>
    <dgm:pt modelId="{AF34A266-C287-4E34-924C-FBB043B331CE}" type="sibTrans" cxnId="{F2817CCD-88A9-42B6-971B-7E57D8A2002E}">
      <dgm:prSet/>
      <dgm:spPr/>
      <dgm:t>
        <a:bodyPr/>
        <a:lstStyle/>
        <a:p>
          <a:endParaRPr lang="en-US"/>
        </a:p>
      </dgm:t>
    </dgm:pt>
    <dgm:pt modelId="{B23AADD6-CC22-4D44-B354-295D53EF86A7}">
      <dgm:prSet/>
      <dgm:spPr/>
      <dgm:t>
        <a:bodyPr/>
        <a:lstStyle/>
        <a:p>
          <a:r>
            <a:rPr lang="cs-CZ"/>
            <a:t>Chronické dráždění: již vyčerpání buněk PRM, dochází pak k degeneraci (atrofie mm. multifidi při akutním lumbagu do 1 týdne).</a:t>
          </a:r>
          <a:endParaRPr lang="en-US"/>
        </a:p>
      </dgm:t>
    </dgm:pt>
    <dgm:pt modelId="{237E45A3-80B6-4BB4-A2EA-3790CCD2BAD9}" type="parTrans" cxnId="{FD075A72-598B-4617-9886-8B0DB335B278}">
      <dgm:prSet/>
      <dgm:spPr/>
      <dgm:t>
        <a:bodyPr/>
        <a:lstStyle/>
        <a:p>
          <a:endParaRPr lang="en-US"/>
        </a:p>
      </dgm:t>
    </dgm:pt>
    <dgm:pt modelId="{20BFD96D-7F11-486C-844C-EEBB05006F96}" type="sibTrans" cxnId="{FD075A72-598B-4617-9886-8B0DB335B278}">
      <dgm:prSet/>
      <dgm:spPr/>
      <dgm:t>
        <a:bodyPr/>
        <a:lstStyle/>
        <a:p>
          <a:endParaRPr lang="en-US"/>
        </a:p>
      </dgm:t>
    </dgm:pt>
    <dgm:pt modelId="{BE0F3DE2-70A5-4383-88A7-51EF8D9E5D30}">
      <dgm:prSet/>
      <dgm:spPr/>
      <dgm:t>
        <a:bodyPr/>
        <a:lstStyle/>
        <a:p>
          <a:r>
            <a:rPr lang="cs-CZ"/>
            <a:t>Užití FT:</a:t>
          </a:r>
          <a:endParaRPr lang="en-US"/>
        </a:p>
      </dgm:t>
    </dgm:pt>
    <dgm:pt modelId="{9E12E579-2875-44D8-8708-FF5427B782FB}" type="parTrans" cxnId="{847443FA-8429-40FC-807D-8B4EAFE5DC7A}">
      <dgm:prSet/>
      <dgm:spPr/>
      <dgm:t>
        <a:bodyPr/>
        <a:lstStyle/>
        <a:p>
          <a:endParaRPr lang="en-US"/>
        </a:p>
      </dgm:t>
    </dgm:pt>
    <dgm:pt modelId="{581CC943-2D35-461F-936C-440C8666E69B}" type="sibTrans" cxnId="{847443FA-8429-40FC-807D-8B4EAFE5DC7A}">
      <dgm:prSet/>
      <dgm:spPr/>
      <dgm:t>
        <a:bodyPr/>
        <a:lstStyle/>
        <a:p>
          <a:endParaRPr lang="en-US"/>
        </a:p>
      </dgm:t>
    </dgm:pt>
    <dgm:pt modelId="{79C0EEBD-C62D-48AC-8C51-1B07AAFAB5BA}">
      <dgm:prSet/>
      <dgm:spPr/>
      <dgm:t>
        <a:bodyPr/>
        <a:lstStyle/>
        <a:p>
          <a:r>
            <a:rPr lang="cs-CZ"/>
            <a:t>NE imobilizace!</a:t>
          </a:r>
          <a:endParaRPr lang="en-US"/>
        </a:p>
      </dgm:t>
    </dgm:pt>
    <dgm:pt modelId="{A27F7AF0-888F-4FA4-8CF2-965F0F9188BA}" type="parTrans" cxnId="{43A18B16-4C87-4DCB-BC4E-87855A19FE76}">
      <dgm:prSet/>
      <dgm:spPr/>
      <dgm:t>
        <a:bodyPr/>
        <a:lstStyle/>
        <a:p>
          <a:endParaRPr lang="en-US"/>
        </a:p>
      </dgm:t>
    </dgm:pt>
    <dgm:pt modelId="{DE14C325-4BA7-4F1E-A65C-03974DF21D97}" type="sibTrans" cxnId="{43A18B16-4C87-4DCB-BC4E-87855A19FE76}">
      <dgm:prSet/>
      <dgm:spPr/>
      <dgm:t>
        <a:bodyPr/>
        <a:lstStyle/>
        <a:p>
          <a:endParaRPr lang="en-US"/>
        </a:p>
      </dgm:t>
    </dgm:pt>
    <dgm:pt modelId="{785E5525-7CA7-4409-AA6E-8D8BACFD1432}">
      <dgm:prSet/>
      <dgm:spPr/>
      <dgm:t>
        <a:bodyPr/>
        <a:lstStyle/>
        <a:p>
          <a:r>
            <a:rPr lang="cs-CZ"/>
            <a:t>Pomalý, dózovaný, pasivní pohyb od samého začátku dráždění (MET, v oblasti končetinových kloubů: motodlahy)</a:t>
          </a:r>
          <a:endParaRPr lang="en-US"/>
        </a:p>
      </dgm:t>
    </dgm:pt>
    <dgm:pt modelId="{6CC4E387-0FA6-41BE-8F16-0C07A6FCC152}" type="parTrans" cxnId="{6DE1FF6A-5EB7-4C13-A201-8CD5B54396EC}">
      <dgm:prSet/>
      <dgm:spPr/>
      <dgm:t>
        <a:bodyPr/>
        <a:lstStyle/>
        <a:p>
          <a:endParaRPr lang="en-US"/>
        </a:p>
      </dgm:t>
    </dgm:pt>
    <dgm:pt modelId="{15E7A505-3C42-4475-9B07-DEDB0B122CB9}" type="sibTrans" cxnId="{6DE1FF6A-5EB7-4C13-A201-8CD5B54396EC}">
      <dgm:prSet/>
      <dgm:spPr/>
      <dgm:t>
        <a:bodyPr/>
        <a:lstStyle/>
        <a:p>
          <a:endParaRPr lang="en-US"/>
        </a:p>
      </dgm:t>
    </dgm:pt>
    <dgm:pt modelId="{D4C4E2E3-618C-40D4-863D-3B4075A164D1}" type="pres">
      <dgm:prSet presAssocID="{4C2310E0-30FA-468E-A9E2-327F1D2E2834}" presName="diagram" presStyleCnt="0">
        <dgm:presLayoutVars>
          <dgm:dir/>
          <dgm:resizeHandles val="exact"/>
        </dgm:presLayoutVars>
      </dgm:prSet>
      <dgm:spPr/>
    </dgm:pt>
    <dgm:pt modelId="{28511A03-DF06-49A7-9F4C-1B21F022E747}" type="pres">
      <dgm:prSet presAssocID="{CADBDE04-07F8-4A42-9782-4CE58977FFA7}" presName="node" presStyleLbl="node1" presStyleIdx="0" presStyleCnt="6">
        <dgm:presLayoutVars>
          <dgm:bulletEnabled val="1"/>
        </dgm:presLayoutVars>
      </dgm:prSet>
      <dgm:spPr/>
    </dgm:pt>
    <dgm:pt modelId="{AF28767A-3D46-499F-BD8D-D76182A5664B}" type="pres">
      <dgm:prSet presAssocID="{45FB32F9-D5B3-4A7B-809A-36A9799ADE90}" presName="sibTrans" presStyleCnt="0"/>
      <dgm:spPr/>
    </dgm:pt>
    <dgm:pt modelId="{B688F1E4-DB9B-47B7-8B42-BC6155E3B38E}" type="pres">
      <dgm:prSet presAssocID="{0583E929-5818-440E-AC04-FF38EE2761B5}" presName="node" presStyleLbl="node1" presStyleIdx="1" presStyleCnt="6">
        <dgm:presLayoutVars>
          <dgm:bulletEnabled val="1"/>
        </dgm:presLayoutVars>
      </dgm:prSet>
      <dgm:spPr/>
    </dgm:pt>
    <dgm:pt modelId="{3B75E34F-D06F-4A85-9858-50253E19B9D4}" type="pres">
      <dgm:prSet presAssocID="{FF97FF39-DF9C-4012-873B-0CDE214C24EA}" presName="sibTrans" presStyleCnt="0"/>
      <dgm:spPr/>
    </dgm:pt>
    <dgm:pt modelId="{81E66176-B8DC-4C42-B876-9E363D958717}" type="pres">
      <dgm:prSet presAssocID="{B879B242-35CD-4C29-9ACA-FC157A8E94A6}" presName="node" presStyleLbl="node1" presStyleIdx="2" presStyleCnt="6">
        <dgm:presLayoutVars>
          <dgm:bulletEnabled val="1"/>
        </dgm:presLayoutVars>
      </dgm:prSet>
      <dgm:spPr/>
    </dgm:pt>
    <dgm:pt modelId="{8D6CAA3E-7542-4196-A528-38C7CC2C41EF}" type="pres">
      <dgm:prSet presAssocID="{28F8D7EE-EDF4-40A4-A28E-5EE5D5666D82}" presName="sibTrans" presStyleCnt="0"/>
      <dgm:spPr/>
    </dgm:pt>
    <dgm:pt modelId="{669696D3-A980-48BD-B8A8-6267738CC8A3}" type="pres">
      <dgm:prSet presAssocID="{D57B11CF-B5B8-4C58-A5BE-3C7C0C78D936}" presName="node" presStyleLbl="node1" presStyleIdx="3" presStyleCnt="6">
        <dgm:presLayoutVars>
          <dgm:bulletEnabled val="1"/>
        </dgm:presLayoutVars>
      </dgm:prSet>
      <dgm:spPr/>
    </dgm:pt>
    <dgm:pt modelId="{E61863F0-E03F-4A4B-B46F-3A4FFB1ADF00}" type="pres">
      <dgm:prSet presAssocID="{AF34A266-C287-4E34-924C-FBB043B331CE}" presName="sibTrans" presStyleCnt="0"/>
      <dgm:spPr/>
    </dgm:pt>
    <dgm:pt modelId="{9FCC44BB-E988-449A-A23C-D80827283612}" type="pres">
      <dgm:prSet presAssocID="{B23AADD6-CC22-4D44-B354-295D53EF86A7}" presName="node" presStyleLbl="node1" presStyleIdx="4" presStyleCnt="6">
        <dgm:presLayoutVars>
          <dgm:bulletEnabled val="1"/>
        </dgm:presLayoutVars>
      </dgm:prSet>
      <dgm:spPr/>
    </dgm:pt>
    <dgm:pt modelId="{27E86BE0-772F-4E74-8FFE-254B51AF8E22}" type="pres">
      <dgm:prSet presAssocID="{20BFD96D-7F11-486C-844C-EEBB05006F96}" presName="sibTrans" presStyleCnt="0"/>
      <dgm:spPr/>
    </dgm:pt>
    <dgm:pt modelId="{37937985-6AFE-472D-914F-48C4B5FA8B3D}" type="pres">
      <dgm:prSet presAssocID="{BE0F3DE2-70A5-4383-88A7-51EF8D9E5D30}" presName="node" presStyleLbl="node1" presStyleIdx="5" presStyleCnt="6">
        <dgm:presLayoutVars>
          <dgm:bulletEnabled val="1"/>
        </dgm:presLayoutVars>
      </dgm:prSet>
      <dgm:spPr/>
    </dgm:pt>
  </dgm:ptLst>
  <dgm:cxnLst>
    <dgm:cxn modelId="{EEDCB305-2D3C-4630-A801-BA4FAD8678C2}" type="presOf" srcId="{79C0EEBD-C62D-48AC-8C51-1B07AAFAB5BA}" destId="{37937985-6AFE-472D-914F-48C4B5FA8B3D}" srcOrd="0" destOrd="1" presId="urn:microsoft.com/office/officeart/2005/8/layout/default"/>
    <dgm:cxn modelId="{BF1DD10C-0FC6-4355-848F-58093C536A8E}" type="presOf" srcId="{0583E929-5818-440E-AC04-FF38EE2761B5}" destId="{B688F1E4-DB9B-47B7-8B42-BC6155E3B38E}" srcOrd="0" destOrd="0" presId="urn:microsoft.com/office/officeart/2005/8/layout/default"/>
    <dgm:cxn modelId="{2C327A0D-E19F-4A66-8433-831E07B03DC4}" type="presOf" srcId="{785E5525-7CA7-4409-AA6E-8D8BACFD1432}" destId="{37937985-6AFE-472D-914F-48C4B5FA8B3D}" srcOrd="0" destOrd="2" presId="urn:microsoft.com/office/officeart/2005/8/layout/default"/>
    <dgm:cxn modelId="{43A18B16-4C87-4DCB-BC4E-87855A19FE76}" srcId="{BE0F3DE2-70A5-4383-88A7-51EF8D9E5D30}" destId="{79C0EEBD-C62D-48AC-8C51-1B07AAFAB5BA}" srcOrd="0" destOrd="0" parTransId="{A27F7AF0-888F-4FA4-8CF2-965F0F9188BA}" sibTransId="{DE14C325-4BA7-4F1E-A65C-03974DF21D97}"/>
    <dgm:cxn modelId="{FC29D927-2F6D-4C61-89EF-51B41EB18A6D}" type="presOf" srcId="{D57B11CF-B5B8-4C58-A5BE-3C7C0C78D936}" destId="{669696D3-A980-48BD-B8A8-6267738CC8A3}" srcOrd="0" destOrd="0" presId="urn:microsoft.com/office/officeart/2005/8/layout/default"/>
    <dgm:cxn modelId="{6DE1FF6A-5EB7-4C13-A201-8CD5B54396EC}" srcId="{BE0F3DE2-70A5-4383-88A7-51EF8D9E5D30}" destId="{785E5525-7CA7-4409-AA6E-8D8BACFD1432}" srcOrd="1" destOrd="0" parTransId="{6CC4E387-0FA6-41BE-8F16-0C07A6FCC152}" sibTransId="{15E7A505-3C42-4475-9B07-DEDB0B122CB9}"/>
    <dgm:cxn modelId="{FD075A72-598B-4617-9886-8B0DB335B278}" srcId="{4C2310E0-30FA-468E-A9E2-327F1D2E2834}" destId="{B23AADD6-CC22-4D44-B354-295D53EF86A7}" srcOrd="4" destOrd="0" parTransId="{237E45A3-80B6-4BB4-A2EA-3790CCD2BAD9}" sibTransId="{20BFD96D-7F11-486C-844C-EEBB05006F96}"/>
    <dgm:cxn modelId="{80284773-E253-48B5-B64F-B81C7590F4CA}" srcId="{4C2310E0-30FA-468E-A9E2-327F1D2E2834}" destId="{CADBDE04-07F8-4A42-9782-4CE58977FFA7}" srcOrd="0" destOrd="0" parTransId="{0505BC50-9826-4F51-89CE-66A088671793}" sibTransId="{45FB32F9-D5B3-4A7B-809A-36A9799ADE90}"/>
    <dgm:cxn modelId="{806E5A7D-4800-4AF8-9A87-8EF6E17B5837}" type="presOf" srcId="{4C2310E0-30FA-468E-A9E2-327F1D2E2834}" destId="{D4C4E2E3-618C-40D4-863D-3B4075A164D1}" srcOrd="0" destOrd="0" presId="urn:microsoft.com/office/officeart/2005/8/layout/default"/>
    <dgm:cxn modelId="{97BDE17F-F969-4D9D-98DD-464C5B18C455}" type="presOf" srcId="{B879B242-35CD-4C29-9ACA-FC157A8E94A6}" destId="{81E66176-B8DC-4C42-B876-9E363D958717}" srcOrd="0" destOrd="0" presId="urn:microsoft.com/office/officeart/2005/8/layout/default"/>
    <dgm:cxn modelId="{72DB7A81-9C9C-40AE-A663-713148F0A4B3}" type="presOf" srcId="{CADBDE04-07F8-4A42-9782-4CE58977FFA7}" destId="{28511A03-DF06-49A7-9F4C-1B21F022E747}" srcOrd="0" destOrd="0" presId="urn:microsoft.com/office/officeart/2005/8/layout/default"/>
    <dgm:cxn modelId="{A6E9C881-1338-4567-BF3B-709EE42E6D31}" type="presOf" srcId="{B23AADD6-CC22-4D44-B354-295D53EF86A7}" destId="{9FCC44BB-E988-449A-A23C-D80827283612}" srcOrd="0" destOrd="0" presId="urn:microsoft.com/office/officeart/2005/8/layout/default"/>
    <dgm:cxn modelId="{6CAFCA89-C071-499E-B107-CE386A42776E}" srcId="{4C2310E0-30FA-468E-A9E2-327F1D2E2834}" destId="{0583E929-5818-440E-AC04-FF38EE2761B5}" srcOrd="1" destOrd="0" parTransId="{4F568C13-F804-45AA-B5A1-B1ADAAB91024}" sibTransId="{FF97FF39-DF9C-4012-873B-0CDE214C24EA}"/>
    <dgm:cxn modelId="{E99DCF9F-DBEB-440D-A84B-CAF93A75DD12}" type="presOf" srcId="{BE0F3DE2-70A5-4383-88A7-51EF8D9E5D30}" destId="{37937985-6AFE-472D-914F-48C4B5FA8B3D}" srcOrd="0" destOrd="0" presId="urn:microsoft.com/office/officeart/2005/8/layout/default"/>
    <dgm:cxn modelId="{F2817CCD-88A9-42B6-971B-7E57D8A2002E}" srcId="{4C2310E0-30FA-468E-A9E2-327F1D2E2834}" destId="{D57B11CF-B5B8-4C58-A5BE-3C7C0C78D936}" srcOrd="3" destOrd="0" parTransId="{7C5F95AA-7A44-40F6-A3AC-F004B0B1ADFA}" sibTransId="{AF34A266-C287-4E34-924C-FBB043B331CE}"/>
    <dgm:cxn modelId="{0BD8EFEA-206E-4278-9360-2C88082AFB7B}" srcId="{4C2310E0-30FA-468E-A9E2-327F1D2E2834}" destId="{B879B242-35CD-4C29-9ACA-FC157A8E94A6}" srcOrd="2" destOrd="0" parTransId="{5E09F48D-C9FF-42D0-AF4F-FED82CB630F3}" sibTransId="{28F8D7EE-EDF4-40A4-A28E-5EE5D5666D82}"/>
    <dgm:cxn modelId="{847443FA-8429-40FC-807D-8B4EAFE5DC7A}" srcId="{4C2310E0-30FA-468E-A9E2-327F1D2E2834}" destId="{BE0F3DE2-70A5-4383-88A7-51EF8D9E5D30}" srcOrd="5" destOrd="0" parTransId="{9E12E579-2875-44D8-8708-FF5427B782FB}" sibTransId="{581CC943-2D35-461F-936C-440C8666E69B}"/>
    <dgm:cxn modelId="{6522A86E-6437-4974-AA03-68C2677AC40C}" type="presParOf" srcId="{D4C4E2E3-618C-40D4-863D-3B4075A164D1}" destId="{28511A03-DF06-49A7-9F4C-1B21F022E747}" srcOrd="0" destOrd="0" presId="urn:microsoft.com/office/officeart/2005/8/layout/default"/>
    <dgm:cxn modelId="{87C7C0D1-5042-4057-82E7-DCB0927E420D}" type="presParOf" srcId="{D4C4E2E3-618C-40D4-863D-3B4075A164D1}" destId="{AF28767A-3D46-499F-BD8D-D76182A5664B}" srcOrd="1" destOrd="0" presId="urn:microsoft.com/office/officeart/2005/8/layout/default"/>
    <dgm:cxn modelId="{6215BE01-AFE6-44FC-AEB5-3769C033B0AC}" type="presParOf" srcId="{D4C4E2E3-618C-40D4-863D-3B4075A164D1}" destId="{B688F1E4-DB9B-47B7-8B42-BC6155E3B38E}" srcOrd="2" destOrd="0" presId="urn:microsoft.com/office/officeart/2005/8/layout/default"/>
    <dgm:cxn modelId="{4B2C5A8B-D635-4D0B-903B-329AF184815D}" type="presParOf" srcId="{D4C4E2E3-618C-40D4-863D-3B4075A164D1}" destId="{3B75E34F-D06F-4A85-9858-50253E19B9D4}" srcOrd="3" destOrd="0" presId="urn:microsoft.com/office/officeart/2005/8/layout/default"/>
    <dgm:cxn modelId="{2CCEBED1-445D-4DE9-912C-AA64036C01D5}" type="presParOf" srcId="{D4C4E2E3-618C-40D4-863D-3B4075A164D1}" destId="{81E66176-B8DC-4C42-B876-9E363D958717}" srcOrd="4" destOrd="0" presId="urn:microsoft.com/office/officeart/2005/8/layout/default"/>
    <dgm:cxn modelId="{86F2D8B5-BEF4-4419-828B-BD156A2FE10E}" type="presParOf" srcId="{D4C4E2E3-618C-40D4-863D-3B4075A164D1}" destId="{8D6CAA3E-7542-4196-A528-38C7CC2C41EF}" srcOrd="5" destOrd="0" presId="urn:microsoft.com/office/officeart/2005/8/layout/default"/>
    <dgm:cxn modelId="{D792CCE0-571B-4B67-923A-180402FF96BD}" type="presParOf" srcId="{D4C4E2E3-618C-40D4-863D-3B4075A164D1}" destId="{669696D3-A980-48BD-B8A8-6267738CC8A3}" srcOrd="6" destOrd="0" presId="urn:microsoft.com/office/officeart/2005/8/layout/default"/>
    <dgm:cxn modelId="{2484F0F9-EFC6-472B-9756-1A9A41600EAC}" type="presParOf" srcId="{D4C4E2E3-618C-40D4-863D-3B4075A164D1}" destId="{E61863F0-E03F-4A4B-B46F-3A4FFB1ADF00}" srcOrd="7" destOrd="0" presId="urn:microsoft.com/office/officeart/2005/8/layout/default"/>
    <dgm:cxn modelId="{318653E9-51FD-4F28-B184-95E3825B5707}" type="presParOf" srcId="{D4C4E2E3-618C-40D4-863D-3B4075A164D1}" destId="{9FCC44BB-E988-449A-A23C-D80827283612}" srcOrd="8" destOrd="0" presId="urn:microsoft.com/office/officeart/2005/8/layout/default"/>
    <dgm:cxn modelId="{4F90314C-3B42-4397-B484-49CD494E9628}" type="presParOf" srcId="{D4C4E2E3-618C-40D4-863D-3B4075A164D1}" destId="{27E86BE0-772F-4E74-8FFE-254B51AF8E22}" srcOrd="9" destOrd="0" presId="urn:microsoft.com/office/officeart/2005/8/layout/default"/>
    <dgm:cxn modelId="{59F9D9FF-6AC7-4D48-BCFF-6A7102866699}" type="presParOf" srcId="{D4C4E2E3-618C-40D4-863D-3B4075A164D1}" destId="{37937985-6AFE-472D-914F-48C4B5FA8B3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AE16F-153B-4287-A3F9-F7B0BC849617}">
      <dsp:nvSpPr>
        <dsp:cNvPr id="0" name=""/>
        <dsp:cNvSpPr/>
      </dsp:nvSpPr>
      <dsp:spPr>
        <a:xfrm>
          <a:off x="0" y="390427"/>
          <a:ext cx="7012370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238" tIns="541528" rIns="54423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Spasticita, rigidita</a:t>
          </a:r>
          <a:endParaRPr lang="en-US" sz="2600" kern="1200"/>
        </a:p>
      </dsp:txBody>
      <dsp:txXfrm>
        <a:off x="0" y="390427"/>
        <a:ext cx="7012370" cy="1085175"/>
      </dsp:txXfrm>
    </dsp:sp>
    <dsp:sp modelId="{E475A598-CF55-46DD-B0BF-0A9375C18509}">
      <dsp:nvSpPr>
        <dsp:cNvPr id="0" name=""/>
        <dsp:cNvSpPr/>
      </dsp:nvSpPr>
      <dsp:spPr>
        <a:xfrm>
          <a:off x="350618" y="6667"/>
          <a:ext cx="490865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ORGANICKÝ:</a:t>
          </a:r>
          <a:endParaRPr lang="en-US" sz="2600" kern="1200"/>
        </a:p>
      </dsp:txBody>
      <dsp:txXfrm>
        <a:off x="388085" y="44134"/>
        <a:ext cx="4833725" cy="692586"/>
      </dsp:txXfrm>
    </dsp:sp>
    <dsp:sp modelId="{D7666EC2-BF90-462F-87DB-7A77897486B7}">
      <dsp:nvSpPr>
        <dsp:cNvPr id="0" name=""/>
        <dsp:cNvSpPr/>
      </dsp:nvSpPr>
      <dsp:spPr>
        <a:xfrm>
          <a:off x="0" y="1999763"/>
          <a:ext cx="7012370" cy="27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238" tIns="541528" rIns="54423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Dysfunkce limbického systému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Dysfunkce na úrovni míšního segmentu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Reakce na dráždění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Inkoordinace svalových vláken - reflexní změny</a:t>
          </a:r>
          <a:endParaRPr lang="en-US" sz="2600" kern="1200"/>
        </a:p>
      </dsp:txBody>
      <dsp:txXfrm>
        <a:off x="0" y="1999763"/>
        <a:ext cx="7012370" cy="2702700"/>
      </dsp:txXfrm>
    </dsp:sp>
    <dsp:sp modelId="{79E93CFD-3C52-42C5-928C-2308C42428AB}">
      <dsp:nvSpPr>
        <dsp:cNvPr id="0" name=""/>
        <dsp:cNvSpPr/>
      </dsp:nvSpPr>
      <dsp:spPr>
        <a:xfrm>
          <a:off x="350618" y="1616002"/>
          <a:ext cx="4908659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FUNKČNÍ: příčinou může být</a:t>
          </a:r>
          <a:endParaRPr lang="en-US" sz="2600" kern="1200"/>
        </a:p>
      </dsp:txBody>
      <dsp:txXfrm>
        <a:off x="388085" y="1653469"/>
        <a:ext cx="4833725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11A03-DF06-49A7-9F4C-1B21F022E747}">
      <dsp:nvSpPr>
        <dsp:cNvPr id="0" name=""/>
        <dsp:cNvSpPr/>
      </dsp:nvSpPr>
      <dsp:spPr>
        <a:xfrm>
          <a:off x="0" y="257997"/>
          <a:ext cx="2418742" cy="1451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Především bolestivé (typicky defense musculaire)</a:t>
          </a:r>
          <a:endParaRPr lang="en-US" sz="1600" kern="1200"/>
        </a:p>
      </dsp:txBody>
      <dsp:txXfrm>
        <a:off x="0" y="257997"/>
        <a:ext cx="2418742" cy="1451245"/>
      </dsp:txXfrm>
    </dsp:sp>
    <dsp:sp modelId="{B688F1E4-DB9B-47B7-8B42-BC6155E3B38E}">
      <dsp:nvSpPr>
        <dsp:cNvPr id="0" name=""/>
        <dsp:cNvSpPr/>
      </dsp:nvSpPr>
      <dsp:spPr>
        <a:xfrm>
          <a:off x="2660617" y="257997"/>
          <a:ext cx="2418742" cy="1451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Antalgická skolióza, akutní úrazy</a:t>
          </a:r>
          <a:endParaRPr lang="en-US" sz="1600" kern="1200"/>
        </a:p>
      </dsp:txBody>
      <dsp:txXfrm>
        <a:off x="2660617" y="257997"/>
        <a:ext cx="2418742" cy="1451245"/>
      </dsp:txXfrm>
    </dsp:sp>
    <dsp:sp modelId="{81E66176-B8DC-4C42-B876-9E363D958717}">
      <dsp:nvSpPr>
        <dsp:cNvPr id="0" name=""/>
        <dsp:cNvSpPr/>
      </dsp:nvSpPr>
      <dsp:spPr>
        <a:xfrm>
          <a:off x="5321234" y="257997"/>
          <a:ext cx="2418742" cy="1451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Dříve se předpokládal ochranný charakter (imobilizace), nyní spíše: uvedení segmentu do nebolestivé či minimálně bolestivé polohy</a:t>
          </a:r>
          <a:endParaRPr lang="en-US" sz="1600" kern="1200"/>
        </a:p>
      </dsp:txBody>
      <dsp:txXfrm>
        <a:off x="5321234" y="257997"/>
        <a:ext cx="2418742" cy="1451245"/>
      </dsp:txXfrm>
    </dsp:sp>
    <dsp:sp modelId="{669696D3-A980-48BD-B8A8-6267738CC8A3}">
      <dsp:nvSpPr>
        <dsp:cNvPr id="0" name=""/>
        <dsp:cNvSpPr/>
      </dsp:nvSpPr>
      <dsp:spPr>
        <a:xfrm>
          <a:off x="0" y="1951117"/>
          <a:ext cx="2418742" cy="14512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Akutní dráždění: přítomna klidová aktivita EMG (dráždění buněk PRM)</a:t>
          </a:r>
          <a:endParaRPr lang="en-US" sz="1600" kern="1200"/>
        </a:p>
      </dsp:txBody>
      <dsp:txXfrm>
        <a:off x="0" y="1951117"/>
        <a:ext cx="2418742" cy="1451245"/>
      </dsp:txXfrm>
    </dsp:sp>
    <dsp:sp modelId="{9FCC44BB-E988-449A-A23C-D80827283612}">
      <dsp:nvSpPr>
        <dsp:cNvPr id="0" name=""/>
        <dsp:cNvSpPr/>
      </dsp:nvSpPr>
      <dsp:spPr>
        <a:xfrm>
          <a:off x="2660617" y="1951117"/>
          <a:ext cx="2418742" cy="14512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Chronické dráždění: již vyčerpání buněk PRM, dochází pak k degeneraci (atrofie mm. multifidi při akutním lumbagu do 1 týdne).</a:t>
          </a:r>
          <a:endParaRPr lang="en-US" sz="1600" kern="1200"/>
        </a:p>
      </dsp:txBody>
      <dsp:txXfrm>
        <a:off x="2660617" y="1951117"/>
        <a:ext cx="2418742" cy="1451245"/>
      </dsp:txXfrm>
    </dsp:sp>
    <dsp:sp modelId="{37937985-6AFE-472D-914F-48C4B5FA8B3D}">
      <dsp:nvSpPr>
        <dsp:cNvPr id="0" name=""/>
        <dsp:cNvSpPr/>
      </dsp:nvSpPr>
      <dsp:spPr>
        <a:xfrm>
          <a:off x="5321234" y="1951117"/>
          <a:ext cx="2418742" cy="1451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Užití FT: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NE imobilizace!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Pomalý, dózovaný, pasivní pohyb od samého začátku dráždění (MET, v oblasti končetinových kloubů: motodlahy)</a:t>
          </a:r>
          <a:endParaRPr lang="en-US" sz="1200" kern="1200"/>
        </a:p>
      </dsp:txBody>
      <dsp:txXfrm>
        <a:off x="5321234" y="1951117"/>
        <a:ext cx="2418742" cy="145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2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9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4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98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0D86991-D954-4203-B1B2-F82EB9A4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E206D8-A0FC-49E2-A766-57CA15517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0"/>
            <a:ext cx="746099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C652EF-88C8-4D0C-A321-D21B8C34C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596147"/>
            <a:ext cx="7460998" cy="576070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2922" y="940858"/>
            <a:ext cx="6817533" cy="35644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FYZIKÁLNÍ TERAPIE V KOMPLEXNÍ LÉČBĚ FUNKČNÍCH PORUCH POHYBOVÉHO  </a:t>
            </a:r>
            <a:r>
              <a:rPr lang="cs-CZ" sz="2800" dirty="0">
                <a:solidFill>
                  <a:srgbClr val="FFFFFF"/>
                </a:solidFill>
              </a:rPr>
              <a:t>   </a:t>
            </a:r>
            <a:r>
              <a:rPr lang="en-US" sz="2800" dirty="0">
                <a:solidFill>
                  <a:srgbClr val="FFFFFF"/>
                </a:solidFill>
              </a:rPr>
              <a:t>SYSTÉMU</a:t>
            </a:r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2921" y="4572000"/>
            <a:ext cx="6817533" cy="1455297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cs-CZ" sz="2400">
                <a:solidFill>
                  <a:srgbClr val="FFFFFF">
                    <a:alpha val="75000"/>
                  </a:srgbClr>
                </a:solidFill>
              </a:rPr>
              <a:t>Mgr. Marie krejčová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DE9E6-D849-44A0-98F4-4618EE244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7" r="-1" b="-1"/>
          <a:stretch/>
        </p:blipFill>
        <p:spPr>
          <a:xfrm>
            <a:off x="8098971" y="457200"/>
            <a:ext cx="3641475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E06B3A-66C7-45FE-B96F-C1E022B7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56627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Dysfunkce limbického systému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BCE8F-C1E3-448B-8D2C-3AB6DF2E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364343"/>
            <a:ext cx="6309003" cy="5389503"/>
          </a:xfrm>
        </p:spPr>
        <p:txBody>
          <a:bodyPr>
            <a:normAutofit/>
          </a:bodyPr>
          <a:lstStyle/>
          <a:p>
            <a:pPr marL="305435" indent="-305435">
              <a:lnSpc>
                <a:spcPct val="90000"/>
              </a:lnSpc>
            </a:pPr>
            <a:r>
              <a:rPr lang="cs-CZ" sz="1600" dirty="0">
                <a:solidFill>
                  <a:schemeClr val="tx2"/>
                </a:solidFill>
              </a:rPr>
              <a:t>Vede k </a:t>
            </a:r>
            <a:r>
              <a:rPr lang="cs-CZ" sz="1600" b="1" dirty="0" err="1">
                <a:solidFill>
                  <a:schemeClr val="tx2"/>
                </a:solidFill>
                <a:highlight>
                  <a:srgbClr val="FF0000"/>
                </a:highlight>
              </a:rPr>
              <a:t>larvované</a:t>
            </a:r>
            <a:r>
              <a:rPr lang="cs-CZ" sz="1600" b="1" dirty="0">
                <a:solidFill>
                  <a:schemeClr val="tx2"/>
                </a:solidFill>
                <a:highlight>
                  <a:srgbClr val="FF0000"/>
                </a:highlight>
              </a:rPr>
              <a:t> depresi</a:t>
            </a:r>
            <a:r>
              <a:rPr lang="cs-CZ" sz="1600" dirty="0">
                <a:solidFill>
                  <a:schemeClr val="tx2"/>
                </a:solidFill>
              </a:rPr>
              <a:t> - typické pro chronickou bolest</a:t>
            </a:r>
          </a:p>
          <a:p>
            <a:pPr marL="305435" indent="-305435">
              <a:lnSpc>
                <a:spcPct val="90000"/>
              </a:lnSpc>
            </a:pPr>
            <a:r>
              <a:rPr lang="cs-CZ" sz="1600" dirty="0">
                <a:solidFill>
                  <a:schemeClr val="tx2"/>
                </a:solidFill>
              </a:rPr>
              <a:t>Svaly nejsou spontánně bolestivé, ale jsou citlivé na pohmat</a:t>
            </a:r>
          </a:p>
          <a:p>
            <a:pPr marL="305435" indent="-305435">
              <a:lnSpc>
                <a:spcPct val="90000"/>
              </a:lnSpc>
            </a:pPr>
            <a:r>
              <a:rPr lang="cs-CZ" sz="1600" b="1" dirty="0">
                <a:solidFill>
                  <a:schemeClr val="tx2"/>
                </a:solidFill>
                <a:highlight>
                  <a:srgbClr val="FFFF00"/>
                </a:highlight>
              </a:rPr>
              <a:t>Na EMG je spontánní klidová aktivita</a:t>
            </a:r>
            <a:r>
              <a:rPr lang="cs-CZ" sz="1600" dirty="0">
                <a:solidFill>
                  <a:schemeClr val="tx2"/>
                </a:solidFill>
              </a:rPr>
              <a:t> jako projev nedostatečné relaxace</a:t>
            </a:r>
          </a:p>
          <a:p>
            <a:pPr marL="305435" indent="-305435">
              <a:lnSpc>
                <a:spcPct val="90000"/>
              </a:lnSpc>
            </a:pPr>
            <a:r>
              <a:rPr lang="cs-CZ" sz="1600" b="1" dirty="0">
                <a:solidFill>
                  <a:schemeClr val="tx2"/>
                </a:solidFill>
                <a:highlight>
                  <a:srgbClr val="FFFF00"/>
                </a:highlight>
              </a:rPr>
              <a:t>Patrný vliv Gama systému</a:t>
            </a:r>
            <a:r>
              <a:rPr lang="cs-CZ" sz="1600" dirty="0">
                <a:solidFill>
                  <a:schemeClr val="tx2"/>
                </a:solidFill>
              </a:rPr>
              <a:t> (závislost tonu na poloze – ve vertikále větší než vleže)</a:t>
            </a:r>
          </a:p>
          <a:p>
            <a:pPr marL="305435" indent="-305435">
              <a:lnSpc>
                <a:spcPct val="90000"/>
              </a:lnSpc>
            </a:pPr>
            <a:r>
              <a:rPr lang="cs-CZ" sz="1600" dirty="0">
                <a:solidFill>
                  <a:schemeClr val="tx2"/>
                </a:solidFill>
              </a:rPr>
              <a:t>Postihuje </a:t>
            </a:r>
            <a:r>
              <a:rPr lang="cs-CZ" sz="1600" b="1" dirty="0">
                <a:solidFill>
                  <a:schemeClr val="tx2"/>
                </a:solidFill>
                <a:highlight>
                  <a:srgbClr val="FFFF00"/>
                </a:highlight>
              </a:rPr>
              <a:t>celé svalové skupiny, ne izolované</a:t>
            </a:r>
            <a:r>
              <a:rPr lang="cs-CZ" sz="1600" dirty="0">
                <a:solidFill>
                  <a:schemeClr val="tx2"/>
                </a:solidFill>
              </a:rPr>
              <a:t> svaly</a:t>
            </a:r>
          </a:p>
          <a:p>
            <a:pPr marL="305435" indent="-305435">
              <a:lnSpc>
                <a:spcPct val="90000"/>
              </a:lnSpc>
            </a:pPr>
            <a:r>
              <a:rPr lang="cs-CZ" sz="1600" dirty="0">
                <a:solidFill>
                  <a:schemeClr val="tx2"/>
                </a:solidFill>
              </a:rPr>
              <a:t>Predilekce </a:t>
            </a:r>
            <a:r>
              <a:rPr lang="cs-CZ" sz="1600" dirty="0" err="1">
                <a:solidFill>
                  <a:schemeClr val="tx2"/>
                </a:solidFill>
              </a:rPr>
              <a:t>hypertonu</a:t>
            </a:r>
            <a:r>
              <a:rPr lang="cs-CZ" sz="1600" dirty="0">
                <a:solidFill>
                  <a:schemeClr val="tx2"/>
                </a:solidFill>
              </a:rPr>
              <a:t>: obličejové svalstvo (žvýkací i mimické), šíje, ramenní pletenec, lumbální oblast, svaly PD</a:t>
            </a:r>
          </a:p>
          <a:p>
            <a:pPr marL="305435" indent="-305435">
              <a:lnSpc>
                <a:spcPct val="90000"/>
              </a:lnSpc>
            </a:pPr>
            <a:r>
              <a:rPr lang="cs-CZ" sz="1600" b="1" dirty="0">
                <a:solidFill>
                  <a:schemeClr val="tx2"/>
                </a:solidFill>
              </a:rPr>
              <a:t>užití FT:</a:t>
            </a:r>
          </a:p>
          <a:p>
            <a:pPr marL="629920" lvl="1" indent="-305435">
              <a:lnSpc>
                <a:spcPct val="90000"/>
              </a:lnSpc>
            </a:pPr>
            <a:r>
              <a:rPr lang="cs-CZ" dirty="0">
                <a:solidFill>
                  <a:schemeClr val="tx2"/>
                </a:solidFill>
              </a:rPr>
              <a:t>Součást komplexní terapie (psychoterapie, antidepresiva)</a:t>
            </a:r>
          </a:p>
          <a:p>
            <a:pPr marL="629920" lvl="1" indent="-305435">
              <a:lnSpc>
                <a:spcPct val="90000"/>
              </a:lnSpc>
            </a:pPr>
            <a:r>
              <a:rPr lang="cs-CZ" b="1" dirty="0" err="1">
                <a:solidFill>
                  <a:schemeClr val="tx2"/>
                </a:solidFill>
                <a:highlight>
                  <a:srgbClr val="FFFF00"/>
                </a:highlight>
              </a:rPr>
              <a:t>Myorelaxační</a:t>
            </a:r>
            <a:r>
              <a:rPr lang="cs-CZ" b="1" dirty="0">
                <a:solidFill>
                  <a:schemeClr val="tx2"/>
                </a:solidFill>
                <a:highlight>
                  <a:srgbClr val="FFFF00"/>
                </a:highlight>
              </a:rPr>
              <a:t> metod</a:t>
            </a:r>
            <a:r>
              <a:rPr lang="cs-CZ" dirty="0">
                <a:solidFill>
                  <a:schemeClr val="tx2"/>
                </a:solidFill>
              </a:rPr>
              <a:t>y: kupř. UZ</a:t>
            </a:r>
          </a:p>
          <a:p>
            <a:pPr marL="629920" lvl="1" indent="-305435">
              <a:lnSpc>
                <a:spcPct val="90000"/>
              </a:lnSpc>
            </a:pPr>
            <a:r>
              <a:rPr lang="cs-CZ" b="1" dirty="0">
                <a:solidFill>
                  <a:schemeClr val="tx2"/>
                </a:solidFill>
                <a:highlight>
                  <a:srgbClr val="FFFF00"/>
                </a:highlight>
              </a:rPr>
              <a:t>Audiovizuální stimulace</a:t>
            </a:r>
            <a:r>
              <a:rPr lang="cs-CZ" dirty="0">
                <a:solidFill>
                  <a:schemeClr val="tx2"/>
                </a:solidFill>
              </a:rPr>
              <a:t> (= metoda k ovlivnění limbického systému a mozkové kůry prostřednictvím optických a akustických signálů s fixní nebo proměnlivou frekvencí): cílem navodit alfa rytmus mozkových vln v obou hemisférách</a:t>
            </a:r>
          </a:p>
          <a:p>
            <a:pPr marL="629920" lvl="1" indent="-305435">
              <a:lnSpc>
                <a:spcPct val="90000"/>
              </a:lnSpc>
            </a:pPr>
            <a:r>
              <a:rPr lang="cs-CZ" b="1" dirty="0">
                <a:solidFill>
                  <a:schemeClr val="tx2"/>
                </a:solidFill>
                <a:highlight>
                  <a:srgbClr val="FFFF00"/>
                </a:highlight>
              </a:rPr>
              <a:t>Celková relaxace prostřednictvím vodoléčby</a:t>
            </a:r>
            <a:r>
              <a:rPr lang="cs-CZ" dirty="0">
                <a:solidFill>
                  <a:schemeClr val="tx2"/>
                </a:solidFill>
              </a:rPr>
              <a:t>: kupř. Izotermní či mírně </a:t>
            </a:r>
            <a:r>
              <a:rPr lang="cs-CZ" dirty="0" err="1">
                <a:solidFill>
                  <a:schemeClr val="tx2"/>
                </a:solidFill>
              </a:rPr>
              <a:t>hypertermní</a:t>
            </a:r>
            <a:r>
              <a:rPr lang="cs-CZ" dirty="0">
                <a:solidFill>
                  <a:schemeClr val="tx2"/>
                </a:solidFill>
              </a:rPr>
              <a:t> koupele, perličkové lázně...</a:t>
            </a:r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8B997D03-EF68-46FA-A354-BA5C5436C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4" r="23104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6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interiér, dítě, postel&#10;&#10;Popis se vygeneroval automaticky.">
            <a:extLst>
              <a:ext uri="{FF2B5EF4-FFF2-40B4-BE49-F238E27FC236}">
                <a16:creationId xmlns:a16="http://schemas.microsoft.com/office/drawing/2014/main" id="{8BB04773-CEE5-41DF-B147-01B189114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796" b="129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557319-7398-4D41-9F17-4A8B3D01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94" y="85299"/>
            <a:ext cx="10144260" cy="1013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Dysfunkce na úrovni míšního segmentu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0AC84C-FFC7-44D7-89CC-B3A37AD9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1466877"/>
            <a:ext cx="11132459" cy="55046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lnSpc>
                <a:spcPct val="90000"/>
              </a:lnSpc>
            </a:pPr>
            <a:r>
              <a:rPr lang="cs-CZ" dirty="0">
                <a:highlight>
                  <a:srgbClr val="800080"/>
                </a:highlight>
              </a:rPr>
              <a:t>Hlavním činitelem</a:t>
            </a:r>
            <a:r>
              <a:rPr lang="cs-CZ" dirty="0"/>
              <a:t> jsou </a:t>
            </a:r>
            <a:r>
              <a:rPr lang="cs-CZ" dirty="0">
                <a:highlight>
                  <a:srgbClr val="800080"/>
                </a:highlight>
              </a:rPr>
              <a:t>vmezeřené interneurony</a:t>
            </a:r>
          </a:p>
          <a:p>
            <a:pPr marL="305435" indent="-305435">
              <a:lnSpc>
                <a:spcPct val="90000"/>
              </a:lnSpc>
            </a:pPr>
            <a:r>
              <a:rPr lang="cs-CZ" dirty="0"/>
              <a:t>Charakteristické je </a:t>
            </a:r>
            <a:r>
              <a:rPr lang="cs-CZ" dirty="0">
                <a:highlight>
                  <a:srgbClr val="800080"/>
                </a:highlight>
              </a:rPr>
              <a:t>postižení DEFINOVANÉHO svalu</a:t>
            </a:r>
          </a:p>
          <a:p>
            <a:pPr marL="305435" indent="-305435">
              <a:lnSpc>
                <a:spcPct val="90000"/>
              </a:lnSpc>
            </a:pPr>
            <a:r>
              <a:rPr lang="cs-CZ" dirty="0"/>
              <a:t>Není </a:t>
            </a:r>
            <a:r>
              <a:rPr lang="cs-CZ" dirty="0">
                <a:highlight>
                  <a:srgbClr val="800080"/>
                </a:highlight>
              </a:rPr>
              <a:t>žádná klidová EMG</a:t>
            </a:r>
            <a:r>
              <a:rPr lang="cs-CZ" dirty="0"/>
              <a:t> aktivita</a:t>
            </a:r>
          </a:p>
          <a:p>
            <a:pPr marL="305435" indent="-305435">
              <a:lnSpc>
                <a:spcPct val="90000"/>
              </a:lnSpc>
            </a:pPr>
            <a:r>
              <a:rPr lang="cs-CZ" dirty="0"/>
              <a:t>Sval je spontánně bolestivý, enormně citlivý na protažení, včetně pohmatu</a:t>
            </a:r>
          </a:p>
          <a:p>
            <a:pPr marL="305435" indent="-305435">
              <a:lnSpc>
                <a:spcPct val="90000"/>
              </a:lnSpc>
            </a:pPr>
            <a:r>
              <a:rPr lang="cs-CZ" dirty="0">
                <a:highlight>
                  <a:srgbClr val="800080"/>
                </a:highlight>
              </a:rPr>
              <a:t>Antagonistický</a:t>
            </a:r>
            <a:r>
              <a:rPr lang="cs-CZ" dirty="0"/>
              <a:t> sval či skupina </a:t>
            </a:r>
            <a:r>
              <a:rPr lang="cs-CZ" dirty="0">
                <a:highlight>
                  <a:srgbClr val="800080"/>
                </a:highlight>
              </a:rPr>
              <a:t>v inhibici </a:t>
            </a:r>
            <a:r>
              <a:rPr lang="cs-CZ" dirty="0"/>
              <a:t>(zákon o reciproční inhibici)</a:t>
            </a:r>
          </a:p>
          <a:p>
            <a:pPr marL="305435" indent="-305435">
              <a:lnSpc>
                <a:spcPct val="90000"/>
              </a:lnSpc>
            </a:pPr>
            <a:r>
              <a:rPr lang="cs-CZ" b="1" dirty="0"/>
              <a:t>Užití FT:</a:t>
            </a:r>
            <a:r>
              <a:rPr lang="cs-CZ" dirty="0"/>
              <a:t> cílené </a:t>
            </a:r>
            <a:r>
              <a:rPr lang="cs-CZ" dirty="0" err="1"/>
              <a:t>myorelaxační</a:t>
            </a:r>
            <a:r>
              <a:rPr lang="cs-CZ" dirty="0"/>
              <a:t> procedury</a:t>
            </a:r>
          </a:p>
          <a:p>
            <a:pPr marL="629920" lvl="1" indent="-305435">
              <a:lnSpc>
                <a:spcPct val="90000"/>
              </a:lnSpc>
            </a:pPr>
            <a:r>
              <a:rPr lang="cs-CZ" sz="1800" dirty="0">
                <a:highlight>
                  <a:srgbClr val="800080"/>
                </a:highlight>
              </a:rPr>
              <a:t>UZ</a:t>
            </a:r>
            <a:r>
              <a:rPr lang="cs-CZ" sz="1800" dirty="0"/>
              <a:t>: přímý </a:t>
            </a:r>
            <a:r>
              <a:rPr lang="cs-CZ" sz="1800" dirty="0" err="1"/>
              <a:t>myorelaxační</a:t>
            </a:r>
            <a:r>
              <a:rPr lang="cs-CZ" sz="1800" dirty="0"/>
              <a:t> účinek</a:t>
            </a:r>
          </a:p>
          <a:p>
            <a:pPr marL="629920" lvl="1" indent="-305435">
              <a:lnSpc>
                <a:spcPct val="90000"/>
              </a:lnSpc>
            </a:pPr>
            <a:r>
              <a:rPr lang="cs-CZ" sz="1800" dirty="0">
                <a:highlight>
                  <a:srgbClr val="800080"/>
                </a:highlight>
              </a:rPr>
              <a:t>Termoterapie pozitivní i negativní:</a:t>
            </a:r>
            <a:r>
              <a:rPr lang="cs-CZ" sz="1800" dirty="0"/>
              <a:t> reflexní </a:t>
            </a:r>
            <a:r>
              <a:rPr lang="cs-CZ" sz="1800" dirty="0" err="1"/>
              <a:t>myorelaxační</a:t>
            </a:r>
            <a:r>
              <a:rPr lang="cs-CZ" sz="1800" dirty="0"/>
              <a:t> účinek (aktivace inhibiční synapse v daném segmentu)</a:t>
            </a:r>
          </a:p>
          <a:p>
            <a:pPr marL="899795" lvl="2" indent="-269875"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Lokální aplikace chladu, optimálně bez podráždění taktilních receptorů: dochází k převaze tlumivých interneuronů, útlum buněk předních rohů míšních a snížení svalového </a:t>
            </a:r>
            <a:r>
              <a:rPr lang="cs-CZ" sz="1600" dirty="0" err="1">
                <a:ea typeface="+mn-lt"/>
                <a:cs typeface="+mn-lt"/>
              </a:rPr>
              <a:t>hypertonu</a:t>
            </a:r>
            <a:endParaRPr lang="cs-CZ" sz="1600" dirty="0">
              <a:ea typeface="+mn-lt"/>
              <a:cs typeface="+mn-lt"/>
            </a:endParaRPr>
          </a:p>
          <a:p>
            <a:pPr marL="899795" lvl="2" indent="-269875"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Metoda </a:t>
            </a:r>
            <a:r>
              <a:rPr lang="cs-CZ" sz="1600" dirty="0" err="1">
                <a:ea typeface="+mn-lt"/>
                <a:cs typeface="+mn-lt"/>
              </a:rPr>
              <a:t>stretch</a:t>
            </a:r>
            <a:r>
              <a:rPr lang="cs-CZ" sz="1600" dirty="0">
                <a:ea typeface="+mn-lt"/>
                <a:cs typeface="+mn-lt"/>
              </a:rPr>
              <a:t> and </a:t>
            </a:r>
            <a:r>
              <a:rPr lang="cs-CZ" sz="1600" dirty="0" err="1">
                <a:ea typeface="+mn-lt"/>
                <a:cs typeface="+mn-lt"/>
              </a:rPr>
              <a:t>spray</a:t>
            </a:r>
            <a:r>
              <a:rPr lang="cs-CZ" sz="1600" dirty="0">
                <a:ea typeface="+mn-lt"/>
                <a:cs typeface="+mn-lt"/>
              </a:rPr>
              <a:t>: podnět z chladových receptorů a Golgiho šlachových tělísek, </a:t>
            </a:r>
            <a:r>
              <a:rPr lang="cs-CZ" sz="1600" dirty="0" err="1">
                <a:ea typeface="+mn-lt"/>
                <a:cs typeface="+mn-lt"/>
              </a:rPr>
              <a:t>následna</a:t>
            </a:r>
            <a:r>
              <a:rPr lang="cs-CZ" sz="1600" dirty="0">
                <a:ea typeface="+mn-lt"/>
                <a:cs typeface="+mn-lt"/>
              </a:rPr>
              <a:t> selektivní </a:t>
            </a:r>
            <a:r>
              <a:rPr lang="cs-CZ" sz="1600" dirty="0" err="1">
                <a:ea typeface="+mn-lt"/>
                <a:cs typeface="+mn-lt"/>
              </a:rPr>
              <a:t>myorelaxace</a:t>
            </a:r>
            <a:endParaRPr lang="cs-CZ" sz="1600" dirty="0">
              <a:ea typeface="+mn-lt"/>
              <a:cs typeface="+mn-lt"/>
            </a:endParaRPr>
          </a:p>
          <a:p>
            <a:pPr marL="899795" lvl="2" indent="-269875"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Lokální pozitivní termoterapie: vzniká převaha facilitačních interneuronů - zvýšení dráždivosti buněk PRM (</a:t>
            </a:r>
            <a:r>
              <a:rPr lang="cs-CZ" sz="1600" dirty="0" err="1">
                <a:ea typeface="+mn-lt"/>
                <a:cs typeface="+mn-lt"/>
              </a:rPr>
              <a:t>Kenny</a:t>
            </a:r>
            <a:r>
              <a:rPr lang="cs-CZ" sz="1600" dirty="0">
                <a:ea typeface="+mn-lt"/>
                <a:cs typeface="+mn-lt"/>
              </a:rPr>
              <a:t>: napařovací žerzejové obklady)</a:t>
            </a:r>
            <a:endParaRPr lang="en-US" sz="1600">
              <a:ea typeface="+mn-lt"/>
              <a:cs typeface="+mn-lt"/>
            </a:endParaRPr>
          </a:p>
          <a:p>
            <a:pPr marL="899795" lvl="2" indent="-269875"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Lokální aplikace tepla na HAZ (</a:t>
            </a:r>
            <a:r>
              <a:rPr lang="cs-CZ" sz="1600" dirty="0" err="1">
                <a:ea typeface="+mn-lt"/>
                <a:cs typeface="+mn-lt"/>
              </a:rPr>
              <a:t>kutiviscerální</a:t>
            </a:r>
            <a:r>
              <a:rPr lang="cs-CZ" sz="1600" dirty="0">
                <a:ea typeface="+mn-lt"/>
                <a:cs typeface="+mn-lt"/>
              </a:rPr>
              <a:t> reakce - aplikací tepla na tuto kožní zónu ovlivníme orgán, která HAZ vyvolal, ve smyslu relaxace) &amp; při PLURISEGMENTÁLNÍ aplikaci: nadměrným přívodem tepla dochází ke GENERALIZOVANÉMU SNÍŽENÍ svalového tonu</a:t>
            </a:r>
            <a:endParaRPr lang="en-US" sz="1600">
              <a:ea typeface="+mn-lt"/>
              <a:cs typeface="+mn-lt"/>
            </a:endParaRPr>
          </a:p>
          <a:p>
            <a:pPr marL="305435" indent="-305435">
              <a:lnSpc>
                <a:spcPct val="90000"/>
              </a:lnSpc>
            </a:pPr>
            <a:endParaRPr lang="cs-CZ" sz="1300"/>
          </a:p>
        </p:txBody>
      </p:sp>
    </p:spTree>
    <p:extLst>
      <p:ext uri="{BB962C8B-B14F-4D97-AF65-F5344CB8AC3E}">
        <p14:creationId xmlns:p14="http://schemas.microsoft.com/office/powerpoint/2010/main" val="1879120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DEB8A-C022-473F-9D80-AF05308D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07292"/>
          </a:xfrm>
        </p:spPr>
        <p:txBody>
          <a:bodyPr>
            <a:normAutofit/>
          </a:bodyPr>
          <a:lstStyle/>
          <a:p>
            <a:r>
              <a:rPr lang="cs-CZ" dirty="0"/>
              <a:t>Dysfunkce na úrovni míšního segmentu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50E616-9577-49EE-8496-9C8E97B4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36" y="2401340"/>
            <a:ext cx="7339234" cy="5001247"/>
          </a:xfrm>
        </p:spPr>
        <p:txBody>
          <a:bodyPr>
            <a:normAutofit/>
          </a:bodyPr>
          <a:lstStyle/>
          <a:p>
            <a:pPr marL="305435" indent="-305435"/>
            <a:r>
              <a:rPr lang="cs-CZ" dirty="0">
                <a:ea typeface="+mn-lt"/>
                <a:cs typeface="+mn-lt"/>
              </a:rPr>
              <a:t>Užití FT: cílené </a:t>
            </a:r>
            <a:r>
              <a:rPr lang="cs-CZ" dirty="0" err="1">
                <a:ea typeface="+mn-lt"/>
                <a:cs typeface="+mn-lt"/>
              </a:rPr>
              <a:t>myorelaxační</a:t>
            </a:r>
            <a:r>
              <a:rPr lang="cs-CZ" dirty="0">
                <a:ea typeface="+mn-lt"/>
                <a:cs typeface="+mn-lt"/>
              </a:rPr>
              <a:t> procedury (pokračování)</a:t>
            </a:r>
            <a:endParaRPr lang="cs-CZ" dirty="0"/>
          </a:p>
          <a:p>
            <a:pPr marL="629920" lvl="1" indent="-305435"/>
            <a:r>
              <a:rPr lang="cs-CZ" sz="1800" b="1" dirty="0">
                <a:highlight>
                  <a:srgbClr val="FF00FF"/>
                </a:highlight>
                <a:ea typeface="+mn-lt"/>
                <a:cs typeface="+mn-lt"/>
              </a:rPr>
              <a:t>Techniky ovlivňující vmezeřené interneurony na základě reciproční inhibice:</a:t>
            </a:r>
            <a:endParaRPr lang="en-US" sz="1800" b="1">
              <a:highlight>
                <a:srgbClr val="FF00FF"/>
              </a:highlight>
              <a:ea typeface="+mn-lt"/>
              <a:cs typeface="+mn-lt"/>
            </a:endParaRPr>
          </a:p>
          <a:p>
            <a:pPr marL="899795" lvl="2" indent="-269875"/>
            <a:r>
              <a:rPr lang="cs-CZ" sz="1800" dirty="0">
                <a:ea typeface="+mn-lt"/>
                <a:cs typeface="+mn-lt"/>
              </a:rPr>
              <a:t>PNF,  AEK, kombinovaná terapie, spojené impulzní proudy</a:t>
            </a:r>
            <a:endParaRPr lang="en-US" sz="1800">
              <a:ea typeface="+mn-lt"/>
              <a:cs typeface="+mn-lt"/>
            </a:endParaRPr>
          </a:p>
          <a:p>
            <a:pPr marL="629920" lvl="1" indent="-305435"/>
            <a:r>
              <a:rPr lang="cs-CZ" sz="1800" b="1" dirty="0">
                <a:highlight>
                  <a:srgbClr val="FF00FF"/>
                </a:highlight>
                <a:ea typeface="+mn-lt"/>
                <a:cs typeface="+mn-lt"/>
              </a:rPr>
              <a:t>Horká rolka:</a:t>
            </a:r>
            <a:endParaRPr lang="en-US" sz="1800" b="1">
              <a:highlight>
                <a:srgbClr val="FF00FF"/>
              </a:highlight>
              <a:ea typeface="+mn-lt"/>
              <a:cs typeface="+mn-lt"/>
            </a:endParaRPr>
          </a:p>
          <a:p>
            <a:pPr marL="899795" lvl="2" indent="-269875"/>
            <a:r>
              <a:rPr lang="cs-CZ" sz="1800" dirty="0">
                <a:ea typeface="+mn-lt"/>
                <a:cs typeface="+mn-lt"/>
              </a:rPr>
              <a:t>= modifikace horkého kompresu</a:t>
            </a:r>
            <a:endParaRPr lang="en-US" sz="1800">
              <a:ea typeface="+mn-lt"/>
              <a:cs typeface="+mn-lt"/>
            </a:endParaRPr>
          </a:p>
          <a:p>
            <a:pPr marL="899795" lvl="2" indent="-269875"/>
            <a:r>
              <a:rPr lang="cs-CZ" sz="1800" dirty="0">
                <a:ea typeface="+mn-lt"/>
                <a:cs typeface="+mn-lt"/>
              </a:rPr>
              <a:t>Zpravidla několik menších pevně srolovaných froté ručníků, které jsou nasyceny horkou vodou.</a:t>
            </a:r>
            <a:endParaRPr lang="en-US" sz="1800">
              <a:ea typeface="+mn-lt"/>
              <a:cs typeface="+mn-lt"/>
            </a:endParaRPr>
          </a:p>
          <a:p>
            <a:pPr marL="899795" lvl="2" indent="-269875"/>
            <a:r>
              <a:rPr lang="cs-CZ" sz="1800" dirty="0">
                <a:ea typeface="+mn-lt"/>
                <a:cs typeface="+mn-lt"/>
              </a:rPr>
              <a:t>Při aplikaci se postupně odvíjí jednotlivé vrstvy a dostáváme se tak k hlubším vrstvám, které si zachovávají vyšší teplotu - ovlivnění vaziva (elasticita) skrze změny prokrvení (MB, </a:t>
            </a:r>
            <a:r>
              <a:rPr lang="cs-CZ" sz="1800" dirty="0" err="1">
                <a:ea typeface="+mn-lt"/>
                <a:cs typeface="+mn-lt"/>
              </a:rPr>
              <a:t>myogelózy</a:t>
            </a:r>
            <a:r>
              <a:rPr lang="cs-CZ" sz="1800" dirty="0">
                <a:ea typeface="+mn-lt"/>
                <a:cs typeface="+mn-lt"/>
              </a:rPr>
              <a:t> </a:t>
            </a:r>
            <a:r>
              <a:rPr lang="cs-CZ" sz="1800" dirty="0" err="1">
                <a:ea typeface="+mn-lt"/>
                <a:cs typeface="+mn-lt"/>
              </a:rPr>
              <a:t>pectoralu</a:t>
            </a:r>
            <a:r>
              <a:rPr lang="cs-CZ" sz="1800" dirty="0">
                <a:ea typeface="+mn-lt"/>
                <a:cs typeface="+mn-lt"/>
              </a:rPr>
              <a:t>, břišních svalů)</a:t>
            </a:r>
            <a:endParaRPr lang="en-US" sz="1800">
              <a:ea typeface="+mn-lt"/>
              <a:cs typeface="+mn-lt"/>
            </a:endParaRPr>
          </a:p>
          <a:p>
            <a:pPr marL="305435" indent="-305435"/>
            <a:endParaRPr lang="cs-CZ" dirty="0">
              <a:ea typeface="+mn-lt"/>
              <a:cs typeface="+mn-lt"/>
            </a:endParaRPr>
          </a:p>
          <a:p>
            <a:pPr marL="305435" indent="-305435"/>
            <a:endParaRPr lang="cs-CZ" dirty="0"/>
          </a:p>
          <a:p>
            <a:pPr marL="305435" indent="-305435"/>
            <a:endParaRPr lang="cs-CZ" dirty="0"/>
          </a:p>
        </p:txBody>
      </p:sp>
      <p:pic>
        <p:nvPicPr>
          <p:cNvPr id="4" name="Obrázek 4" descr="Obsah obrázku osoba, interiér, dítě, postel&#10;&#10;Popis se vygeneroval automaticky.">
            <a:extLst>
              <a:ext uri="{FF2B5EF4-FFF2-40B4-BE49-F238E27FC236}">
                <a16:creationId xmlns:a16="http://schemas.microsoft.com/office/drawing/2014/main" id="{46CA5319-18E2-49FC-86DC-A28AC2C88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0" r="-2" b="-2"/>
          <a:stretch/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8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106885-1064-43F1-BE2A-ED4045E0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Reakce na dráždění</a:t>
            </a:r>
          </a:p>
        </p:txBody>
      </p:sp>
      <p:pic>
        <p:nvPicPr>
          <p:cNvPr id="29" name="Obrázek 29" descr="Obsah obrázku osoba, muž, modrá&#10;&#10;Popis se vygeneroval automaticky.">
            <a:extLst>
              <a:ext uri="{FF2B5EF4-FFF2-40B4-BE49-F238E27FC236}">
                <a16:creationId xmlns:a16="http://schemas.microsoft.com/office/drawing/2014/main" id="{DC7AE95D-BEE8-4BE1-BEB3-2264DA4B9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5" b="15488"/>
          <a:stretch/>
        </p:blipFill>
        <p:spPr>
          <a:xfrm>
            <a:off x="6200912" y="4488255"/>
            <a:ext cx="3905512" cy="2196838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4C83B5A-D7EE-47BB-BCB6-EC5C42B01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910999"/>
              </p:ext>
            </p:extLst>
          </p:nvPr>
        </p:nvGraphicFramePr>
        <p:xfrm>
          <a:off x="4307870" y="663424"/>
          <a:ext cx="7739977" cy="366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76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2E3BE-B7A2-4801-A073-9C920A49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Inkoordinace svalových vláken - reflexní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EFEBF-ACDF-4AFA-BC7F-AF508BA9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1722"/>
            <a:ext cx="11501328" cy="4928675"/>
          </a:xfrm>
        </p:spPr>
        <p:txBody>
          <a:bodyPr/>
          <a:lstStyle/>
          <a:p>
            <a:pPr marL="305435" indent="-305435"/>
            <a:r>
              <a:rPr lang="cs-CZ" sz="2000" b="1" dirty="0">
                <a:highlight>
                  <a:srgbClr val="FF00FF"/>
                </a:highlight>
              </a:rPr>
              <a:t>Izolovaná porucha relaxace</a:t>
            </a:r>
            <a:r>
              <a:rPr lang="cs-CZ" sz="2000" dirty="0"/>
              <a:t> (dekontrakce) </a:t>
            </a:r>
            <a:r>
              <a:rPr lang="cs-CZ" sz="2000" b="1" dirty="0">
                <a:highlight>
                  <a:srgbClr val="FF00FF"/>
                </a:highlight>
              </a:rPr>
              <a:t>několika svalových vláken</a:t>
            </a:r>
            <a:r>
              <a:rPr lang="cs-CZ" sz="2000" dirty="0"/>
              <a:t> (= vnitřní inkoordinace)</a:t>
            </a:r>
          </a:p>
          <a:p>
            <a:pPr marL="305435" indent="-305435"/>
            <a:r>
              <a:rPr lang="cs-CZ" sz="2000" dirty="0"/>
              <a:t>Trvale kontrahovaná vlákna jsou </a:t>
            </a:r>
            <a:r>
              <a:rPr lang="cs-CZ" sz="2000" b="1" dirty="0">
                <a:highlight>
                  <a:srgbClr val="FF00FF"/>
                </a:highlight>
              </a:rPr>
              <a:t>pohmatově tužší, palpačně citlivý proužek</a:t>
            </a:r>
            <a:r>
              <a:rPr lang="cs-CZ" sz="2000" dirty="0"/>
              <a:t> v jinak relaxovaném svalu.</a:t>
            </a:r>
          </a:p>
          <a:p>
            <a:pPr marL="305435" indent="-305435"/>
            <a:r>
              <a:rPr lang="cs-CZ" sz="2000" dirty="0"/>
              <a:t>Kontrakce způsobuje </a:t>
            </a:r>
            <a:r>
              <a:rPr lang="cs-CZ" sz="2000" b="1" dirty="0">
                <a:highlight>
                  <a:srgbClr val="FF00FF"/>
                </a:highlight>
              </a:rPr>
              <a:t>PERMANENTNÍ TAH ZA ÚPON</a:t>
            </a:r>
            <a:r>
              <a:rPr lang="cs-CZ" sz="2000" dirty="0"/>
              <a:t> svalu</a:t>
            </a:r>
          </a:p>
          <a:p>
            <a:pPr marL="305435" indent="-305435"/>
            <a:r>
              <a:rPr lang="cs-CZ" sz="2000" dirty="0"/>
              <a:t>Nejčastější </a:t>
            </a:r>
            <a:r>
              <a:rPr lang="cs-CZ" sz="2000" b="1" dirty="0">
                <a:highlight>
                  <a:srgbClr val="FF00FF"/>
                </a:highlight>
              </a:rPr>
              <a:t>příčina </a:t>
            </a:r>
            <a:r>
              <a:rPr lang="cs-CZ" sz="2000" b="1" dirty="0" err="1">
                <a:highlight>
                  <a:srgbClr val="FF00FF"/>
                </a:highlight>
              </a:rPr>
              <a:t>entezopatií</a:t>
            </a:r>
            <a:endParaRPr lang="cs-CZ" sz="2000" b="1" dirty="0">
              <a:highlight>
                <a:srgbClr val="FF00FF"/>
              </a:highlight>
            </a:endParaRPr>
          </a:p>
          <a:p>
            <a:pPr marL="305435" indent="-305435"/>
            <a:r>
              <a:rPr lang="cs-CZ" sz="2000" dirty="0"/>
              <a:t>Trvale kontrahovaná vlákna jsou </a:t>
            </a:r>
            <a:r>
              <a:rPr lang="cs-CZ" sz="2000" b="1" dirty="0">
                <a:highlight>
                  <a:srgbClr val="FF00FF"/>
                </a:highlight>
              </a:rPr>
              <a:t>MÉNĚ prokrvována</a:t>
            </a:r>
            <a:r>
              <a:rPr lang="cs-CZ" sz="2000" dirty="0"/>
              <a:t> - vzniká více metabolitů dráždící </a:t>
            </a:r>
            <a:r>
              <a:rPr lang="cs-CZ" sz="2000" dirty="0" err="1"/>
              <a:t>nociceptory</a:t>
            </a:r>
            <a:endParaRPr lang="cs-CZ" sz="2000" dirty="0"/>
          </a:p>
          <a:p>
            <a:pPr marL="305435" indent="-305435"/>
            <a:r>
              <a:rPr lang="cs-CZ" sz="2000" b="1" dirty="0">
                <a:highlight>
                  <a:srgbClr val="FF00FF"/>
                </a:highlight>
              </a:rPr>
              <a:t>Circulus vitiosus:</a:t>
            </a:r>
            <a:r>
              <a:rPr lang="cs-CZ" sz="2000" dirty="0"/>
              <a:t> změna </a:t>
            </a:r>
            <a:r>
              <a:rPr lang="cs-CZ" sz="2000" dirty="0" err="1"/>
              <a:t>propriocepce</a:t>
            </a:r>
            <a:r>
              <a:rPr lang="cs-CZ" sz="2000" dirty="0"/>
              <a:t> - trvalá kontrakce – </a:t>
            </a:r>
            <a:r>
              <a:rPr lang="cs-CZ" sz="2000" dirty="0" err="1"/>
              <a:t>pch</a:t>
            </a:r>
            <a:r>
              <a:rPr lang="cs-CZ" sz="2000" dirty="0"/>
              <a:t> trofiky – B - změna </a:t>
            </a:r>
            <a:r>
              <a:rPr lang="cs-CZ" sz="2000" dirty="0" err="1"/>
              <a:t>propriocepce</a:t>
            </a:r>
            <a:r>
              <a:rPr lang="cs-CZ" sz="2000" dirty="0"/>
              <a:t> – kontrakce dalších vláken</a:t>
            </a:r>
          </a:p>
          <a:p>
            <a:pPr marL="305435" indent="-305435"/>
            <a:r>
              <a:rPr lang="cs-CZ" sz="2000" dirty="0"/>
              <a:t>U delší inkoordinace vznik bolestivých bodů: </a:t>
            </a:r>
            <a:r>
              <a:rPr lang="cs-CZ" sz="2000" b="1" dirty="0" err="1">
                <a:highlight>
                  <a:srgbClr val="FF00FF"/>
                </a:highlight>
              </a:rPr>
              <a:t>TeP</a:t>
            </a:r>
            <a:r>
              <a:rPr lang="cs-CZ" sz="2000" b="1" dirty="0">
                <a:highlight>
                  <a:srgbClr val="FF00FF"/>
                </a:highlight>
              </a:rPr>
              <a:t>, </a:t>
            </a:r>
            <a:r>
              <a:rPr lang="cs-CZ" sz="2000" b="1" dirty="0" err="1">
                <a:highlight>
                  <a:srgbClr val="FF00FF"/>
                </a:highlight>
              </a:rPr>
              <a:t>TrP</a:t>
            </a:r>
            <a:endParaRPr lang="cs-CZ" sz="2000" b="1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1138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86A52-D332-4E5C-8599-21CDAF00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7987"/>
            <a:ext cx="11029616" cy="630636"/>
          </a:xfrm>
        </p:spPr>
        <p:txBody>
          <a:bodyPr>
            <a:normAutofit fontScale="90000"/>
          </a:bodyPr>
          <a:lstStyle/>
          <a:p>
            <a:r>
              <a:rPr lang="cs-CZ"/>
              <a:t>Užití ft u inkoordinace svalových vláken u </a:t>
            </a:r>
            <a:r>
              <a:rPr lang="cs-CZ" err="1"/>
              <a:t>trigger</a:t>
            </a:r>
            <a:r>
              <a:rPr lang="cs-CZ"/>
              <a:t> point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AD436-6215-41FA-8D43-5D0F1A04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28104"/>
            <a:ext cx="11501840" cy="5727302"/>
          </a:xfrm>
        </p:spPr>
        <p:txBody>
          <a:bodyPr>
            <a:normAutofit/>
          </a:bodyPr>
          <a:lstStyle/>
          <a:p>
            <a:pPr marL="285750" indent="-285750"/>
            <a:r>
              <a:rPr lang="cs-CZ" b="1" dirty="0">
                <a:highlight>
                  <a:srgbClr val="00FF00"/>
                </a:highlight>
              </a:rPr>
              <a:t>Kombinovaná terapie: </a:t>
            </a:r>
          </a:p>
          <a:p>
            <a:pPr marL="610235" lvl="1" indent="-305435"/>
            <a:r>
              <a:rPr lang="cs-CZ" sz="1500" dirty="0">
                <a:ea typeface="+mn-lt"/>
                <a:cs typeface="+mn-lt"/>
              </a:rPr>
              <a:t>Povrchové svaly: UZ pulzní, 3 MHz, PIP 1:2-1:1, ERA 1 cm2, intenzita 0,5 W/cm2, aplikace </a:t>
            </a:r>
            <a:r>
              <a:rPr lang="cs-CZ" sz="1500" dirty="0" err="1">
                <a:ea typeface="+mn-lt"/>
                <a:cs typeface="+mn-lt"/>
              </a:rPr>
              <a:t>semistatická</a:t>
            </a:r>
            <a:r>
              <a:rPr lang="cs-CZ" sz="1500" dirty="0">
                <a:ea typeface="+mn-lt"/>
                <a:cs typeface="+mn-lt"/>
              </a:rPr>
              <a:t> + TENS kontinuální: f = 100 Hz konstantní, EL min. 5x5 cm kontralaterálně, intenzita v </a:t>
            </a:r>
            <a:r>
              <a:rPr lang="cs-CZ" sz="1500" dirty="0" err="1">
                <a:ea typeface="+mn-lt"/>
                <a:cs typeface="+mn-lt"/>
              </a:rPr>
              <a:t>TrP</a:t>
            </a:r>
            <a:r>
              <a:rPr lang="cs-CZ" sz="1500" dirty="0">
                <a:ea typeface="+mn-lt"/>
                <a:cs typeface="+mn-lt"/>
              </a:rPr>
              <a:t> PM či NPM, 1-2 min. na každý </a:t>
            </a:r>
            <a:r>
              <a:rPr lang="cs-CZ" sz="1500" dirty="0" err="1">
                <a:ea typeface="+mn-lt"/>
                <a:cs typeface="+mn-lt"/>
              </a:rPr>
              <a:t>TrP</a:t>
            </a:r>
            <a:r>
              <a:rPr lang="cs-CZ" sz="1500" dirty="0">
                <a:ea typeface="+mn-lt"/>
                <a:cs typeface="+mn-lt"/>
              </a:rPr>
              <a:t>, 1-3x</a:t>
            </a:r>
            <a:endParaRPr lang="cs-CZ" sz="1500" dirty="0" err="1">
              <a:ea typeface="+mn-lt"/>
              <a:cs typeface="+mn-lt"/>
            </a:endParaRPr>
          </a:p>
          <a:p>
            <a:pPr marL="610235" lvl="1" indent="-305435"/>
            <a:r>
              <a:rPr lang="cs-CZ" dirty="0">
                <a:ea typeface="+mn-lt"/>
                <a:cs typeface="+mn-lt"/>
              </a:rPr>
              <a:t>Hluboké</a:t>
            </a:r>
            <a:r>
              <a:rPr lang="cs-CZ" sz="1600" dirty="0">
                <a:ea typeface="+mn-lt"/>
                <a:cs typeface="+mn-lt"/>
              </a:rPr>
              <a:t> svaly: UZ pulzní, 1 MHz, PIP 1:2-1:1, ERA 1 cm2</a:t>
            </a:r>
            <a:r>
              <a:rPr lang="cs-CZ" sz="1600" dirty="0"/>
              <a:t>, intenzita 0,5 W/cm2, aplikace </a:t>
            </a:r>
            <a:r>
              <a:rPr lang="cs-CZ" sz="1600" dirty="0" err="1"/>
              <a:t>semistatická</a:t>
            </a:r>
            <a:r>
              <a:rPr lang="cs-CZ" sz="1600" dirty="0"/>
              <a:t> + </a:t>
            </a:r>
            <a:r>
              <a:rPr lang="cs-CZ" sz="1600" dirty="0" err="1"/>
              <a:t>sf</a:t>
            </a:r>
            <a:r>
              <a:rPr lang="cs-CZ" sz="1600" dirty="0"/>
              <a:t> (b): f = 100 Hz, </a:t>
            </a:r>
            <a:r>
              <a:rPr lang="cs-CZ" sz="1600" dirty="0" err="1"/>
              <a:t>sp</a:t>
            </a:r>
            <a:r>
              <a:rPr lang="cs-CZ" sz="1600" dirty="0"/>
              <a:t>. 0, EL min. 5x5 cm kontralaterálně, intenzita v </a:t>
            </a:r>
            <a:r>
              <a:rPr lang="cs-CZ" sz="1600" dirty="0" err="1"/>
              <a:t>TrP</a:t>
            </a:r>
            <a:r>
              <a:rPr lang="cs-CZ" sz="1600" dirty="0"/>
              <a:t> PM či NPM, 1-2 min. na každý </a:t>
            </a:r>
            <a:r>
              <a:rPr lang="cs-CZ" dirty="0"/>
              <a:t>TrP1-3x</a:t>
            </a:r>
          </a:p>
          <a:p>
            <a:pPr marL="610235" lvl="1" indent="-305435"/>
            <a:r>
              <a:rPr lang="cs-CZ" b="1" dirty="0"/>
              <a:t>Výhoda: </a:t>
            </a:r>
            <a:r>
              <a:rPr lang="cs-CZ" dirty="0">
                <a:ea typeface="+mn-lt"/>
                <a:cs typeface="+mn-lt"/>
              </a:rPr>
              <a:t>nejúčinnější </a:t>
            </a:r>
            <a:r>
              <a:rPr lang="cs-CZ" dirty="0" err="1">
                <a:ea typeface="+mn-lt"/>
                <a:cs typeface="+mn-lt"/>
              </a:rPr>
              <a:t>triggerlytická</a:t>
            </a:r>
            <a:r>
              <a:rPr lang="cs-CZ" dirty="0">
                <a:ea typeface="+mn-lt"/>
                <a:cs typeface="+mn-lt"/>
              </a:rPr>
              <a:t> metoda (často stačí jediná aplikace)</a:t>
            </a:r>
          </a:p>
          <a:p>
            <a:pPr marL="610235" lvl="1" indent="-305435"/>
            <a:r>
              <a:rPr lang="cs-CZ" b="1" dirty="0"/>
              <a:t>Nevýhodou</a:t>
            </a:r>
            <a:r>
              <a:rPr lang="cs-CZ" dirty="0"/>
              <a:t> je přístrojově, finančně a personálně náročná metoda</a:t>
            </a:r>
          </a:p>
          <a:p>
            <a:pPr marL="285750" indent="-285750"/>
            <a:r>
              <a:rPr lang="cs-CZ" b="1" dirty="0" err="1">
                <a:highlight>
                  <a:srgbClr val="00FF00"/>
                </a:highlight>
              </a:rPr>
              <a:t>Ultraelektrostimulace</a:t>
            </a:r>
            <a:r>
              <a:rPr lang="cs-CZ" b="1" dirty="0">
                <a:highlight>
                  <a:srgbClr val="00FF00"/>
                </a:highlight>
              </a:rPr>
              <a:t>:</a:t>
            </a:r>
          </a:p>
          <a:p>
            <a:pPr marL="610235" lvl="1" indent="-305435"/>
            <a:r>
              <a:rPr lang="cs-CZ" dirty="0"/>
              <a:t>f = 182 Hz, diferenciální EL dle velikosti svalu (2x3 až 5x6 cm), indiferentní EL 5x6 až 8x10 cm (distálně na stejný sval či kontralaterálně)</a:t>
            </a:r>
          </a:p>
          <a:p>
            <a:pPr marL="610235" lvl="1" indent="-305435"/>
            <a:r>
              <a:rPr lang="cs-CZ" dirty="0"/>
              <a:t>Bez FM (adaptace): intenzita NPM na ZAČÁTKU aplikace, NEMĚNÍ SE! Postupem času dojde k adaptaci svalových vláken (za 2-3 min.). Doba aplikace. 5-7 min. na každou oblast s RZ. 3-5x</a:t>
            </a:r>
          </a:p>
          <a:p>
            <a:pPr marL="610235" lvl="1" indent="-305435"/>
            <a:r>
              <a:rPr lang="cs-CZ" dirty="0"/>
              <a:t>S FM: AMP 182 Hz, </a:t>
            </a:r>
            <a:r>
              <a:rPr lang="cs-CZ" dirty="0" err="1"/>
              <a:t>sp</a:t>
            </a:r>
            <a:r>
              <a:rPr lang="cs-CZ" dirty="0"/>
              <a:t>. 100 Hz, pro </a:t>
            </a:r>
            <a:r>
              <a:rPr lang="cs-CZ" dirty="0" err="1"/>
              <a:t>fázické</a:t>
            </a:r>
            <a:r>
              <a:rPr lang="cs-CZ" dirty="0"/>
              <a:t> svaly:  </a:t>
            </a:r>
            <a:r>
              <a:rPr lang="cs-CZ" dirty="0" err="1"/>
              <a:t>swt</a:t>
            </a:r>
            <a:r>
              <a:rPr lang="cs-CZ" dirty="0"/>
              <a:t> 10 s, pro tonické svaly: </a:t>
            </a:r>
            <a:r>
              <a:rPr lang="cs-CZ" dirty="0" err="1"/>
              <a:t>swt</a:t>
            </a:r>
            <a:r>
              <a:rPr lang="cs-CZ" dirty="0"/>
              <a:t> 20 s, noc 33 %, intenzita NPM při 182 Hz, při zvýšení f NPS (sval relaxuje). Doba aplikace: </a:t>
            </a:r>
            <a:r>
              <a:rPr lang="cs-CZ" dirty="0" err="1"/>
              <a:t>fázické</a:t>
            </a:r>
            <a:r>
              <a:rPr lang="cs-CZ" dirty="0"/>
              <a:t> </a:t>
            </a:r>
            <a:r>
              <a:rPr lang="cs-CZ" dirty="0" err="1"/>
              <a:t>svv</a:t>
            </a:r>
            <a:r>
              <a:rPr lang="cs-CZ" dirty="0"/>
              <a:t>. 2-10 min. + step 1 min., tonické </a:t>
            </a:r>
            <a:r>
              <a:rPr lang="cs-CZ" dirty="0" err="1"/>
              <a:t>svv</a:t>
            </a:r>
            <a:r>
              <a:rPr lang="cs-CZ" dirty="0"/>
              <a:t>. 15-20 min. + step 1-2 min., denně, celkem 5-10 x.</a:t>
            </a:r>
          </a:p>
          <a:p>
            <a:pPr marL="610235" lvl="1" indent="-305435"/>
            <a:r>
              <a:rPr lang="cs-CZ" b="1" dirty="0"/>
              <a:t>Výhodné</a:t>
            </a:r>
            <a:r>
              <a:rPr lang="cs-CZ" dirty="0"/>
              <a:t> u aplikace většího množství RZ, není nutná trvalá přítomnost fyzioterapeuta</a:t>
            </a:r>
          </a:p>
          <a:p>
            <a:pPr marL="610235" lvl="1" indent="-305435"/>
            <a:r>
              <a:rPr lang="cs-CZ" b="1" dirty="0"/>
              <a:t>Nevýhoda:</a:t>
            </a:r>
            <a:r>
              <a:rPr lang="cs-CZ" dirty="0"/>
              <a:t> malá specifičnost</a:t>
            </a:r>
          </a:p>
          <a:p>
            <a:pPr marL="285750" indent="-28575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42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D6D1A-459B-4CA1-A6FC-F5106951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6061"/>
            <a:ext cx="11029616" cy="734892"/>
          </a:xfrm>
        </p:spPr>
        <p:txBody>
          <a:bodyPr>
            <a:normAutofit fontScale="90000"/>
          </a:bodyPr>
          <a:lstStyle/>
          <a:p>
            <a:r>
              <a:rPr lang="cs-CZ">
                <a:ea typeface="+mj-lt"/>
                <a:cs typeface="+mj-lt"/>
              </a:rPr>
              <a:t>UŽITÍ FT U INKOORDINACE SVALOVÝCH VLÁKEN U TRIGGER POINT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82758-3CD6-4C43-99FB-D92F32EF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46498"/>
            <a:ext cx="11340854" cy="5872104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cs-CZ" b="1" dirty="0" err="1">
                <a:highlight>
                  <a:srgbClr val="00FF00"/>
                </a:highlight>
                <a:ea typeface="+mn-lt"/>
                <a:cs typeface="+mn-lt"/>
              </a:rPr>
              <a:t>Vysokovoltážní</a:t>
            </a:r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 terapie:</a:t>
            </a:r>
            <a:endParaRPr lang="en-US" b="1" dirty="0">
              <a:highlight>
                <a:srgbClr val="00FF00"/>
              </a:highlight>
              <a:ea typeface="+mn-lt"/>
              <a:cs typeface="+mn-lt"/>
            </a:endParaRPr>
          </a:p>
          <a:p>
            <a:pPr marL="610235" lvl="1" indent="-305435"/>
            <a:r>
              <a:rPr lang="cs-CZ" dirty="0">
                <a:ea typeface="+mn-lt"/>
                <a:cs typeface="+mn-lt"/>
              </a:rPr>
              <a:t>Režim CV, f = 30 Hz (FM = 30-60 Hz = f = 30 Hz + </a:t>
            </a:r>
            <a:r>
              <a:rPr lang="cs-CZ" dirty="0" err="1">
                <a:ea typeface="+mn-lt"/>
                <a:cs typeface="+mn-lt"/>
              </a:rPr>
              <a:t>sp</a:t>
            </a:r>
            <a:r>
              <a:rPr lang="cs-CZ" dirty="0">
                <a:ea typeface="+mn-lt"/>
                <a:cs typeface="+mn-lt"/>
              </a:rPr>
              <a:t>. = 30 </a:t>
            </a:r>
            <a:r>
              <a:rPr lang="cs-CZ" dirty="0" err="1">
                <a:ea typeface="+mn-lt"/>
                <a:cs typeface="+mn-lt"/>
              </a:rPr>
              <a:t>hz</a:t>
            </a:r>
            <a:r>
              <a:rPr lang="cs-CZ" dirty="0">
                <a:ea typeface="+mn-lt"/>
                <a:cs typeface="+mn-lt"/>
              </a:rPr>
              <a:t> či 50 Hz konstantní), intenzita NPM v místě RZ. </a:t>
            </a:r>
            <a:r>
              <a:rPr lang="cs-CZ" dirty="0" err="1">
                <a:ea typeface="+mn-lt"/>
                <a:cs typeface="+mn-lt"/>
              </a:rPr>
              <a:t>Diferentní</a:t>
            </a:r>
            <a:r>
              <a:rPr lang="cs-CZ" dirty="0">
                <a:ea typeface="+mn-lt"/>
                <a:cs typeface="+mn-lt"/>
              </a:rPr>
              <a:t> kuličková EL, indiferentní plošná EL 2x3 cm (minimálně) kontralaterálně. Doba aplikace: 1-2 min. na každou RZ, denně, celkem 1-5x.</a:t>
            </a:r>
            <a:endParaRPr lang="en-US" dirty="0">
              <a:ea typeface="+mn-lt"/>
              <a:cs typeface="+mn-lt"/>
            </a:endParaRPr>
          </a:p>
          <a:p>
            <a:pPr marL="610235" lvl="1" indent="-305435"/>
            <a:r>
              <a:rPr lang="cs-CZ" b="1" dirty="0">
                <a:ea typeface="+mn-lt"/>
                <a:cs typeface="+mn-lt"/>
              </a:rPr>
              <a:t>Výhoda:</a:t>
            </a:r>
            <a:r>
              <a:rPr lang="cs-CZ" dirty="0">
                <a:ea typeface="+mn-lt"/>
                <a:cs typeface="+mn-lt"/>
              </a:rPr>
              <a:t> rychlejší a levnější (není třeba UZ gel) než KT</a:t>
            </a:r>
            <a:endParaRPr lang="en-US" dirty="0">
              <a:ea typeface="+mn-lt"/>
              <a:cs typeface="+mn-lt"/>
            </a:endParaRPr>
          </a:p>
          <a:p>
            <a:pPr marL="610235" lvl="1" indent="-305435"/>
            <a:r>
              <a:rPr lang="cs-CZ" b="1" dirty="0">
                <a:ea typeface="+mn-lt"/>
                <a:cs typeface="+mn-lt"/>
              </a:rPr>
              <a:t>Nevýhoda</a:t>
            </a:r>
            <a:r>
              <a:rPr lang="cs-CZ" dirty="0">
                <a:ea typeface="+mn-lt"/>
                <a:cs typeface="+mn-lt"/>
              </a:rPr>
              <a:t>: nutná přítomnost terapeuta, subjektivně méně příjemná</a:t>
            </a:r>
            <a:endParaRPr lang="en-US" dirty="0">
              <a:ea typeface="+mn-lt"/>
              <a:cs typeface="+mn-lt"/>
            </a:endParaRPr>
          </a:p>
          <a:p>
            <a:pPr marL="285750" indent="-285750"/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UZ kontinuální: </a:t>
            </a:r>
            <a:endParaRPr lang="en-US" b="1">
              <a:highlight>
                <a:srgbClr val="00FF00"/>
              </a:highlight>
              <a:ea typeface="+mn-lt"/>
              <a:cs typeface="+mn-lt"/>
            </a:endParaRPr>
          </a:p>
          <a:p>
            <a:pPr marL="610235" lvl="1" indent="-285750"/>
            <a:r>
              <a:rPr lang="cs-CZ" dirty="0">
                <a:ea typeface="+mn-lt"/>
                <a:cs typeface="+mn-lt"/>
              </a:rPr>
              <a:t>f = 3 MHz (povrchové </a:t>
            </a:r>
            <a:r>
              <a:rPr lang="cs-CZ" dirty="0" err="1">
                <a:ea typeface="+mn-lt"/>
                <a:cs typeface="+mn-lt"/>
              </a:rPr>
              <a:t>svv</a:t>
            </a:r>
            <a:r>
              <a:rPr lang="cs-CZ" dirty="0">
                <a:ea typeface="+mn-lt"/>
                <a:cs typeface="+mn-lt"/>
              </a:rPr>
              <a:t>.) či 1 MHz (hluboké </a:t>
            </a:r>
            <a:r>
              <a:rPr lang="cs-CZ" dirty="0" err="1">
                <a:ea typeface="+mn-lt"/>
                <a:cs typeface="+mn-lt"/>
              </a:rPr>
              <a:t>svv</a:t>
            </a:r>
            <a:r>
              <a:rPr lang="cs-CZ" dirty="0">
                <a:ea typeface="+mn-lt"/>
                <a:cs typeface="+mn-lt"/>
              </a:rPr>
              <a:t>.),ERA 1 cm2, intenzita: 0,8-1,6 W/cm2, step: 0,1-0,2 W/cm2, </a:t>
            </a:r>
            <a:r>
              <a:rPr lang="cs-CZ" dirty="0" err="1">
                <a:ea typeface="+mn-lt"/>
                <a:cs typeface="+mn-lt"/>
              </a:rPr>
              <a:t>semistaticky</a:t>
            </a:r>
            <a:r>
              <a:rPr lang="cs-CZ" dirty="0">
                <a:ea typeface="+mn-lt"/>
                <a:cs typeface="+mn-lt"/>
              </a:rPr>
              <a:t>, 3 min. na každou RZ, denně, celkem 3-6x</a:t>
            </a:r>
            <a:endParaRPr lang="en-US" dirty="0">
              <a:ea typeface="+mn-lt"/>
              <a:cs typeface="+mn-lt"/>
            </a:endParaRPr>
          </a:p>
          <a:p>
            <a:pPr marL="610235" lvl="1" indent="-285750"/>
            <a:r>
              <a:rPr lang="cs-CZ" b="1" dirty="0">
                <a:ea typeface="+mn-lt"/>
                <a:cs typeface="+mn-lt"/>
              </a:rPr>
              <a:t>Nevýhody:</a:t>
            </a:r>
            <a:r>
              <a:rPr lang="cs-CZ" dirty="0">
                <a:ea typeface="+mn-lt"/>
                <a:cs typeface="+mn-lt"/>
              </a:rPr>
              <a:t> trvalá přítomnost terapeuta, méně účinná než KT</a:t>
            </a:r>
            <a:endParaRPr lang="en-US" dirty="0">
              <a:ea typeface="+mn-lt"/>
              <a:cs typeface="+mn-lt"/>
            </a:endParaRPr>
          </a:p>
          <a:p>
            <a:pPr marL="285750" indent="-285750"/>
            <a:r>
              <a:rPr lang="cs-CZ" b="1" dirty="0">
                <a:highlight>
                  <a:srgbClr val="00FF00"/>
                </a:highlight>
                <a:ea typeface="+mn-lt"/>
                <a:cs typeface="+mn-lt"/>
              </a:rPr>
              <a:t>DD proudy:</a:t>
            </a:r>
            <a:endParaRPr lang="en-US" b="1" dirty="0">
              <a:highlight>
                <a:srgbClr val="00FF00"/>
              </a:highlight>
              <a:ea typeface="+mn-lt"/>
              <a:cs typeface="+mn-lt"/>
            </a:endParaRPr>
          </a:p>
          <a:p>
            <a:pPr marL="610235" lvl="1" indent="-285750"/>
            <a:r>
              <a:rPr lang="cs-CZ" dirty="0">
                <a:ea typeface="+mn-lt"/>
                <a:cs typeface="+mn-lt"/>
              </a:rPr>
              <a:t>3 min. CP + 3 min. LP: </a:t>
            </a:r>
            <a:r>
              <a:rPr lang="cs-CZ" dirty="0" err="1">
                <a:ea typeface="+mn-lt"/>
                <a:cs typeface="+mn-lt"/>
              </a:rPr>
              <a:t>transregionální</a:t>
            </a:r>
            <a:r>
              <a:rPr lang="cs-CZ" dirty="0">
                <a:ea typeface="+mn-lt"/>
                <a:cs typeface="+mn-lt"/>
              </a:rPr>
              <a:t> aplikace, velikost EL dle cílové oblasti symetrické či asymetrické (menší pod RZ), intenzita NPM pro CP, NPS pro LP, denně, celkem 5-10x</a:t>
            </a:r>
          </a:p>
          <a:p>
            <a:pPr marL="880110" lvl="2" indent="-285750"/>
            <a:r>
              <a:rPr lang="cs-CZ" b="1" dirty="0"/>
              <a:t>Výhoda: </a:t>
            </a:r>
            <a:r>
              <a:rPr lang="cs-CZ" dirty="0"/>
              <a:t>přístrojově nejdostupnější, ovlivňuje RZ na 2 úrovních</a:t>
            </a:r>
          </a:p>
          <a:p>
            <a:pPr marL="880110" lvl="2" indent="-285750"/>
            <a:r>
              <a:rPr lang="cs-CZ" b="1" dirty="0"/>
              <a:t>Nevýhoda:</a:t>
            </a:r>
            <a:r>
              <a:rPr lang="cs-CZ" dirty="0"/>
              <a:t> menší účinnost, problematické cílení, malá hloubka účinku</a:t>
            </a:r>
          </a:p>
          <a:p>
            <a:pPr marL="610235" lvl="1" indent="-285750"/>
            <a:r>
              <a:rPr lang="cs-CZ" dirty="0"/>
              <a:t>5 min. LP: </a:t>
            </a:r>
            <a:r>
              <a:rPr lang="cs-CZ" dirty="0" err="1"/>
              <a:t>transregionální</a:t>
            </a:r>
            <a:r>
              <a:rPr lang="cs-CZ" dirty="0"/>
              <a:t> či cílená muskulární aplikace v NPM intenzitě, denně, celkem 5-10x. MF = 50 Hz: kontrakce 4-6 s, při přechodu na DF 100 Hz sval relaxuje. Parametry tedy odpovídají spíše </a:t>
            </a:r>
            <a:r>
              <a:rPr lang="cs-CZ" dirty="0" err="1"/>
              <a:t>fázickým</a:t>
            </a:r>
            <a:r>
              <a:rPr lang="cs-CZ" dirty="0"/>
              <a:t> svalům.</a:t>
            </a:r>
          </a:p>
          <a:p>
            <a:pPr marL="880110" lvl="2" indent="-269875"/>
            <a:r>
              <a:rPr lang="cs-CZ" b="1" dirty="0"/>
              <a:t>Výhoda:</a:t>
            </a:r>
            <a:r>
              <a:rPr lang="cs-CZ" dirty="0"/>
              <a:t> přístrojově nejdostupnější, personálně méně náročné</a:t>
            </a:r>
          </a:p>
          <a:p>
            <a:pPr marL="880110" lvl="2" indent="-269875"/>
            <a:r>
              <a:rPr lang="cs-CZ" b="1" dirty="0"/>
              <a:t>Nevýhoda:</a:t>
            </a:r>
            <a:r>
              <a:rPr lang="cs-CZ" dirty="0"/>
              <a:t> malá specifičnost, problematika intenzity (pokud v NPS - </a:t>
            </a:r>
            <a:r>
              <a:rPr lang="cs-CZ" dirty="0" err="1"/>
              <a:t>myorelaxační</a:t>
            </a:r>
            <a:r>
              <a:rPr lang="cs-CZ" dirty="0"/>
              <a:t> účinek se nedostaví!)</a:t>
            </a:r>
          </a:p>
          <a:p>
            <a:pPr marL="610235" lvl="1" indent="-285750"/>
            <a:endParaRPr lang="cs-CZ"/>
          </a:p>
          <a:p>
            <a:pPr marL="305435" indent="-305435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4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282D8-69BE-45AA-8488-9AF9A58C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4551"/>
          </a:xfrm>
        </p:spPr>
        <p:txBody>
          <a:bodyPr/>
          <a:lstStyle/>
          <a:p>
            <a:r>
              <a:rPr lang="cs-CZ">
                <a:ea typeface="+mj-lt"/>
                <a:cs typeface="+mj-lt"/>
              </a:rPr>
              <a:t>Užití ft u inkoordinace svalových vláken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BDAE53-1CD4-4BC5-BEFF-66E2DFCC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07312"/>
            <a:ext cx="11147671" cy="5019305"/>
          </a:xfrm>
        </p:spPr>
        <p:txBody>
          <a:bodyPr>
            <a:normAutofit/>
          </a:bodyPr>
          <a:lstStyle/>
          <a:p>
            <a:pPr marL="305435" indent="-305435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Tender point ve svalech: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pPr marL="629920" lvl="1" indent="-285750"/>
            <a:r>
              <a:rPr lang="cs-CZ" dirty="0">
                <a:ea typeface="+mn-lt"/>
                <a:cs typeface="+mn-lt"/>
              </a:rPr>
              <a:t>FT stejná jako u </a:t>
            </a:r>
            <a:r>
              <a:rPr lang="cs-CZ" dirty="0" err="1">
                <a:ea typeface="+mn-lt"/>
                <a:cs typeface="+mn-lt"/>
              </a:rPr>
              <a:t>TrP</a:t>
            </a:r>
            <a:r>
              <a:rPr lang="cs-CZ" dirty="0">
                <a:ea typeface="+mn-lt"/>
                <a:cs typeface="+mn-lt"/>
              </a:rPr>
              <a:t> KROMĚ parametrů KT</a:t>
            </a:r>
          </a:p>
          <a:p>
            <a:pPr marL="629920" lvl="1" indent="-285750"/>
            <a:r>
              <a:rPr lang="cs-CZ" b="1" dirty="0">
                <a:ea typeface="+mn-lt"/>
                <a:cs typeface="+mn-lt"/>
              </a:rPr>
              <a:t>Kombinovaná terapie:</a:t>
            </a:r>
            <a:r>
              <a:rPr lang="cs-CZ" dirty="0">
                <a:ea typeface="+mn-lt"/>
                <a:cs typeface="+mn-lt"/>
              </a:rPr>
              <a:t> intenzita 0,5 W/cm2 nemusí být dostatečná (nedojde ke kontrakci). Proto poté zkusit PIP 1:2 a intenzitu 1,0 W/cm2, pokud opět nereaguje: PIP 1:1 + intenzita 1,0 W/cm2. Nesmí vyvolávat bolest! </a:t>
            </a:r>
          </a:p>
          <a:p>
            <a:pPr marL="305435" indent="-305435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Lokalizovaný svalový </a:t>
            </a:r>
            <a:r>
              <a:rPr lang="cs-CZ" dirty="0" err="1">
                <a:highlight>
                  <a:srgbClr val="FFFF00"/>
                </a:highlight>
                <a:ea typeface="+mn-lt"/>
                <a:cs typeface="+mn-lt"/>
              </a:rPr>
              <a:t>hypertonus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: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pPr marL="629920" lvl="1" indent="-285750"/>
            <a:r>
              <a:rPr lang="cs-CZ" dirty="0">
                <a:ea typeface="+mn-lt"/>
                <a:cs typeface="+mn-lt"/>
              </a:rPr>
              <a:t>Spíše volba metod nevyžadující přítomnost terapeuta: </a:t>
            </a:r>
            <a:r>
              <a:rPr lang="cs-CZ" b="1" dirty="0" err="1">
                <a:ea typeface="+mn-lt"/>
                <a:cs typeface="+mn-lt"/>
              </a:rPr>
              <a:t>ultraelektrostimulace</a:t>
            </a:r>
            <a:r>
              <a:rPr lang="cs-CZ" b="1" dirty="0">
                <a:ea typeface="+mn-lt"/>
                <a:cs typeface="+mn-lt"/>
              </a:rPr>
              <a:t>, </a:t>
            </a:r>
            <a:r>
              <a:rPr lang="cs-CZ" b="1" dirty="0" err="1">
                <a:ea typeface="+mn-lt"/>
                <a:cs typeface="+mn-lt"/>
              </a:rPr>
              <a:t>sf</a:t>
            </a:r>
            <a:r>
              <a:rPr lang="cs-CZ" b="1" dirty="0">
                <a:ea typeface="+mn-lt"/>
                <a:cs typeface="+mn-lt"/>
              </a:rPr>
              <a:t> (b), DD</a:t>
            </a:r>
          </a:p>
          <a:p>
            <a:pPr marL="305435" indent="-305435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Reflexní změny ve fasciích: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pPr marL="629920" lvl="1" indent="-285750"/>
            <a:r>
              <a:rPr lang="cs-CZ" b="1" dirty="0">
                <a:ea typeface="+mn-lt"/>
                <a:cs typeface="+mn-lt"/>
              </a:rPr>
              <a:t>UZ pulzní:</a:t>
            </a:r>
            <a:r>
              <a:rPr lang="cs-CZ" dirty="0">
                <a:ea typeface="+mn-lt"/>
                <a:cs typeface="+mn-lt"/>
              </a:rPr>
              <a:t> dle hloubky 1-3 MHz, PIP 1:8, 1,0-2,0 W/cm2, step 0,2 W/cm2, </a:t>
            </a:r>
            <a:r>
              <a:rPr lang="cs-CZ" dirty="0" err="1">
                <a:ea typeface="+mn-lt"/>
                <a:cs typeface="+mn-lt"/>
              </a:rPr>
              <a:t>semistaticky</a:t>
            </a:r>
            <a:r>
              <a:rPr lang="cs-CZ" dirty="0">
                <a:ea typeface="+mn-lt"/>
                <a:cs typeface="+mn-lt"/>
              </a:rPr>
              <a:t>, ERA 1 cm2, 3-4 min. na danou oblast, denně, 1-3x. </a:t>
            </a:r>
          </a:p>
          <a:p>
            <a:pPr marL="305435" indent="-305435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Reflexní změny v </a:t>
            </a:r>
            <a:r>
              <a:rPr lang="cs-CZ" dirty="0" err="1">
                <a:highlight>
                  <a:srgbClr val="FFFF00"/>
                </a:highlight>
                <a:ea typeface="+mn-lt"/>
                <a:cs typeface="+mn-lt"/>
              </a:rPr>
              <a:t>periostu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:</a:t>
            </a:r>
            <a:endParaRPr lang="en-US" dirty="0">
              <a:highlight>
                <a:srgbClr val="FFFF00"/>
              </a:highlight>
              <a:ea typeface="+mn-lt"/>
              <a:cs typeface="+mn-lt"/>
            </a:endParaRPr>
          </a:p>
          <a:p>
            <a:pPr marL="629920" lvl="1" indent="-285750"/>
            <a:r>
              <a:rPr lang="cs-CZ" b="1" dirty="0"/>
              <a:t>UZ pulzní:</a:t>
            </a:r>
            <a:r>
              <a:rPr lang="cs-CZ" dirty="0"/>
              <a:t> dle hloubky 1-3 MHz, PIP 1:16 při opakovací frekvenci 100 Hz či 1:8 při opakovací frekvenci 50 Hz, 1,0-2,0 W/cm2, step 0,1 W/cm2, </a:t>
            </a:r>
            <a:r>
              <a:rPr lang="cs-CZ" dirty="0" err="1"/>
              <a:t>semistaticky</a:t>
            </a:r>
            <a:r>
              <a:rPr lang="cs-CZ" dirty="0"/>
              <a:t>, ERA 1 cm2, 1 min. na danou oblast, denně, počet aplikací: individuální. 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43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8E7C0-1F21-4FD0-858F-C17FBCA6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8149"/>
          </a:xfrm>
        </p:spPr>
        <p:txBody>
          <a:bodyPr>
            <a:normAutofit/>
          </a:bodyPr>
          <a:lstStyle/>
          <a:p>
            <a:r>
              <a:rPr lang="cs-CZ"/>
              <a:t>Užití ft u entezopatie (epicondylitis radialis či ulnaris)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566DE-3363-4E53-BA95-4022A220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1913"/>
            <a:ext cx="8016567" cy="54366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lnSpc>
                <a:spcPct val="90000"/>
              </a:lnSpc>
            </a:pPr>
            <a:r>
              <a:rPr lang="cs-CZ" sz="1600" b="1" dirty="0">
                <a:highlight>
                  <a:srgbClr val="FFFF00"/>
                </a:highlight>
              </a:rPr>
              <a:t>ANALGETICKÝ ÚČINEK:</a:t>
            </a:r>
          </a:p>
          <a:p>
            <a:pPr marL="629920" lvl="1" indent="-285750">
              <a:lnSpc>
                <a:spcPct val="90000"/>
              </a:lnSpc>
            </a:pPr>
            <a:r>
              <a:rPr lang="cs-CZ" sz="1400" b="1" dirty="0"/>
              <a:t>Laser:</a:t>
            </a:r>
            <a:r>
              <a:rPr lang="cs-CZ" sz="1400" dirty="0"/>
              <a:t> 1,0-2,0 J/cm2, step 0,2 </a:t>
            </a:r>
            <a:r>
              <a:rPr lang="cs-CZ" sz="1400" dirty="0">
                <a:ea typeface="+mn-lt"/>
                <a:cs typeface="+mn-lt"/>
              </a:rPr>
              <a:t>J/cm2, f = 2000 Hz, denně, 5x, přímo na bolestivý epikondyl</a:t>
            </a:r>
            <a:endParaRPr lang="cs-CZ" sz="1400" dirty="0"/>
          </a:p>
          <a:p>
            <a:pPr marL="305435" indent="-305435">
              <a:lnSpc>
                <a:spcPct val="90000"/>
              </a:lnSpc>
            </a:pPr>
            <a:r>
              <a:rPr lang="cs-CZ" sz="1600" b="1" dirty="0">
                <a:highlight>
                  <a:srgbClr val="FFFF00"/>
                </a:highlight>
              </a:rPr>
              <a:t>M</a:t>
            </a:r>
            <a:r>
              <a:rPr lang="cs-CZ" sz="1400" b="1" dirty="0">
                <a:highlight>
                  <a:srgbClr val="FFFF00"/>
                </a:highlight>
              </a:rPr>
              <a:t>YORELAXAČNÍ ÚČINEK:</a:t>
            </a:r>
          </a:p>
          <a:p>
            <a:pPr marL="629920" lvl="1" indent="-285750">
              <a:lnSpc>
                <a:spcPct val="90000"/>
              </a:lnSpc>
            </a:pPr>
            <a:r>
              <a:rPr lang="cs-CZ" sz="1400" b="1" dirty="0"/>
              <a:t>KT: </a:t>
            </a:r>
            <a:r>
              <a:rPr lang="cs-CZ" sz="1400" dirty="0"/>
              <a:t>UZ pulzní, 3 MHz, PIP 1:2, ERA 1 cm2, intenzita 0,5 W/cm2, aplikace </a:t>
            </a:r>
            <a:r>
              <a:rPr lang="cs-CZ" sz="1400" dirty="0" err="1"/>
              <a:t>semistatická</a:t>
            </a:r>
            <a:r>
              <a:rPr lang="cs-CZ" sz="1400" dirty="0"/>
              <a:t> + TENS kontinuální: f = 100 Hz konstantní, EL min. 5x5 cm kontralaterálně, intenzita v </a:t>
            </a:r>
            <a:r>
              <a:rPr lang="cs-CZ" sz="1400" dirty="0" err="1"/>
              <a:t>TrP</a:t>
            </a:r>
            <a:r>
              <a:rPr lang="cs-CZ" sz="1400" dirty="0"/>
              <a:t> PM či NPM, 1-2 min. na každý </a:t>
            </a:r>
            <a:r>
              <a:rPr lang="cs-CZ" sz="1400" dirty="0" err="1"/>
              <a:t>TrP</a:t>
            </a:r>
            <a:r>
              <a:rPr lang="cs-CZ" sz="1400" dirty="0"/>
              <a:t>, 2-3x</a:t>
            </a:r>
          </a:p>
          <a:p>
            <a:pPr marL="629920" lvl="1" indent="-285750">
              <a:lnSpc>
                <a:spcPct val="90000"/>
              </a:lnSpc>
            </a:pPr>
            <a:r>
              <a:rPr lang="cs-CZ" sz="1400" b="1" dirty="0"/>
              <a:t>UZ kontinuální:</a:t>
            </a:r>
            <a:r>
              <a:rPr lang="cs-CZ" sz="1400" dirty="0"/>
              <a:t> f = 3 </a:t>
            </a:r>
            <a:r>
              <a:rPr lang="cs-CZ" sz="1400" dirty="0" err="1"/>
              <a:t>MHz,ERA</a:t>
            </a:r>
            <a:r>
              <a:rPr lang="cs-CZ" sz="1400" dirty="0"/>
              <a:t> 1 cm2, intenzita: 1,0-1,3 W/cm2, step: 0,1 W/cm2, </a:t>
            </a:r>
            <a:r>
              <a:rPr lang="cs-CZ" sz="1400" dirty="0" err="1"/>
              <a:t>semistaticky</a:t>
            </a:r>
            <a:r>
              <a:rPr lang="cs-CZ" sz="1400" dirty="0"/>
              <a:t>, 3 min. na každou RZ, denně, celkem 5x</a:t>
            </a:r>
          </a:p>
          <a:p>
            <a:pPr marL="629920" lvl="1" indent="-285750">
              <a:lnSpc>
                <a:spcPct val="90000"/>
              </a:lnSpc>
            </a:pPr>
            <a:r>
              <a:rPr lang="cs-CZ" sz="1400" b="1" dirty="0" err="1"/>
              <a:t>Vysokovoltážní</a:t>
            </a:r>
            <a:r>
              <a:rPr lang="cs-CZ" sz="1400" b="1" dirty="0"/>
              <a:t> terapie: </a:t>
            </a:r>
            <a:r>
              <a:rPr lang="cs-CZ" sz="1400" dirty="0"/>
              <a:t>= </a:t>
            </a:r>
            <a:r>
              <a:rPr lang="cs-CZ" sz="1400" dirty="0" err="1"/>
              <a:t>myorelaxační</a:t>
            </a:r>
            <a:r>
              <a:rPr lang="cs-CZ" sz="1400" dirty="0"/>
              <a:t> účinek nepřímý prostřednictvím FM </a:t>
            </a:r>
          </a:p>
          <a:p>
            <a:pPr marL="899795" lvl="2" indent="-269875">
              <a:lnSpc>
                <a:spcPct val="90000"/>
              </a:lnSpc>
            </a:pPr>
            <a:r>
              <a:rPr lang="cs-CZ" dirty="0"/>
              <a:t>Režim CV, f = 30 Hz (FM = 30-60 Hz: f = 30 Hz + </a:t>
            </a:r>
            <a:r>
              <a:rPr lang="cs-CZ" dirty="0" err="1"/>
              <a:t>sp</a:t>
            </a:r>
            <a:r>
              <a:rPr lang="cs-CZ" dirty="0"/>
              <a:t>. = 30 </a:t>
            </a:r>
            <a:r>
              <a:rPr lang="cs-CZ" dirty="0" err="1"/>
              <a:t>hz</a:t>
            </a:r>
            <a:r>
              <a:rPr lang="cs-CZ" dirty="0"/>
              <a:t>), intenzita NPM v místě RZ. </a:t>
            </a:r>
            <a:r>
              <a:rPr lang="cs-CZ" dirty="0" err="1"/>
              <a:t>Diferentní</a:t>
            </a:r>
            <a:r>
              <a:rPr lang="cs-CZ" dirty="0"/>
              <a:t> EL 2x3 cm nad </a:t>
            </a:r>
            <a:r>
              <a:rPr lang="cs-CZ" dirty="0" err="1"/>
              <a:t>TrP</a:t>
            </a:r>
            <a:r>
              <a:rPr lang="cs-CZ" dirty="0"/>
              <a:t>, indiferentní plošná EL 5x6 cm kontralaterálně. Doba aplikace: 5-9 min., step 1 min., denně, celkem 5x.</a:t>
            </a:r>
            <a:endParaRPr lang="cs-CZ" dirty="0">
              <a:ea typeface="+mn-lt"/>
              <a:cs typeface="+mn-lt"/>
            </a:endParaRPr>
          </a:p>
          <a:p>
            <a:pPr marL="610235" lvl="1" indent="-305435">
              <a:lnSpc>
                <a:spcPct val="90000"/>
              </a:lnSpc>
            </a:pPr>
            <a:r>
              <a:rPr lang="cs-CZ" sz="1400" b="1" dirty="0"/>
              <a:t>UES:</a:t>
            </a:r>
            <a:r>
              <a:rPr lang="cs-CZ" sz="1400" b="1" dirty="0">
                <a:ea typeface="+mn-lt"/>
                <a:cs typeface="+mn-lt"/>
              </a:rPr>
              <a:t> </a:t>
            </a:r>
            <a:r>
              <a:rPr lang="cs-CZ" sz="1400" dirty="0">
                <a:ea typeface="+mn-lt"/>
                <a:cs typeface="+mn-lt"/>
              </a:rPr>
              <a:t> = </a:t>
            </a:r>
            <a:r>
              <a:rPr lang="cs-CZ" sz="1400" dirty="0" err="1">
                <a:ea typeface="+mn-lt"/>
                <a:cs typeface="+mn-lt"/>
              </a:rPr>
              <a:t>myorelaxační</a:t>
            </a:r>
            <a:r>
              <a:rPr lang="cs-CZ" sz="1400" dirty="0">
                <a:ea typeface="+mn-lt"/>
                <a:cs typeface="+mn-lt"/>
              </a:rPr>
              <a:t> účinek nepřímý prostřednictvím adaptace</a:t>
            </a:r>
            <a:endParaRPr lang="en-US" sz="1400">
              <a:ea typeface="+mn-lt"/>
              <a:cs typeface="+mn-lt"/>
            </a:endParaRPr>
          </a:p>
          <a:p>
            <a:pPr marL="880110" lvl="2" indent="-269875">
              <a:lnSpc>
                <a:spcPct val="90000"/>
              </a:lnSpc>
            </a:pPr>
            <a:r>
              <a:rPr lang="cs-CZ" dirty="0">
                <a:ea typeface="+mn-lt"/>
                <a:cs typeface="+mn-lt"/>
              </a:rPr>
              <a:t>f = 182 Hz, diferenciální EL 2x3 nad </a:t>
            </a:r>
            <a:r>
              <a:rPr lang="cs-CZ" dirty="0" err="1">
                <a:ea typeface="+mn-lt"/>
                <a:cs typeface="+mn-lt"/>
              </a:rPr>
              <a:t>TrP</a:t>
            </a:r>
            <a:r>
              <a:rPr lang="cs-CZ" dirty="0">
                <a:ea typeface="+mn-lt"/>
                <a:cs typeface="+mn-lt"/>
              </a:rPr>
              <a:t>, indiferentní EL 5x6 kontralaterálně. Bez FM (adaptace): intenzita NPM na ZAČÁTKU aplikace, NEMĚNÍ SE! Postupem času dojde k adaptaci svalových vláken (za 2-3 min.). Doba aplikace. 6-12 min., step 2 min., celkem 4x</a:t>
            </a:r>
            <a:endParaRPr lang="en-US">
              <a:ea typeface="+mn-lt"/>
              <a:cs typeface="+mn-lt"/>
            </a:endParaRPr>
          </a:p>
          <a:p>
            <a:pPr marL="629920" lvl="1" indent="-285750">
              <a:lnSpc>
                <a:spcPct val="90000"/>
              </a:lnSpc>
            </a:pPr>
            <a:r>
              <a:rPr lang="cs-CZ" sz="1400" b="1" dirty="0"/>
              <a:t>DD proudy:</a:t>
            </a:r>
          </a:p>
          <a:p>
            <a:pPr marL="899795" lvl="2" indent="-285750">
              <a:lnSpc>
                <a:spcPct val="90000"/>
              </a:lnSpc>
            </a:pPr>
            <a:r>
              <a:rPr lang="cs-CZ" dirty="0"/>
              <a:t>3 min. CP + 3 min. LP: aktivní EL (katoda) 3x4 cm na bříška extenzorů (flexorů), indiferentní anoda 5x6 cm na palmární (dorzální) plochu předloktí, intenzita NPM pro CP i pro LP!, 3x denně, celkem 6x</a:t>
            </a:r>
            <a:endParaRPr lang="cs-CZ" dirty="0">
              <a:ea typeface="+mn-lt"/>
              <a:cs typeface="+mn-lt"/>
            </a:endParaRPr>
          </a:p>
          <a:p>
            <a:pPr marL="899795" lvl="2" indent="-285750">
              <a:lnSpc>
                <a:spcPct val="90000"/>
              </a:lnSpc>
            </a:pPr>
            <a:endParaRPr lang="cs-CZ" sz="1600" dirty="0"/>
          </a:p>
        </p:txBody>
      </p:sp>
      <p:pic>
        <p:nvPicPr>
          <p:cNvPr id="4" name="Obrázek 4" descr="Obsah obrázku osoba, oblečení&#10;&#10;Popis se vygeneroval automaticky.">
            <a:extLst>
              <a:ext uri="{FF2B5EF4-FFF2-40B4-BE49-F238E27FC236}">
                <a16:creationId xmlns:a16="http://schemas.microsoft.com/office/drawing/2014/main" id="{2A85D3A1-40E6-4BFE-8996-6F551BE99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7"/>
          <a:stretch/>
        </p:blipFill>
        <p:spPr>
          <a:xfrm>
            <a:off x="8511418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3BEE5-BD19-435B-B2ED-FBECB67A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9171"/>
          </a:xfrm>
        </p:spPr>
        <p:txBody>
          <a:bodyPr/>
          <a:lstStyle/>
          <a:p>
            <a:r>
              <a:rPr lang="cs-CZ"/>
              <a:t>Užití ft u tendovaginitid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D905B-3C85-421D-B698-A75D78B90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10555"/>
            <a:ext cx="11029615" cy="5501921"/>
          </a:xfrm>
        </p:spPr>
        <p:txBody>
          <a:bodyPr>
            <a:normAutofit/>
          </a:bodyPr>
          <a:lstStyle/>
          <a:p>
            <a:pPr marL="305435" indent="-305435"/>
            <a:r>
              <a:rPr lang="cs-CZ" b="1" dirty="0"/>
              <a:t>AKUTNÍ STADIUM:</a:t>
            </a:r>
            <a:endParaRPr lang="cs-CZ" b="1" dirty="0">
              <a:ea typeface="+mn-lt"/>
              <a:cs typeface="+mn-lt"/>
            </a:endParaRP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Kryoterapie, ledové norné koupele.</a:t>
            </a: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Laser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cs-CZ" dirty="0">
                <a:ea typeface="+mn-lt"/>
                <a:cs typeface="+mn-lt"/>
              </a:rPr>
              <a:t>– vzdálenost sondy 0 cm, f = 500 Hz, 0,5–0,8 J/cm2, step 0,1 J/cm2, rastrovací metoda, aplikace denně, celkem 5×.</a:t>
            </a:r>
          </a:p>
          <a:p>
            <a:pPr marL="305435" indent="-305435"/>
            <a:r>
              <a:rPr lang="cs-CZ" b="1" dirty="0">
                <a:ea typeface="+mn-lt"/>
                <a:cs typeface="+mn-lt"/>
              </a:rPr>
              <a:t>SUBAKUTNÍ STADIUM:</a:t>
            </a: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Ultrazvuk pulzní</a:t>
            </a:r>
            <a:r>
              <a:rPr lang="cs-CZ" dirty="0">
                <a:ea typeface="+mn-lt"/>
                <a:cs typeface="+mn-lt"/>
              </a:rPr>
              <a:t> – frekvence 3 MHz, PIP 1:8, </a:t>
            </a:r>
            <a:r>
              <a:rPr lang="cs-CZ" dirty="0" err="1">
                <a:ea typeface="+mn-lt"/>
                <a:cs typeface="+mn-lt"/>
              </a:rPr>
              <a:t>semistaticky</a:t>
            </a:r>
            <a:r>
              <a:rPr lang="cs-CZ" dirty="0">
                <a:ea typeface="+mn-lt"/>
                <a:cs typeface="+mn-lt"/>
              </a:rPr>
              <a:t>, 1,0–2,0 W/cm2, step 0,1 W/cm2, doba aplikace 3 minuty, denně, celkem 5×.</a:t>
            </a: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Laser </a:t>
            </a:r>
            <a:r>
              <a:rPr lang="cs-CZ" dirty="0">
                <a:ea typeface="+mn-lt"/>
                <a:cs typeface="+mn-lt"/>
              </a:rPr>
              <a:t>– vzdálenost sondy 0 cm, f = 2 500 Hz, 1,0–2,0 J/cm2, step 0,2 J/cm2, rastrovací metoda. Aplikace denně, celkem 8×.</a:t>
            </a:r>
          </a:p>
          <a:p>
            <a:pPr marL="305435" indent="-305435"/>
            <a:r>
              <a:rPr lang="cs-CZ" b="1" dirty="0">
                <a:ea typeface="+mn-lt"/>
                <a:cs typeface="+mn-lt"/>
              </a:rPr>
              <a:t>CHRONICKÉ STADIUM:</a:t>
            </a: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Ultrazvuk kontinuální</a:t>
            </a:r>
            <a:r>
              <a:rPr lang="cs-CZ" dirty="0">
                <a:ea typeface="+mn-lt"/>
                <a:cs typeface="+mn-lt"/>
              </a:rPr>
              <a:t> – frekvence 3 MHz, </a:t>
            </a:r>
            <a:r>
              <a:rPr lang="cs-CZ" dirty="0" err="1">
                <a:ea typeface="+mn-lt"/>
                <a:cs typeface="+mn-lt"/>
              </a:rPr>
              <a:t>semistaticky</a:t>
            </a:r>
            <a:r>
              <a:rPr lang="cs-CZ" dirty="0">
                <a:ea typeface="+mn-lt"/>
                <a:cs typeface="+mn-lt"/>
              </a:rPr>
              <a:t>, 1,2–2,0 W/cm2, step 0,1 W/cm2, doba aplikace 5 minut, denně, celkem 10×.</a:t>
            </a: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Laser.</a:t>
            </a: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Distanční elektroterapie</a:t>
            </a:r>
            <a:r>
              <a:rPr lang="cs-CZ" dirty="0">
                <a:ea typeface="+mn-lt"/>
                <a:cs typeface="+mn-lt"/>
              </a:rPr>
              <a:t> – VAS-07.</a:t>
            </a:r>
          </a:p>
          <a:p>
            <a:pPr marL="629920" lvl="1" indent="-285750"/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Iontoforéza </a:t>
            </a:r>
            <a:r>
              <a:rPr lang="cs-CZ" b="1" dirty="0" err="1">
                <a:highlight>
                  <a:srgbClr val="FFFF00"/>
                </a:highlight>
                <a:ea typeface="+mn-lt"/>
                <a:cs typeface="+mn-lt"/>
              </a:rPr>
              <a:t>hyaluronidázová</a:t>
            </a:r>
            <a:r>
              <a:rPr lang="cs-CZ" dirty="0">
                <a:ea typeface="+mn-lt"/>
                <a:cs typeface="+mn-lt"/>
              </a:rPr>
              <a:t> – aktivní anoda nad postiženou oblast, katoda kontralaterálně. Intenzita PS, 30–60 minut, step 5 minut, 5× denně, pak obden, celkem 15×.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51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6AE151-CD0A-417B-8094-44AFCA31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73231"/>
            <a:ext cx="3219127" cy="4711539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>
                    <a:lumMod val="85000"/>
                    <a:lumOff val="15000"/>
                  </a:schemeClr>
                </a:solidFill>
              </a:rPr>
              <a:t>Rozdělení poruch pohybového systému dle etiologie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0C154-4885-4901-879E-DA026F52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982" y="815496"/>
            <a:ext cx="6754752" cy="550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>
                <a:solidFill>
                  <a:srgbClr val="FFFFFF"/>
                </a:solidFill>
                <a:highlight>
                  <a:srgbClr val="00FF00"/>
                </a:highlight>
              </a:rPr>
              <a:t>Organické - strukturální: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Mají vždy příslušný morfologický podklad, převážně patologické-anatomický, vyvolány primárně morfologickou změnou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Kupř. záněty, ruptury, fraktury...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rgbClr val="FFFFFF"/>
                </a:solidFill>
                <a:highlight>
                  <a:srgbClr val="00FF00"/>
                </a:highlight>
              </a:rPr>
              <a:t>Funkcionální:</a:t>
            </a:r>
            <a:endParaRPr lang="en-US">
              <a:solidFill>
                <a:srgbClr val="FFFFFF"/>
              </a:solidFill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</a:rPr>
              <a:t>Synonymum pro </a:t>
            </a:r>
            <a:r>
              <a:rPr lang="cs-CZ" err="1">
                <a:solidFill>
                  <a:srgbClr val="FFFFFF"/>
                </a:solidFill>
              </a:rPr>
              <a:t>pchch</a:t>
            </a:r>
            <a:r>
              <a:rPr lang="cs-CZ">
                <a:solidFill>
                  <a:srgbClr val="FFFFFF"/>
                </a:solidFill>
              </a:rPr>
              <a:t> hysterické</a:t>
            </a:r>
            <a:endParaRPr lang="en-US">
              <a:solidFill>
                <a:srgbClr val="FFFFFF"/>
              </a:solidFill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</a:rPr>
              <a:t>Terapií volby je léčba psychiatrická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rgbClr val="FFFFFF"/>
                </a:solidFill>
                <a:highlight>
                  <a:srgbClr val="00FF00"/>
                </a:highlight>
              </a:rPr>
              <a:t>Funkční - "softwarové":</a:t>
            </a:r>
            <a:endParaRPr lang="en-US">
              <a:solidFill>
                <a:srgbClr val="FFFFFF"/>
              </a:solidFill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</a:rPr>
              <a:t>Nemají morfologický podklad</a:t>
            </a:r>
            <a:endParaRPr lang="en-US">
              <a:solidFill>
                <a:srgbClr val="FFFFFF"/>
              </a:solidFill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</a:rPr>
              <a:t>Nejčastější typ poruch</a:t>
            </a:r>
            <a:endParaRPr lang="en-US">
              <a:solidFill>
                <a:srgbClr val="FFFFFF"/>
              </a:solidFill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</a:rPr>
              <a:t>Často spojeny s bolestí a často reverzibilní</a:t>
            </a:r>
            <a:endParaRPr lang="en-US">
              <a:solidFill>
                <a:srgbClr val="FFFFFF"/>
              </a:solidFill>
            </a:endParaRPr>
          </a:p>
          <a:p>
            <a:pPr marL="285750" indent="-285750"/>
            <a:r>
              <a:rPr lang="cs-CZ">
                <a:solidFill>
                  <a:srgbClr val="FFFFFF"/>
                </a:solidFill>
              </a:rPr>
              <a:t>Nejrozšířenější chybou lékařů při jejich léčení je snaha použít stejné prostředky jako při léčbě poruch organických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8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8D36B-37B2-40F8-9C79-AB6EE9BE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FA5AE-3973-4206-8AE3-6C8644BAB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Poděbradský, J., Poděbradská, R.  </a:t>
            </a:r>
            <a:r>
              <a:rPr lang="cs-CZ" b="1" i="1" dirty="0">
                <a:solidFill>
                  <a:schemeClr val="tx1"/>
                </a:solidFill>
                <a:ea typeface="+mn-lt"/>
                <a:cs typeface="+mn-lt"/>
              </a:rPr>
              <a:t>Fyzikální terapie. Manuál a algoritmy. 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Praha: Grada, 2009. ISBN 978-80-247-2899-5.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br>
              <a:rPr lang="cs-CZ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359410" indent="-35941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přednášky Mgr.  J. Urbana FTK UP Olomouc.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br>
              <a:rPr lang="cs-CZ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359410" indent="-35941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Poděbradský, J.: </a:t>
            </a:r>
            <a:r>
              <a:rPr lang="cs-CZ" b="1" i="1" dirty="0">
                <a:solidFill>
                  <a:schemeClr val="tx1"/>
                </a:solidFill>
                <a:ea typeface="+mn-lt"/>
                <a:cs typeface="+mn-lt"/>
              </a:rPr>
              <a:t>Rehabilitace a fyzikální lékařství.</a:t>
            </a:r>
            <a:r>
              <a:rPr lang="cs-CZ" b="1" dirty="0">
                <a:solidFill>
                  <a:schemeClr val="tx1"/>
                </a:solidFill>
                <a:ea typeface="+mn-lt"/>
                <a:cs typeface="+mn-lt"/>
              </a:rPr>
              <a:t> Praha: ČLS JEP, 1995. 50s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305435" indent="-305435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6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4" descr="Obsah obrázku hračka, narozeniny, zdobené&#10;&#10;Popis se vygeneroval automaticky.">
            <a:extLst>
              <a:ext uri="{FF2B5EF4-FFF2-40B4-BE49-F238E27FC236}">
                <a16:creationId xmlns:a16="http://schemas.microsoft.com/office/drawing/2014/main" id="{D45C1ADB-37F1-47B8-91BA-63D00D811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34" r="-1" b="2174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E5CD66-FC80-45AA-BA21-41C48366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0882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2A5CC-88DA-4AF6-9182-4040575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9171"/>
          </a:xfrm>
        </p:spPr>
        <p:txBody>
          <a:bodyPr/>
          <a:lstStyle/>
          <a:p>
            <a:r>
              <a:rPr lang="cs-CZ"/>
              <a:t>Funkční poruchy pohybového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73416-7C24-4909-957C-A59B3AB5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08187"/>
            <a:ext cx="11383784" cy="5552900"/>
          </a:xfrm>
        </p:spPr>
        <p:txBody>
          <a:bodyPr>
            <a:normAutofit/>
          </a:bodyPr>
          <a:lstStyle/>
          <a:p>
            <a:pPr marL="305435" indent="-305435"/>
            <a:r>
              <a:rPr lang="cs-CZ" sz="2000" dirty="0">
                <a:highlight>
                  <a:srgbClr val="00FF00"/>
                </a:highlight>
              </a:rPr>
              <a:t>Multifaktoriální poruchy řízení pohybu</a:t>
            </a:r>
          </a:p>
          <a:p>
            <a:pPr marL="305435" indent="-305435"/>
            <a:r>
              <a:rPr lang="cs-CZ" sz="2000" dirty="0">
                <a:highlight>
                  <a:srgbClr val="00FFFF"/>
                </a:highlight>
              </a:rPr>
              <a:t>Nemají </a:t>
            </a:r>
            <a:r>
              <a:rPr lang="cs-CZ" sz="2000" dirty="0" err="1">
                <a:highlight>
                  <a:srgbClr val="00FFFF"/>
                </a:highlight>
              </a:rPr>
              <a:t>patomorfologický</a:t>
            </a:r>
            <a:r>
              <a:rPr lang="cs-CZ" sz="2000" dirty="0">
                <a:highlight>
                  <a:srgbClr val="00FFFF"/>
                </a:highlight>
              </a:rPr>
              <a:t> korelát či morfologické změny</a:t>
            </a:r>
          </a:p>
          <a:p>
            <a:pPr marL="305435" indent="-305435"/>
            <a:r>
              <a:rPr lang="cs-CZ" sz="2000" dirty="0">
                <a:highlight>
                  <a:srgbClr val="00FFFF"/>
                </a:highlight>
              </a:rPr>
              <a:t>Většinou postihují několik částí pohybového systému</a:t>
            </a:r>
          </a:p>
          <a:p>
            <a:pPr marL="305435" indent="-305435"/>
            <a:r>
              <a:rPr lang="cs-CZ" sz="2000" dirty="0">
                <a:highlight>
                  <a:srgbClr val="00FF00"/>
                </a:highlight>
              </a:rPr>
              <a:t>Mohou vznikat na několika úrovních (=etážích):</a:t>
            </a:r>
          </a:p>
          <a:p>
            <a:pPr marL="629920" lvl="1" indent="-305435"/>
            <a:r>
              <a:rPr lang="cs-CZ" sz="1800" b="1" dirty="0">
                <a:highlight>
                  <a:srgbClr val="FFFF00"/>
                </a:highlight>
              </a:rPr>
              <a:t>Etáž </a:t>
            </a:r>
            <a:r>
              <a:rPr lang="cs-CZ" sz="1800" b="1" dirty="0" err="1">
                <a:highlight>
                  <a:srgbClr val="FFFF00"/>
                </a:highlight>
              </a:rPr>
              <a:t>kortiko</a:t>
            </a:r>
            <a:r>
              <a:rPr lang="cs-CZ" sz="1800" b="1" dirty="0">
                <a:highlight>
                  <a:srgbClr val="FFFF00"/>
                </a:highlight>
              </a:rPr>
              <a:t>-subkortikální: </a:t>
            </a:r>
          </a:p>
          <a:p>
            <a:pPr marL="899795" lvl="2" indent="-269875"/>
            <a:r>
              <a:rPr lang="cs-CZ" sz="1800" dirty="0"/>
              <a:t>Zahrnuje </a:t>
            </a:r>
            <a:r>
              <a:rPr lang="cs-CZ" sz="1800" b="1" u="sng" dirty="0"/>
              <a:t>mozkovou kůru</a:t>
            </a:r>
            <a:r>
              <a:rPr lang="cs-CZ" sz="1800" dirty="0"/>
              <a:t> (</a:t>
            </a:r>
            <a:r>
              <a:rPr lang="cs-CZ" sz="1800" dirty="0" err="1"/>
              <a:t>pch</a:t>
            </a:r>
            <a:r>
              <a:rPr lang="cs-CZ" sz="1800" dirty="0"/>
              <a:t> díky nadměrné únavě),</a:t>
            </a:r>
            <a:r>
              <a:rPr lang="cs-CZ" sz="1800" b="1" u="sng" dirty="0"/>
              <a:t> limbický systém</a:t>
            </a:r>
            <a:r>
              <a:rPr lang="cs-CZ" sz="1800" dirty="0"/>
              <a:t> (emoce, stres), </a:t>
            </a:r>
            <a:r>
              <a:rPr lang="cs-CZ" sz="1800" b="1" u="sng" dirty="0"/>
              <a:t>retikulární formaci</a:t>
            </a:r>
            <a:r>
              <a:rPr lang="cs-CZ" sz="1800" dirty="0"/>
              <a:t> (</a:t>
            </a:r>
            <a:r>
              <a:rPr lang="cs-CZ" sz="1800" dirty="0" err="1"/>
              <a:t>pchch</a:t>
            </a:r>
            <a:r>
              <a:rPr lang="cs-CZ" sz="1800" dirty="0"/>
              <a:t> aktivace a útlumu)</a:t>
            </a:r>
          </a:p>
          <a:p>
            <a:pPr marL="899795" lvl="2" indent="-269875"/>
            <a:r>
              <a:rPr lang="cs-CZ" sz="1800" dirty="0"/>
              <a:t>Často reflexně změněn m. </a:t>
            </a:r>
            <a:r>
              <a:rPr lang="cs-CZ" sz="1800" dirty="0" err="1"/>
              <a:t>masseter</a:t>
            </a:r>
            <a:r>
              <a:rPr lang="cs-CZ" sz="1800" dirty="0"/>
              <a:t>, m. </a:t>
            </a:r>
            <a:r>
              <a:rPr lang="cs-CZ" sz="1800" dirty="0" err="1"/>
              <a:t>temporalis</a:t>
            </a:r>
            <a:r>
              <a:rPr lang="cs-CZ" sz="1800" dirty="0"/>
              <a:t>, m. </a:t>
            </a:r>
            <a:r>
              <a:rPr lang="cs-CZ" sz="1800" dirty="0" err="1"/>
              <a:t>trapezius</a:t>
            </a:r>
            <a:endParaRPr lang="cs-CZ" sz="1800" dirty="0"/>
          </a:p>
          <a:p>
            <a:pPr marL="899795" lvl="2" indent="-269875"/>
            <a:r>
              <a:rPr lang="cs-CZ" sz="1800" dirty="0"/>
              <a:t>Symptomy: </a:t>
            </a:r>
            <a:r>
              <a:rPr lang="cs-CZ" sz="1800" err="1"/>
              <a:t>pch</a:t>
            </a:r>
            <a:r>
              <a:rPr lang="cs-CZ" sz="1800" dirty="0"/>
              <a:t> jemné pohybové adjustace, adaptace a stability</a:t>
            </a:r>
          </a:p>
          <a:p>
            <a:pPr marL="899795" lvl="2" indent="-269875"/>
            <a:r>
              <a:rPr lang="cs-CZ" sz="1800" b="1" dirty="0"/>
              <a:t>Relaxační techniky, uvolnění tenze, vodoléčba</a:t>
            </a:r>
          </a:p>
        </p:txBody>
      </p:sp>
    </p:spTree>
    <p:extLst>
      <p:ext uri="{BB962C8B-B14F-4D97-AF65-F5344CB8AC3E}">
        <p14:creationId xmlns:p14="http://schemas.microsoft.com/office/powerpoint/2010/main" val="61688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E0983-F4A3-4B4D-A54D-91EC9D7D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2544"/>
          </a:xfrm>
        </p:spPr>
        <p:txBody>
          <a:bodyPr/>
          <a:lstStyle/>
          <a:p>
            <a:r>
              <a:rPr lang="cs-CZ">
                <a:ea typeface="+mj-lt"/>
                <a:cs typeface="+mj-lt"/>
              </a:rPr>
              <a:t>Funkční poruchy pohybového systému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BBCB5-614B-4522-ABBF-F4BA40BEE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7453"/>
            <a:ext cx="11477850" cy="48223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610235" lvl="1" indent="-285750"/>
            <a:r>
              <a:rPr lang="cs-CZ" sz="1800" dirty="0">
                <a:ea typeface="+mn-lt"/>
                <a:cs typeface="+mn-lt"/>
              </a:rPr>
              <a:t>Úrovně etáží (pokračování):</a:t>
            </a:r>
            <a:endParaRPr lang="en-US" sz="1800" dirty="0">
              <a:ea typeface="+mn-lt"/>
              <a:cs typeface="+mn-lt"/>
            </a:endParaRPr>
          </a:p>
          <a:p>
            <a:pPr marL="880110" lvl="2" indent="-285750"/>
            <a:r>
              <a:rPr lang="cs-CZ" sz="1800" b="1" dirty="0">
                <a:highlight>
                  <a:srgbClr val="FFFF00"/>
                </a:highlight>
                <a:ea typeface="+mn-lt"/>
                <a:cs typeface="+mn-lt"/>
              </a:rPr>
              <a:t>Etáž spinální:</a:t>
            </a:r>
            <a:endParaRPr lang="en-US" sz="18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marL="1221740" lvl="3" indent="-233680"/>
            <a:r>
              <a:rPr lang="cs-CZ" sz="1600" dirty="0">
                <a:ea typeface="+mn-lt"/>
                <a:cs typeface="+mn-lt"/>
              </a:rPr>
              <a:t>=</a:t>
            </a:r>
            <a:r>
              <a:rPr lang="cs-CZ" sz="1600" b="1" u="sng" dirty="0">
                <a:ea typeface="+mn-lt"/>
                <a:cs typeface="+mn-lt"/>
              </a:rPr>
              <a:t> </a:t>
            </a:r>
            <a:r>
              <a:rPr lang="cs-CZ" sz="1600" b="1" u="sng" dirty="0" err="1">
                <a:ea typeface="+mn-lt"/>
                <a:cs typeface="+mn-lt"/>
              </a:rPr>
              <a:t>disproporciální</a:t>
            </a:r>
            <a:r>
              <a:rPr lang="cs-CZ" sz="1600" b="1" u="sng" dirty="0">
                <a:ea typeface="+mn-lt"/>
                <a:cs typeface="+mn-lt"/>
              </a:rPr>
              <a:t> aktivita vmezeřených neuronů</a:t>
            </a:r>
            <a:endParaRPr lang="en-US" sz="1600" b="1" u="sng">
              <a:ea typeface="+mn-lt"/>
              <a:cs typeface="+mn-lt"/>
            </a:endParaRPr>
          </a:p>
          <a:p>
            <a:pPr marL="1221740" lvl="3" indent="-233680"/>
            <a:r>
              <a:rPr lang="cs-CZ" sz="1600" dirty="0">
                <a:ea typeface="+mn-lt"/>
                <a:cs typeface="+mn-lt"/>
              </a:rPr>
              <a:t>Převaha tlumivých synapsí: impulz z CNS není α-motoneuronem převeden do periferie - vzniká až </a:t>
            </a:r>
            <a:r>
              <a:rPr lang="cs-CZ" sz="1600" dirty="0" err="1">
                <a:ea typeface="+mn-lt"/>
                <a:cs typeface="+mn-lt"/>
              </a:rPr>
              <a:t>pseudoparéza</a:t>
            </a:r>
            <a:endParaRPr lang="cs-CZ" sz="1600">
              <a:ea typeface="+mn-lt"/>
              <a:cs typeface="+mn-lt"/>
            </a:endParaRPr>
          </a:p>
          <a:p>
            <a:pPr marL="1221740" lvl="3" indent="-233680"/>
            <a:r>
              <a:rPr lang="cs-CZ" sz="1600" dirty="0">
                <a:ea typeface="+mn-lt"/>
                <a:cs typeface="+mn-lt"/>
              </a:rPr>
              <a:t>Převaha budivých synapsí: impulz ke kontrakci vzniká na úrovni </a:t>
            </a:r>
            <a:r>
              <a:rPr lang="cs-CZ" sz="1600" dirty="0"/>
              <a:t>α-motoneuronu, bez příslušného signálu z CNS</a:t>
            </a:r>
            <a:endParaRPr lang="cs-CZ" sz="1600" dirty="0">
              <a:ea typeface="+mn-lt"/>
              <a:cs typeface="+mn-lt"/>
            </a:endParaRPr>
          </a:p>
          <a:p>
            <a:pPr marL="899795" lvl="2" indent="-305435"/>
            <a:r>
              <a:rPr lang="cs-CZ" sz="1800" b="1" dirty="0">
                <a:highlight>
                  <a:srgbClr val="FFFF00"/>
                </a:highlight>
                <a:ea typeface="+mn-lt"/>
                <a:cs typeface="+mn-lt"/>
              </a:rPr>
              <a:t>Etáž svalová:</a:t>
            </a:r>
            <a:endParaRPr lang="en-US" sz="1800" b="1">
              <a:highlight>
                <a:srgbClr val="FFFF00"/>
              </a:highlight>
              <a:ea typeface="+mn-lt"/>
              <a:cs typeface="+mn-lt"/>
            </a:endParaRPr>
          </a:p>
          <a:p>
            <a:pPr marL="1257300" lvl="3" indent="-233680"/>
            <a:r>
              <a:rPr lang="cs-CZ" sz="1600" dirty="0" err="1">
                <a:ea typeface="+mn-lt"/>
                <a:cs typeface="+mn-lt"/>
              </a:rPr>
              <a:t>Pchch</a:t>
            </a:r>
            <a:r>
              <a:rPr lang="cs-CZ" sz="1600" dirty="0">
                <a:ea typeface="+mn-lt"/>
                <a:cs typeface="+mn-lt"/>
              </a:rPr>
              <a:t> mohou vznikat </a:t>
            </a:r>
            <a:r>
              <a:rPr lang="cs-CZ" sz="1600" b="1" dirty="0">
                <a:ea typeface="+mn-lt"/>
                <a:cs typeface="+mn-lt"/>
              </a:rPr>
              <a:t>na podkladě vlastností svalových vláken</a:t>
            </a:r>
            <a:r>
              <a:rPr lang="cs-CZ" sz="1600" dirty="0">
                <a:ea typeface="+mn-lt"/>
                <a:cs typeface="+mn-lt"/>
              </a:rPr>
              <a:t> (</a:t>
            </a:r>
            <a:r>
              <a:rPr lang="cs-CZ" sz="1600" dirty="0" err="1">
                <a:ea typeface="+mn-lt"/>
                <a:cs typeface="+mn-lt"/>
              </a:rPr>
              <a:t>fázická</a:t>
            </a:r>
            <a:r>
              <a:rPr lang="cs-CZ" sz="1600" dirty="0">
                <a:ea typeface="+mn-lt"/>
                <a:cs typeface="+mn-lt"/>
              </a:rPr>
              <a:t> vlákna - tendence k oslabování, tonická vlákna - tendence k dlouhodobé kontrakci a vzniku vnitřní koordinace primárně) a/nebo kvality kontrakce</a:t>
            </a:r>
            <a:endParaRPr lang="en-US" sz="1600" dirty="0">
              <a:ea typeface="+mn-lt"/>
              <a:cs typeface="+mn-lt"/>
            </a:endParaRPr>
          </a:p>
          <a:p>
            <a:pPr marL="899795" lvl="2" indent="-305435"/>
            <a:r>
              <a:rPr lang="cs-CZ" sz="1800" b="1" dirty="0">
                <a:highlight>
                  <a:srgbClr val="FFFF00"/>
                </a:highlight>
                <a:ea typeface="+mn-lt"/>
                <a:cs typeface="+mn-lt"/>
              </a:rPr>
              <a:t>Etáž vazivově-kloubní:</a:t>
            </a:r>
            <a:endParaRPr lang="en-US" sz="1800" b="1">
              <a:highlight>
                <a:srgbClr val="FFFF00"/>
              </a:highlight>
              <a:ea typeface="+mn-lt"/>
              <a:cs typeface="+mn-lt"/>
            </a:endParaRPr>
          </a:p>
          <a:p>
            <a:pPr marL="1257300" lvl="3" indent="-233680"/>
            <a:r>
              <a:rPr lang="cs-CZ" sz="1600" b="1" u="sng" dirty="0">
                <a:ea typeface="+mn-lt"/>
                <a:cs typeface="+mn-lt"/>
              </a:rPr>
              <a:t>Změny v postavení v kloubu </a:t>
            </a:r>
            <a:r>
              <a:rPr lang="cs-CZ" sz="1600" dirty="0">
                <a:ea typeface="+mn-lt"/>
                <a:cs typeface="+mn-lt"/>
              </a:rPr>
              <a:t>(blokády, ochranné vzorce),</a:t>
            </a:r>
            <a:r>
              <a:rPr lang="cs-CZ" sz="1600" b="1" u="sng" dirty="0">
                <a:ea typeface="+mn-lt"/>
                <a:cs typeface="+mn-lt"/>
              </a:rPr>
              <a:t> kvality a tonu kloubních pouzder, </a:t>
            </a:r>
            <a:r>
              <a:rPr lang="cs-CZ" sz="1600" b="1" u="sng" dirty="0" err="1">
                <a:ea typeface="+mn-lt"/>
                <a:cs typeface="+mn-lt"/>
              </a:rPr>
              <a:t>ligament</a:t>
            </a:r>
            <a:r>
              <a:rPr lang="cs-CZ" sz="1600" b="1" u="sng" dirty="0">
                <a:ea typeface="+mn-lt"/>
                <a:cs typeface="+mn-lt"/>
              </a:rPr>
              <a:t>, fascií </a:t>
            </a:r>
            <a:r>
              <a:rPr lang="cs-CZ" sz="1600" dirty="0">
                <a:ea typeface="+mn-lt"/>
                <a:cs typeface="+mn-lt"/>
              </a:rPr>
              <a:t>(zdrojem patologické </a:t>
            </a:r>
            <a:r>
              <a:rPr lang="cs-CZ" sz="1600" dirty="0" err="1">
                <a:ea typeface="+mn-lt"/>
                <a:cs typeface="+mn-lt"/>
              </a:rPr>
              <a:t>aferentace</a:t>
            </a:r>
            <a:r>
              <a:rPr lang="cs-CZ" sz="1600" dirty="0">
                <a:ea typeface="+mn-lt"/>
                <a:cs typeface="+mn-lt"/>
              </a:rPr>
              <a:t>)</a:t>
            </a:r>
            <a:endParaRPr lang="en-US" sz="1600" dirty="0">
              <a:ea typeface="+mn-lt"/>
              <a:cs typeface="+mn-lt"/>
            </a:endParaRPr>
          </a:p>
          <a:p>
            <a:pPr marL="1257300" lvl="3" indent="-233680"/>
            <a:r>
              <a:rPr lang="cs-CZ" sz="1600" dirty="0">
                <a:ea typeface="+mn-lt"/>
                <a:cs typeface="+mn-lt"/>
              </a:rPr>
              <a:t>Patologická </a:t>
            </a:r>
            <a:r>
              <a:rPr lang="cs-CZ" sz="1600" dirty="0" err="1">
                <a:ea typeface="+mn-lt"/>
                <a:cs typeface="+mn-lt"/>
              </a:rPr>
              <a:t>aferentace</a:t>
            </a:r>
            <a:r>
              <a:rPr lang="cs-CZ" sz="1600" dirty="0">
                <a:ea typeface="+mn-lt"/>
                <a:cs typeface="+mn-lt"/>
              </a:rPr>
              <a:t> může vyvolat či modifikovat </a:t>
            </a:r>
            <a:r>
              <a:rPr lang="cs-CZ" sz="1600" dirty="0" err="1">
                <a:ea typeface="+mn-lt"/>
                <a:cs typeface="+mn-lt"/>
              </a:rPr>
              <a:t>pchch</a:t>
            </a:r>
            <a:r>
              <a:rPr lang="cs-CZ" sz="1600" dirty="0">
                <a:ea typeface="+mn-lt"/>
                <a:cs typeface="+mn-lt"/>
              </a:rPr>
              <a:t> na úrovni svalové, spinální či </a:t>
            </a:r>
            <a:r>
              <a:rPr lang="cs-CZ" sz="1600" dirty="0" err="1">
                <a:ea typeface="+mn-lt"/>
                <a:cs typeface="+mn-lt"/>
              </a:rPr>
              <a:t>kortiko</a:t>
            </a:r>
            <a:r>
              <a:rPr lang="cs-CZ" sz="1600" dirty="0">
                <a:ea typeface="+mn-lt"/>
                <a:cs typeface="+mn-lt"/>
              </a:rPr>
              <a:t>-subkortikální</a:t>
            </a:r>
            <a:endParaRPr lang="en-US" sz="1600" dirty="0">
              <a:ea typeface="+mn-lt"/>
              <a:cs typeface="+mn-lt"/>
            </a:endParaRPr>
          </a:p>
          <a:p>
            <a:pPr marL="305435" indent="-30543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4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97C2A6-EC9F-4260-9D89-B7927D4F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cs-CZ"/>
              <a:t>Svalový hypertonus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C1A37C77-4A86-4A88-ABC2-D12790E76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37740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9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79468-8C3E-485B-9A1A-18390A77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6531"/>
          </a:xfrm>
        </p:spPr>
        <p:txBody>
          <a:bodyPr/>
          <a:lstStyle/>
          <a:p>
            <a:r>
              <a:rPr lang="cs-CZ"/>
              <a:t>FT U CMP + STAVY PO ÚRAZECH MOZKU A MÍCHY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4E5ED-001E-4BFB-BA84-B99438A5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30485"/>
            <a:ext cx="11029615" cy="4964960"/>
          </a:xfrm>
        </p:spPr>
        <p:txBody>
          <a:bodyPr/>
          <a:lstStyle/>
          <a:p>
            <a:pPr marL="305435" indent="-305435"/>
            <a:r>
              <a:rPr lang="cs-CZ" sz="2000"/>
              <a:t>FT se využívá:</a:t>
            </a:r>
          </a:p>
          <a:p>
            <a:pPr marL="629920" lvl="1" indent="-305435"/>
            <a:r>
              <a:rPr lang="cs-CZ" sz="1800">
                <a:ea typeface="+mn-lt"/>
                <a:cs typeface="+mn-lt"/>
              </a:rPr>
              <a:t>K potlačení bolesti</a:t>
            </a:r>
          </a:p>
          <a:p>
            <a:pPr marL="629920" lvl="1" indent="-305435"/>
            <a:r>
              <a:rPr lang="cs-CZ" sz="1800">
                <a:ea typeface="+mn-lt"/>
                <a:cs typeface="+mn-lt"/>
              </a:rPr>
              <a:t>Ke snižování spasticity</a:t>
            </a:r>
          </a:p>
          <a:p>
            <a:pPr marL="629920" lvl="1" indent="-305435"/>
            <a:r>
              <a:rPr lang="cs-CZ" sz="1800">
                <a:ea typeface="+mn-lt"/>
                <a:cs typeface="+mn-lt"/>
              </a:rPr>
              <a:t>Ke zlepšení prokrvení</a:t>
            </a:r>
            <a:endParaRPr lang="en-US" sz="1800">
              <a:ea typeface="+mn-lt"/>
              <a:cs typeface="+mn-lt"/>
            </a:endParaRPr>
          </a:p>
          <a:p>
            <a:pPr marL="629920" lvl="1" indent="-305435"/>
            <a:r>
              <a:rPr lang="cs-CZ" sz="1800">
                <a:ea typeface="+mn-lt"/>
                <a:cs typeface="+mn-lt"/>
              </a:rPr>
              <a:t>Proti otokům</a:t>
            </a:r>
            <a:endParaRPr lang="en-US" sz="1800">
              <a:ea typeface="+mn-lt"/>
              <a:cs typeface="+mn-lt"/>
            </a:endParaRPr>
          </a:p>
          <a:p>
            <a:pPr marL="629920" lvl="1" indent="-305435"/>
            <a:r>
              <a:rPr lang="cs-CZ" sz="1800">
                <a:ea typeface="+mn-lt"/>
                <a:cs typeface="+mn-lt"/>
              </a:rPr>
              <a:t>Ke zvýšení proudu dostředivých vzruchů do CNS</a:t>
            </a:r>
          </a:p>
          <a:p>
            <a:pPr marL="305435" indent="-305435"/>
            <a:r>
              <a:rPr lang="cs-CZ" sz="2000"/>
              <a:t>FT má 3 fáze:</a:t>
            </a:r>
          </a:p>
          <a:p>
            <a:pPr marL="629920" lvl="1" indent="-305435"/>
            <a:r>
              <a:rPr lang="cs-CZ" sz="1800"/>
              <a:t>Hospitalizační: léčba v nemocnici</a:t>
            </a:r>
          </a:p>
          <a:p>
            <a:pPr marL="629920" lvl="1" indent="-305435"/>
            <a:r>
              <a:rPr lang="cs-CZ" sz="1800"/>
              <a:t>Rekonvalescenční: po propuštění do domácího ošetření</a:t>
            </a:r>
          </a:p>
          <a:p>
            <a:pPr marL="629920" lvl="1" indent="-305435"/>
            <a:r>
              <a:rPr lang="cs-CZ" sz="1800"/>
              <a:t>Fáze doléčování: v lázních a doléčovacích ústavech</a:t>
            </a:r>
          </a:p>
          <a:p>
            <a:pPr marL="629920" lvl="1" indent="-30543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14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027EB-AA47-4E45-8D0D-E7868B41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48156"/>
            <a:ext cx="11029616" cy="704911"/>
          </a:xfrm>
        </p:spPr>
        <p:txBody>
          <a:bodyPr/>
          <a:lstStyle/>
          <a:p>
            <a:r>
              <a:rPr lang="cs-CZ"/>
              <a:t>Fyzikální terapie u cmp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8EBF2-FEF4-49C1-9A60-0A1F334C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09532"/>
            <a:ext cx="11561805" cy="5654389"/>
          </a:xfrm>
        </p:spPr>
        <p:txBody>
          <a:bodyPr>
            <a:normAutofit lnSpcReduction="10000"/>
          </a:bodyPr>
          <a:lstStyle/>
          <a:p>
            <a:pPr marL="305435" indent="-305435"/>
            <a:r>
              <a:rPr lang="cs-CZ" b="1">
                <a:highlight>
                  <a:srgbClr val="FFFF00"/>
                </a:highlight>
              </a:rPr>
              <a:t>Stádium pseudochabé obrny:</a:t>
            </a:r>
          </a:p>
          <a:p>
            <a:pPr marL="629920" lvl="1" indent="-305435"/>
            <a:r>
              <a:rPr lang="cs-CZ"/>
              <a:t>Masáž na zádové a sedací svaly: prevence atrofie</a:t>
            </a:r>
            <a:endParaRPr lang="cs-CZ" dirty="0"/>
          </a:p>
          <a:p>
            <a:pPr marL="305435" indent="-305435"/>
            <a:r>
              <a:rPr lang="cs-CZ" b="1">
                <a:highlight>
                  <a:srgbClr val="FFFF00"/>
                </a:highlight>
              </a:rPr>
              <a:t>Rozvoj spasticity:</a:t>
            </a:r>
            <a:endParaRPr lang="cs-CZ" b="1" dirty="0">
              <a:highlight>
                <a:srgbClr val="FFFF00"/>
              </a:highlight>
            </a:endParaRPr>
          </a:p>
          <a:p>
            <a:pPr marL="629920" lvl="1" indent="-305435"/>
            <a:r>
              <a:rPr lang="cs-CZ"/>
              <a:t>Aplikace chladu: snížení svalového tonu působením na svalová vřeténka</a:t>
            </a:r>
            <a:endParaRPr lang="cs-CZ" dirty="0"/>
          </a:p>
          <a:p>
            <a:pPr marL="899795" lvl="2" indent="-269875"/>
            <a:r>
              <a:rPr lang="cs-CZ"/>
              <a:t>Kupř. Lokální ledové zábaly, ponoření do vody s ledem, kryosáčky a aplikátory využívající zkapalněných plynů </a:t>
            </a:r>
          </a:p>
          <a:p>
            <a:pPr marL="629920" lvl="1" indent="-305435"/>
            <a:r>
              <a:rPr lang="cs-CZ"/>
              <a:t>TENS: pro snížení bolesti a tedy ke snížení provokace spasticity</a:t>
            </a:r>
            <a:endParaRPr lang="cs-CZ" dirty="0"/>
          </a:p>
          <a:p>
            <a:pPr marL="629920" lvl="1" indent="-305435"/>
            <a:r>
              <a:rPr lang="cs-CZ"/>
              <a:t>Akupunktura: myorelaxační účinek</a:t>
            </a:r>
            <a:endParaRPr lang="cs-CZ" dirty="0"/>
          </a:p>
          <a:p>
            <a:pPr marL="629920" lvl="1" indent="-305435"/>
            <a:r>
              <a:rPr lang="cs-CZ"/>
              <a:t>UZ: 0,3-0,5 W/cm2, čas aplikace: 5-8 min., myorelaxační účinek.</a:t>
            </a:r>
            <a:endParaRPr lang="cs-CZ" dirty="0"/>
          </a:p>
          <a:p>
            <a:pPr marL="305435" indent="-305435"/>
            <a:r>
              <a:rPr lang="cs-CZ" b="1">
                <a:highlight>
                  <a:srgbClr val="FFFF00"/>
                </a:highlight>
              </a:rPr>
              <a:t>Kontraktury:</a:t>
            </a:r>
            <a:endParaRPr lang="cs-CZ" b="1" dirty="0">
              <a:highlight>
                <a:srgbClr val="FFFF00"/>
              </a:highlight>
            </a:endParaRPr>
          </a:p>
          <a:p>
            <a:pPr marL="629920" lvl="1" indent="-305435"/>
            <a:r>
              <a:rPr lang="cs-CZ"/>
              <a:t>Teploléčebné procedury: využití relaxačního, hyperemizujícího a analgetického účinku</a:t>
            </a:r>
            <a:endParaRPr lang="cs-CZ" dirty="0"/>
          </a:p>
          <a:p>
            <a:pPr marL="899795" lvl="2" indent="-269875"/>
            <a:r>
              <a:rPr lang="cs-CZ">
                <a:ea typeface="+mn-lt"/>
                <a:cs typeface="+mn-lt"/>
              </a:rPr>
              <a:t>Kupř. Parafín, peloidové obklady a zábaly, infračervené záření, KVD.</a:t>
            </a:r>
          </a:p>
          <a:p>
            <a:pPr marL="629920" lvl="1" indent="-305435"/>
            <a:r>
              <a:rPr lang="cs-CZ"/>
              <a:t>Analgetický účinek: u bolestivých stavů RAK</a:t>
            </a:r>
            <a:endParaRPr lang="cs-CZ" dirty="0"/>
          </a:p>
          <a:p>
            <a:pPr marL="899795" lvl="2" indent="-269875"/>
            <a:r>
              <a:rPr lang="cs-CZ"/>
              <a:t>Galvanizace RAK</a:t>
            </a:r>
            <a:endParaRPr lang="cs-CZ" dirty="0"/>
          </a:p>
          <a:p>
            <a:pPr marL="899795" lvl="2" indent="-269875"/>
            <a:r>
              <a:rPr lang="cs-CZ"/>
              <a:t>Prokainová iontoforéza</a:t>
            </a:r>
            <a:endParaRPr lang="cs-CZ" dirty="0"/>
          </a:p>
          <a:p>
            <a:pPr marL="899795" lvl="2" indent="-269875"/>
            <a:r>
              <a:rPr lang="cs-CZ"/>
              <a:t>DD: CP, LP</a:t>
            </a:r>
            <a:endParaRPr lang="cs-CZ" dirty="0"/>
          </a:p>
          <a:p>
            <a:pPr marL="899795" lvl="2" indent="-269875"/>
            <a:r>
              <a:rPr lang="cs-CZ"/>
              <a:t>Interferenční proudy</a:t>
            </a:r>
            <a:endParaRPr lang="cs-CZ" dirty="0"/>
          </a:p>
          <a:p>
            <a:pPr marL="305435" indent="-30543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72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63FA7-88EC-4752-93C3-4898D6D8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2347"/>
            <a:ext cx="11029616" cy="692816"/>
          </a:xfrm>
        </p:spPr>
        <p:txBody>
          <a:bodyPr/>
          <a:lstStyle/>
          <a:p>
            <a:r>
              <a:rPr lang="cs-CZ">
                <a:ea typeface="+mj-lt"/>
                <a:cs typeface="+mj-lt"/>
              </a:rPr>
              <a:t>Fyzikální terapie u cmp u rekonvalescence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F3598-80B7-4214-81D7-5B5A2863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51436"/>
            <a:ext cx="11283615" cy="5388294"/>
          </a:xfrm>
        </p:spPr>
        <p:txBody>
          <a:bodyPr>
            <a:normAutofit fontScale="92500" lnSpcReduction="10000"/>
          </a:bodyPr>
          <a:lstStyle/>
          <a:p>
            <a:pPr marL="629920" lvl="1" indent="-305435"/>
            <a:r>
              <a:rPr lang="cs-CZ" sz="2000" b="1">
                <a:highlight>
                  <a:srgbClr val="FFFF00"/>
                </a:highlight>
                <a:ea typeface="+mn-lt"/>
                <a:cs typeface="+mn-lt"/>
              </a:rPr>
              <a:t>Hydrokinezioterapie</a:t>
            </a:r>
            <a:r>
              <a:rPr lang="cs-CZ" sz="2000">
                <a:ea typeface="+mn-lt"/>
                <a:cs typeface="+mn-lt"/>
              </a:rPr>
              <a:t> a vodoléčebné procedury vhodné AŽ od 3. měsíce po náhlé CMP, začíná se izotermickými koupelemi:</a:t>
            </a:r>
            <a:endParaRPr lang="cs-CZ" sz="2000"/>
          </a:p>
          <a:p>
            <a:pPr marL="899795" lvl="2" indent="-269875"/>
            <a:r>
              <a:rPr lang="cs-CZ" sz="2000"/>
              <a:t>Vířivé koupele: u vazomotorických pchch</a:t>
            </a:r>
            <a:endParaRPr lang="en-US" sz="2000">
              <a:ea typeface="+mn-lt"/>
              <a:cs typeface="+mn-lt"/>
            </a:endParaRPr>
          </a:p>
          <a:p>
            <a:pPr marL="899795" lvl="2" indent="-269875"/>
            <a:r>
              <a:rPr lang="cs-CZ" sz="2000"/>
              <a:t>Koupele s uhličitými, radonovými či slanými vodami: pro doléčení</a:t>
            </a:r>
            <a:endParaRPr lang="en-US" sz="2000">
              <a:ea typeface="+mn-lt"/>
              <a:cs typeface="+mn-lt"/>
            </a:endParaRPr>
          </a:p>
          <a:p>
            <a:pPr marL="629920" lvl="1" indent="-305435"/>
            <a:r>
              <a:rPr lang="cs-CZ" sz="2000" b="1">
                <a:highlight>
                  <a:srgbClr val="FFFF00"/>
                </a:highlight>
                <a:ea typeface="+mn-lt"/>
                <a:cs typeface="+mn-lt"/>
              </a:rPr>
              <a:t>ES: </a:t>
            </a:r>
            <a:r>
              <a:rPr lang="cs-CZ" sz="2000">
                <a:ea typeface="+mn-lt"/>
                <a:cs typeface="+mn-lt"/>
              </a:rPr>
              <a:t>úprava narušené reciproční souhry postižených svalových skupin</a:t>
            </a:r>
          </a:p>
          <a:p>
            <a:pPr marL="899795" lvl="2" indent="-269875"/>
            <a:r>
              <a:rPr lang="cs-CZ" sz="2000">
                <a:ea typeface="+mn-lt"/>
                <a:cs typeface="+mn-lt"/>
              </a:rPr>
              <a:t>Facilitace Ex-orů zápěstí a ruky: zvýšení motorické regenerace</a:t>
            </a:r>
          </a:p>
          <a:p>
            <a:pPr marL="899795" lvl="2" indent="-269875"/>
            <a:r>
              <a:rPr lang="cs-CZ" sz="2000">
                <a:ea typeface="+mn-lt"/>
                <a:cs typeface="+mn-lt"/>
              </a:rPr>
              <a:t>Prevence subluxace GH kloubu: m. supraspinatus a zadní část m. deltoideus (důležití pro centraci RAK)</a:t>
            </a:r>
            <a:endParaRPr lang="cs-CZ" sz="2000" dirty="0">
              <a:ea typeface="+mn-lt"/>
              <a:cs typeface="+mn-lt"/>
            </a:endParaRPr>
          </a:p>
          <a:p>
            <a:pPr marL="899795" lvl="2" indent="-269875"/>
            <a:r>
              <a:rPr lang="cs-CZ" sz="2000">
                <a:ea typeface="+mn-lt"/>
                <a:cs typeface="+mn-lt"/>
              </a:rPr>
              <a:t>Facilitace dorziflexe kotníku s everzí</a:t>
            </a:r>
          </a:p>
          <a:p>
            <a:pPr marL="899795" lvl="2" indent="-269875"/>
            <a:r>
              <a:rPr lang="cs-CZ" sz="2000">
                <a:ea typeface="+mn-lt"/>
                <a:cs typeface="+mn-lt"/>
              </a:rPr>
              <a:t>Spastická stimulace dle Hufschmidta a Jantsche</a:t>
            </a:r>
          </a:p>
          <a:p>
            <a:pPr marL="899795" lvl="2" indent="-269875"/>
            <a:r>
              <a:rPr lang="cs-CZ" sz="2000">
                <a:ea typeface="+mn-lt"/>
                <a:cs typeface="+mn-lt"/>
              </a:rPr>
              <a:t>EG paretických svalů (antagonistů)</a:t>
            </a:r>
          </a:p>
          <a:p>
            <a:pPr marL="899795" lvl="2" indent="-269875"/>
            <a:r>
              <a:rPr lang="cs-CZ" sz="2000"/>
              <a:t>FES: dráždění přenosným stimulátorem, ten vyvolá podráždění periferního nervu – ten stah ochrnutého svalu.	</a:t>
            </a:r>
            <a:endParaRPr lang="cs-CZ" sz="2000" dirty="0"/>
          </a:p>
          <a:p>
            <a:pPr marL="1241425" lvl="3" indent="-233680"/>
            <a:r>
              <a:rPr lang="cs-CZ" sz="1800"/>
              <a:t>f = 20-80 Hz, šířka impulzů: 0,05-11,0 ms.</a:t>
            </a:r>
            <a:endParaRPr lang="cs-CZ" sz="1800" dirty="0"/>
          </a:p>
          <a:p>
            <a:pPr marL="1241425" lvl="3" indent="-233680"/>
            <a:r>
              <a:rPr lang="cs-CZ" sz="1800"/>
              <a:t>Impulzy přes patní spínač ke konci stojné fáze a během švihové fáze ipsilaterální nohy</a:t>
            </a:r>
            <a:endParaRPr lang="cs-CZ" sz="1800" dirty="0"/>
          </a:p>
          <a:p>
            <a:pPr marL="305435" indent="-30543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08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276C1A-1905-45B2-AECF-AEB05EF2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OvlivŇování spasticity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A97E6-A7F0-416A-A95C-B9A45356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305435" indent="-305435"/>
            <a:r>
              <a:rPr lang="cs-CZ">
                <a:solidFill>
                  <a:srgbClr val="FFFFFF"/>
                </a:solidFill>
              </a:rPr>
              <a:t>Stimulace spřaženými impulzy - spojené impulzní proudy (SIP):</a:t>
            </a:r>
          </a:p>
          <a:p>
            <a:pPr marL="629920" lvl="1" indent="-305435"/>
            <a:r>
              <a:rPr lang="cs-CZ">
                <a:solidFill>
                  <a:srgbClr val="FFFFFF"/>
                </a:solidFill>
              </a:rPr>
              <a:t>Provedení procedury dle Hufschmidta</a:t>
            </a:r>
          </a:p>
          <a:p>
            <a:pPr marL="629920" lvl="1" indent="-305435"/>
            <a:r>
              <a:rPr lang="cs-CZ">
                <a:solidFill>
                  <a:srgbClr val="FFFFFF"/>
                </a:solidFill>
              </a:rPr>
              <a:t>Provedení procedury dle Jantsche</a:t>
            </a:r>
          </a:p>
          <a:p>
            <a:pPr marL="629920" lvl="1" indent="-305435"/>
            <a:r>
              <a:rPr lang="cs-CZ">
                <a:solidFill>
                  <a:srgbClr val="FFFFFF"/>
                </a:solidFill>
              </a:rPr>
              <a:t>Viz přednáška "Elektrogymnastika &amp; myofeedback"</a:t>
            </a:r>
          </a:p>
        </p:txBody>
      </p:sp>
      <p:pic>
        <p:nvPicPr>
          <p:cNvPr id="4" name="Obrázek 4" descr="Obsah obrázku osoba, žena, modrá&#10;&#10;Popis se vygeneroval automaticky.">
            <a:extLst>
              <a:ext uri="{FF2B5EF4-FFF2-40B4-BE49-F238E27FC236}">
                <a16:creationId xmlns:a16="http://schemas.microsoft.com/office/drawing/2014/main" id="{7AB5D2E4-BDBE-42B2-9E98-D717A82D2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57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2613</Words>
  <Application>Microsoft Office PowerPoint</Application>
  <PresentationFormat>Widescreen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Gill Sans MT</vt:lpstr>
      <vt:lpstr>Wingdings 2</vt:lpstr>
      <vt:lpstr>DividendVTI</vt:lpstr>
      <vt:lpstr>FYZIKÁLNÍ TERAPIE V KOMPLEXNÍ LÉČBĚ FUNKČNÍCH PORUCH POHYBOVÉHO     SYSTÉMU</vt:lpstr>
      <vt:lpstr>Rozdělení poruch pohybového systému dle etiologie</vt:lpstr>
      <vt:lpstr>Funkční poruchy pohybového systému</vt:lpstr>
      <vt:lpstr>Funkční poruchy pohybového systému </vt:lpstr>
      <vt:lpstr>Svalový hypertonus</vt:lpstr>
      <vt:lpstr>FT U CMP + STAVY PO ÚRAZECH MOZKU A MÍCHY</vt:lpstr>
      <vt:lpstr>Fyzikální terapie u cmp</vt:lpstr>
      <vt:lpstr>Fyzikální terapie u cmp u rekonvalescence</vt:lpstr>
      <vt:lpstr>OvlivŇování spasticity</vt:lpstr>
      <vt:lpstr>Dysfunkce limbického systému</vt:lpstr>
      <vt:lpstr>Dysfunkce na úrovni míšního segmentu</vt:lpstr>
      <vt:lpstr>Dysfunkce na úrovni míšního segmentu</vt:lpstr>
      <vt:lpstr>Reakce na dráždění</vt:lpstr>
      <vt:lpstr>Inkoordinace svalových vláken - reflexní změny</vt:lpstr>
      <vt:lpstr>Užití ft u inkoordinace svalových vláken u trigger point 1</vt:lpstr>
      <vt:lpstr>UŽITÍ FT U INKOORDINACE SVALOVÝCH VLÁKEN U TRIGGER POINT</vt:lpstr>
      <vt:lpstr>Užití ft u inkoordinace svalových vláken</vt:lpstr>
      <vt:lpstr>Užití ft u entezopatie (epicondylitis radialis či ulnaris)</vt:lpstr>
      <vt:lpstr>Užití ft u tendovaginitid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Marie Krejčová</cp:lastModifiedBy>
  <cp:revision>581</cp:revision>
  <dcterms:created xsi:type="dcterms:W3CDTF">2021-02-05T15:10:51Z</dcterms:created>
  <dcterms:modified xsi:type="dcterms:W3CDTF">2021-04-02T18:02:27Z</dcterms:modified>
</cp:coreProperties>
</file>