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19" r:id="rId2"/>
    <p:sldId id="316" r:id="rId3"/>
    <p:sldId id="317" r:id="rId4"/>
    <p:sldId id="321" r:id="rId5"/>
    <p:sldId id="322" r:id="rId6"/>
    <p:sldId id="320" r:id="rId7"/>
    <p:sldId id="323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živatel" initials="U" lastIdx="26" clrIdx="0">
    <p:extLst>
      <p:ext uri="{19B8F6BF-5375-455C-9EA6-DF929625EA0E}">
        <p15:presenceInfo xmlns:p15="http://schemas.microsoft.com/office/powerpoint/2012/main" userId="Uživate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BFA6A"/>
    <a:srgbClr val="99FF66"/>
    <a:srgbClr val="A0F3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94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4B7B97-7CD8-4E2C-B794-C37A881F2116}" type="datetimeFigureOut">
              <a:rPr lang="cs-CZ" smtClean="0"/>
              <a:t>14.4.2021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6AD99-28DE-40DA-BD63-8F447813B1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479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14.4.2021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3922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14.4.2021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9486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14.4.2021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3902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14.4.2021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0651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14.4.2021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908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14.4.2021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414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14.4.2021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447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14.4.2021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9640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14.4.2021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303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14.4.2021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2762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E10B5-05E8-4E58-BE24-0298B2356569}" type="datetimeFigureOut">
              <a:rPr lang="cs-CZ" smtClean="0"/>
              <a:t>14.4.2021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7615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E10B5-05E8-4E58-BE24-0298B2356569}" type="datetimeFigureOut">
              <a:rPr lang="cs-CZ" smtClean="0"/>
              <a:t>14.4.2021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F294A-C029-4929-AF26-2C08FB9D046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92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předmětu bp1818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3 podmínky pro udělení zápočtu:</a:t>
            </a:r>
          </a:p>
          <a:p>
            <a:pPr marL="514350" indent="-514350">
              <a:buFont typeface="+mj-lt"/>
              <a:buAutoNum type="arabicParenR"/>
            </a:pPr>
            <a:r>
              <a:rPr lang="cs-CZ" dirty="0" smtClean="0"/>
              <a:t>Management zlozvyku – </a:t>
            </a:r>
            <a:r>
              <a:rPr lang="cs-CZ" dirty="0"/>
              <a:t>verze 2</a:t>
            </a:r>
            <a:endParaRPr lang="cs-CZ" dirty="0" smtClean="0"/>
          </a:p>
          <a:p>
            <a:pPr marL="514350" indent="-514350">
              <a:buFont typeface="+mj-lt"/>
              <a:buAutoNum type="arabicParenR"/>
            </a:pPr>
            <a:r>
              <a:rPr lang="cs-CZ" dirty="0" smtClean="0"/>
              <a:t>Management zlozvyku – zhodnocení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800" dirty="0" smtClean="0"/>
              <a:t>Závěrečný </a:t>
            </a:r>
            <a:r>
              <a:rPr lang="cs-CZ" sz="2800" dirty="0"/>
              <a:t>test v </a:t>
            </a:r>
            <a:r>
              <a:rPr lang="cs-CZ" sz="2800" dirty="0" err="1" smtClean="0"/>
              <a:t>ISu</a:t>
            </a:r>
            <a:r>
              <a:rPr lang="cs-CZ" sz="2800" dirty="0" smtClean="0"/>
              <a:t>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078936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1) Management zlozvyku </a:t>
            </a:r>
            <a:r>
              <a:rPr lang="cs-CZ" dirty="0"/>
              <a:t>– </a:t>
            </a:r>
            <a:r>
              <a:rPr lang="cs-CZ" dirty="0" smtClean="0"/>
              <a:t>verze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7188" lvl="1" indent="-357188"/>
            <a:r>
              <a:rPr lang="cs-CZ" sz="2000" b="1" dirty="0" smtClean="0"/>
              <a:t>Dolaďte plán a začněte pracovat na boji se svým zlozvykem</a:t>
            </a:r>
          </a:p>
          <a:p>
            <a:pPr marL="357188" lvl="1" indent="-357188"/>
            <a:r>
              <a:rPr lang="cs-CZ" sz="2000" b="1" dirty="0" smtClean="0"/>
              <a:t>V průběhu semestru</a:t>
            </a:r>
            <a:r>
              <a:rPr lang="cs-CZ" sz="2000" dirty="0" smtClean="0"/>
              <a:t> </a:t>
            </a:r>
            <a:r>
              <a:rPr lang="cs-CZ" sz="2000" b="1" dirty="0" smtClean="0"/>
              <a:t>odevzdejte 2. verzi managementu zlozvyku </a:t>
            </a:r>
            <a:r>
              <a:rPr lang="cs-CZ" sz="2000" dirty="0" smtClean="0">
                <a:solidFill>
                  <a:srgbClr val="FF0000"/>
                </a:solidFill>
              </a:rPr>
              <a:t>(do příslušné podsložky v odevzdávárně)</a:t>
            </a:r>
          </a:p>
          <a:p>
            <a:pPr marL="814388" lvl="2" indent="-357188"/>
            <a:r>
              <a:rPr lang="cs-CZ" dirty="0"/>
              <a:t>Odevzdání je na vás – můžete </a:t>
            </a:r>
            <a:r>
              <a:rPr lang="cs-CZ" dirty="0" smtClean="0"/>
              <a:t>odevzdat přepracovaný </a:t>
            </a:r>
            <a:r>
              <a:rPr lang="cs-CZ" dirty="0"/>
              <a:t>plán, </a:t>
            </a:r>
            <a:r>
              <a:rPr lang="cs-CZ" dirty="0" smtClean="0"/>
              <a:t>anebo aktuální stav</a:t>
            </a:r>
          </a:p>
          <a:p>
            <a:pPr marL="814388" lvl="2" indent="-357188"/>
            <a:r>
              <a:rPr lang="cs-CZ" dirty="0" smtClean="0"/>
              <a:t>Mělo by být jasné, v jaké jste fázi</a:t>
            </a:r>
          </a:p>
          <a:p>
            <a:pPr marL="814388" lvl="2" indent="-357188"/>
            <a:r>
              <a:rPr lang="cs-CZ" dirty="0" smtClean="0"/>
              <a:t>Pokud máte individuální dotaz nebo téma, uveďte je do dokumentu</a:t>
            </a:r>
          </a:p>
          <a:p>
            <a:pPr marL="814388" lvl="2" indent="-357188"/>
            <a:r>
              <a:rPr lang="cs-CZ" dirty="0" smtClean="0"/>
              <a:t>Na úkol dostanete během několika dní individuální zpětnou vazbu</a:t>
            </a:r>
            <a:endParaRPr lang="cs-CZ" dirty="0"/>
          </a:p>
          <a:p>
            <a:pPr marL="357188" lvl="1" indent="-357188"/>
            <a:r>
              <a:rPr lang="cs-CZ" sz="2000" dirty="0"/>
              <a:t>N</a:t>
            </a:r>
            <a:r>
              <a:rPr lang="cs-CZ" sz="2000" dirty="0" smtClean="0"/>
              <a:t>ejpozději </a:t>
            </a:r>
            <a:r>
              <a:rPr lang="cs-CZ" sz="2000" b="1" dirty="0" smtClean="0">
                <a:solidFill>
                  <a:srgbClr val="FF0000"/>
                </a:solidFill>
              </a:rPr>
              <a:t>do neděle, 16.5.2021</a:t>
            </a:r>
            <a:endParaRPr lang="cs-CZ" sz="1600" b="1" dirty="0" smtClean="0">
              <a:solidFill>
                <a:srgbClr val="FF0000"/>
              </a:solidFill>
            </a:endParaRPr>
          </a:p>
        </p:txBody>
      </p:sp>
      <p:pic>
        <p:nvPicPr>
          <p:cNvPr id="2050" name="Picture 2" descr="Image result for self manageme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587" y="4462971"/>
            <a:ext cx="2627260" cy="2176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893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2) Management zlozvyku </a:t>
            </a:r>
            <a:r>
              <a:rPr lang="cs-CZ" dirty="0"/>
              <a:t>– </a:t>
            </a:r>
            <a:r>
              <a:rPr lang="cs-CZ" dirty="0" smtClean="0"/>
              <a:t>zhodnocení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7188" lvl="1" indent="-357188"/>
            <a:r>
              <a:rPr lang="cs-CZ" sz="2000" b="1" dirty="0" smtClean="0"/>
              <a:t>Zpracujte 1-2 slide (ideálně PowerPoint) o Vašem boji se zlozvykem</a:t>
            </a:r>
          </a:p>
          <a:p>
            <a:pPr marL="814388" lvl="2" indent="-357188"/>
            <a:r>
              <a:rPr lang="cs-CZ" dirty="0"/>
              <a:t>B</a:t>
            </a:r>
            <a:r>
              <a:rPr lang="cs-CZ" dirty="0" smtClean="0"/>
              <a:t>uď krátce shrňte celý zlozvyk, anebo se zaměřte se na cíle a jejich zhodnocení, určitý aspekt, využití psychologických principů, …</a:t>
            </a:r>
          </a:p>
          <a:p>
            <a:pPr marL="814388" lvl="2" indent="-357188"/>
            <a:r>
              <a:rPr lang="cs-CZ" dirty="0" smtClean="0">
                <a:solidFill>
                  <a:srgbClr val="FF0000"/>
                </a:solidFill>
              </a:rPr>
              <a:t>Alespoň krátce zhodnoťte boj se zlozvykem</a:t>
            </a:r>
            <a:r>
              <a:rPr lang="cs-CZ" dirty="0" smtClean="0"/>
              <a:t> – přínos anebo naopak neužitečnost, co jste si z něj (ne)odnesli aj.</a:t>
            </a:r>
          </a:p>
          <a:p>
            <a:pPr marL="814388" lvl="2" indent="-357188"/>
            <a:r>
              <a:rPr lang="cs-CZ" dirty="0" smtClean="0">
                <a:solidFill>
                  <a:srgbClr val="FF0000"/>
                </a:solidFill>
              </a:rPr>
              <a:t>Uveďte délku boje se zlozvykem</a:t>
            </a:r>
          </a:p>
          <a:p>
            <a:pPr marL="814388" lvl="2" indent="-357188"/>
            <a:r>
              <a:rPr lang="cs-CZ" dirty="0" err="1" smtClean="0"/>
              <a:t>Info</a:t>
            </a:r>
            <a:r>
              <a:rPr lang="cs-CZ" dirty="0" smtClean="0"/>
              <a:t> by mělo být srozumitelné ostatním kolegům – ze </a:t>
            </a:r>
            <a:r>
              <a:rPr lang="cs-CZ" dirty="0" err="1" smtClean="0"/>
              <a:t>slidů</a:t>
            </a:r>
            <a:r>
              <a:rPr lang="cs-CZ" dirty="0" smtClean="0"/>
              <a:t> od všech studentů následně vznikne jedna prezentace</a:t>
            </a:r>
          </a:p>
          <a:p>
            <a:pPr marL="1271588" lvl="3" indent="-357188"/>
            <a:r>
              <a:rPr lang="cs-CZ" dirty="0" smtClean="0"/>
              <a:t>Cílem prezentace je ukázat různé typy zlozvyků a práce s nimi, funkční i nefunkční metody – zkrátka celkový souhrn Vaší semestrální práce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</a:p>
          <a:p>
            <a:pPr marL="1271588" lvl="3" indent="-357188"/>
            <a:r>
              <a:rPr lang="cs-CZ" dirty="0" smtClean="0">
                <a:sym typeface="Wingdings" panose="05000000000000000000" pitchFamily="2" charset="2"/>
              </a:rPr>
              <a:t>Vaše slide v případě potřeby drobně upravím (např. sjednocení velikosti písma), ale do obsahu nebudu zasahovat</a:t>
            </a:r>
            <a:endParaRPr lang="cs-CZ" dirty="0"/>
          </a:p>
          <a:p>
            <a:pPr marL="357188" lvl="1" indent="-357188"/>
            <a:r>
              <a:rPr lang="cs-CZ" sz="2000" dirty="0" smtClean="0">
                <a:solidFill>
                  <a:srgbClr val="FF0000"/>
                </a:solidFill>
              </a:rPr>
              <a:t>Odevzdejte práci do </a:t>
            </a:r>
            <a:r>
              <a:rPr lang="cs-CZ" sz="2000" dirty="0">
                <a:solidFill>
                  <a:srgbClr val="FF0000"/>
                </a:solidFill>
              </a:rPr>
              <a:t>příslušné podsložky v </a:t>
            </a:r>
            <a:r>
              <a:rPr lang="cs-CZ" sz="2000" dirty="0" smtClean="0">
                <a:solidFill>
                  <a:srgbClr val="FF0000"/>
                </a:solidFill>
              </a:rPr>
              <a:t>odevzdávárně</a:t>
            </a:r>
            <a:endParaRPr lang="cs-CZ" sz="2000" dirty="0" smtClean="0"/>
          </a:p>
          <a:p>
            <a:pPr marL="357188" lvl="1" indent="-357188"/>
            <a:r>
              <a:rPr lang="cs-CZ" sz="2000" dirty="0" smtClean="0"/>
              <a:t>Nejpozději </a:t>
            </a:r>
            <a:r>
              <a:rPr lang="cs-CZ" sz="2000" b="1" dirty="0" smtClean="0">
                <a:solidFill>
                  <a:srgbClr val="FF0000"/>
                </a:solidFill>
              </a:rPr>
              <a:t>do neděle, 16.5.2021</a:t>
            </a:r>
            <a:endParaRPr lang="cs-CZ" sz="1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53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Závěrečný test v 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7188" lvl="1" indent="-357188"/>
            <a:r>
              <a:rPr lang="cs-CZ" sz="2000" b="1" dirty="0" smtClean="0"/>
              <a:t>Test a hodnocení</a:t>
            </a:r>
          </a:p>
          <a:p>
            <a:pPr marL="814388" lvl="2" indent="-357188"/>
            <a:r>
              <a:rPr lang="cs-CZ" dirty="0" smtClean="0"/>
              <a:t>20 uzavřených otázek (několik možností, popř. jiný uzavřený typ, př. vyklápěcí „ano/ne“)</a:t>
            </a:r>
          </a:p>
          <a:p>
            <a:pPr marL="814388" lvl="2" indent="-357188"/>
            <a:r>
              <a:rPr lang="cs-CZ" dirty="0" smtClean="0"/>
              <a:t>1 či více odpovědí správných, nutné zodpovědět celou otázku dobře</a:t>
            </a:r>
          </a:p>
          <a:p>
            <a:pPr marL="814388" lvl="2" indent="-357188"/>
            <a:r>
              <a:rPr lang="cs-CZ" dirty="0" smtClean="0">
                <a:solidFill>
                  <a:srgbClr val="0070C0"/>
                </a:solidFill>
              </a:rPr>
              <a:t>Max. 20 bodů, pro z nutné dosáhnout 14 b. (70 %)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95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3) Závěrečný test v </a:t>
            </a:r>
            <a:r>
              <a:rPr lang="cs-CZ" dirty="0" err="1"/>
              <a:t>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7188" lvl="1" indent="-357188"/>
            <a:r>
              <a:rPr lang="cs-CZ" sz="2000" dirty="0"/>
              <a:t>Ukázky ze starého </a:t>
            </a:r>
            <a:r>
              <a:rPr lang="cs-CZ" sz="2000" dirty="0" smtClean="0"/>
              <a:t>testu – stejný typ </a:t>
            </a:r>
            <a:r>
              <a:rPr lang="cs-CZ" sz="2000" dirty="0" err="1" smtClean="0"/>
              <a:t>ot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334342"/>
            <a:ext cx="11225359" cy="199992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4498227"/>
            <a:ext cx="7574262" cy="2042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280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Závěrečný test v 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9488"/>
          </a:xfrm>
        </p:spPr>
        <p:txBody>
          <a:bodyPr>
            <a:normAutofit/>
          </a:bodyPr>
          <a:lstStyle/>
          <a:p>
            <a:pPr marL="357188" lvl="1" indent="-357188"/>
            <a:r>
              <a:rPr lang="cs-CZ" sz="2000" b="1" dirty="0" smtClean="0"/>
              <a:t>Obsah</a:t>
            </a:r>
          </a:p>
          <a:p>
            <a:pPr marL="814388" lvl="2" indent="-357188"/>
            <a:r>
              <a:rPr lang="cs-CZ" dirty="0">
                <a:solidFill>
                  <a:srgbClr val="0070C0"/>
                </a:solidFill>
              </a:rPr>
              <a:t>Témata, která jsme probírali na hodinách </a:t>
            </a:r>
            <a:r>
              <a:rPr lang="cs-CZ" dirty="0" smtClean="0">
                <a:solidFill>
                  <a:srgbClr val="0070C0"/>
                </a:solidFill>
              </a:rPr>
              <a:t>(1-7) + materiály (8-11): </a:t>
            </a:r>
          </a:p>
          <a:p>
            <a:pPr marL="1271588" lvl="3" indent="-357188"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0070C0"/>
                </a:solidFill>
              </a:rPr>
              <a:t>Syndrom vyhoření (a, b)</a:t>
            </a:r>
          </a:p>
          <a:p>
            <a:pPr marL="1271588" lvl="3" indent="-357188"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0070C0"/>
                </a:solidFill>
              </a:rPr>
              <a:t>Relaxace a imaginace</a:t>
            </a:r>
          </a:p>
          <a:p>
            <a:pPr marL="1271588" lvl="3" indent="-357188"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0070C0"/>
                </a:solidFill>
              </a:rPr>
              <a:t>Sociální opora</a:t>
            </a:r>
          </a:p>
          <a:p>
            <a:pPr marL="1271588" lvl="3" indent="-357188"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0070C0"/>
                </a:solidFill>
              </a:rPr>
              <a:t>Psychologie sportu v kostce</a:t>
            </a:r>
          </a:p>
          <a:p>
            <a:pPr marL="814388" lvl="2" indent="-357188"/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Další témata, která nebudou v testu</a:t>
            </a:r>
          </a:p>
          <a:p>
            <a:pPr marL="1271588" lvl="3" indent="-357188">
              <a:buFont typeface="Calibri" panose="020F0502020204030204" pitchFamily="34" charset="0"/>
              <a:buChar char="Χ"/>
            </a:pP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Osobnost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a zdraví</a:t>
            </a:r>
          </a:p>
          <a:p>
            <a:pPr marL="1271588" lvl="3" indent="-357188">
              <a:buFont typeface="Calibri" panose="020F0502020204030204" pitchFamily="34" charset="0"/>
              <a:buChar char="Χ"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Osobnost a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sport</a:t>
            </a:r>
          </a:p>
          <a:p>
            <a:pPr marL="1271588" lvl="3" indent="-357188">
              <a:buFont typeface="Calibri" panose="020F0502020204030204" pitchFamily="34" charset="0"/>
              <a:buChar char="Χ"/>
            </a:pP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Internet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of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Things</a:t>
            </a:r>
          </a:p>
          <a:p>
            <a:pPr marL="1271588" lvl="3" indent="-357188">
              <a:buFont typeface="Calibri" panose="020F0502020204030204" pitchFamily="34" charset="0"/>
              <a:buChar char="Χ"/>
            </a:pP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Nezdravý životní styl – 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kouření</a:t>
            </a:r>
          </a:p>
          <a:p>
            <a:pPr marL="1271588" lvl="3" indent="-357188">
              <a:buFont typeface="Calibri" panose="020F0502020204030204" pitchFamily="34" charset="0"/>
              <a:buChar char="Χ"/>
            </a:pP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Dále: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vigilanční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coping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(3c), </a:t>
            </a:r>
            <a:r>
              <a:rPr lang="cs-CZ" dirty="0" err="1" smtClean="0">
                <a:solidFill>
                  <a:schemeClr val="bg1">
                    <a:lumMod val="50000"/>
                  </a:schemeClr>
                </a:solidFill>
              </a:rPr>
              <a:t>disociativní</a:t>
            </a:r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 poruchy, témata s hvězdičkou (*)</a:t>
            </a:r>
            <a:endParaRPr lang="cs-CZ" dirty="0" smtClean="0">
              <a:solidFill>
                <a:schemeClr val="bg1">
                  <a:lumMod val="50000"/>
                </a:schemeClr>
              </a:solidFill>
            </a:endParaRPr>
          </a:p>
          <a:p>
            <a:pPr marL="814388" lvl="2" indent="-357188"/>
            <a:r>
              <a:rPr lang="cs-CZ" dirty="0" smtClean="0"/>
              <a:t>Pokud by Vám cokoli nebylo jasného, napište, prosím, e-mail, ať neřešíme nejasnosti „s křížkem po funuse“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54955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3) Závěrečný test v ISu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7188" lvl="1" indent="-357188"/>
            <a:r>
              <a:rPr lang="cs-CZ" sz="2000" b="1" dirty="0" smtClean="0"/>
              <a:t>Termíny?</a:t>
            </a:r>
          </a:p>
          <a:p>
            <a:pPr marL="814388" lvl="2" indent="-357188"/>
            <a:r>
              <a:rPr lang="cs-CZ" dirty="0" smtClean="0"/>
              <a:t>„Házejte návrhy do konce hodiny“ → v </a:t>
            </a:r>
            <a:r>
              <a:rPr lang="cs-CZ" dirty="0" err="1" smtClean="0"/>
              <a:t>ISu</a:t>
            </a:r>
            <a:r>
              <a:rPr lang="cs-CZ" dirty="0" smtClean="0"/>
              <a:t> budou vypsané termíny</a:t>
            </a:r>
          </a:p>
          <a:p>
            <a:pPr marL="814388" lvl="2" indent="-357188"/>
            <a:r>
              <a:rPr lang="cs-CZ" dirty="0" smtClean="0"/>
              <a:t>Individuálně pořešíme přes mail</a:t>
            </a:r>
          </a:p>
        </p:txBody>
      </p:sp>
    </p:spTree>
    <p:extLst>
      <p:ext uri="{BB962C8B-B14F-4D97-AF65-F5344CB8AC3E}">
        <p14:creationId xmlns:p14="http://schemas.microsoft.com/office/powerpoint/2010/main" val="187627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1564</TotalTime>
  <Words>432</Words>
  <Application>Microsoft Office PowerPoint</Application>
  <PresentationFormat>Širokoúhlá obrazovka</PresentationFormat>
  <Paragraphs>48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Motiv Office</vt:lpstr>
      <vt:lpstr>Ukončení předmětu bp1818</vt:lpstr>
      <vt:lpstr>1) Management zlozvyku – verze 2</vt:lpstr>
      <vt:lpstr>2) Management zlozvyku – zhodnocení</vt:lpstr>
      <vt:lpstr>3) Závěrečný test v ISu</vt:lpstr>
      <vt:lpstr>3) Závěrečný test v ISu</vt:lpstr>
      <vt:lpstr>3) Závěrečný test v ISu</vt:lpstr>
      <vt:lpstr>3) Závěrečný test v ISu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Uživatel</dc:creator>
  <cp:lastModifiedBy>Uživatel</cp:lastModifiedBy>
  <cp:revision>115</cp:revision>
  <dcterms:created xsi:type="dcterms:W3CDTF">2020-02-12T07:29:27Z</dcterms:created>
  <dcterms:modified xsi:type="dcterms:W3CDTF">2021-04-14T14:29:02Z</dcterms:modified>
</cp:coreProperties>
</file>