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324" r:id="rId3"/>
    <p:sldId id="261" r:id="rId4"/>
    <p:sldId id="262" r:id="rId5"/>
    <p:sldId id="325" r:id="rId6"/>
    <p:sldId id="285" r:id="rId7"/>
    <p:sldId id="283" r:id="rId8"/>
    <p:sldId id="284" r:id="rId9"/>
    <p:sldId id="293" r:id="rId10"/>
    <p:sldId id="286" r:id="rId11"/>
    <p:sldId id="294" r:id="rId12"/>
    <p:sldId id="287" r:id="rId13"/>
    <p:sldId id="295" r:id="rId14"/>
    <p:sldId id="288" r:id="rId15"/>
    <p:sldId id="307" r:id="rId16"/>
    <p:sldId id="321" r:id="rId17"/>
    <p:sldId id="264" r:id="rId18"/>
    <p:sldId id="310" r:id="rId19"/>
    <p:sldId id="266" r:id="rId20"/>
    <p:sldId id="265" r:id="rId21"/>
    <p:sldId id="282" r:id="rId22"/>
    <p:sldId id="289" r:id="rId23"/>
    <p:sldId id="290" r:id="rId24"/>
    <p:sldId id="296" r:id="rId25"/>
    <p:sldId id="297" r:id="rId26"/>
    <p:sldId id="298" r:id="rId27"/>
    <p:sldId id="299" r:id="rId28"/>
    <p:sldId id="300" r:id="rId29"/>
    <p:sldId id="301" r:id="rId30"/>
    <p:sldId id="302" r:id="rId31"/>
    <p:sldId id="291" r:id="rId32"/>
    <p:sldId id="303" r:id="rId33"/>
    <p:sldId id="272" r:id="rId34"/>
    <p:sldId id="268" r:id="rId35"/>
    <p:sldId id="269" r:id="rId36"/>
    <p:sldId id="271" r:id="rId37"/>
    <p:sldId id="274" r:id="rId38"/>
    <p:sldId id="273" r:id="rId39"/>
    <p:sldId id="270" r:id="rId40"/>
    <p:sldId id="275" r:id="rId41"/>
    <p:sldId id="313" r:id="rId42"/>
    <p:sldId id="314" r:id="rId43"/>
    <p:sldId id="318" r:id="rId44"/>
    <p:sldId id="315" r:id="rId45"/>
    <p:sldId id="319" r:id="rId46"/>
    <p:sldId id="316" r:id="rId47"/>
    <p:sldId id="320" r:id="rId48"/>
    <p:sldId id="317" r:id="rId49"/>
    <p:sldId id="322" r:id="rId50"/>
    <p:sldId id="323" r:id="rId51"/>
    <p:sldId id="276" r:id="rId52"/>
    <p:sldId id="277" r:id="rId53"/>
    <p:sldId id="259" r:id="rId54"/>
    <p:sldId id="326" r:id="rId55"/>
    <p:sldId id="327" r:id="rId56"/>
    <p:sldId id="280" r:id="rId57"/>
    <p:sldId id="311" r:id="rId58"/>
    <p:sldId id="328" r:id="rId59"/>
    <p:sldId id="329" r:id="rId60"/>
    <p:sldId id="279" r:id="rId61"/>
    <p:sldId id="308" r:id="rId62"/>
    <p:sldId id="312" r:id="rId63"/>
    <p:sldId id="278" r:id="rId64"/>
    <p:sldId id="309" r:id="rId65"/>
    <p:sldId id="281" r:id="rId66"/>
    <p:sldId id="260" r:id="rId67"/>
    <p:sldId id="305" r:id="rId68"/>
    <p:sldId id="306" r:id="rId6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B084F-069A-9D55-C87E-CF650DE8D5C4}" v="9238" dt="2021-03-30T21:52:19.486"/>
    <p1510:client id="{5A262B11-6757-2A4A-F4B2-51D18128853E}" v="85" dt="2021-05-01T20:08:13.218"/>
    <p1510:client id="{A607405F-56CD-42E7-A9CF-B21855EA6BC3}" v="1027" dt="2021-03-28T10:33:42.876"/>
    <p1510:client id="{BC4D0C9D-2444-FE6B-F95C-6D80D020609C}" v="4228" dt="2021-03-29T18:18:51.912"/>
    <p1510:client id="{C58F591B-B6D2-2C78-AA40-40F2EAE4A830}" v="110" dt="2021-03-28T19:01:18.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9699D-636C-4FC0-9026-73A9FE2DE35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52AD9BB-2DD9-41FA-94E5-7BE754B6171E}">
      <dgm:prSet/>
      <dgm:spPr/>
      <dgm:t>
        <a:bodyPr/>
        <a:lstStyle/>
        <a:p>
          <a:r>
            <a:rPr lang="cs-CZ"/>
            <a:t>Hodnotíme vzpřimovací a antigravitační funkce (opora, držení těla, kontrola hlavy = opěrná motorika)</a:t>
          </a:r>
          <a:endParaRPr lang="en-US"/>
        </a:p>
      </dgm:t>
    </dgm:pt>
    <dgm:pt modelId="{F951419E-3A31-4F6B-8232-B7EB099C0B08}" type="parTrans" cxnId="{9D2E42A6-F520-4161-95EB-F5CD2C3731B6}">
      <dgm:prSet/>
      <dgm:spPr/>
      <dgm:t>
        <a:bodyPr/>
        <a:lstStyle/>
        <a:p>
          <a:endParaRPr lang="en-US"/>
        </a:p>
      </dgm:t>
    </dgm:pt>
    <dgm:pt modelId="{8DC346C4-C41E-4389-BC28-02D75D1A9B4A}" type="sibTrans" cxnId="{9D2E42A6-F520-4161-95EB-F5CD2C3731B6}">
      <dgm:prSet/>
      <dgm:spPr/>
      <dgm:t>
        <a:bodyPr/>
        <a:lstStyle/>
        <a:p>
          <a:endParaRPr lang="en-US"/>
        </a:p>
      </dgm:t>
    </dgm:pt>
    <dgm:pt modelId="{5C092FEA-01BC-479C-BEF1-79637713360A}">
      <dgm:prSet/>
      <dgm:spPr/>
      <dgm:t>
        <a:bodyPr/>
        <a:lstStyle/>
        <a:p>
          <a:r>
            <a:rPr lang="cs-CZ"/>
            <a:t>Hodnotíme cílenou fázickou hybnost:</a:t>
          </a:r>
          <a:endParaRPr lang="en-US"/>
        </a:p>
      </dgm:t>
    </dgm:pt>
    <dgm:pt modelId="{84397F07-79E4-4A2E-A8D1-59707AE1C82E}" type="parTrans" cxnId="{2FD4F085-78D7-4594-ABE1-241847ADE341}">
      <dgm:prSet/>
      <dgm:spPr/>
      <dgm:t>
        <a:bodyPr/>
        <a:lstStyle/>
        <a:p>
          <a:endParaRPr lang="en-US"/>
        </a:p>
      </dgm:t>
    </dgm:pt>
    <dgm:pt modelId="{0759435F-F3A7-4575-838F-F74F040E528C}" type="sibTrans" cxnId="{2FD4F085-78D7-4594-ABE1-241847ADE341}">
      <dgm:prSet/>
      <dgm:spPr/>
      <dgm:t>
        <a:bodyPr/>
        <a:lstStyle/>
        <a:p>
          <a:endParaRPr lang="en-US"/>
        </a:p>
      </dgm:t>
    </dgm:pt>
    <dgm:pt modelId="{42192193-B911-433A-B80D-F470457D8ED1}">
      <dgm:prSet/>
      <dgm:spPr/>
      <dgm:t>
        <a:bodyPr/>
        <a:lstStyle/>
        <a:p>
          <a:r>
            <a:rPr lang="cs-CZ"/>
            <a:t>Cílený úchop + jeho kvalita</a:t>
          </a:r>
          <a:endParaRPr lang="en-US"/>
        </a:p>
      </dgm:t>
    </dgm:pt>
    <dgm:pt modelId="{D9983270-47D3-46C2-8E66-AD181C14AB2C}" type="parTrans" cxnId="{E50FF8E6-C497-4752-B769-7022C3D3E953}">
      <dgm:prSet/>
      <dgm:spPr/>
      <dgm:t>
        <a:bodyPr/>
        <a:lstStyle/>
        <a:p>
          <a:endParaRPr lang="en-US"/>
        </a:p>
      </dgm:t>
    </dgm:pt>
    <dgm:pt modelId="{BA98E90A-E28E-405F-BED8-D84406C1A828}" type="sibTrans" cxnId="{E50FF8E6-C497-4752-B769-7022C3D3E953}">
      <dgm:prSet/>
      <dgm:spPr/>
      <dgm:t>
        <a:bodyPr/>
        <a:lstStyle/>
        <a:p>
          <a:endParaRPr lang="en-US"/>
        </a:p>
      </dgm:t>
    </dgm:pt>
    <dgm:pt modelId="{D690424E-DF65-4BEC-A0BF-DC91A7A137FE}">
      <dgm:prSet/>
      <dgm:spPr/>
      <dgm:t>
        <a:bodyPr/>
        <a:lstStyle/>
        <a:p>
          <a:r>
            <a:rPr lang="cs-CZ"/>
            <a:t>Způsob lokomoce = cílená motorika</a:t>
          </a:r>
          <a:endParaRPr lang="en-US"/>
        </a:p>
      </dgm:t>
    </dgm:pt>
    <dgm:pt modelId="{B9E17AD5-2DD3-4CF9-9822-D6AF1E43B774}" type="parTrans" cxnId="{75EB99D8-053C-43B6-8B28-69DC60977910}">
      <dgm:prSet/>
      <dgm:spPr/>
      <dgm:t>
        <a:bodyPr/>
        <a:lstStyle/>
        <a:p>
          <a:endParaRPr lang="en-US"/>
        </a:p>
      </dgm:t>
    </dgm:pt>
    <dgm:pt modelId="{D4BEE2A1-E3B9-49DC-94FD-B1ACEF4F7D98}" type="sibTrans" cxnId="{75EB99D8-053C-43B6-8B28-69DC60977910}">
      <dgm:prSet/>
      <dgm:spPr/>
      <dgm:t>
        <a:bodyPr/>
        <a:lstStyle/>
        <a:p>
          <a:endParaRPr lang="en-US"/>
        </a:p>
      </dgm:t>
    </dgm:pt>
    <dgm:pt modelId="{227AEA1D-E6FA-4F95-876D-45A884390933}">
      <dgm:prSet/>
      <dgm:spPr/>
      <dgm:t>
        <a:bodyPr/>
        <a:lstStyle/>
        <a:p>
          <a:r>
            <a:rPr lang="cs-CZ"/>
            <a:t>Vývoj je přesně kineziologicky definován!</a:t>
          </a:r>
          <a:endParaRPr lang="en-US"/>
        </a:p>
      </dgm:t>
    </dgm:pt>
    <dgm:pt modelId="{6A80AEF2-5C9F-4D7E-B14B-9F3CE8F05257}" type="parTrans" cxnId="{8208115E-77D3-4C12-93A8-2DA78541A434}">
      <dgm:prSet/>
      <dgm:spPr/>
      <dgm:t>
        <a:bodyPr/>
        <a:lstStyle/>
        <a:p>
          <a:endParaRPr lang="en-US"/>
        </a:p>
      </dgm:t>
    </dgm:pt>
    <dgm:pt modelId="{3231B764-BADA-4D15-84A3-BB2C2DD4134F}" type="sibTrans" cxnId="{8208115E-77D3-4C12-93A8-2DA78541A434}">
      <dgm:prSet/>
      <dgm:spPr/>
      <dgm:t>
        <a:bodyPr/>
        <a:lstStyle/>
        <a:p>
          <a:endParaRPr lang="en-US"/>
        </a:p>
      </dgm:t>
    </dgm:pt>
    <dgm:pt modelId="{450256F4-4492-4AAA-912D-877CE48B9CE8}">
      <dgm:prSet/>
      <dgm:spPr/>
      <dgm:t>
        <a:bodyPr/>
        <a:lstStyle/>
        <a:p>
          <a:r>
            <a:rPr lang="cs-CZ"/>
            <a:t>Posuzujeme poměr mezi motorickým stavem postiženého dítěte &amp; stupněm fyziologického vývoje.</a:t>
          </a:r>
          <a:endParaRPr lang="en-US"/>
        </a:p>
      </dgm:t>
    </dgm:pt>
    <dgm:pt modelId="{A885441B-AA8A-44CA-98F8-72A403A8AF37}" type="parTrans" cxnId="{8ACA84F9-6E62-44BF-ADE8-E71188B98026}">
      <dgm:prSet/>
      <dgm:spPr/>
      <dgm:t>
        <a:bodyPr/>
        <a:lstStyle/>
        <a:p>
          <a:endParaRPr lang="en-US"/>
        </a:p>
      </dgm:t>
    </dgm:pt>
    <dgm:pt modelId="{ECCA6288-55BC-446D-94B9-C2E395D28C88}" type="sibTrans" cxnId="{8ACA84F9-6E62-44BF-ADE8-E71188B98026}">
      <dgm:prSet/>
      <dgm:spPr/>
      <dgm:t>
        <a:bodyPr/>
        <a:lstStyle/>
        <a:p>
          <a:endParaRPr lang="en-US"/>
        </a:p>
      </dgm:t>
    </dgm:pt>
    <dgm:pt modelId="{78EBA3E8-530E-410E-A6F6-2F4B344E0B35}" type="pres">
      <dgm:prSet presAssocID="{3F69699D-636C-4FC0-9026-73A9FE2DE355}" presName="linear" presStyleCnt="0">
        <dgm:presLayoutVars>
          <dgm:animLvl val="lvl"/>
          <dgm:resizeHandles val="exact"/>
        </dgm:presLayoutVars>
      </dgm:prSet>
      <dgm:spPr/>
    </dgm:pt>
    <dgm:pt modelId="{4A38D285-53C8-4F17-9460-2BB93F342157}" type="pres">
      <dgm:prSet presAssocID="{152AD9BB-2DD9-41FA-94E5-7BE754B6171E}" presName="parentText" presStyleLbl="node1" presStyleIdx="0" presStyleCnt="4">
        <dgm:presLayoutVars>
          <dgm:chMax val="0"/>
          <dgm:bulletEnabled val="1"/>
        </dgm:presLayoutVars>
      </dgm:prSet>
      <dgm:spPr/>
    </dgm:pt>
    <dgm:pt modelId="{D0CB0B1A-1BD8-41BD-92C9-FB311150AC21}" type="pres">
      <dgm:prSet presAssocID="{8DC346C4-C41E-4389-BC28-02D75D1A9B4A}" presName="spacer" presStyleCnt="0"/>
      <dgm:spPr/>
    </dgm:pt>
    <dgm:pt modelId="{AEC07CC6-7951-42B1-A941-8149E1182BAF}" type="pres">
      <dgm:prSet presAssocID="{5C092FEA-01BC-479C-BEF1-79637713360A}" presName="parentText" presStyleLbl="node1" presStyleIdx="1" presStyleCnt="4">
        <dgm:presLayoutVars>
          <dgm:chMax val="0"/>
          <dgm:bulletEnabled val="1"/>
        </dgm:presLayoutVars>
      </dgm:prSet>
      <dgm:spPr/>
    </dgm:pt>
    <dgm:pt modelId="{9743E22B-E073-4330-936C-DC9A5E514CA5}" type="pres">
      <dgm:prSet presAssocID="{5C092FEA-01BC-479C-BEF1-79637713360A}" presName="childText" presStyleLbl="revTx" presStyleIdx="0" presStyleCnt="1">
        <dgm:presLayoutVars>
          <dgm:bulletEnabled val="1"/>
        </dgm:presLayoutVars>
      </dgm:prSet>
      <dgm:spPr/>
    </dgm:pt>
    <dgm:pt modelId="{EBCC1109-34AC-45E7-84E3-FD8A99ABAE20}" type="pres">
      <dgm:prSet presAssocID="{227AEA1D-E6FA-4F95-876D-45A884390933}" presName="parentText" presStyleLbl="node1" presStyleIdx="2" presStyleCnt="4">
        <dgm:presLayoutVars>
          <dgm:chMax val="0"/>
          <dgm:bulletEnabled val="1"/>
        </dgm:presLayoutVars>
      </dgm:prSet>
      <dgm:spPr/>
    </dgm:pt>
    <dgm:pt modelId="{4DB89D9D-B286-4111-8E13-3E2032A4A814}" type="pres">
      <dgm:prSet presAssocID="{3231B764-BADA-4D15-84A3-BB2C2DD4134F}" presName="spacer" presStyleCnt="0"/>
      <dgm:spPr/>
    </dgm:pt>
    <dgm:pt modelId="{F8CB6BEF-3757-4077-8AF5-69655DF1099A}" type="pres">
      <dgm:prSet presAssocID="{450256F4-4492-4AAA-912D-877CE48B9CE8}" presName="parentText" presStyleLbl="node1" presStyleIdx="3" presStyleCnt="4">
        <dgm:presLayoutVars>
          <dgm:chMax val="0"/>
          <dgm:bulletEnabled val="1"/>
        </dgm:presLayoutVars>
      </dgm:prSet>
      <dgm:spPr/>
    </dgm:pt>
  </dgm:ptLst>
  <dgm:cxnLst>
    <dgm:cxn modelId="{D70CE934-3DD5-498E-9BE8-EA5F6BB9EB74}" type="presOf" srcId="{152AD9BB-2DD9-41FA-94E5-7BE754B6171E}" destId="{4A38D285-53C8-4F17-9460-2BB93F342157}" srcOrd="0" destOrd="0" presId="urn:microsoft.com/office/officeart/2005/8/layout/vList2"/>
    <dgm:cxn modelId="{E2848439-F755-4447-9783-711C567E17B3}" type="presOf" srcId="{5C092FEA-01BC-479C-BEF1-79637713360A}" destId="{AEC07CC6-7951-42B1-A941-8149E1182BAF}" srcOrd="0" destOrd="0" presId="urn:microsoft.com/office/officeart/2005/8/layout/vList2"/>
    <dgm:cxn modelId="{8208115E-77D3-4C12-93A8-2DA78541A434}" srcId="{3F69699D-636C-4FC0-9026-73A9FE2DE355}" destId="{227AEA1D-E6FA-4F95-876D-45A884390933}" srcOrd="2" destOrd="0" parTransId="{6A80AEF2-5C9F-4D7E-B14B-9F3CE8F05257}" sibTransId="{3231B764-BADA-4D15-84A3-BB2C2DD4134F}"/>
    <dgm:cxn modelId="{26F1B45E-9795-48D9-9AA3-09AE5C5D1B6D}" type="presOf" srcId="{D690424E-DF65-4BEC-A0BF-DC91A7A137FE}" destId="{9743E22B-E073-4330-936C-DC9A5E514CA5}" srcOrd="0" destOrd="1" presId="urn:microsoft.com/office/officeart/2005/8/layout/vList2"/>
    <dgm:cxn modelId="{7E7CF36E-B324-4A85-A40B-5E019FDDE21B}" type="presOf" srcId="{42192193-B911-433A-B80D-F470457D8ED1}" destId="{9743E22B-E073-4330-936C-DC9A5E514CA5}" srcOrd="0" destOrd="0" presId="urn:microsoft.com/office/officeart/2005/8/layout/vList2"/>
    <dgm:cxn modelId="{2FD4F085-78D7-4594-ABE1-241847ADE341}" srcId="{3F69699D-636C-4FC0-9026-73A9FE2DE355}" destId="{5C092FEA-01BC-479C-BEF1-79637713360A}" srcOrd="1" destOrd="0" parTransId="{84397F07-79E4-4A2E-A8D1-59707AE1C82E}" sibTransId="{0759435F-F3A7-4575-838F-F74F040E528C}"/>
    <dgm:cxn modelId="{9D2E42A6-F520-4161-95EB-F5CD2C3731B6}" srcId="{3F69699D-636C-4FC0-9026-73A9FE2DE355}" destId="{152AD9BB-2DD9-41FA-94E5-7BE754B6171E}" srcOrd="0" destOrd="0" parTransId="{F951419E-3A31-4F6B-8232-B7EB099C0B08}" sibTransId="{8DC346C4-C41E-4389-BC28-02D75D1A9B4A}"/>
    <dgm:cxn modelId="{9411ACAE-A79B-4505-A2A2-2B77DEC65F91}" type="presOf" srcId="{3F69699D-636C-4FC0-9026-73A9FE2DE355}" destId="{78EBA3E8-530E-410E-A6F6-2F4B344E0B35}" srcOrd="0" destOrd="0" presId="urn:microsoft.com/office/officeart/2005/8/layout/vList2"/>
    <dgm:cxn modelId="{F3C9FBBA-A047-4A36-8C18-00C6A907CA2C}" type="presOf" srcId="{450256F4-4492-4AAA-912D-877CE48B9CE8}" destId="{F8CB6BEF-3757-4077-8AF5-69655DF1099A}" srcOrd="0" destOrd="0" presId="urn:microsoft.com/office/officeart/2005/8/layout/vList2"/>
    <dgm:cxn modelId="{0C6959C3-0280-4207-A94A-617E5F428FFE}" type="presOf" srcId="{227AEA1D-E6FA-4F95-876D-45A884390933}" destId="{EBCC1109-34AC-45E7-84E3-FD8A99ABAE20}" srcOrd="0" destOrd="0" presId="urn:microsoft.com/office/officeart/2005/8/layout/vList2"/>
    <dgm:cxn modelId="{75EB99D8-053C-43B6-8B28-69DC60977910}" srcId="{5C092FEA-01BC-479C-BEF1-79637713360A}" destId="{D690424E-DF65-4BEC-A0BF-DC91A7A137FE}" srcOrd="1" destOrd="0" parTransId="{B9E17AD5-2DD3-4CF9-9822-D6AF1E43B774}" sibTransId="{D4BEE2A1-E3B9-49DC-94FD-B1ACEF4F7D98}"/>
    <dgm:cxn modelId="{E50FF8E6-C497-4752-B769-7022C3D3E953}" srcId="{5C092FEA-01BC-479C-BEF1-79637713360A}" destId="{42192193-B911-433A-B80D-F470457D8ED1}" srcOrd="0" destOrd="0" parTransId="{D9983270-47D3-46C2-8E66-AD181C14AB2C}" sibTransId="{BA98E90A-E28E-405F-BED8-D84406C1A828}"/>
    <dgm:cxn modelId="{8ACA84F9-6E62-44BF-ADE8-E71188B98026}" srcId="{3F69699D-636C-4FC0-9026-73A9FE2DE355}" destId="{450256F4-4492-4AAA-912D-877CE48B9CE8}" srcOrd="3" destOrd="0" parTransId="{A885441B-AA8A-44CA-98F8-72A403A8AF37}" sibTransId="{ECCA6288-55BC-446D-94B9-C2E395D28C88}"/>
    <dgm:cxn modelId="{F9A4B157-E0DC-44DD-8278-296DF16F48C3}" type="presParOf" srcId="{78EBA3E8-530E-410E-A6F6-2F4B344E0B35}" destId="{4A38D285-53C8-4F17-9460-2BB93F342157}" srcOrd="0" destOrd="0" presId="urn:microsoft.com/office/officeart/2005/8/layout/vList2"/>
    <dgm:cxn modelId="{5D68FF3D-A2ED-40CA-B209-467C1D6FCB3A}" type="presParOf" srcId="{78EBA3E8-530E-410E-A6F6-2F4B344E0B35}" destId="{D0CB0B1A-1BD8-41BD-92C9-FB311150AC21}" srcOrd="1" destOrd="0" presId="urn:microsoft.com/office/officeart/2005/8/layout/vList2"/>
    <dgm:cxn modelId="{ECDB62FC-5AE3-4656-AD8B-C89D93570AA8}" type="presParOf" srcId="{78EBA3E8-530E-410E-A6F6-2F4B344E0B35}" destId="{AEC07CC6-7951-42B1-A941-8149E1182BAF}" srcOrd="2" destOrd="0" presId="urn:microsoft.com/office/officeart/2005/8/layout/vList2"/>
    <dgm:cxn modelId="{E67CF8BC-FF03-49C8-AA37-757DE8448C43}" type="presParOf" srcId="{78EBA3E8-530E-410E-A6F6-2F4B344E0B35}" destId="{9743E22B-E073-4330-936C-DC9A5E514CA5}" srcOrd="3" destOrd="0" presId="urn:microsoft.com/office/officeart/2005/8/layout/vList2"/>
    <dgm:cxn modelId="{12713CB0-201F-4CA9-B541-536459F95EEF}" type="presParOf" srcId="{78EBA3E8-530E-410E-A6F6-2F4B344E0B35}" destId="{EBCC1109-34AC-45E7-84E3-FD8A99ABAE20}" srcOrd="4" destOrd="0" presId="urn:microsoft.com/office/officeart/2005/8/layout/vList2"/>
    <dgm:cxn modelId="{C5F34B6F-CCF0-4E98-AEDB-834FC0F6F378}" type="presParOf" srcId="{78EBA3E8-530E-410E-A6F6-2F4B344E0B35}" destId="{4DB89D9D-B286-4111-8E13-3E2032A4A814}" srcOrd="5" destOrd="0" presId="urn:microsoft.com/office/officeart/2005/8/layout/vList2"/>
    <dgm:cxn modelId="{65936821-5718-452A-AA38-824C2EC7787E}" type="presParOf" srcId="{78EBA3E8-530E-410E-A6F6-2F4B344E0B35}" destId="{F8CB6BEF-3757-4077-8AF5-69655DF1099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BD3F5-910F-4B03-8E40-BC0749FEDBB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37BA7C6-C705-4835-B51F-B23D6910DDEE}">
      <dgm:prSet/>
      <dgm:spPr/>
      <dgm:t>
        <a:bodyPr/>
        <a:lstStyle/>
        <a:p>
          <a:r>
            <a:rPr lang="cs-CZ"/>
            <a:t>Posturální aktivita – schopnost zaujmout aktivní vzpřímenou polohu</a:t>
          </a:r>
          <a:endParaRPr lang="en-US"/>
        </a:p>
      </dgm:t>
    </dgm:pt>
    <dgm:pt modelId="{AEF16A08-DC90-4E40-8C04-46FBC70545C5}" type="parTrans" cxnId="{657590B6-53F8-460E-9B52-98080C9CCED2}">
      <dgm:prSet/>
      <dgm:spPr/>
      <dgm:t>
        <a:bodyPr/>
        <a:lstStyle/>
        <a:p>
          <a:endParaRPr lang="en-US"/>
        </a:p>
      </dgm:t>
    </dgm:pt>
    <dgm:pt modelId="{87FCEEB8-BAC6-4B59-BC4A-22E04CA4EF57}" type="sibTrans" cxnId="{657590B6-53F8-460E-9B52-98080C9CCED2}">
      <dgm:prSet/>
      <dgm:spPr/>
      <dgm:t>
        <a:bodyPr/>
        <a:lstStyle/>
        <a:p>
          <a:endParaRPr lang="en-US"/>
        </a:p>
      </dgm:t>
    </dgm:pt>
    <dgm:pt modelId="{3E25C4F9-EBB5-451D-8337-B2D93EE23B49}">
      <dgm:prSet/>
      <dgm:spPr/>
      <dgm:t>
        <a:bodyPr/>
        <a:lstStyle/>
        <a:p>
          <a:r>
            <a:rPr lang="cs-CZ"/>
            <a:t>Posturální reaktivita – schopnost udržet aktivní vzpřímenou polohu + reakce na její změny</a:t>
          </a:r>
          <a:endParaRPr lang="en-US"/>
        </a:p>
      </dgm:t>
    </dgm:pt>
    <dgm:pt modelId="{2211742E-F28A-4163-801E-E2054DD56769}" type="parTrans" cxnId="{8F47688D-1670-48BD-BCAE-962F7ADE075E}">
      <dgm:prSet/>
      <dgm:spPr/>
      <dgm:t>
        <a:bodyPr/>
        <a:lstStyle/>
        <a:p>
          <a:endParaRPr lang="en-US"/>
        </a:p>
      </dgm:t>
    </dgm:pt>
    <dgm:pt modelId="{5C3C57A8-4FF9-467E-824C-1D3847B34900}" type="sibTrans" cxnId="{8F47688D-1670-48BD-BCAE-962F7ADE075E}">
      <dgm:prSet/>
      <dgm:spPr/>
      <dgm:t>
        <a:bodyPr/>
        <a:lstStyle/>
        <a:p>
          <a:endParaRPr lang="en-US"/>
        </a:p>
      </dgm:t>
    </dgm:pt>
    <dgm:pt modelId="{3C0D2737-7434-4D3D-8F04-BF616FFAAC67}">
      <dgm:prSet/>
      <dgm:spPr/>
      <dgm:t>
        <a:bodyPr/>
        <a:lstStyle/>
        <a:p>
          <a:r>
            <a:rPr lang="cs-CZ"/>
            <a:t>Fázická hybnost</a:t>
          </a:r>
          <a:endParaRPr lang="en-US"/>
        </a:p>
      </dgm:t>
    </dgm:pt>
    <dgm:pt modelId="{B9C8DCDD-F94E-44D6-A38A-6DFB18A2BB4F}" type="parTrans" cxnId="{4557078A-60B3-4425-8B69-2F90DF5ACF9A}">
      <dgm:prSet/>
      <dgm:spPr/>
      <dgm:t>
        <a:bodyPr/>
        <a:lstStyle/>
        <a:p>
          <a:endParaRPr lang="en-US"/>
        </a:p>
      </dgm:t>
    </dgm:pt>
    <dgm:pt modelId="{2EE54D9B-3B8C-4544-BDDE-3D28128EF0AA}" type="sibTrans" cxnId="{4557078A-60B3-4425-8B69-2F90DF5ACF9A}">
      <dgm:prSet/>
      <dgm:spPr/>
      <dgm:t>
        <a:bodyPr/>
        <a:lstStyle/>
        <a:p>
          <a:endParaRPr lang="en-US"/>
        </a:p>
      </dgm:t>
    </dgm:pt>
    <dgm:pt modelId="{AAF3597E-A84C-423D-ADA2-FC6E71FD702E}">
      <dgm:prSet/>
      <dgm:spPr/>
      <dgm:t>
        <a:bodyPr/>
        <a:lstStyle/>
        <a:p>
          <a:r>
            <a:rPr lang="cs-CZ"/>
            <a:t>Rozlišujeme polohu pasivní &amp; aktivní</a:t>
          </a:r>
          <a:endParaRPr lang="en-US"/>
        </a:p>
      </dgm:t>
    </dgm:pt>
    <dgm:pt modelId="{76CA9A43-CA25-4559-A01F-331BFE7415F2}" type="parTrans" cxnId="{E6629A20-D6B8-4F28-AF31-C7D45BA8662E}">
      <dgm:prSet/>
      <dgm:spPr/>
      <dgm:t>
        <a:bodyPr/>
        <a:lstStyle/>
        <a:p>
          <a:endParaRPr lang="en-US"/>
        </a:p>
      </dgm:t>
    </dgm:pt>
    <dgm:pt modelId="{E6EFEFC3-C724-4C61-994B-6CC619953CA1}" type="sibTrans" cxnId="{E6629A20-D6B8-4F28-AF31-C7D45BA8662E}">
      <dgm:prSet/>
      <dgm:spPr/>
      <dgm:t>
        <a:bodyPr/>
        <a:lstStyle/>
        <a:p>
          <a:endParaRPr lang="en-US"/>
        </a:p>
      </dgm:t>
    </dgm:pt>
    <dgm:pt modelId="{C20B0601-0411-40A2-BB78-BF7C8DBE4A85}">
      <dgm:prSet/>
      <dgm:spPr/>
      <dgm:t>
        <a:bodyPr/>
        <a:lstStyle/>
        <a:p>
          <a:r>
            <a:rPr lang="cs-CZ"/>
            <a:t>Aktivní = POSTURA</a:t>
          </a:r>
          <a:endParaRPr lang="en-US"/>
        </a:p>
      </dgm:t>
    </dgm:pt>
    <dgm:pt modelId="{84825C20-95B0-40CE-B4B9-8C271A0BF7EC}" type="parTrans" cxnId="{74F62A85-4FBF-44F1-995A-80F066005B99}">
      <dgm:prSet/>
      <dgm:spPr/>
      <dgm:t>
        <a:bodyPr/>
        <a:lstStyle/>
        <a:p>
          <a:endParaRPr lang="en-US"/>
        </a:p>
      </dgm:t>
    </dgm:pt>
    <dgm:pt modelId="{4FAA0256-AF62-44E8-90AB-01D5E10B22AA}" type="sibTrans" cxnId="{74F62A85-4FBF-44F1-995A-80F066005B99}">
      <dgm:prSet/>
      <dgm:spPr/>
      <dgm:t>
        <a:bodyPr/>
        <a:lstStyle/>
        <a:p>
          <a:endParaRPr lang="en-US"/>
        </a:p>
      </dgm:t>
    </dgm:pt>
    <dgm:pt modelId="{9DFF7D98-D98D-44F5-AFF6-2AB8D26EAE77}">
      <dgm:prSet/>
      <dgm:spPr/>
      <dgm:t>
        <a:bodyPr/>
        <a:lstStyle/>
        <a:p>
          <a:r>
            <a:rPr lang="cs-CZ"/>
            <a:t>Anticipace pohybu = ATITUDA</a:t>
          </a:r>
          <a:endParaRPr lang="en-US"/>
        </a:p>
      </dgm:t>
    </dgm:pt>
    <dgm:pt modelId="{F454918C-9A92-4DFC-A0FF-BE7C5F9AC748}" type="parTrans" cxnId="{9DD3F219-5D98-4EBE-B62A-18FC2140F67A}">
      <dgm:prSet/>
      <dgm:spPr/>
      <dgm:t>
        <a:bodyPr/>
        <a:lstStyle/>
        <a:p>
          <a:endParaRPr lang="en-US"/>
        </a:p>
      </dgm:t>
    </dgm:pt>
    <dgm:pt modelId="{323F3E6B-BD68-423F-A176-D471BD5F1A3F}" type="sibTrans" cxnId="{9DD3F219-5D98-4EBE-B62A-18FC2140F67A}">
      <dgm:prSet/>
      <dgm:spPr/>
      <dgm:t>
        <a:bodyPr/>
        <a:lstStyle/>
        <a:p>
          <a:endParaRPr lang="en-US"/>
        </a:p>
      </dgm:t>
    </dgm:pt>
    <dgm:pt modelId="{7FDE4876-972E-4ED4-8173-4DC090684606}">
      <dgm:prSet/>
      <dgm:spPr/>
      <dgm:t>
        <a:bodyPr/>
        <a:lstStyle/>
        <a:p>
          <a:r>
            <a:rPr lang="cs-CZ"/>
            <a:t>Podkladem všech těchto dějů je přiměřený svalový tonus!</a:t>
          </a:r>
          <a:endParaRPr lang="en-US"/>
        </a:p>
      </dgm:t>
    </dgm:pt>
    <dgm:pt modelId="{FBB903C6-F4B8-450B-9679-3CBA879456A0}" type="parTrans" cxnId="{A6855451-9E2E-4FAF-AA84-5ACE037EE029}">
      <dgm:prSet/>
      <dgm:spPr/>
      <dgm:t>
        <a:bodyPr/>
        <a:lstStyle/>
        <a:p>
          <a:endParaRPr lang="en-US"/>
        </a:p>
      </dgm:t>
    </dgm:pt>
    <dgm:pt modelId="{62775CB1-54CC-41A9-AA19-9F3D262CCDE9}" type="sibTrans" cxnId="{A6855451-9E2E-4FAF-AA84-5ACE037EE029}">
      <dgm:prSet/>
      <dgm:spPr/>
      <dgm:t>
        <a:bodyPr/>
        <a:lstStyle/>
        <a:p>
          <a:endParaRPr lang="en-US"/>
        </a:p>
      </dgm:t>
    </dgm:pt>
    <dgm:pt modelId="{31EBF658-EDF3-44B0-B79F-34D3C60711B4}" type="pres">
      <dgm:prSet presAssocID="{865BD3F5-910F-4B03-8E40-BC0749FEDBBE}" presName="linear" presStyleCnt="0">
        <dgm:presLayoutVars>
          <dgm:animLvl val="lvl"/>
          <dgm:resizeHandles val="exact"/>
        </dgm:presLayoutVars>
      </dgm:prSet>
      <dgm:spPr/>
    </dgm:pt>
    <dgm:pt modelId="{173355E5-1212-4306-9AE1-FCBCFFECA9CF}" type="pres">
      <dgm:prSet presAssocID="{F37BA7C6-C705-4835-B51F-B23D6910DDEE}" presName="parentText" presStyleLbl="node1" presStyleIdx="0" presStyleCnt="4">
        <dgm:presLayoutVars>
          <dgm:chMax val="0"/>
          <dgm:bulletEnabled val="1"/>
        </dgm:presLayoutVars>
      </dgm:prSet>
      <dgm:spPr/>
    </dgm:pt>
    <dgm:pt modelId="{C9FB6DF0-BA91-433A-887F-5BC250317DAB}" type="pres">
      <dgm:prSet presAssocID="{87FCEEB8-BAC6-4B59-BC4A-22E04CA4EF57}" presName="spacer" presStyleCnt="0"/>
      <dgm:spPr/>
    </dgm:pt>
    <dgm:pt modelId="{8011E124-AE27-4306-865E-F87FE23983AD}" type="pres">
      <dgm:prSet presAssocID="{3E25C4F9-EBB5-451D-8337-B2D93EE23B49}" presName="parentText" presStyleLbl="node1" presStyleIdx="1" presStyleCnt="4">
        <dgm:presLayoutVars>
          <dgm:chMax val="0"/>
          <dgm:bulletEnabled val="1"/>
        </dgm:presLayoutVars>
      </dgm:prSet>
      <dgm:spPr/>
    </dgm:pt>
    <dgm:pt modelId="{8515C71A-E903-475A-AC0D-89482A4A0F4A}" type="pres">
      <dgm:prSet presAssocID="{5C3C57A8-4FF9-467E-824C-1D3847B34900}" presName="spacer" presStyleCnt="0"/>
      <dgm:spPr/>
    </dgm:pt>
    <dgm:pt modelId="{D7386ED4-DB35-4302-B361-3EA02D598FF8}" type="pres">
      <dgm:prSet presAssocID="{3C0D2737-7434-4D3D-8F04-BF616FFAAC67}" presName="parentText" presStyleLbl="node1" presStyleIdx="2" presStyleCnt="4">
        <dgm:presLayoutVars>
          <dgm:chMax val="0"/>
          <dgm:bulletEnabled val="1"/>
        </dgm:presLayoutVars>
      </dgm:prSet>
      <dgm:spPr/>
    </dgm:pt>
    <dgm:pt modelId="{A0C5FE3D-A9A8-441B-B9BA-2E2A56A1222A}" type="pres">
      <dgm:prSet presAssocID="{2EE54D9B-3B8C-4544-BDDE-3D28128EF0AA}" presName="spacer" presStyleCnt="0"/>
      <dgm:spPr/>
    </dgm:pt>
    <dgm:pt modelId="{364883D5-1FA5-4DDA-A3C0-AFDD8C9737C6}" type="pres">
      <dgm:prSet presAssocID="{AAF3597E-A84C-423D-ADA2-FC6E71FD702E}" presName="parentText" presStyleLbl="node1" presStyleIdx="3" presStyleCnt="4">
        <dgm:presLayoutVars>
          <dgm:chMax val="0"/>
          <dgm:bulletEnabled val="1"/>
        </dgm:presLayoutVars>
      </dgm:prSet>
      <dgm:spPr/>
    </dgm:pt>
    <dgm:pt modelId="{669D9F8E-00A1-488E-A709-E077910C98D2}" type="pres">
      <dgm:prSet presAssocID="{AAF3597E-A84C-423D-ADA2-FC6E71FD702E}" presName="childText" presStyleLbl="revTx" presStyleIdx="0" presStyleCnt="1">
        <dgm:presLayoutVars>
          <dgm:bulletEnabled val="1"/>
        </dgm:presLayoutVars>
      </dgm:prSet>
      <dgm:spPr/>
    </dgm:pt>
  </dgm:ptLst>
  <dgm:cxnLst>
    <dgm:cxn modelId="{A8EA1215-E905-45DD-B0E9-D83FD717C489}" type="presOf" srcId="{7FDE4876-972E-4ED4-8173-4DC090684606}" destId="{669D9F8E-00A1-488E-A709-E077910C98D2}" srcOrd="0" destOrd="2" presId="urn:microsoft.com/office/officeart/2005/8/layout/vList2"/>
    <dgm:cxn modelId="{9DD3F219-5D98-4EBE-B62A-18FC2140F67A}" srcId="{AAF3597E-A84C-423D-ADA2-FC6E71FD702E}" destId="{9DFF7D98-D98D-44F5-AFF6-2AB8D26EAE77}" srcOrd="1" destOrd="0" parTransId="{F454918C-9A92-4DFC-A0FF-BE7C5F9AC748}" sibTransId="{323F3E6B-BD68-423F-A176-D471BD5F1A3F}"/>
    <dgm:cxn modelId="{E6629A20-D6B8-4F28-AF31-C7D45BA8662E}" srcId="{865BD3F5-910F-4B03-8E40-BC0749FEDBBE}" destId="{AAF3597E-A84C-423D-ADA2-FC6E71FD702E}" srcOrd="3" destOrd="0" parTransId="{76CA9A43-CA25-4559-A01F-331BFE7415F2}" sibTransId="{E6EFEFC3-C724-4C61-994B-6CC619953CA1}"/>
    <dgm:cxn modelId="{A61D1A39-1EFE-4BBF-885D-E4A503B6D56A}" type="presOf" srcId="{865BD3F5-910F-4B03-8E40-BC0749FEDBBE}" destId="{31EBF658-EDF3-44B0-B79F-34D3C60711B4}" srcOrd="0" destOrd="0" presId="urn:microsoft.com/office/officeart/2005/8/layout/vList2"/>
    <dgm:cxn modelId="{27FAA73A-6E9A-40BE-B57C-B9D8A0A46E5E}" type="presOf" srcId="{C20B0601-0411-40A2-BB78-BF7C8DBE4A85}" destId="{669D9F8E-00A1-488E-A709-E077910C98D2}" srcOrd="0" destOrd="0" presId="urn:microsoft.com/office/officeart/2005/8/layout/vList2"/>
    <dgm:cxn modelId="{A6855451-9E2E-4FAF-AA84-5ACE037EE029}" srcId="{AAF3597E-A84C-423D-ADA2-FC6E71FD702E}" destId="{7FDE4876-972E-4ED4-8173-4DC090684606}" srcOrd="2" destOrd="0" parTransId="{FBB903C6-F4B8-450B-9679-3CBA879456A0}" sibTransId="{62775CB1-54CC-41A9-AA19-9F3D262CCDE9}"/>
    <dgm:cxn modelId="{74F62A85-4FBF-44F1-995A-80F066005B99}" srcId="{AAF3597E-A84C-423D-ADA2-FC6E71FD702E}" destId="{C20B0601-0411-40A2-BB78-BF7C8DBE4A85}" srcOrd="0" destOrd="0" parTransId="{84825C20-95B0-40CE-B4B9-8C271A0BF7EC}" sibTransId="{4FAA0256-AF62-44E8-90AB-01D5E10B22AA}"/>
    <dgm:cxn modelId="{6BAA9A89-8F29-48D1-86AD-E3AD61970C9B}" type="presOf" srcId="{F37BA7C6-C705-4835-B51F-B23D6910DDEE}" destId="{173355E5-1212-4306-9AE1-FCBCFFECA9CF}" srcOrd="0" destOrd="0" presId="urn:microsoft.com/office/officeart/2005/8/layout/vList2"/>
    <dgm:cxn modelId="{4557078A-60B3-4425-8B69-2F90DF5ACF9A}" srcId="{865BD3F5-910F-4B03-8E40-BC0749FEDBBE}" destId="{3C0D2737-7434-4D3D-8F04-BF616FFAAC67}" srcOrd="2" destOrd="0" parTransId="{B9C8DCDD-F94E-44D6-A38A-6DFB18A2BB4F}" sibTransId="{2EE54D9B-3B8C-4544-BDDE-3D28128EF0AA}"/>
    <dgm:cxn modelId="{8F47688D-1670-48BD-BCAE-962F7ADE075E}" srcId="{865BD3F5-910F-4B03-8E40-BC0749FEDBBE}" destId="{3E25C4F9-EBB5-451D-8337-B2D93EE23B49}" srcOrd="1" destOrd="0" parTransId="{2211742E-F28A-4163-801E-E2054DD56769}" sibTransId="{5C3C57A8-4FF9-467E-824C-1D3847B34900}"/>
    <dgm:cxn modelId="{F0F2598D-A032-4483-9F0A-826D1A77B148}" type="presOf" srcId="{AAF3597E-A84C-423D-ADA2-FC6E71FD702E}" destId="{364883D5-1FA5-4DDA-A3C0-AFDD8C9737C6}" srcOrd="0" destOrd="0" presId="urn:microsoft.com/office/officeart/2005/8/layout/vList2"/>
    <dgm:cxn modelId="{17F80BB3-403E-4F73-A76A-C49D0EBD6CFF}" type="presOf" srcId="{3E25C4F9-EBB5-451D-8337-B2D93EE23B49}" destId="{8011E124-AE27-4306-865E-F87FE23983AD}" srcOrd="0" destOrd="0" presId="urn:microsoft.com/office/officeart/2005/8/layout/vList2"/>
    <dgm:cxn modelId="{657590B6-53F8-460E-9B52-98080C9CCED2}" srcId="{865BD3F5-910F-4B03-8E40-BC0749FEDBBE}" destId="{F37BA7C6-C705-4835-B51F-B23D6910DDEE}" srcOrd="0" destOrd="0" parTransId="{AEF16A08-DC90-4E40-8C04-46FBC70545C5}" sibTransId="{87FCEEB8-BAC6-4B59-BC4A-22E04CA4EF57}"/>
    <dgm:cxn modelId="{DB29E8E5-242C-4EC9-AA21-5DD60DAF1974}" type="presOf" srcId="{3C0D2737-7434-4D3D-8F04-BF616FFAAC67}" destId="{D7386ED4-DB35-4302-B361-3EA02D598FF8}" srcOrd="0" destOrd="0" presId="urn:microsoft.com/office/officeart/2005/8/layout/vList2"/>
    <dgm:cxn modelId="{CFC164F3-ADF1-402C-A2E0-BBE049856E1E}" type="presOf" srcId="{9DFF7D98-D98D-44F5-AFF6-2AB8D26EAE77}" destId="{669D9F8E-00A1-488E-A709-E077910C98D2}" srcOrd="0" destOrd="1" presId="urn:microsoft.com/office/officeart/2005/8/layout/vList2"/>
    <dgm:cxn modelId="{6D120FEB-6BDB-4AF3-9D95-5E261C3BF373}" type="presParOf" srcId="{31EBF658-EDF3-44B0-B79F-34D3C60711B4}" destId="{173355E5-1212-4306-9AE1-FCBCFFECA9CF}" srcOrd="0" destOrd="0" presId="urn:microsoft.com/office/officeart/2005/8/layout/vList2"/>
    <dgm:cxn modelId="{CE753967-19BE-4365-B457-321388066472}" type="presParOf" srcId="{31EBF658-EDF3-44B0-B79F-34D3C60711B4}" destId="{C9FB6DF0-BA91-433A-887F-5BC250317DAB}" srcOrd="1" destOrd="0" presId="urn:microsoft.com/office/officeart/2005/8/layout/vList2"/>
    <dgm:cxn modelId="{7331DEAD-AF17-476A-ADDB-4376CEA2659F}" type="presParOf" srcId="{31EBF658-EDF3-44B0-B79F-34D3C60711B4}" destId="{8011E124-AE27-4306-865E-F87FE23983AD}" srcOrd="2" destOrd="0" presId="urn:microsoft.com/office/officeart/2005/8/layout/vList2"/>
    <dgm:cxn modelId="{0673EEA5-B580-464D-B8CF-536C877A2213}" type="presParOf" srcId="{31EBF658-EDF3-44B0-B79F-34D3C60711B4}" destId="{8515C71A-E903-475A-AC0D-89482A4A0F4A}" srcOrd="3" destOrd="0" presId="urn:microsoft.com/office/officeart/2005/8/layout/vList2"/>
    <dgm:cxn modelId="{D1D0481F-2D54-40E1-863A-84586051B925}" type="presParOf" srcId="{31EBF658-EDF3-44B0-B79F-34D3C60711B4}" destId="{D7386ED4-DB35-4302-B361-3EA02D598FF8}" srcOrd="4" destOrd="0" presId="urn:microsoft.com/office/officeart/2005/8/layout/vList2"/>
    <dgm:cxn modelId="{AB370516-BC4A-4570-82D0-A80F57E46A33}" type="presParOf" srcId="{31EBF658-EDF3-44B0-B79F-34D3C60711B4}" destId="{A0C5FE3D-A9A8-441B-B9BA-2E2A56A1222A}" srcOrd="5" destOrd="0" presId="urn:microsoft.com/office/officeart/2005/8/layout/vList2"/>
    <dgm:cxn modelId="{F931E4B6-12B5-4153-BCB4-A77027AFDA09}" type="presParOf" srcId="{31EBF658-EDF3-44B0-B79F-34D3C60711B4}" destId="{364883D5-1FA5-4DDA-A3C0-AFDD8C9737C6}" srcOrd="6" destOrd="0" presId="urn:microsoft.com/office/officeart/2005/8/layout/vList2"/>
    <dgm:cxn modelId="{EE25F320-8CAC-42FB-AD08-E219D66F1011}" type="presParOf" srcId="{31EBF658-EDF3-44B0-B79F-34D3C60711B4}" destId="{669D9F8E-00A1-488E-A709-E077910C98D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651EE9-4D02-46D9-9E7A-BE623331928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51BBB7-34F3-4B8E-8693-089DFB9DB2D7}">
      <dgm:prSet/>
      <dgm:spPr/>
      <dgm:t>
        <a:bodyPr/>
        <a:lstStyle/>
        <a:p>
          <a:r>
            <a:rPr lang="cs-CZ"/>
            <a:t>Vyšetření reflexů</a:t>
          </a:r>
          <a:endParaRPr lang="en-US"/>
        </a:p>
      </dgm:t>
    </dgm:pt>
    <dgm:pt modelId="{441CA24A-93F1-4B2B-875D-2B067E75C283}" type="parTrans" cxnId="{1CFB34B9-EA0B-4DD7-85E4-41A7B7A02171}">
      <dgm:prSet/>
      <dgm:spPr/>
      <dgm:t>
        <a:bodyPr/>
        <a:lstStyle/>
        <a:p>
          <a:endParaRPr lang="en-US"/>
        </a:p>
      </dgm:t>
    </dgm:pt>
    <dgm:pt modelId="{73F5C54F-BE7F-4E3C-92EF-A9C06D50AE4D}" type="sibTrans" cxnId="{1CFB34B9-EA0B-4DD7-85E4-41A7B7A02171}">
      <dgm:prSet/>
      <dgm:spPr/>
      <dgm:t>
        <a:bodyPr/>
        <a:lstStyle/>
        <a:p>
          <a:endParaRPr lang="en-US"/>
        </a:p>
      </dgm:t>
    </dgm:pt>
    <dgm:pt modelId="{B379EE68-649E-4331-A1CF-FB416D3759A9}">
      <dgm:prSet/>
      <dgm:spPr/>
      <dgm:t>
        <a:bodyPr/>
        <a:lstStyle/>
        <a:p>
          <a:r>
            <a:rPr lang="cs-CZ"/>
            <a:t>Vyšetření posturální reaktibility - polohové testy</a:t>
          </a:r>
          <a:endParaRPr lang="en-US"/>
        </a:p>
      </dgm:t>
    </dgm:pt>
    <dgm:pt modelId="{5D250C23-DA41-487F-A644-0B807839C5EC}" type="parTrans" cxnId="{D18CE10A-E018-457A-A887-A3998ECDEA1A}">
      <dgm:prSet/>
      <dgm:spPr/>
      <dgm:t>
        <a:bodyPr/>
        <a:lstStyle/>
        <a:p>
          <a:endParaRPr lang="en-US"/>
        </a:p>
      </dgm:t>
    </dgm:pt>
    <dgm:pt modelId="{E9ACF8A9-C7A5-41C1-89E4-DE933F0ABB1A}" type="sibTrans" cxnId="{D18CE10A-E018-457A-A887-A3998ECDEA1A}">
      <dgm:prSet/>
      <dgm:spPr/>
      <dgm:t>
        <a:bodyPr/>
        <a:lstStyle/>
        <a:p>
          <a:endParaRPr lang="en-US"/>
        </a:p>
      </dgm:t>
    </dgm:pt>
    <dgm:pt modelId="{F3B8476F-5AF8-4DB0-9C2E-E920C47235D3}">
      <dgm:prSet phldr="0"/>
      <dgm:spPr/>
      <dgm:t>
        <a:bodyPr/>
        <a:lstStyle/>
        <a:p>
          <a:pPr rtl="0"/>
          <a:r>
            <a:rPr lang="cs-CZ" dirty="0"/>
            <a:t>Kvantifikace hybné poruchy u ohroženého dítěte (vyšetření posturální aktivity)</a:t>
          </a:r>
        </a:p>
      </dgm:t>
    </dgm:pt>
    <dgm:pt modelId="{47331B68-059E-4329-A279-4B2C6F94E268}" type="parTrans" cxnId="{D0C97CDB-A569-4FFB-9D07-BE402B4B0826}">
      <dgm:prSet/>
      <dgm:spPr/>
    </dgm:pt>
    <dgm:pt modelId="{A5789691-0946-4935-9F20-5AEC1994FBBE}" type="sibTrans" cxnId="{D0C97CDB-A569-4FFB-9D07-BE402B4B0826}">
      <dgm:prSet/>
      <dgm:spPr/>
    </dgm:pt>
    <dgm:pt modelId="{F49B474B-FF75-41CB-B8DF-6D442EB847F6}" type="pres">
      <dgm:prSet presAssocID="{F9651EE9-4D02-46D9-9E7A-BE6233319282}" presName="linear" presStyleCnt="0">
        <dgm:presLayoutVars>
          <dgm:animLvl val="lvl"/>
          <dgm:resizeHandles val="exact"/>
        </dgm:presLayoutVars>
      </dgm:prSet>
      <dgm:spPr/>
    </dgm:pt>
    <dgm:pt modelId="{4E3C7E93-333F-4E6B-AB6E-926F02CF7E29}" type="pres">
      <dgm:prSet presAssocID="{F3B8476F-5AF8-4DB0-9C2E-E920C47235D3}" presName="parentText" presStyleLbl="node1" presStyleIdx="0" presStyleCnt="3">
        <dgm:presLayoutVars>
          <dgm:chMax val="0"/>
          <dgm:bulletEnabled val="1"/>
        </dgm:presLayoutVars>
      </dgm:prSet>
      <dgm:spPr/>
    </dgm:pt>
    <dgm:pt modelId="{531BB234-DDBE-49E7-A589-AC3BB2C96AD1}" type="pres">
      <dgm:prSet presAssocID="{A5789691-0946-4935-9F20-5AEC1994FBBE}" presName="spacer" presStyleCnt="0"/>
      <dgm:spPr/>
    </dgm:pt>
    <dgm:pt modelId="{EE658A2C-ED65-48A5-9C13-F22148637646}" type="pres">
      <dgm:prSet presAssocID="{6351BBB7-34F3-4B8E-8693-089DFB9DB2D7}" presName="parentText" presStyleLbl="node1" presStyleIdx="1" presStyleCnt="3">
        <dgm:presLayoutVars>
          <dgm:chMax val="0"/>
          <dgm:bulletEnabled val="1"/>
        </dgm:presLayoutVars>
      </dgm:prSet>
      <dgm:spPr/>
    </dgm:pt>
    <dgm:pt modelId="{FCED9638-8693-4288-84C5-C973605A0A5E}" type="pres">
      <dgm:prSet presAssocID="{73F5C54F-BE7F-4E3C-92EF-A9C06D50AE4D}" presName="spacer" presStyleCnt="0"/>
      <dgm:spPr/>
    </dgm:pt>
    <dgm:pt modelId="{DF61B8C0-322E-4880-8DAD-ACB159A73EDA}" type="pres">
      <dgm:prSet presAssocID="{B379EE68-649E-4331-A1CF-FB416D3759A9}" presName="parentText" presStyleLbl="node1" presStyleIdx="2" presStyleCnt="3">
        <dgm:presLayoutVars>
          <dgm:chMax val="0"/>
          <dgm:bulletEnabled val="1"/>
        </dgm:presLayoutVars>
      </dgm:prSet>
      <dgm:spPr/>
    </dgm:pt>
  </dgm:ptLst>
  <dgm:cxnLst>
    <dgm:cxn modelId="{D18CE10A-E018-457A-A887-A3998ECDEA1A}" srcId="{F9651EE9-4D02-46D9-9E7A-BE6233319282}" destId="{B379EE68-649E-4331-A1CF-FB416D3759A9}" srcOrd="2" destOrd="0" parTransId="{5D250C23-DA41-487F-A644-0B807839C5EC}" sibTransId="{E9ACF8A9-C7A5-41C1-89E4-DE933F0ABB1A}"/>
    <dgm:cxn modelId="{B335526A-FD45-4A1B-B2A9-8D46E9AFCEDE}" type="presOf" srcId="{B379EE68-649E-4331-A1CF-FB416D3759A9}" destId="{DF61B8C0-322E-4880-8DAD-ACB159A73EDA}" srcOrd="0" destOrd="0" presId="urn:microsoft.com/office/officeart/2005/8/layout/vList2"/>
    <dgm:cxn modelId="{968AA398-A9A2-403C-8B2D-64877273FA55}" type="presOf" srcId="{6351BBB7-34F3-4B8E-8693-089DFB9DB2D7}" destId="{EE658A2C-ED65-48A5-9C13-F22148637646}" srcOrd="0" destOrd="0" presId="urn:microsoft.com/office/officeart/2005/8/layout/vList2"/>
    <dgm:cxn modelId="{1CFB34B9-EA0B-4DD7-85E4-41A7B7A02171}" srcId="{F9651EE9-4D02-46D9-9E7A-BE6233319282}" destId="{6351BBB7-34F3-4B8E-8693-089DFB9DB2D7}" srcOrd="1" destOrd="0" parTransId="{441CA24A-93F1-4B2B-875D-2B067E75C283}" sibTransId="{73F5C54F-BE7F-4E3C-92EF-A9C06D50AE4D}"/>
    <dgm:cxn modelId="{2BBD15CA-C13D-41B2-A844-B95ED0F136BC}" type="presOf" srcId="{F9651EE9-4D02-46D9-9E7A-BE6233319282}" destId="{F49B474B-FF75-41CB-B8DF-6D442EB847F6}" srcOrd="0" destOrd="0" presId="urn:microsoft.com/office/officeart/2005/8/layout/vList2"/>
    <dgm:cxn modelId="{6C2AAFD1-076D-4DB7-9AEA-D55964C55ABF}" type="presOf" srcId="{F3B8476F-5AF8-4DB0-9C2E-E920C47235D3}" destId="{4E3C7E93-333F-4E6B-AB6E-926F02CF7E29}" srcOrd="0" destOrd="0" presId="urn:microsoft.com/office/officeart/2005/8/layout/vList2"/>
    <dgm:cxn modelId="{D0C97CDB-A569-4FFB-9D07-BE402B4B0826}" srcId="{F9651EE9-4D02-46D9-9E7A-BE6233319282}" destId="{F3B8476F-5AF8-4DB0-9C2E-E920C47235D3}" srcOrd="0" destOrd="0" parTransId="{47331B68-059E-4329-A279-4B2C6F94E268}" sibTransId="{A5789691-0946-4935-9F20-5AEC1994FBBE}"/>
    <dgm:cxn modelId="{A507DF26-F639-4F9C-8E1D-6931E47A357E}" type="presParOf" srcId="{F49B474B-FF75-41CB-B8DF-6D442EB847F6}" destId="{4E3C7E93-333F-4E6B-AB6E-926F02CF7E29}" srcOrd="0" destOrd="0" presId="urn:microsoft.com/office/officeart/2005/8/layout/vList2"/>
    <dgm:cxn modelId="{7B75A898-F5D0-4E31-A2C8-D99EBA3CB5BE}" type="presParOf" srcId="{F49B474B-FF75-41CB-B8DF-6D442EB847F6}" destId="{531BB234-DDBE-49E7-A589-AC3BB2C96AD1}" srcOrd="1" destOrd="0" presId="urn:microsoft.com/office/officeart/2005/8/layout/vList2"/>
    <dgm:cxn modelId="{3045600F-3039-4CFB-B488-147D2337D9D8}" type="presParOf" srcId="{F49B474B-FF75-41CB-B8DF-6D442EB847F6}" destId="{EE658A2C-ED65-48A5-9C13-F22148637646}" srcOrd="2" destOrd="0" presId="urn:microsoft.com/office/officeart/2005/8/layout/vList2"/>
    <dgm:cxn modelId="{0FD06368-60E7-4119-A00F-749C217CAB74}" type="presParOf" srcId="{F49B474B-FF75-41CB-B8DF-6D442EB847F6}" destId="{FCED9638-8693-4288-84C5-C973605A0A5E}" srcOrd="3" destOrd="0" presId="urn:microsoft.com/office/officeart/2005/8/layout/vList2"/>
    <dgm:cxn modelId="{51EC6FDD-D0A4-41B8-A20E-0E330EBC29AD}" type="presParOf" srcId="{F49B474B-FF75-41CB-B8DF-6D442EB847F6}" destId="{DF61B8C0-322E-4880-8DAD-ACB159A73ED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C79750-36A2-45A3-B1B0-8B13DBCF48C4}"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252FA1B6-06E4-4100-A26E-3641472429F3}">
      <dgm:prSet/>
      <dgm:spPr/>
      <dgm:t>
        <a:bodyPr/>
        <a:lstStyle/>
        <a:p>
          <a:r>
            <a:rPr lang="cs-CZ"/>
            <a:t>1. fáze od 1. týdne do 6. týdne</a:t>
          </a:r>
          <a:endParaRPr lang="en-US"/>
        </a:p>
      </dgm:t>
    </dgm:pt>
    <dgm:pt modelId="{E10258FB-943B-41A8-A75A-67AD9C70676B}" type="parTrans" cxnId="{92A451AD-5330-48E3-AB9A-DDDA9841834A}">
      <dgm:prSet/>
      <dgm:spPr/>
      <dgm:t>
        <a:bodyPr/>
        <a:lstStyle/>
        <a:p>
          <a:endParaRPr lang="en-US"/>
        </a:p>
      </dgm:t>
    </dgm:pt>
    <dgm:pt modelId="{BC402E1E-641E-455D-90B1-1FF377703707}" type="sibTrans" cxnId="{92A451AD-5330-48E3-AB9A-DDDA9841834A}">
      <dgm:prSet/>
      <dgm:spPr/>
      <dgm:t>
        <a:bodyPr/>
        <a:lstStyle/>
        <a:p>
          <a:endParaRPr lang="en-US"/>
        </a:p>
      </dgm:t>
    </dgm:pt>
    <dgm:pt modelId="{21623A8A-77DE-463F-AD1B-2832B6DA4862}">
      <dgm:prSet/>
      <dgm:spPr/>
      <dgm:t>
        <a:bodyPr/>
        <a:lstStyle/>
        <a:p>
          <a:r>
            <a:rPr lang="cs-CZ"/>
            <a:t>2. fáze od 7 týdnů do 3. měsíce</a:t>
          </a:r>
          <a:endParaRPr lang="en-US"/>
        </a:p>
      </dgm:t>
    </dgm:pt>
    <dgm:pt modelId="{A86F1211-FEB7-4FD8-8E20-C609E8E299D3}" type="parTrans" cxnId="{DD8F0171-07B1-4F26-AB65-9433D0D38D74}">
      <dgm:prSet/>
      <dgm:spPr/>
      <dgm:t>
        <a:bodyPr/>
        <a:lstStyle/>
        <a:p>
          <a:endParaRPr lang="en-US"/>
        </a:p>
      </dgm:t>
    </dgm:pt>
    <dgm:pt modelId="{68FEFFA8-8BF0-4607-878A-87B6D8D26EBD}" type="sibTrans" cxnId="{DD8F0171-07B1-4F26-AB65-9433D0D38D74}">
      <dgm:prSet/>
      <dgm:spPr/>
      <dgm:t>
        <a:bodyPr/>
        <a:lstStyle/>
        <a:p>
          <a:endParaRPr lang="en-US"/>
        </a:p>
      </dgm:t>
    </dgm:pt>
    <dgm:pt modelId="{FD3B7DB5-4AB1-48A7-8DE0-D1457F5A9F85}">
      <dgm:prSet/>
      <dgm:spPr/>
      <dgm:t>
        <a:bodyPr/>
        <a:lstStyle/>
        <a:p>
          <a:r>
            <a:rPr lang="cs-CZ"/>
            <a:t>3. fáze – dosažená v 6 měsících věku</a:t>
          </a:r>
          <a:endParaRPr lang="en-US"/>
        </a:p>
      </dgm:t>
    </dgm:pt>
    <dgm:pt modelId="{A7BFE52C-1ADB-46B3-BFBB-9178707448D1}" type="parTrans" cxnId="{1BEB2522-0000-4E0F-AC25-C4AC56111287}">
      <dgm:prSet/>
      <dgm:spPr/>
      <dgm:t>
        <a:bodyPr/>
        <a:lstStyle/>
        <a:p>
          <a:endParaRPr lang="en-US"/>
        </a:p>
      </dgm:t>
    </dgm:pt>
    <dgm:pt modelId="{D7307CEA-9588-4216-80EE-7F18D8A59441}" type="sibTrans" cxnId="{1BEB2522-0000-4E0F-AC25-C4AC56111287}">
      <dgm:prSet/>
      <dgm:spPr/>
      <dgm:t>
        <a:bodyPr/>
        <a:lstStyle/>
        <a:p>
          <a:endParaRPr lang="en-US"/>
        </a:p>
      </dgm:t>
    </dgm:pt>
    <dgm:pt modelId="{68F8F2D9-0AC3-4878-93C4-BEBE62E5D404}">
      <dgm:prSet/>
      <dgm:spPr/>
      <dgm:t>
        <a:bodyPr/>
        <a:lstStyle/>
        <a:p>
          <a:r>
            <a:rPr lang="cs-CZ"/>
            <a:t>4. fáze dosažená v 8 měsících věku</a:t>
          </a:r>
          <a:endParaRPr lang="en-US"/>
        </a:p>
      </dgm:t>
    </dgm:pt>
    <dgm:pt modelId="{8DE4C404-D731-448A-897C-E00ED757C347}" type="parTrans" cxnId="{D92AB125-83B0-4986-8BE9-D0C0B061C668}">
      <dgm:prSet/>
      <dgm:spPr/>
      <dgm:t>
        <a:bodyPr/>
        <a:lstStyle/>
        <a:p>
          <a:endParaRPr lang="en-US"/>
        </a:p>
      </dgm:t>
    </dgm:pt>
    <dgm:pt modelId="{92B3C423-D336-459E-9A74-2BF8024A0765}" type="sibTrans" cxnId="{D92AB125-83B0-4986-8BE9-D0C0B061C668}">
      <dgm:prSet/>
      <dgm:spPr/>
      <dgm:t>
        <a:bodyPr/>
        <a:lstStyle/>
        <a:p>
          <a:endParaRPr lang="en-US"/>
        </a:p>
      </dgm:t>
    </dgm:pt>
    <dgm:pt modelId="{1129D0DF-C81D-476C-B96C-EE3E32753102}" type="pres">
      <dgm:prSet presAssocID="{11C79750-36A2-45A3-B1B0-8B13DBCF48C4}" presName="vert0" presStyleCnt="0">
        <dgm:presLayoutVars>
          <dgm:dir/>
          <dgm:animOne val="branch"/>
          <dgm:animLvl val="lvl"/>
        </dgm:presLayoutVars>
      </dgm:prSet>
      <dgm:spPr/>
    </dgm:pt>
    <dgm:pt modelId="{BEC3CCCE-1DD1-4A63-9788-52BF0174D95E}" type="pres">
      <dgm:prSet presAssocID="{252FA1B6-06E4-4100-A26E-3641472429F3}" presName="thickLine" presStyleLbl="alignNode1" presStyleIdx="0" presStyleCnt="4"/>
      <dgm:spPr/>
    </dgm:pt>
    <dgm:pt modelId="{AF9ABCB3-F373-4610-A785-84E3D2DACCB2}" type="pres">
      <dgm:prSet presAssocID="{252FA1B6-06E4-4100-A26E-3641472429F3}" presName="horz1" presStyleCnt="0"/>
      <dgm:spPr/>
    </dgm:pt>
    <dgm:pt modelId="{14FC8FB1-1021-4CD6-A1D5-4F914F868644}" type="pres">
      <dgm:prSet presAssocID="{252FA1B6-06E4-4100-A26E-3641472429F3}" presName="tx1" presStyleLbl="revTx" presStyleIdx="0" presStyleCnt="4"/>
      <dgm:spPr/>
    </dgm:pt>
    <dgm:pt modelId="{34A1F3CB-E354-4287-BE04-27BE5EFE72E8}" type="pres">
      <dgm:prSet presAssocID="{252FA1B6-06E4-4100-A26E-3641472429F3}" presName="vert1" presStyleCnt="0"/>
      <dgm:spPr/>
    </dgm:pt>
    <dgm:pt modelId="{A9CFC046-1613-4E78-A238-5EA323C04DD8}" type="pres">
      <dgm:prSet presAssocID="{21623A8A-77DE-463F-AD1B-2832B6DA4862}" presName="thickLine" presStyleLbl="alignNode1" presStyleIdx="1" presStyleCnt="4"/>
      <dgm:spPr/>
    </dgm:pt>
    <dgm:pt modelId="{C10D49E4-EEDB-424C-AAF5-5095C9182748}" type="pres">
      <dgm:prSet presAssocID="{21623A8A-77DE-463F-AD1B-2832B6DA4862}" presName="horz1" presStyleCnt="0"/>
      <dgm:spPr/>
    </dgm:pt>
    <dgm:pt modelId="{D78B36D4-98AC-47BD-A849-0A95E51F8FB7}" type="pres">
      <dgm:prSet presAssocID="{21623A8A-77DE-463F-AD1B-2832B6DA4862}" presName="tx1" presStyleLbl="revTx" presStyleIdx="1" presStyleCnt="4"/>
      <dgm:spPr/>
    </dgm:pt>
    <dgm:pt modelId="{ADCE9B05-3891-41B6-B581-6098BFA8268D}" type="pres">
      <dgm:prSet presAssocID="{21623A8A-77DE-463F-AD1B-2832B6DA4862}" presName="vert1" presStyleCnt="0"/>
      <dgm:spPr/>
    </dgm:pt>
    <dgm:pt modelId="{507720B7-2DBB-4A1C-91A2-4532BC171353}" type="pres">
      <dgm:prSet presAssocID="{FD3B7DB5-4AB1-48A7-8DE0-D1457F5A9F85}" presName="thickLine" presStyleLbl="alignNode1" presStyleIdx="2" presStyleCnt="4"/>
      <dgm:spPr/>
    </dgm:pt>
    <dgm:pt modelId="{67170DFE-596A-420E-9D1D-FC0D3A67DA09}" type="pres">
      <dgm:prSet presAssocID="{FD3B7DB5-4AB1-48A7-8DE0-D1457F5A9F85}" presName="horz1" presStyleCnt="0"/>
      <dgm:spPr/>
    </dgm:pt>
    <dgm:pt modelId="{08B7A826-0E67-49EA-9FE3-D12BCAD66BEC}" type="pres">
      <dgm:prSet presAssocID="{FD3B7DB5-4AB1-48A7-8DE0-D1457F5A9F85}" presName="tx1" presStyleLbl="revTx" presStyleIdx="2" presStyleCnt="4"/>
      <dgm:spPr/>
    </dgm:pt>
    <dgm:pt modelId="{EAD18BF9-B058-47D1-B7C2-9D0A0ECBABED}" type="pres">
      <dgm:prSet presAssocID="{FD3B7DB5-4AB1-48A7-8DE0-D1457F5A9F85}" presName="vert1" presStyleCnt="0"/>
      <dgm:spPr/>
    </dgm:pt>
    <dgm:pt modelId="{26341696-2B1E-4D1B-8B78-CF848B946298}" type="pres">
      <dgm:prSet presAssocID="{68F8F2D9-0AC3-4878-93C4-BEBE62E5D404}" presName="thickLine" presStyleLbl="alignNode1" presStyleIdx="3" presStyleCnt="4"/>
      <dgm:spPr/>
    </dgm:pt>
    <dgm:pt modelId="{AA72199B-4F11-44BA-B892-A48E89B0038C}" type="pres">
      <dgm:prSet presAssocID="{68F8F2D9-0AC3-4878-93C4-BEBE62E5D404}" presName="horz1" presStyleCnt="0"/>
      <dgm:spPr/>
    </dgm:pt>
    <dgm:pt modelId="{0834962B-F007-4FE0-B955-70163E8A0A70}" type="pres">
      <dgm:prSet presAssocID="{68F8F2D9-0AC3-4878-93C4-BEBE62E5D404}" presName="tx1" presStyleLbl="revTx" presStyleIdx="3" presStyleCnt="4"/>
      <dgm:spPr/>
    </dgm:pt>
    <dgm:pt modelId="{6D1F2C27-823F-45E8-9639-0EFBBBC0D3E6}" type="pres">
      <dgm:prSet presAssocID="{68F8F2D9-0AC3-4878-93C4-BEBE62E5D404}" presName="vert1" presStyleCnt="0"/>
      <dgm:spPr/>
    </dgm:pt>
  </dgm:ptLst>
  <dgm:cxnLst>
    <dgm:cxn modelId="{A09A1D04-89A7-42F9-97FF-A2B5C90F9B92}" type="presOf" srcId="{252FA1B6-06E4-4100-A26E-3641472429F3}" destId="{14FC8FB1-1021-4CD6-A1D5-4F914F868644}" srcOrd="0" destOrd="0" presId="urn:microsoft.com/office/officeart/2008/layout/LinedList"/>
    <dgm:cxn modelId="{984F4F0A-2DED-434C-8ED4-ECBFE7D1FCCB}" type="presOf" srcId="{68F8F2D9-0AC3-4878-93C4-BEBE62E5D404}" destId="{0834962B-F007-4FE0-B955-70163E8A0A70}" srcOrd="0" destOrd="0" presId="urn:microsoft.com/office/officeart/2008/layout/LinedList"/>
    <dgm:cxn modelId="{A9467518-6B0C-4B45-A16B-B8A2E8BB2742}" type="presOf" srcId="{11C79750-36A2-45A3-B1B0-8B13DBCF48C4}" destId="{1129D0DF-C81D-476C-B96C-EE3E32753102}" srcOrd="0" destOrd="0" presId="urn:microsoft.com/office/officeart/2008/layout/LinedList"/>
    <dgm:cxn modelId="{1BEB2522-0000-4E0F-AC25-C4AC56111287}" srcId="{11C79750-36A2-45A3-B1B0-8B13DBCF48C4}" destId="{FD3B7DB5-4AB1-48A7-8DE0-D1457F5A9F85}" srcOrd="2" destOrd="0" parTransId="{A7BFE52C-1ADB-46B3-BFBB-9178707448D1}" sibTransId="{D7307CEA-9588-4216-80EE-7F18D8A59441}"/>
    <dgm:cxn modelId="{D92AB125-83B0-4986-8BE9-D0C0B061C668}" srcId="{11C79750-36A2-45A3-B1B0-8B13DBCF48C4}" destId="{68F8F2D9-0AC3-4878-93C4-BEBE62E5D404}" srcOrd="3" destOrd="0" parTransId="{8DE4C404-D731-448A-897C-E00ED757C347}" sibTransId="{92B3C423-D336-459E-9A74-2BF8024A0765}"/>
    <dgm:cxn modelId="{6608463F-ED4D-4C95-81D1-BE2F6AFD4A0F}" type="presOf" srcId="{21623A8A-77DE-463F-AD1B-2832B6DA4862}" destId="{D78B36D4-98AC-47BD-A849-0A95E51F8FB7}" srcOrd="0" destOrd="0" presId="urn:microsoft.com/office/officeart/2008/layout/LinedList"/>
    <dgm:cxn modelId="{B82C7670-B7A6-4516-8BAA-E41A3756F98F}" type="presOf" srcId="{FD3B7DB5-4AB1-48A7-8DE0-D1457F5A9F85}" destId="{08B7A826-0E67-49EA-9FE3-D12BCAD66BEC}" srcOrd="0" destOrd="0" presId="urn:microsoft.com/office/officeart/2008/layout/LinedList"/>
    <dgm:cxn modelId="{DD8F0171-07B1-4F26-AB65-9433D0D38D74}" srcId="{11C79750-36A2-45A3-B1B0-8B13DBCF48C4}" destId="{21623A8A-77DE-463F-AD1B-2832B6DA4862}" srcOrd="1" destOrd="0" parTransId="{A86F1211-FEB7-4FD8-8E20-C609E8E299D3}" sibTransId="{68FEFFA8-8BF0-4607-878A-87B6D8D26EBD}"/>
    <dgm:cxn modelId="{92A451AD-5330-48E3-AB9A-DDDA9841834A}" srcId="{11C79750-36A2-45A3-B1B0-8B13DBCF48C4}" destId="{252FA1B6-06E4-4100-A26E-3641472429F3}" srcOrd="0" destOrd="0" parTransId="{E10258FB-943B-41A8-A75A-67AD9C70676B}" sibTransId="{BC402E1E-641E-455D-90B1-1FF377703707}"/>
    <dgm:cxn modelId="{7B12AE04-F220-4351-94FF-5BFE5B5E362F}" type="presParOf" srcId="{1129D0DF-C81D-476C-B96C-EE3E32753102}" destId="{BEC3CCCE-1DD1-4A63-9788-52BF0174D95E}" srcOrd="0" destOrd="0" presId="urn:microsoft.com/office/officeart/2008/layout/LinedList"/>
    <dgm:cxn modelId="{E225C0B4-B938-4D24-9344-B4AFBB503B66}" type="presParOf" srcId="{1129D0DF-C81D-476C-B96C-EE3E32753102}" destId="{AF9ABCB3-F373-4610-A785-84E3D2DACCB2}" srcOrd="1" destOrd="0" presId="urn:microsoft.com/office/officeart/2008/layout/LinedList"/>
    <dgm:cxn modelId="{F9DF29F1-CF72-4F75-A1B4-2D6374CB9669}" type="presParOf" srcId="{AF9ABCB3-F373-4610-A785-84E3D2DACCB2}" destId="{14FC8FB1-1021-4CD6-A1D5-4F914F868644}" srcOrd="0" destOrd="0" presId="urn:microsoft.com/office/officeart/2008/layout/LinedList"/>
    <dgm:cxn modelId="{F66E5D04-0A1A-44FD-9BAF-A4C61A06B95A}" type="presParOf" srcId="{AF9ABCB3-F373-4610-A785-84E3D2DACCB2}" destId="{34A1F3CB-E354-4287-BE04-27BE5EFE72E8}" srcOrd="1" destOrd="0" presId="urn:microsoft.com/office/officeart/2008/layout/LinedList"/>
    <dgm:cxn modelId="{3E079524-7C65-404E-8FC6-4464DDC325E7}" type="presParOf" srcId="{1129D0DF-C81D-476C-B96C-EE3E32753102}" destId="{A9CFC046-1613-4E78-A238-5EA323C04DD8}" srcOrd="2" destOrd="0" presId="urn:microsoft.com/office/officeart/2008/layout/LinedList"/>
    <dgm:cxn modelId="{EAB0AFB4-E062-4068-9EBE-74BB89A5B0FF}" type="presParOf" srcId="{1129D0DF-C81D-476C-B96C-EE3E32753102}" destId="{C10D49E4-EEDB-424C-AAF5-5095C9182748}" srcOrd="3" destOrd="0" presId="urn:microsoft.com/office/officeart/2008/layout/LinedList"/>
    <dgm:cxn modelId="{5D8CB09F-B9C4-44E9-9742-F1A8730A40A0}" type="presParOf" srcId="{C10D49E4-EEDB-424C-AAF5-5095C9182748}" destId="{D78B36D4-98AC-47BD-A849-0A95E51F8FB7}" srcOrd="0" destOrd="0" presId="urn:microsoft.com/office/officeart/2008/layout/LinedList"/>
    <dgm:cxn modelId="{B65057C7-56A3-4400-A97A-492D83C50643}" type="presParOf" srcId="{C10D49E4-EEDB-424C-AAF5-5095C9182748}" destId="{ADCE9B05-3891-41B6-B581-6098BFA8268D}" srcOrd="1" destOrd="0" presId="urn:microsoft.com/office/officeart/2008/layout/LinedList"/>
    <dgm:cxn modelId="{98B24D75-439E-41BF-8BED-24D7522D93E7}" type="presParOf" srcId="{1129D0DF-C81D-476C-B96C-EE3E32753102}" destId="{507720B7-2DBB-4A1C-91A2-4532BC171353}" srcOrd="4" destOrd="0" presId="urn:microsoft.com/office/officeart/2008/layout/LinedList"/>
    <dgm:cxn modelId="{033BE577-BDCD-49A2-85F7-D59BA6A78FA5}" type="presParOf" srcId="{1129D0DF-C81D-476C-B96C-EE3E32753102}" destId="{67170DFE-596A-420E-9D1D-FC0D3A67DA09}" srcOrd="5" destOrd="0" presId="urn:microsoft.com/office/officeart/2008/layout/LinedList"/>
    <dgm:cxn modelId="{83C33D1A-9AC8-4652-BDA6-54A290B11248}" type="presParOf" srcId="{67170DFE-596A-420E-9D1D-FC0D3A67DA09}" destId="{08B7A826-0E67-49EA-9FE3-D12BCAD66BEC}" srcOrd="0" destOrd="0" presId="urn:microsoft.com/office/officeart/2008/layout/LinedList"/>
    <dgm:cxn modelId="{C39157A4-5ED7-4538-B2CF-56EB49F7C63D}" type="presParOf" srcId="{67170DFE-596A-420E-9D1D-FC0D3A67DA09}" destId="{EAD18BF9-B058-47D1-B7C2-9D0A0ECBABED}" srcOrd="1" destOrd="0" presId="urn:microsoft.com/office/officeart/2008/layout/LinedList"/>
    <dgm:cxn modelId="{2288BBCE-B8D9-44AA-9BE7-C2E42BAED2FF}" type="presParOf" srcId="{1129D0DF-C81D-476C-B96C-EE3E32753102}" destId="{26341696-2B1E-4D1B-8B78-CF848B946298}" srcOrd="6" destOrd="0" presId="urn:microsoft.com/office/officeart/2008/layout/LinedList"/>
    <dgm:cxn modelId="{97CB30C5-98C8-4694-A81E-3A498FFE731E}" type="presParOf" srcId="{1129D0DF-C81D-476C-B96C-EE3E32753102}" destId="{AA72199B-4F11-44BA-B892-A48E89B0038C}" srcOrd="7" destOrd="0" presId="urn:microsoft.com/office/officeart/2008/layout/LinedList"/>
    <dgm:cxn modelId="{340EFE63-E711-4F9E-88EF-6755D9EC5A4F}" type="presParOf" srcId="{AA72199B-4F11-44BA-B892-A48E89B0038C}" destId="{0834962B-F007-4FE0-B955-70163E8A0A70}" srcOrd="0" destOrd="0" presId="urn:microsoft.com/office/officeart/2008/layout/LinedList"/>
    <dgm:cxn modelId="{D67A60DF-A8AB-4D5B-BE1F-2B58AAC80978}" type="presParOf" srcId="{AA72199B-4F11-44BA-B892-A48E89B0038C}" destId="{6D1F2C27-823F-45E8-9639-0EFBBBC0D3E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7003F8-4A64-48DB-905F-FBA99A24D67A}" type="doc">
      <dgm:prSet loTypeId="urn:microsoft.com/office/officeart/2005/8/layout/list1" loCatId="list" qsTypeId="urn:microsoft.com/office/officeart/2005/8/quickstyle/simple4" qsCatId="simple" csTypeId="urn:microsoft.com/office/officeart/2005/8/colors/accent6_2" csCatId="accent6"/>
      <dgm:spPr/>
      <dgm:t>
        <a:bodyPr/>
        <a:lstStyle/>
        <a:p>
          <a:endParaRPr lang="en-US"/>
        </a:p>
      </dgm:t>
    </dgm:pt>
    <dgm:pt modelId="{CC7F5E7E-3BDD-436B-ADC7-A95E466F968B}">
      <dgm:prSet/>
      <dgm:spPr/>
      <dgm:t>
        <a:bodyPr/>
        <a:lstStyle/>
        <a:p>
          <a:r>
            <a:rPr lang="cs-CZ" b="1"/>
            <a:t>2. fáze: od 4. do 5./6. měsíce</a:t>
          </a:r>
          <a:endParaRPr lang="en-US"/>
        </a:p>
      </dgm:t>
    </dgm:pt>
    <dgm:pt modelId="{1DCF3181-DC9A-44CD-AA95-F76A56918BF6}" type="parTrans" cxnId="{50630BD2-7C0F-42BB-9F6B-979AF32FDD7E}">
      <dgm:prSet/>
      <dgm:spPr/>
      <dgm:t>
        <a:bodyPr/>
        <a:lstStyle/>
        <a:p>
          <a:endParaRPr lang="en-US"/>
        </a:p>
      </dgm:t>
    </dgm:pt>
    <dgm:pt modelId="{4E8B6359-0350-4247-B9F2-EB546136CA27}" type="sibTrans" cxnId="{50630BD2-7C0F-42BB-9F6B-979AF32FDD7E}">
      <dgm:prSet/>
      <dgm:spPr/>
      <dgm:t>
        <a:bodyPr/>
        <a:lstStyle/>
        <a:p>
          <a:endParaRPr lang="en-US"/>
        </a:p>
      </dgm:t>
    </dgm:pt>
    <dgm:pt modelId="{3D4DEA32-E7FD-4A92-A851-277DAF28E83B}">
      <dgm:prSet/>
      <dgm:spPr/>
      <dgm:t>
        <a:bodyPr/>
        <a:lstStyle/>
        <a:p>
          <a:r>
            <a:rPr lang="cs-CZ"/>
            <a:t>Horní končetiny upaženy.</a:t>
          </a:r>
          <a:endParaRPr lang="en-US"/>
        </a:p>
      </dgm:t>
    </dgm:pt>
    <dgm:pt modelId="{D61504FA-777C-4357-B1E8-7A443B1C60D2}" type="parTrans" cxnId="{D615B9F5-61C5-43EF-9FAB-370B8A58C03D}">
      <dgm:prSet/>
      <dgm:spPr/>
      <dgm:t>
        <a:bodyPr/>
        <a:lstStyle/>
        <a:p>
          <a:endParaRPr lang="en-US"/>
        </a:p>
      </dgm:t>
    </dgm:pt>
    <dgm:pt modelId="{7224C3AA-5804-4358-9988-7BCF8A287366}" type="sibTrans" cxnId="{D615B9F5-61C5-43EF-9FAB-370B8A58C03D}">
      <dgm:prSet/>
      <dgm:spPr/>
      <dgm:t>
        <a:bodyPr/>
        <a:lstStyle/>
        <a:p>
          <a:endParaRPr lang="en-US"/>
        </a:p>
      </dgm:t>
    </dgm:pt>
    <dgm:pt modelId="{E2E83E6B-2ACA-4AE4-BE5F-F89A3BCC83E3}">
      <dgm:prSet/>
      <dgm:spPr/>
      <dgm:t>
        <a:bodyPr/>
        <a:lstStyle/>
        <a:p>
          <a:r>
            <a:rPr lang="cs-CZ"/>
            <a:t>Ruce otevřené.</a:t>
          </a:r>
          <a:endParaRPr lang="en-US"/>
        </a:p>
      </dgm:t>
    </dgm:pt>
    <dgm:pt modelId="{90E97111-467D-48F3-98AF-6E9AB62F52E0}" type="parTrans" cxnId="{063D536F-64BF-478A-A2C3-35237D5417E5}">
      <dgm:prSet/>
      <dgm:spPr/>
      <dgm:t>
        <a:bodyPr/>
        <a:lstStyle/>
        <a:p>
          <a:endParaRPr lang="en-US"/>
        </a:p>
      </dgm:t>
    </dgm:pt>
    <dgm:pt modelId="{64AF04A0-412D-4C1C-B710-CD0E33F68F82}" type="sibTrans" cxnId="{063D536F-64BF-478A-A2C3-35237D5417E5}">
      <dgm:prSet/>
      <dgm:spPr/>
      <dgm:t>
        <a:bodyPr/>
        <a:lstStyle/>
        <a:p>
          <a:endParaRPr lang="en-US"/>
        </a:p>
      </dgm:t>
    </dgm:pt>
    <dgm:pt modelId="{560A882D-81B0-4E50-BF31-B8E2588A431E}">
      <dgm:prSet/>
      <dgm:spPr/>
      <dgm:t>
        <a:bodyPr/>
        <a:lstStyle/>
        <a:p>
          <a:r>
            <a:rPr lang="cs-CZ"/>
            <a:t>Šíje a trup až k thorakolumbálnímu přechodu napřímeny.</a:t>
          </a:r>
          <a:endParaRPr lang="en-US"/>
        </a:p>
      </dgm:t>
    </dgm:pt>
    <dgm:pt modelId="{DE17C77A-64D7-4111-8F07-38CAA6FCEDDD}" type="parTrans" cxnId="{C3BF07F7-F31C-41E7-9ADB-9EB6B5F59DB9}">
      <dgm:prSet/>
      <dgm:spPr/>
      <dgm:t>
        <a:bodyPr/>
        <a:lstStyle/>
        <a:p>
          <a:endParaRPr lang="en-US"/>
        </a:p>
      </dgm:t>
    </dgm:pt>
    <dgm:pt modelId="{D4D56DD8-6D49-4333-A773-334907B5F2CB}" type="sibTrans" cxnId="{C3BF07F7-F31C-41E7-9ADB-9EB6B5F59DB9}">
      <dgm:prSet/>
      <dgm:spPr/>
      <dgm:t>
        <a:bodyPr/>
        <a:lstStyle/>
        <a:p>
          <a:endParaRPr lang="en-US"/>
        </a:p>
      </dgm:t>
    </dgm:pt>
    <dgm:pt modelId="{951DC333-E6E5-4119-8F9A-1541F20FC98E}">
      <dgm:prSet/>
      <dgm:spPr/>
      <dgm:t>
        <a:bodyPr/>
        <a:lstStyle/>
        <a:p>
          <a:r>
            <a:rPr lang="cs-CZ"/>
            <a:t>Ventrální flexe pánve povoluje.</a:t>
          </a:r>
          <a:endParaRPr lang="en-US"/>
        </a:p>
      </dgm:t>
    </dgm:pt>
    <dgm:pt modelId="{3027BB89-C20A-4EBD-BFD9-CF424281166A}" type="parTrans" cxnId="{9CD36319-F70C-4BE0-B693-97AD654F6240}">
      <dgm:prSet/>
      <dgm:spPr/>
      <dgm:t>
        <a:bodyPr/>
        <a:lstStyle/>
        <a:p>
          <a:endParaRPr lang="en-US"/>
        </a:p>
      </dgm:t>
    </dgm:pt>
    <dgm:pt modelId="{12C76296-1E76-4E69-A830-5D3F933E7472}" type="sibTrans" cxnId="{9CD36319-F70C-4BE0-B693-97AD654F6240}">
      <dgm:prSet/>
      <dgm:spPr/>
      <dgm:t>
        <a:bodyPr/>
        <a:lstStyle/>
        <a:p>
          <a:endParaRPr lang="en-US"/>
        </a:p>
      </dgm:t>
    </dgm:pt>
    <dgm:pt modelId="{F8FA5F1B-0EBD-48AF-A449-31CCBE953055}">
      <dgm:prSet/>
      <dgm:spPr/>
      <dgm:t>
        <a:bodyPr/>
        <a:lstStyle/>
        <a:p>
          <a:r>
            <a:rPr lang="cs-CZ" b="1"/>
            <a:t>3. fáze od 7. do 9./10./12. měsíce</a:t>
          </a:r>
          <a:endParaRPr lang="en-US"/>
        </a:p>
      </dgm:t>
    </dgm:pt>
    <dgm:pt modelId="{C48E2078-C1AF-41A6-868D-8F2062D9170F}" type="parTrans" cxnId="{0874518F-0A68-49A3-B2A3-68FF592EDB32}">
      <dgm:prSet/>
      <dgm:spPr/>
      <dgm:t>
        <a:bodyPr/>
        <a:lstStyle/>
        <a:p>
          <a:endParaRPr lang="en-US"/>
        </a:p>
      </dgm:t>
    </dgm:pt>
    <dgm:pt modelId="{532731EF-1C8B-48CE-AB6C-BA4F7820889C}" type="sibTrans" cxnId="{0874518F-0A68-49A3-B2A3-68FF592EDB32}">
      <dgm:prSet/>
      <dgm:spPr/>
      <dgm:t>
        <a:bodyPr/>
        <a:lstStyle/>
        <a:p>
          <a:endParaRPr lang="en-US"/>
        </a:p>
      </dgm:t>
    </dgm:pt>
    <dgm:pt modelId="{27C08D11-CE5D-4553-812D-52B977900AF0}">
      <dgm:prSet/>
      <dgm:spPr/>
      <dgm:t>
        <a:bodyPr/>
        <a:lstStyle/>
        <a:p>
          <a:r>
            <a:rPr lang="cs-CZ"/>
            <a:t>Horní končetiny vzpaženy.</a:t>
          </a:r>
          <a:endParaRPr lang="en-US"/>
        </a:p>
      </dgm:t>
    </dgm:pt>
    <dgm:pt modelId="{550C052B-585A-4705-BF05-DB89F3381997}" type="parTrans" cxnId="{363337F9-162F-4E17-BE4B-9ED69EA536AA}">
      <dgm:prSet/>
      <dgm:spPr/>
      <dgm:t>
        <a:bodyPr/>
        <a:lstStyle/>
        <a:p>
          <a:endParaRPr lang="en-US"/>
        </a:p>
      </dgm:t>
    </dgm:pt>
    <dgm:pt modelId="{DC954931-5F32-43F4-AE7E-574D00DB4E5B}" type="sibTrans" cxnId="{363337F9-162F-4E17-BE4B-9ED69EA536AA}">
      <dgm:prSet/>
      <dgm:spPr/>
      <dgm:t>
        <a:bodyPr/>
        <a:lstStyle/>
        <a:p>
          <a:endParaRPr lang="en-US"/>
        </a:p>
      </dgm:t>
    </dgm:pt>
    <dgm:pt modelId="{B04B97F5-CF5B-44BF-8A5A-BA5F6ED08D18}">
      <dgm:prSet/>
      <dgm:spPr/>
      <dgm:t>
        <a:bodyPr/>
        <a:lstStyle/>
        <a:p>
          <a:r>
            <a:rPr lang="cs-CZ"/>
            <a:t>Ruce otevřeny.</a:t>
          </a:r>
          <a:endParaRPr lang="en-US"/>
        </a:p>
      </dgm:t>
    </dgm:pt>
    <dgm:pt modelId="{32868272-7D6C-4844-93E6-67F9A3B3DC26}" type="parTrans" cxnId="{6EE80EA8-C6FA-4ABA-8F7D-EE0D2FDD673A}">
      <dgm:prSet/>
      <dgm:spPr/>
      <dgm:t>
        <a:bodyPr/>
        <a:lstStyle/>
        <a:p>
          <a:endParaRPr lang="en-US"/>
        </a:p>
      </dgm:t>
    </dgm:pt>
    <dgm:pt modelId="{FDC377B8-F4F9-45D6-810B-3EF5EEC6793C}" type="sibTrans" cxnId="{6EE80EA8-C6FA-4ABA-8F7D-EE0D2FDD673A}">
      <dgm:prSet/>
      <dgm:spPr/>
      <dgm:t>
        <a:bodyPr/>
        <a:lstStyle/>
        <a:p>
          <a:endParaRPr lang="en-US"/>
        </a:p>
      </dgm:t>
    </dgm:pt>
    <dgm:pt modelId="{A4C6AF5D-4851-4A57-8D62-54A0BCEE6955}">
      <dgm:prSet/>
      <dgm:spPr/>
      <dgm:t>
        <a:bodyPr/>
        <a:lstStyle/>
        <a:p>
          <a:r>
            <a:rPr lang="cs-CZ"/>
            <a:t>Symetrické napřímení šíje a trupu až do lumbosakrálního přechodu.</a:t>
          </a:r>
          <a:endParaRPr lang="en-US"/>
        </a:p>
      </dgm:t>
    </dgm:pt>
    <dgm:pt modelId="{8E104997-BCE2-4F97-9AC3-5E71278A7CE8}" type="parTrans" cxnId="{CCCC9C62-DCEB-47F3-A880-C0179343BAC6}">
      <dgm:prSet/>
      <dgm:spPr/>
      <dgm:t>
        <a:bodyPr/>
        <a:lstStyle/>
        <a:p>
          <a:endParaRPr lang="en-US"/>
        </a:p>
      </dgm:t>
    </dgm:pt>
    <dgm:pt modelId="{7B69B3AB-BF76-4DC7-A9E9-51A0E93CDA0A}" type="sibTrans" cxnId="{CCCC9C62-DCEB-47F3-A880-C0179343BAC6}">
      <dgm:prSet/>
      <dgm:spPr/>
      <dgm:t>
        <a:bodyPr/>
        <a:lstStyle/>
        <a:p>
          <a:endParaRPr lang="en-US"/>
        </a:p>
      </dgm:t>
    </dgm:pt>
    <dgm:pt modelId="{EFD4DDAA-020C-4D60-B6FF-D97EF6520B16}">
      <dgm:prSet/>
      <dgm:spPr/>
      <dgm:t>
        <a:bodyPr/>
        <a:lstStyle/>
        <a:p>
          <a:r>
            <a:rPr lang="cs-CZ" b="1"/>
            <a:t>4. fáze od cca 9. měsíce</a:t>
          </a:r>
          <a:endParaRPr lang="en-US"/>
        </a:p>
      </dgm:t>
    </dgm:pt>
    <dgm:pt modelId="{B709CA2C-8AA9-4C9E-9E0A-035DF2A30440}" type="parTrans" cxnId="{AF7278A4-B8CB-446F-91C2-28A73651657A}">
      <dgm:prSet/>
      <dgm:spPr/>
      <dgm:t>
        <a:bodyPr/>
        <a:lstStyle/>
        <a:p>
          <a:endParaRPr lang="en-US"/>
        </a:p>
      </dgm:t>
    </dgm:pt>
    <dgm:pt modelId="{3EA4A930-42C0-411E-907F-516D036D70EC}" type="sibTrans" cxnId="{AF7278A4-B8CB-446F-91C2-28A73651657A}">
      <dgm:prSet/>
      <dgm:spPr/>
      <dgm:t>
        <a:bodyPr/>
        <a:lstStyle/>
        <a:p>
          <a:endParaRPr lang="en-US"/>
        </a:p>
      </dgm:t>
    </dgm:pt>
    <dgm:pt modelId="{C9E9FB7A-E45C-4730-AB14-1546C50E1F59}">
      <dgm:prSet/>
      <dgm:spPr/>
      <dgm:t>
        <a:bodyPr/>
        <a:lstStyle/>
        <a:p>
          <a:r>
            <a:rPr lang="cs-CZ"/>
            <a:t>Dítě se aktivně pokouší zachytit se a přitáhnout se k vyšetřujícímu.</a:t>
          </a:r>
          <a:endParaRPr lang="en-US"/>
        </a:p>
      </dgm:t>
    </dgm:pt>
    <dgm:pt modelId="{2AA9E1C5-AED5-4431-8E57-75C7A6AEE22B}" type="parTrans" cxnId="{5D3641AF-4769-4CB0-BA98-98493E618E44}">
      <dgm:prSet/>
      <dgm:spPr/>
      <dgm:t>
        <a:bodyPr/>
        <a:lstStyle/>
        <a:p>
          <a:endParaRPr lang="en-US"/>
        </a:p>
      </dgm:t>
    </dgm:pt>
    <dgm:pt modelId="{B09DE057-DA6E-482D-91CC-E9315D22CC15}" type="sibTrans" cxnId="{5D3641AF-4769-4CB0-BA98-98493E618E44}">
      <dgm:prSet/>
      <dgm:spPr/>
      <dgm:t>
        <a:bodyPr/>
        <a:lstStyle/>
        <a:p>
          <a:endParaRPr lang="en-US"/>
        </a:p>
      </dgm:t>
    </dgm:pt>
    <dgm:pt modelId="{A37EFD0D-76AD-4DB0-AA12-C63D9688656E}">
      <dgm:prSet/>
      <dgm:spPr/>
      <dgm:t>
        <a:bodyPr/>
        <a:lstStyle/>
        <a:p>
          <a:r>
            <a:rPr lang="cs-CZ"/>
            <a:t>V 1. trimenonu je paže kolmo k ose těla. Tento úhel se zvětší v 2. trimenonu postupně z 90 na 135°. Na konci 3. trimenonu dosáhne 160°.</a:t>
          </a:r>
          <a:endParaRPr lang="en-US"/>
        </a:p>
      </dgm:t>
    </dgm:pt>
    <dgm:pt modelId="{5CD2730B-2B23-491A-AC92-376EB0760A34}" type="parTrans" cxnId="{31EF8481-28FD-4767-98CC-02E25AE528C8}">
      <dgm:prSet/>
      <dgm:spPr/>
      <dgm:t>
        <a:bodyPr/>
        <a:lstStyle/>
        <a:p>
          <a:endParaRPr lang="en-US"/>
        </a:p>
      </dgm:t>
    </dgm:pt>
    <dgm:pt modelId="{3273214E-8E15-4AE1-A91D-C334F90482F5}" type="sibTrans" cxnId="{31EF8481-28FD-4767-98CC-02E25AE528C8}">
      <dgm:prSet/>
      <dgm:spPr/>
      <dgm:t>
        <a:bodyPr/>
        <a:lstStyle/>
        <a:p>
          <a:endParaRPr lang="en-US"/>
        </a:p>
      </dgm:t>
    </dgm:pt>
    <dgm:pt modelId="{81478AB3-DB5D-4834-8CB7-105240FDD5BD}" type="pres">
      <dgm:prSet presAssocID="{127003F8-4A64-48DB-905F-FBA99A24D67A}" presName="linear" presStyleCnt="0">
        <dgm:presLayoutVars>
          <dgm:dir/>
          <dgm:animLvl val="lvl"/>
          <dgm:resizeHandles val="exact"/>
        </dgm:presLayoutVars>
      </dgm:prSet>
      <dgm:spPr/>
    </dgm:pt>
    <dgm:pt modelId="{A3634E3C-E152-4E5E-B836-0EBD90744127}" type="pres">
      <dgm:prSet presAssocID="{CC7F5E7E-3BDD-436B-ADC7-A95E466F968B}" presName="parentLin" presStyleCnt="0"/>
      <dgm:spPr/>
    </dgm:pt>
    <dgm:pt modelId="{39CE307B-CF4F-4F7A-A465-3D4978F65DA9}" type="pres">
      <dgm:prSet presAssocID="{CC7F5E7E-3BDD-436B-ADC7-A95E466F968B}" presName="parentLeftMargin" presStyleLbl="node1" presStyleIdx="0" presStyleCnt="3"/>
      <dgm:spPr/>
    </dgm:pt>
    <dgm:pt modelId="{6ADEB99B-DC9E-4E50-A8EE-41AE57D0B939}" type="pres">
      <dgm:prSet presAssocID="{CC7F5E7E-3BDD-436B-ADC7-A95E466F968B}" presName="parentText" presStyleLbl="node1" presStyleIdx="0" presStyleCnt="3">
        <dgm:presLayoutVars>
          <dgm:chMax val="0"/>
          <dgm:bulletEnabled val="1"/>
        </dgm:presLayoutVars>
      </dgm:prSet>
      <dgm:spPr/>
    </dgm:pt>
    <dgm:pt modelId="{AC4F0DB4-7999-4E7F-9230-6F6B59D3A49C}" type="pres">
      <dgm:prSet presAssocID="{CC7F5E7E-3BDD-436B-ADC7-A95E466F968B}" presName="negativeSpace" presStyleCnt="0"/>
      <dgm:spPr/>
    </dgm:pt>
    <dgm:pt modelId="{D48A0FDF-30BE-4B3C-9482-AAADF89265FC}" type="pres">
      <dgm:prSet presAssocID="{CC7F5E7E-3BDD-436B-ADC7-A95E466F968B}" presName="childText" presStyleLbl="conFgAcc1" presStyleIdx="0" presStyleCnt="3">
        <dgm:presLayoutVars>
          <dgm:bulletEnabled val="1"/>
        </dgm:presLayoutVars>
      </dgm:prSet>
      <dgm:spPr/>
    </dgm:pt>
    <dgm:pt modelId="{88C7B743-B896-42DC-B931-758840196926}" type="pres">
      <dgm:prSet presAssocID="{4E8B6359-0350-4247-B9F2-EB546136CA27}" presName="spaceBetweenRectangles" presStyleCnt="0"/>
      <dgm:spPr/>
    </dgm:pt>
    <dgm:pt modelId="{2DF303AB-72D5-4283-B4D1-B23CA2324BB4}" type="pres">
      <dgm:prSet presAssocID="{F8FA5F1B-0EBD-48AF-A449-31CCBE953055}" presName="parentLin" presStyleCnt="0"/>
      <dgm:spPr/>
    </dgm:pt>
    <dgm:pt modelId="{3D471B80-20A9-4230-BFF5-60FF0254CD5B}" type="pres">
      <dgm:prSet presAssocID="{F8FA5F1B-0EBD-48AF-A449-31CCBE953055}" presName="parentLeftMargin" presStyleLbl="node1" presStyleIdx="0" presStyleCnt="3"/>
      <dgm:spPr/>
    </dgm:pt>
    <dgm:pt modelId="{94037866-F5F0-4D02-B739-79431C34AA9F}" type="pres">
      <dgm:prSet presAssocID="{F8FA5F1B-0EBD-48AF-A449-31CCBE953055}" presName="parentText" presStyleLbl="node1" presStyleIdx="1" presStyleCnt="3">
        <dgm:presLayoutVars>
          <dgm:chMax val="0"/>
          <dgm:bulletEnabled val="1"/>
        </dgm:presLayoutVars>
      </dgm:prSet>
      <dgm:spPr/>
    </dgm:pt>
    <dgm:pt modelId="{FCD34D57-1F67-45D9-AC17-D2059B7C83AD}" type="pres">
      <dgm:prSet presAssocID="{F8FA5F1B-0EBD-48AF-A449-31CCBE953055}" presName="negativeSpace" presStyleCnt="0"/>
      <dgm:spPr/>
    </dgm:pt>
    <dgm:pt modelId="{5A225DB4-3F7D-4D6C-BA18-C8DC9E0C8821}" type="pres">
      <dgm:prSet presAssocID="{F8FA5F1B-0EBD-48AF-A449-31CCBE953055}" presName="childText" presStyleLbl="conFgAcc1" presStyleIdx="1" presStyleCnt="3">
        <dgm:presLayoutVars>
          <dgm:bulletEnabled val="1"/>
        </dgm:presLayoutVars>
      </dgm:prSet>
      <dgm:spPr/>
    </dgm:pt>
    <dgm:pt modelId="{F1857B64-8F93-4AD1-A47E-DC171262CD2F}" type="pres">
      <dgm:prSet presAssocID="{532731EF-1C8B-48CE-AB6C-BA4F7820889C}" presName="spaceBetweenRectangles" presStyleCnt="0"/>
      <dgm:spPr/>
    </dgm:pt>
    <dgm:pt modelId="{71686CB4-7756-47B7-91E6-5F672419FC0F}" type="pres">
      <dgm:prSet presAssocID="{EFD4DDAA-020C-4D60-B6FF-D97EF6520B16}" presName="parentLin" presStyleCnt="0"/>
      <dgm:spPr/>
    </dgm:pt>
    <dgm:pt modelId="{01C874B0-4103-49ED-92E6-B1B05C621F4E}" type="pres">
      <dgm:prSet presAssocID="{EFD4DDAA-020C-4D60-B6FF-D97EF6520B16}" presName="parentLeftMargin" presStyleLbl="node1" presStyleIdx="1" presStyleCnt="3"/>
      <dgm:spPr/>
    </dgm:pt>
    <dgm:pt modelId="{691A26B9-894D-48D3-80E3-664AA0A94213}" type="pres">
      <dgm:prSet presAssocID="{EFD4DDAA-020C-4D60-B6FF-D97EF6520B16}" presName="parentText" presStyleLbl="node1" presStyleIdx="2" presStyleCnt="3">
        <dgm:presLayoutVars>
          <dgm:chMax val="0"/>
          <dgm:bulletEnabled val="1"/>
        </dgm:presLayoutVars>
      </dgm:prSet>
      <dgm:spPr/>
    </dgm:pt>
    <dgm:pt modelId="{6FBC220C-5312-4291-AE85-9046E4AC32C7}" type="pres">
      <dgm:prSet presAssocID="{EFD4DDAA-020C-4D60-B6FF-D97EF6520B16}" presName="negativeSpace" presStyleCnt="0"/>
      <dgm:spPr/>
    </dgm:pt>
    <dgm:pt modelId="{A10CDD5B-E2D7-436E-9494-41D7F6154B2E}" type="pres">
      <dgm:prSet presAssocID="{EFD4DDAA-020C-4D60-B6FF-D97EF6520B16}" presName="childText" presStyleLbl="conFgAcc1" presStyleIdx="2" presStyleCnt="3">
        <dgm:presLayoutVars>
          <dgm:bulletEnabled val="1"/>
        </dgm:presLayoutVars>
      </dgm:prSet>
      <dgm:spPr/>
    </dgm:pt>
  </dgm:ptLst>
  <dgm:cxnLst>
    <dgm:cxn modelId="{F7C4A503-3359-4B2F-83E1-4D699199D0FC}" type="presOf" srcId="{EFD4DDAA-020C-4D60-B6FF-D97EF6520B16}" destId="{01C874B0-4103-49ED-92E6-B1B05C621F4E}" srcOrd="0" destOrd="0" presId="urn:microsoft.com/office/officeart/2005/8/layout/list1"/>
    <dgm:cxn modelId="{9CD36319-F70C-4BE0-B693-97AD654F6240}" srcId="{CC7F5E7E-3BDD-436B-ADC7-A95E466F968B}" destId="{951DC333-E6E5-4119-8F9A-1541F20FC98E}" srcOrd="3" destOrd="0" parTransId="{3027BB89-C20A-4EBD-BFD9-CF424281166A}" sibTransId="{12C76296-1E76-4E69-A830-5D3F933E7472}"/>
    <dgm:cxn modelId="{600FCE19-B158-4254-9DE3-EF58C6C97E15}" type="presOf" srcId="{CC7F5E7E-3BDD-436B-ADC7-A95E466F968B}" destId="{39CE307B-CF4F-4F7A-A465-3D4978F65DA9}" srcOrd="0" destOrd="0" presId="urn:microsoft.com/office/officeart/2005/8/layout/list1"/>
    <dgm:cxn modelId="{86B3F65D-10E8-4745-A160-9459AE9A3322}" type="presOf" srcId="{560A882D-81B0-4E50-BF31-B8E2588A431E}" destId="{D48A0FDF-30BE-4B3C-9482-AAADF89265FC}" srcOrd="0" destOrd="2" presId="urn:microsoft.com/office/officeart/2005/8/layout/list1"/>
    <dgm:cxn modelId="{CCCC9C62-DCEB-47F3-A880-C0179343BAC6}" srcId="{F8FA5F1B-0EBD-48AF-A449-31CCBE953055}" destId="{A4C6AF5D-4851-4A57-8D62-54A0BCEE6955}" srcOrd="2" destOrd="0" parTransId="{8E104997-BCE2-4F97-9AC3-5E71278A7CE8}" sibTransId="{7B69B3AB-BF76-4DC7-A9E9-51A0E93CDA0A}"/>
    <dgm:cxn modelId="{8FACB64A-9807-4325-9A64-EC8254380677}" type="presOf" srcId="{A4C6AF5D-4851-4A57-8D62-54A0BCEE6955}" destId="{5A225DB4-3F7D-4D6C-BA18-C8DC9E0C8821}" srcOrd="0" destOrd="2" presId="urn:microsoft.com/office/officeart/2005/8/layout/list1"/>
    <dgm:cxn modelId="{D63B506C-562A-48FE-9D22-7B5E2DA07286}" type="presOf" srcId="{A37EFD0D-76AD-4DB0-AA12-C63D9688656E}" destId="{A10CDD5B-E2D7-436E-9494-41D7F6154B2E}" srcOrd="0" destOrd="1" presId="urn:microsoft.com/office/officeart/2005/8/layout/list1"/>
    <dgm:cxn modelId="{063D536F-64BF-478A-A2C3-35237D5417E5}" srcId="{CC7F5E7E-3BDD-436B-ADC7-A95E466F968B}" destId="{E2E83E6B-2ACA-4AE4-BE5F-F89A3BCC83E3}" srcOrd="1" destOrd="0" parTransId="{90E97111-467D-48F3-98AF-6E9AB62F52E0}" sibTransId="{64AF04A0-412D-4C1C-B710-CD0E33F68F82}"/>
    <dgm:cxn modelId="{12536B57-C925-4C15-999A-ECB72FA4FDBF}" type="presOf" srcId="{B04B97F5-CF5B-44BF-8A5A-BA5F6ED08D18}" destId="{5A225DB4-3F7D-4D6C-BA18-C8DC9E0C8821}" srcOrd="0" destOrd="1" presId="urn:microsoft.com/office/officeart/2005/8/layout/list1"/>
    <dgm:cxn modelId="{2CC59177-9F7B-4E80-BF6A-98FA43D4431C}" type="presOf" srcId="{27C08D11-CE5D-4553-812D-52B977900AF0}" destId="{5A225DB4-3F7D-4D6C-BA18-C8DC9E0C8821}" srcOrd="0" destOrd="0" presId="urn:microsoft.com/office/officeart/2005/8/layout/list1"/>
    <dgm:cxn modelId="{31EF8481-28FD-4767-98CC-02E25AE528C8}" srcId="{EFD4DDAA-020C-4D60-B6FF-D97EF6520B16}" destId="{A37EFD0D-76AD-4DB0-AA12-C63D9688656E}" srcOrd="1" destOrd="0" parTransId="{5CD2730B-2B23-491A-AC92-376EB0760A34}" sibTransId="{3273214E-8E15-4AE1-A91D-C334F90482F5}"/>
    <dgm:cxn modelId="{0874518F-0A68-49A3-B2A3-68FF592EDB32}" srcId="{127003F8-4A64-48DB-905F-FBA99A24D67A}" destId="{F8FA5F1B-0EBD-48AF-A449-31CCBE953055}" srcOrd="1" destOrd="0" parTransId="{C48E2078-C1AF-41A6-868D-8F2062D9170F}" sibTransId="{532731EF-1C8B-48CE-AB6C-BA4F7820889C}"/>
    <dgm:cxn modelId="{26879F90-154C-420B-97BF-3993E1E30F8A}" type="presOf" srcId="{C9E9FB7A-E45C-4730-AB14-1546C50E1F59}" destId="{A10CDD5B-E2D7-436E-9494-41D7F6154B2E}" srcOrd="0" destOrd="0" presId="urn:microsoft.com/office/officeart/2005/8/layout/list1"/>
    <dgm:cxn modelId="{AF7278A4-B8CB-446F-91C2-28A73651657A}" srcId="{127003F8-4A64-48DB-905F-FBA99A24D67A}" destId="{EFD4DDAA-020C-4D60-B6FF-D97EF6520B16}" srcOrd="2" destOrd="0" parTransId="{B709CA2C-8AA9-4C9E-9E0A-035DF2A30440}" sibTransId="{3EA4A930-42C0-411E-907F-516D036D70EC}"/>
    <dgm:cxn modelId="{6EE80EA8-C6FA-4ABA-8F7D-EE0D2FDD673A}" srcId="{F8FA5F1B-0EBD-48AF-A449-31CCBE953055}" destId="{B04B97F5-CF5B-44BF-8A5A-BA5F6ED08D18}" srcOrd="1" destOrd="0" parTransId="{32868272-7D6C-4844-93E6-67F9A3B3DC26}" sibTransId="{FDC377B8-F4F9-45D6-810B-3EF5EEC6793C}"/>
    <dgm:cxn modelId="{005CD8AD-A10D-46A2-BE3C-9BCC93656287}" type="presOf" srcId="{E2E83E6B-2ACA-4AE4-BE5F-F89A3BCC83E3}" destId="{D48A0FDF-30BE-4B3C-9482-AAADF89265FC}" srcOrd="0" destOrd="1" presId="urn:microsoft.com/office/officeart/2005/8/layout/list1"/>
    <dgm:cxn modelId="{5D3641AF-4769-4CB0-BA98-98493E618E44}" srcId="{EFD4DDAA-020C-4D60-B6FF-D97EF6520B16}" destId="{C9E9FB7A-E45C-4730-AB14-1546C50E1F59}" srcOrd="0" destOrd="0" parTransId="{2AA9E1C5-AED5-4431-8E57-75C7A6AEE22B}" sibTransId="{B09DE057-DA6E-482D-91CC-E9315D22CC15}"/>
    <dgm:cxn modelId="{846773B9-A2A9-4F6D-979B-CED11DFA0D32}" type="presOf" srcId="{127003F8-4A64-48DB-905F-FBA99A24D67A}" destId="{81478AB3-DB5D-4834-8CB7-105240FDD5BD}" srcOrd="0" destOrd="0" presId="urn:microsoft.com/office/officeart/2005/8/layout/list1"/>
    <dgm:cxn modelId="{21F445BB-CF8B-473C-B0FF-DC7B13ECFA41}" type="presOf" srcId="{EFD4DDAA-020C-4D60-B6FF-D97EF6520B16}" destId="{691A26B9-894D-48D3-80E3-664AA0A94213}" srcOrd="1" destOrd="0" presId="urn:microsoft.com/office/officeart/2005/8/layout/list1"/>
    <dgm:cxn modelId="{E1E36ABB-6B64-43F7-8A7A-5567603E951C}" type="presOf" srcId="{951DC333-E6E5-4119-8F9A-1541F20FC98E}" destId="{D48A0FDF-30BE-4B3C-9482-AAADF89265FC}" srcOrd="0" destOrd="3" presId="urn:microsoft.com/office/officeart/2005/8/layout/list1"/>
    <dgm:cxn modelId="{25E1A2C1-BD40-42DB-A845-1876642AB655}" type="presOf" srcId="{F8FA5F1B-0EBD-48AF-A449-31CCBE953055}" destId="{3D471B80-20A9-4230-BFF5-60FF0254CD5B}" srcOrd="0" destOrd="0" presId="urn:microsoft.com/office/officeart/2005/8/layout/list1"/>
    <dgm:cxn modelId="{5C3A05C4-03A1-4C43-83E7-6BFD82FEDF8E}" type="presOf" srcId="{F8FA5F1B-0EBD-48AF-A449-31CCBE953055}" destId="{94037866-F5F0-4D02-B739-79431C34AA9F}" srcOrd="1" destOrd="0" presId="urn:microsoft.com/office/officeart/2005/8/layout/list1"/>
    <dgm:cxn modelId="{50630BD2-7C0F-42BB-9F6B-979AF32FDD7E}" srcId="{127003F8-4A64-48DB-905F-FBA99A24D67A}" destId="{CC7F5E7E-3BDD-436B-ADC7-A95E466F968B}" srcOrd="0" destOrd="0" parTransId="{1DCF3181-DC9A-44CD-AA95-F76A56918BF6}" sibTransId="{4E8B6359-0350-4247-B9F2-EB546136CA27}"/>
    <dgm:cxn modelId="{64293BF4-D453-4095-B2B5-E46C9E8B5778}" type="presOf" srcId="{CC7F5E7E-3BDD-436B-ADC7-A95E466F968B}" destId="{6ADEB99B-DC9E-4E50-A8EE-41AE57D0B939}" srcOrd="1" destOrd="0" presId="urn:microsoft.com/office/officeart/2005/8/layout/list1"/>
    <dgm:cxn modelId="{D615B9F5-61C5-43EF-9FAB-370B8A58C03D}" srcId="{CC7F5E7E-3BDD-436B-ADC7-A95E466F968B}" destId="{3D4DEA32-E7FD-4A92-A851-277DAF28E83B}" srcOrd="0" destOrd="0" parTransId="{D61504FA-777C-4357-B1E8-7A443B1C60D2}" sibTransId="{7224C3AA-5804-4358-9988-7BCF8A287366}"/>
    <dgm:cxn modelId="{C3BF07F7-F31C-41E7-9ADB-9EB6B5F59DB9}" srcId="{CC7F5E7E-3BDD-436B-ADC7-A95E466F968B}" destId="{560A882D-81B0-4E50-BF31-B8E2588A431E}" srcOrd="2" destOrd="0" parTransId="{DE17C77A-64D7-4111-8F07-38CAA6FCEDDD}" sibTransId="{D4D56DD8-6D49-4333-A773-334907B5F2CB}"/>
    <dgm:cxn modelId="{1E0E5EF8-CB44-4A1A-8F76-7B515644ED3E}" type="presOf" srcId="{3D4DEA32-E7FD-4A92-A851-277DAF28E83B}" destId="{D48A0FDF-30BE-4B3C-9482-AAADF89265FC}" srcOrd="0" destOrd="0" presId="urn:microsoft.com/office/officeart/2005/8/layout/list1"/>
    <dgm:cxn modelId="{363337F9-162F-4E17-BE4B-9ED69EA536AA}" srcId="{F8FA5F1B-0EBD-48AF-A449-31CCBE953055}" destId="{27C08D11-CE5D-4553-812D-52B977900AF0}" srcOrd="0" destOrd="0" parTransId="{550C052B-585A-4705-BF05-DB89F3381997}" sibTransId="{DC954931-5F32-43F4-AE7E-574D00DB4E5B}"/>
    <dgm:cxn modelId="{896648AC-91C1-48FC-BBAC-E395858C5683}" type="presParOf" srcId="{81478AB3-DB5D-4834-8CB7-105240FDD5BD}" destId="{A3634E3C-E152-4E5E-B836-0EBD90744127}" srcOrd="0" destOrd="0" presId="urn:microsoft.com/office/officeart/2005/8/layout/list1"/>
    <dgm:cxn modelId="{DE5C6B84-37D2-4F1B-B1D3-E4DD7FA33BA4}" type="presParOf" srcId="{A3634E3C-E152-4E5E-B836-0EBD90744127}" destId="{39CE307B-CF4F-4F7A-A465-3D4978F65DA9}" srcOrd="0" destOrd="0" presId="urn:microsoft.com/office/officeart/2005/8/layout/list1"/>
    <dgm:cxn modelId="{E4FC3B54-A33D-4DEF-A2F1-24C2DAE0F107}" type="presParOf" srcId="{A3634E3C-E152-4E5E-B836-0EBD90744127}" destId="{6ADEB99B-DC9E-4E50-A8EE-41AE57D0B939}" srcOrd="1" destOrd="0" presId="urn:microsoft.com/office/officeart/2005/8/layout/list1"/>
    <dgm:cxn modelId="{03D56F94-8DD9-45E2-BA3C-3DC4605B8EC3}" type="presParOf" srcId="{81478AB3-DB5D-4834-8CB7-105240FDD5BD}" destId="{AC4F0DB4-7999-4E7F-9230-6F6B59D3A49C}" srcOrd="1" destOrd="0" presId="urn:microsoft.com/office/officeart/2005/8/layout/list1"/>
    <dgm:cxn modelId="{184B42C4-EC77-4C3D-9339-A14C739567E7}" type="presParOf" srcId="{81478AB3-DB5D-4834-8CB7-105240FDD5BD}" destId="{D48A0FDF-30BE-4B3C-9482-AAADF89265FC}" srcOrd="2" destOrd="0" presId="urn:microsoft.com/office/officeart/2005/8/layout/list1"/>
    <dgm:cxn modelId="{B46053DB-90AA-4D05-BF98-2EB90651F7B6}" type="presParOf" srcId="{81478AB3-DB5D-4834-8CB7-105240FDD5BD}" destId="{88C7B743-B896-42DC-B931-758840196926}" srcOrd="3" destOrd="0" presId="urn:microsoft.com/office/officeart/2005/8/layout/list1"/>
    <dgm:cxn modelId="{9A2E425A-2062-4418-A487-2A439B7E5AC8}" type="presParOf" srcId="{81478AB3-DB5D-4834-8CB7-105240FDD5BD}" destId="{2DF303AB-72D5-4283-B4D1-B23CA2324BB4}" srcOrd="4" destOrd="0" presId="urn:microsoft.com/office/officeart/2005/8/layout/list1"/>
    <dgm:cxn modelId="{D6E9AAD6-BC01-4624-9473-E82A78251E46}" type="presParOf" srcId="{2DF303AB-72D5-4283-B4D1-B23CA2324BB4}" destId="{3D471B80-20A9-4230-BFF5-60FF0254CD5B}" srcOrd="0" destOrd="0" presId="urn:microsoft.com/office/officeart/2005/8/layout/list1"/>
    <dgm:cxn modelId="{F50DEE4A-FD8D-4FD6-AD5D-119912F00831}" type="presParOf" srcId="{2DF303AB-72D5-4283-B4D1-B23CA2324BB4}" destId="{94037866-F5F0-4D02-B739-79431C34AA9F}" srcOrd="1" destOrd="0" presId="urn:microsoft.com/office/officeart/2005/8/layout/list1"/>
    <dgm:cxn modelId="{1CF8B4B9-82B0-4A09-B1A6-0B4EDE7060B5}" type="presParOf" srcId="{81478AB3-DB5D-4834-8CB7-105240FDD5BD}" destId="{FCD34D57-1F67-45D9-AC17-D2059B7C83AD}" srcOrd="5" destOrd="0" presId="urn:microsoft.com/office/officeart/2005/8/layout/list1"/>
    <dgm:cxn modelId="{7734FE27-C55E-42DD-801B-61E49E98D302}" type="presParOf" srcId="{81478AB3-DB5D-4834-8CB7-105240FDD5BD}" destId="{5A225DB4-3F7D-4D6C-BA18-C8DC9E0C8821}" srcOrd="6" destOrd="0" presId="urn:microsoft.com/office/officeart/2005/8/layout/list1"/>
    <dgm:cxn modelId="{8885D0B3-453C-4A3A-8BEB-44CEFAAF50EE}" type="presParOf" srcId="{81478AB3-DB5D-4834-8CB7-105240FDD5BD}" destId="{F1857B64-8F93-4AD1-A47E-DC171262CD2F}" srcOrd="7" destOrd="0" presId="urn:microsoft.com/office/officeart/2005/8/layout/list1"/>
    <dgm:cxn modelId="{E0AC805F-505B-4C40-9796-D92FF1A9A635}" type="presParOf" srcId="{81478AB3-DB5D-4834-8CB7-105240FDD5BD}" destId="{71686CB4-7756-47B7-91E6-5F672419FC0F}" srcOrd="8" destOrd="0" presId="urn:microsoft.com/office/officeart/2005/8/layout/list1"/>
    <dgm:cxn modelId="{037D78B1-7C07-4FE1-B250-A7CF3350CB16}" type="presParOf" srcId="{71686CB4-7756-47B7-91E6-5F672419FC0F}" destId="{01C874B0-4103-49ED-92E6-B1B05C621F4E}" srcOrd="0" destOrd="0" presId="urn:microsoft.com/office/officeart/2005/8/layout/list1"/>
    <dgm:cxn modelId="{31D764BD-1B81-4E19-B7AA-EB602ED6F8EF}" type="presParOf" srcId="{71686CB4-7756-47B7-91E6-5F672419FC0F}" destId="{691A26B9-894D-48D3-80E3-664AA0A94213}" srcOrd="1" destOrd="0" presId="urn:microsoft.com/office/officeart/2005/8/layout/list1"/>
    <dgm:cxn modelId="{EF07E739-ACF2-4DBC-A1C9-0A1B3E60274E}" type="presParOf" srcId="{81478AB3-DB5D-4834-8CB7-105240FDD5BD}" destId="{6FBC220C-5312-4291-AE85-9046E4AC32C7}" srcOrd="9" destOrd="0" presId="urn:microsoft.com/office/officeart/2005/8/layout/list1"/>
    <dgm:cxn modelId="{9734CB97-CC61-48A5-AAFF-8BAD5A36E1C9}" type="presParOf" srcId="{81478AB3-DB5D-4834-8CB7-105240FDD5BD}" destId="{A10CDD5B-E2D7-436E-9494-41D7F6154B2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C0BEC3-0306-4602-A15D-A1BB136E43E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1EE49DB-8ACE-4680-BC20-B4C32067E09F}">
      <dgm:prSet/>
      <dgm:spPr/>
      <dgm:t>
        <a:bodyPr/>
        <a:lstStyle/>
        <a:p>
          <a:pPr rtl="0"/>
          <a:r>
            <a:rPr lang="cs-CZ" dirty="0" err="1"/>
            <a:t>Aference</a:t>
          </a:r>
          <a:r>
            <a:rPr lang="cs-CZ" dirty="0"/>
            <a:t> drážděním proprioreceptorů je pro terapii NEJVÝHODNĚJŠÍ. Proč?</a:t>
          </a:r>
          <a:r>
            <a:rPr lang="cs-CZ" dirty="0">
              <a:latin typeface="Elephant"/>
            </a:rPr>
            <a:t> </a:t>
          </a:r>
          <a:endParaRPr lang="en-US"/>
        </a:p>
      </dgm:t>
    </dgm:pt>
    <dgm:pt modelId="{0D16BB12-A0FB-4B51-B133-F839CBC863E9}" type="parTrans" cxnId="{6BA69281-9FD5-41DB-BB40-77B218DC6312}">
      <dgm:prSet/>
      <dgm:spPr/>
      <dgm:t>
        <a:bodyPr/>
        <a:lstStyle/>
        <a:p>
          <a:endParaRPr lang="en-US"/>
        </a:p>
      </dgm:t>
    </dgm:pt>
    <dgm:pt modelId="{64F1E5CE-FD21-4225-9447-350A96183541}" type="sibTrans" cxnId="{6BA69281-9FD5-41DB-BB40-77B218DC6312}">
      <dgm:prSet/>
      <dgm:spPr/>
      <dgm:t>
        <a:bodyPr/>
        <a:lstStyle/>
        <a:p>
          <a:endParaRPr lang="en-US"/>
        </a:p>
      </dgm:t>
    </dgm:pt>
    <dgm:pt modelId="{4D8F5BE3-33F7-48D8-A86D-1387C2016415}">
      <dgm:prSet/>
      <dgm:spPr/>
      <dgm:t>
        <a:bodyPr/>
        <a:lstStyle/>
        <a:p>
          <a:r>
            <a:rPr lang="cs-CZ" dirty="0"/>
            <a:t>tyto receptory prakticky neznají adaptaci! </a:t>
          </a:r>
          <a:endParaRPr lang="en-US" dirty="0"/>
        </a:p>
      </dgm:t>
    </dgm:pt>
    <dgm:pt modelId="{D125C678-299D-4300-982C-0572B340D5A2}" type="parTrans" cxnId="{E73FC744-0FA3-47F2-9FFD-02E4E30DBE22}">
      <dgm:prSet/>
      <dgm:spPr/>
      <dgm:t>
        <a:bodyPr/>
        <a:lstStyle/>
        <a:p>
          <a:endParaRPr lang="en-US"/>
        </a:p>
      </dgm:t>
    </dgm:pt>
    <dgm:pt modelId="{472FF18B-93F6-47D8-B032-A09D4A2E9987}" type="sibTrans" cxnId="{E73FC744-0FA3-47F2-9FFD-02E4E30DBE22}">
      <dgm:prSet/>
      <dgm:spPr/>
      <dgm:t>
        <a:bodyPr/>
        <a:lstStyle/>
        <a:p>
          <a:endParaRPr lang="en-US"/>
        </a:p>
      </dgm:t>
    </dgm:pt>
    <dgm:pt modelId="{1EFCE9F3-9E37-46F0-BDDE-C2FEF747F07F}">
      <dgm:prSet/>
      <dgm:spPr/>
      <dgm:t>
        <a:bodyPr/>
        <a:lstStyle/>
        <a:p>
          <a:pPr rtl="0"/>
          <a:r>
            <a:rPr lang="cs-CZ" dirty="0"/>
            <a:t>Nejvíce proprioreceptorů je v autochtonní muskulatuře</a:t>
          </a:r>
          <a:r>
            <a:rPr lang="cs-CZ" dirty="0">
              <a:solidFill>
                <a:schemeClr val="bg1"/>
              </a:solidFill>
              <a:latin typeface="Elephant"/>
            </a:rPr>
            <a:t> </a:t>
          </a:r>
          <a:r>
            <a:rPr lang="cs-CZ" b="1" dirty="0">
              <a:solidFill>
                <a:schemeClr val="bg1"/>
              </a:solidFill>
            </a:rPr>
            <a:t>→</a:t>
          </a:r>
          <a:r>
            <a:rPr lang="cs-CZ" dirty="0">
              <a:latin typeface="Elephant"/>
            </a:rPr>
            <a:t> </a:t>
          </a:r>
          <a:r>
            <a:rPr lang="cs-CZ" dirty="0" err="1"/>
            <a:t>aference</a:t>
          </a:r>
          <a:r>
            <a:rPr lang="cs-CZ" dirty="0"/>
            <a:t> z oblasti osového orgánu je při terapii rozhodující!</a:t>
          </a:r>
          <a:endParaRPr lang="en-US" dirty="0"/>
        </a:p>
      </dgm:t>
    </dgm:pt>
    <dgm:pt modelId="{446E86CF-C8A1-43E5-AB46-173BDFEF8EB0}" type="parTrans" cxnId="{36B0CBB6-E50D-49C6-B111-4C7990B97CCA}">
      <dgm:prSet/>
      <dgm:spPr/>
      <dgm:t>
        <a:bodyPr/>
        <a:lstStyle/>
        <a:p>
          <a:endParaRPr lang="en-US"/>
        </a:p>
      </dgm:t>
    </dgm:pt>
    <dgm:pt modelId="{F11D77BF-0986-4C5F-92DA-5E5F81D6BA31}" type="sibTrans" cxnId="{36B0CBB6-E50D-49C6-B111-4C7990B97CCA}">
      <dgm:prSet/>
      <dgm:spPr/>
      <dgm:t>
        <a:bodyPr/>
        <a:lstStyle/>
        <a:p>
          <a:endParaRPr lang="en-US"/>
        </a:p>
      </dgm:t>
    </dgm:pt>
    <dgm:pt modelId="{6080AC12-A2B0-487E-80BF-49F81F537FA1}">
      <dgm:prSet/>
      <dgm:spPr/>
      <dgm:t>
        <a:bodyPr/>
        <a:lstStyle/>
        <a:p>
          <a:r>
            <a:rPr lang="cs-CZ" dirty="0"/>
            <a:t>Principem terapie je terapeutem vytvářený cílený tlak na pacienta ležícího v poloze na zádech, na břiše nebo na boku. Tyto podněty mají za následek dva pohybové komplexy: reflexní plazení (v leže) a reflexní otáčení (končí při pohybu na všech čtyřech).  Zároveň tímto dostávají jasný impulz všechny motorické pohyby objevující se u člověka v rámci vývoje: uchopování, otáčení, lezení, vertikalizace a chůze.</a:t>
          </a:r>
          <a:endParaRPr lang="en-US" dirty="0"/>
        </a:p>
      </dgm:t>
    </dgm:pt>
    <dgm:pt modelId="{58B5A3A5-BC4C-46F2-A79E-A810E3E98BF1}" type="parTrans" cxnId="{F92CAC3B-5328-4D57-AE8A-DB8DC2D2CABA}">
      <dgm:prSet/>
      <dgm:spPr/>
      <dgm:t>
        <a:bodyPr/>
        <a:lstStyle/>
        <a:p>
          <a:endParaRPr lang="en-US"/>
        </a:p>
      </dgm:t>
    </dgm:pt>
    <dgm:pt modelId="{5070D047-17EC-4577-BEB7-AEB798D23370}" type="sibTrans" cxnId="{F92CAC3B-5328-4D57-AE8A-DB8DC2D2CABA}">
      <dgm:prSet/>
      <dgm:spPr/>
      <dgm:t>
        <a:bodyPr/>
        <a:lstStyle/>
        <a:p>
          <a:endParaRPr lang="en-US"/>
        </a:p>
      </dgm:t>
    </dgm:pt>
    <dgm:pt modelId="{F8DD92E7-F144-4C7E-9827-72F52267D2F6}" type="pres">
      <dgm:prSet presAssocID="{3CC0BEC3-0306-4602-A15D-A1BB136E43E3}" presName="linear" presStyleCnt="0">
        <dgm:presLayoutVars>
          <dgm:animLvl val="lvl"/>
          <dgm:resizeHandles val="exact"/>
        </dgm:presLayoutVars>
      </dgm:prSet>
      <dgm:spPr/>
    </dgm:pt>
    <dgm:pt modelId="{F3133D9B-153D-49BB-9F20-4A41A6DD2CF2}" type="pres">
      <dgm:prSet presAssocID="{D1EE49DB-8ACE-4680-BC20-B4C32067E09F}" presName="parentText" presStyleLbl="node1" presStyleIdx="0" presStyleCnt="4">
        <dgm:presLayoutVars>
          <dgm:chMax val="0"/>
          <dgm:bulletEnabled val="1"/>
        </dgm:presLayoutVars>
      </dgm:prSet>
      <dgm:spPr/>
    </dgm:pt>
    <dgm:pt modelId="{A6D26273-7E4B-41EF-9094-E2617A2485BB}" type="pres">
      <dgm:prSet presAssocID="{64F1E5CE-FD21-4225-9447-350A96183541}" presName="spacer" presStyleCnt="0"/>
      <dgm:spPr/>
    </dgm:pt>
    <dgm:pt modelId="{FDDAFF1D-7D5B-4431-89B6-41A2DB3E1A25}" type="pres">
      <dgm:prSet presAssocID="{4D8F5BE3-33F7-48D8-A86D-1387C2016415}" presName="parentText" presStyleLbl="node1" presStyleIdx="1" presStyleCnt="4">
        <dgm:presLayoutVars>
          <dgm:chMax val="0"/>
          <dgm:bulletEnabled val="1"/>
        </dgm:presLayoutVars>
      </dgm:prSet>
      <dgm:spPr/>
    </dgm:pt>
    <dgm:pt modelId="{251C6524-1EF5-47CE-A4E5-34F2E3A45DF0}" type="pres">
      <dgm:prSet presAssocID="{472FF18B-93F6-47D8-B032-A09D4A2E9987}" presName="spacer" presStyleCnt="0"/>
      <dgm:spPr/>
    </dgm:pt>
    <dgm:pt modelId="{3D3E6E2A-965C-4E63-9E49-3A3D0A251615}" type="pres">
      <dgm:prSet presAssocID="{1EFCE9F3-9E37-46F0-BDDE-C2FEF747F07F}" presName="parentText" presStyleLbl="node1" presStyleIdx="2" presStyleCnt="4">
        <dgm:presLayoutVars>
          <dgm:chMax val="0"/>
          <dgm:bulletEnabled val="1"/>
        </dgm:presLayoutVars>
      </dgm:prSet>
      <dgm:spPr/>
    </dgm:pt>
    <dgm:pt modelId="{5553A804-F57A-468C-8291-658AD0C613D3}" type="pres">
      <dgm:prSet presAssocID="{F11D77BF-0986-4C5F-92DA-5E5F81D6BA31}" presName="spacer" presStyleCnt="0"/>
      <dgm:spPr/>
    </dgm:pt>
    <dgm:pt modelId="{06621E60-FF63-4E13-94F8-6C03A30EA3D5}" type="pres">
      <dgm:prSet presAssocID="{6080AC12-A2B0-487E-80BF-49F81F537FA1}" presName="parentText" presStyleLbl="node1" presStyleIdx="3" presStyleCnt="4">
        <dgm:presLayoutVars>
          <dgm:chMax val="0"/>
          <dgm:bulletEnabled val="1"/>
        </dgm:presLayoutVars>
      </dgm:prSet>
      <dgm:spPr/>
    </dgm:pt>
  </dgm:ptLst>
  <dgm:cxnLst>
    <dgm:cxn modelId="{7E59F80E-25E7-4112-B870-BB5A6B413190}" type="presOf" srcId="{3CC0BEC3-0306-4602-A15D-A1BB136E43E3}" destId="{F8DD92E7-F144-4C7E-9827-72F52267D2F6}" srcOrd="0" destOrd="0" presId="urn:microsoft.com/office/officeart/2005/8/layout/vList2"/>
    <dgm:cxn modelId="{F92CAC3B-5328-4D57-AE8A-DB8DC2D2CABA}" srcId="{3CC0BEC3-0306-4602-A15D-A1BB136E43E3}" destId="{6080AC12-A2B0-487E-80BF-49F81F537FA1}" srcOrd="3" destOrd="0" parTransId="{58B5A3A5-BC4C-46F2-A79E-A810E3E98BF1}" sibTransId="{5070D047-17EC-4577-BEB7-AEB798D23370}"/>
    <dgm:cxn modelId="{E73FC744-0FA3-47F2-9FFD-02E4E30DBE22}" srcId="{3CC0BEC3-0306-4602-A15D-A1BB136E43E3}" destId="{4D8F5BE3-33F7-48D8-A86D-1387C2016415}" srcOrd="1" destOrd="0" parTransId="{D125C678-299D-4300-982C-0572B340D5A2}" sibTransId="{472FF18B-93F6-47D8-B032-A09D4A2E9987}"/>
    <dgm:cxn modelId="{2CD7DA4C-5DB2-4665-9666-CEDB3272F0AE}" type="presOf" srcId="{1EFCE9F3-9E37-46F0-BDDE-C2FEF747F07F}" destId="{3D3E6E2A-965C-4E63-9E49-3A3D0A251615}" srcOrd="0" destOrd="0" presId="urn:microsoft.com/office/officeart/2005/8/layout/vList2"/>
    <dgm:cxn modelId="{26C0057C-01DC-40FE-809B-7608ECFB63C9}" type="presOf" srcId="{4D8F5BE3-33F7-48D8-A86D-1387C2016415}" destId="{FDDAFF1D-7D5B-4431-89B6-41A2DB3E1A25}" srcOrd="0" destOrd="0" presId="urn:microsoft.com/office/officeart/2005/8/layout/vList2"/>
    <dgm:cxn modelId="{6BA69281-9FD5-41DB-BB40-77B218DC6312}" srcId="{3CC0BEC3-0306-4602-A15D-A1BB136E43E3}" destId="{D1EE49DB-8ACE-4680-BC20-B4C32067E09F}" srcOrd="0" destOrd="0" parTransId="{0D16BB12-A0FB-4B51-B133-F839CBC863E9}" sibTransId="{64F1E5CE-FD21-4225-9447-350A96183541}"/>
    <dgm:cxn modelId="{36B0CBB6-E50D-49C6-B111-4C7990B97CCA}" srcId="{3CC0BEC3-0306-4602-A15D-A1BB136E43E3}" destId="{1EFCE9F3-9E37-46F0-BDDE-C2FEF747F07F}" srcOrd="2" destOrd="0" parTransId="{446E86CF-C8A1-43E5-AB46-173BDFEF8EB0}" sibTransId="{F11D77BF-0986-4C5F-92DA-5E5F81D6BA31}"/>
    <dgm:cxn modelId="{CE3717C5-E3DA-4C0A-BF7A-E240A7F32910}" type="presOf" srcId="{6080AC12-A2B0-487E-80BF-49F81F537FA1}" destId="{06621E60-FF63-4E13-94F8-6C03A30EA3D5}" srcOrd="0" destOrd="0" presId="urn:microsoft.com/office/officeart/2005/8/layout/vList2"/>
    <dgm:cxn modelId="{A3C518FB-785E-45D6-81E4-7356081839BE}" type="presOf" srcId="{D1EE49DB-8ACE-4680-BC20-B4C32067E09F}" destId="{F3133D9B-153D-49BB-9F20-4A41A6DD2CF2}" srcOrd="0" destOrd="0" presId="urn:microsoft.com/office/officeart/2005/8/layout/vList2"/>
    <dgm:cxn modelId="{E03514E3-574D-4021-8820-D90D82BD61CF}" type="presParOf" srcId="{F8DD92E7-F144-4C7E-9827-72F52267D2F6}" destId="{F3133D9B-153D-49BB-9F20-4A41A6DD2CF2}" srcOrd="0" destOrd="0" presId="urn:microsoft.com/office/officeart/2005/8/layout/vList2"/>
    <dgm:cxn modelId="{1B912BC3-5C40-4F86-A93B-F797F70F34C1}" type="presParOf" srcId="{F8DD92E7-F144-4C7E-9827-72F52267D2F6}" destId="{A6D26273-7E4B-41EF-9094-E2617A2485BB}" srcOrd="1" destOrd="0" presId="urn:microsoft.com/office/officeart/2005/8/layout/vList2"/>
    <dgm:cxn modelId="{AB02A818-037E-4923-8C6F-BBCD62DCDCBE}" type="presParOf" srcId="{F8DD92E7-F144-4C7E-9827-72F52267D2F6}" destId="{FDDAFF1D-7D5B-4431-89B6-41A2DB3E1A25}" srcOrd="2" destOrd="0" presId="urn:microsoft.com/office/officeart/2005/8/layout/vList2"/>
    <dgm:cxn modelId="{E53F336F-73AD-4001-9A2F-6CF6DADCA010}" type="presParOf" srcId="{F8DD92E7-F144-4C7E-9827-72F52267D2F6}" destId="{251C6524-1EF5-47CE-A4E5-34F2E3A45DF0}" srcOrd="3" destOrd="0" presId="urn:microsoft.com/office/officeart/2005/8/layout/vList2"/>
    <dgm:cxn modelId="{863C8771-51E6-4742-8765-536063A2E9CA}" type="presParOf" srcId="{F8DD92E7-F144-4C7E-9827-72F52267D2F6}" destId="{3D3E6E2A-965C-4E63-9E49-3A3D0A251615}" srcOrd="4" destOrd="0" presId="urn:microsoft.com/office/officeart/2005/8/layout/vList2"/>
    <dgm:cxn modelId="{266EE7A6-4616-4744-8204-1D482CDC989A}" type="presParOf" srcId="{F8DD92E7-F144-4C7E-9827-72F52267D2F6}" destId="{5553A804-F57A-468C-8291-658AD0C613D3}" srcOrd="5" destOrd="0" presId="urn:microsoft.com/office/officeart/2005/8/layout/vList2"/>
    <dgm:cxn modelId="{950C3EF3-EC72-4F19-B15C-23CF6C1F8050}" type="presParOf" srcId="{F8DD92E7-F144-4C7E-9827-72F52267D2F6}" destId="{06621E60-FF63-4E13-94F8-6C03A30EA3D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8D285-53C8-4F17-9460-2BB93F342157}">
      <dsp:nvSpPr>
        <dsp:cNvPr id="0" name=""/>
        <dsp:cNvSpPr/>
      </dsp:nvSpPr>
      <dsp:spPr>
        <a:xfrm>
          <a:off x="0" y="686137"/>
          <a:ext cx="6400401"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Hodnotíme vzpřimovací a antigravitační funkce (opora, držení těla, kontrola hlavy = opěrná motorika)</a:t>
          </a:r>
          <a:endParaRPr lang="en-US" sz="2100" kern="1200"/>
        </a:p>
      </dsp:txBody>
      <dsp:txXfrm>
        <a:off x="40780" y="726917"/>
        <a:ext cx="6318841" cy="753819"/>
      </dsp:txXfrm>
    </dsp:sp>
    <dsp:sp modelId="{AEC07CC6-7951-42B1-A941-8149E1182BAF}">
      <dsp:nvSpPr>
        <dsp:cNvPr id="0" name=""/>
        <dsp:cNvSpPr/>
      </dsp:nvSpPr>
      <dsp:spPr>
        <a:xfrm>
          <a:off x="0" y="1581997"/>
          <a:ext cx="6400401" cy="835379"/>
        </a:xfrm>
        <a:prstGeom prst="roundRect">
          <a:avLst/>
        </a:prstGeom>
        <a:solidFill>
          <a:schemeClr val="accent2">
            <a:hueOff val="1001955"/>
            <a:satOff val="-9251"/>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Hodnotíme cílenou fázickou hybnost:</a:t>
          </a:r>
          <a:endParaRPr lang="en-US" sz="2100" kern="1200"/>
        </a:p>
      </dsp:txBody>
      <dsp:txXfrm>
        <a:off x="40780" y="1622777"/>
        <a:ext cx="6318841" cy="753819"/>
      </dsp:txXfrm>
    </dsp:sp>
    <dsp:sp modelId="{9743E22B-E073-4330-936C-DC9A5E514CA5}">
      <dsp:nvSpPr>
        <dsp:cNvPr id="0" name=""/>
        <dsp:cNvSpPr/>
      </dsp:nvSpPr>
      <dsp:spPr>
        <a:xfrm>
          <a:off x="0" y="2417377"/>
          <a:ext cx="6400401"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1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Cílený úchop + jeho kvalita</a:t>
          </a:r>
          <a:endParaRPr lang="en-US" sz="1600" kern="1200"/>
        </a:p>
        <a:p>
          <a:pPr marL="171450" lvl="1" indent="-171450" algn="l" defTabSz="711200">
            <a:lnSpc>
              <a:spcPct val="90000"/>
            </a:lnSpc>
            <a:spcBef>
              <a:spcPct val="0"/>
            </a:spcBef>
            <a:spcAft>
              <a:spcPct val="20000"/>
            </a:spcAft>
            <a:buChar char="•"/>
          </a:pPr>
          <a:r>
            <a:rPr lang="cs-CZ" sz="1600" kern="1200"/>
            <a:t>Způsob lokomoce = cílená motorika</a:t>
          </a:r>
          <a:endParaRPr lang="en-US" sz="1600" kern="1200"/>
        </a:p>
      </dsp:txBody>
      <dsp:txXfrm>
        <a:off x="0" y="2417377"/>
        <a:ext cx="6400401" cy="554242"/>
      </dsp:txXfrm>
    </dsp:sp>
    <dsp:sp modelId="{EBCC1109-34AC-45E7-84E3-FD8A99ABAE20}">
      <dsp:nvSpPr>
        <dsp:cNvPr id="0" name=""/>
        <dsp:cNvSpPr/>
      </dsp:nvSpPr>
      <dsp:spPr>
        <a:xfrm>
          <a:off x="0" y="2971619"/>
          <a:ext cx="6400401" cy="835379"/>
        </a:xfrm>
        <a:prstGeom prst="roundRect">
          <a:avLst/>
        </a:prstGeom>
        <a:solidFill>
          <a:schemeClr val="accent2">
            <a:hueOff val="2003911"/>
            <a:satOff val="-18502"/>
            <a:lumOff val="-10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Vývoj je přesně kineziologicky definován!</a:t>
          </a:r>
          <a:endParaRPr lang="en-US" sz="2100" kern="1200"/>
        </a:p>
      </dsp:txBody>
      <dsp:txXfrm>
        <a:off x="40780" y="3012399"/>
        <a:ext cx="6318841" cy="753819"/>
      </dsp:txXfrm>
    </dsp:sp>
    <dsp:sp modelId="{F8CB6BEF-3757-4077-8AF5-69655DF1099A}">
      <dsp:nvSpPr>
        <dsp:cNvPr id="0" name=""/>
        <dsp:cNvSpPr/>
      </dsp:nvSpPr>
      <dsp:spPr>
        <a:xfrm>
          <a:off x="0" y="3867479"/>
          <a:ext cx="6400401" cy="835379"/>
        </a:xfrm>
        <a:prstGeom prst="roundRect">
          <a:avLst/>
        </a:prstGeom>
        <a:solidFill>
          <a:schemeClr val="accent2">
            <a:hueOff val="3005866"/>
            <a:satOff val="-27753"/>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Posuzujeme poměr mezi motorickým stavem postiženého dítěte &amp; stupněm fyziologického vývoje.</a:t>
          </a:r>
          <a:endParaRPr lang="en-US" sz="2100" kern="1200"/>
        </a:p>
      </dsp:txBody>
      <dsp:txXfrm>
        <a:off x="40780" y="3908259"/>
        <a:ext cx="6318841"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355E5-1212-4306-9AE1-FCBCFFECA9CF}">
      <dsp:nvSpPr>
        <dsp:cNvPr id="0" name=""/>
        <dsp:cNvSpPr/>
      </dsp:nvSpPr>
      <dsp:spPr>
        <a:xfrm>
          <a:off x="0" y="60378"/>
          <a:ext cx="6400401"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Posturální aktivita – schopnost zaujmout aktivní vzpřímenou polohu</a:t>
          </a:r>
          <a:endParaRPr lang="en-US" sz="2400" kern="1200"/>
        </a:p>
      </dsp:txBody>
      <dsp:txXfrm>
        <a:off x="46606" y="106984"/>
        <a:ext cx="6307189" cy="861507"/>
      </dsp:txXfrm>
    </dsp:sp>
    <dsp:sp modelId="{8011E124-AE27-4306-865E-F87FE23983AD}">
      <dsp:nvSpPr>
        <dsp:cNvPr id="0" name=""/>
        <dsp:cNvSpPr/>
      </dsp:nvSpPr>
      <dsp:spPr>
        <a:xfrm>
          <a:off x="0" y="1084218"/>
          <a:ext cx="6400401" cy="954719"/>
        </a:xfrm>
        <a:prstGeom prst="roundRect">
          <a:avLst/>
        </a:prstGeom>
        <a:solidFill>
          <a:schemeClr val="accent2">
            <a:hueOff val="1001955"/>
            <a:satOff val="-9251"/>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Posturální reaktivita – schopnost udržet aktivní vzpřímenou polohu + reakce na její změny</a:t>
          </a:r>
          <a:endParaRPr lang="en-US" sz="2400" kern="1200"/>
        </a:p>
      </dsp:txBody>
      <dsp:txXfrm>
        <a:off x="46606" y="1130824"/>
        <a:ext cx="6307189" cy="861507"/>
      </dsp:txXfrm>
    </dsp:sp>
    <dsp:sp modelId="{D7386ED4-DB35-4302-B361-3EA02D598FF8}">
      <dsp:nvSpPr>
        <dsp:cNvPr id="0" name=""/>
        <dsp:cNvSpPr/>
      </dsp:nvSpPr>
      <dsp:spPr>
        <a:xfrm>
          <a:off x="0" y="2108058"/>
          <a:ext cx="6400401" cy="954719"/>
        </a:xfrm>
        <a:prstGeom prst="roundRect">
          <a:avLst/>
        </a:prstGeom>
        <a:solidFill>
          <a:schemeClr val="accent2">
            <a:hueOff val="2003911"/>
            <a:satOff val="-18502"/>
            <a:lumOff val="-10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Fázická hybnost</a:t>
          </a:r>
          <a:endParaRPr lang="en-US" sz="2400" kern="1200"/>
        </a:p>
      </dsp:txBody>
      <dsp:txXfrm>
        <a:off x="46606" y="2154664"/>
        <a:ext cx="6307189" cy="861507"/>
      </dsp:txXfrm>
    </dsp:sp>
    <dsp:sp modelId="{364883D5-1FA5-4DDA-A3C0-AFDD8C9737C6}">
      <dsp:nvSpPr>
        <dsp:cNvPr id="0" name=""/>
        <dsp:cNvSpPr/>
      </dsp:nvSpPr>
      <dsp:spPr>
        <a:xfrm>
          <a:off x="0" y="3131898"/>
          <a:ext cx="6400401" cy="954719"/>
        </a:xfrm>
        <a:prstGeom prst="roundRect">
          <a:avLst/>
        </a:prstGeom>
        <a:solidFill>
          <a:schemeClr val="accent2">
            <a:hueOff val="3005866"/>
            <a:satOff val="-27753"/>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Rozlišujeme polohu pasivní &amp; aktivní</a:t>
          </a:r>
          <a:endParaRPr lang="en-US" sz="2400" kern="1200"/>
        </a:p>
      </dsp:txBody>
      <dsp:txXfrm>
        <a:off x="46606" y="3178504"/>
        <a:ext cx="6307189" cy="861507"/>
      </dsp:txXfrm>
    </dsp:sp>
    <dsp:sp modelId="{669D9F8E-00A1-488E-A709-E077910C98D2}">
      <dsp:nvSpPr>
        <dsp:cNvPr id="0" name=""/>
        <dsp:cNvSpPr/>
      </dsp:nvSpPr>
      <dsp:spPr>
        <a:xfrm>
          <a:off x="0" y="4086618"/>
          <a:ext cx="6400401"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1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Aktivní = POSTURA</a:t>
          </a:r>
          <a:endParaRPr lang="en-US" sz="1900" kern="1200"/>
        </a:p>
        <a:p>
          <a:pPr marL="171450" lvl="1" indent="-171450" algn="l" defTabSz="844550">
            <a:lnSpc>
              <a:spcPct val="90000"/>
            </a:lnSpc>
            <a:spcBef>
              <a:spcPct val="0"/>
            </a:spcBef>
            <a:spcAft>
              <a:spcPct val="20000"/>
            </a:spcAft>
            <a:buChar char="•"/>
          </a:pPr>
          <a:r>
            <a:rPr lang="cs-CZ" sz="1900" kern="1200"/>
            <a:t>Anticipace pohybu = ATITUDA</a:t>
          </a:r>
          <a:endParaRPr lang="en-US" sz="1900" kern="1200"/>
        </a:p>
        <a:p>
          <a:pPr marL="171450" lvl="1" indent="-171450" algn="l" defTabSz="844550">
            <a:lnSpc>
              <a:spcPct val="90000"/>
            </a:lnSpc>
            <a:spcBef>
              <a:spcPct val="0"/>
            </a:spcBef>
            <a:spcAft>
              <a:spcPct val="20000"/>
            </a:spcAft>
            <a:buChar char="•"/>
          </a:pPr>
          <a:r>
            <a:rPr lang="cs-CZ" sz="1900" kern="1200"/>
            <a:t>Podkladem všech těchto dějů je přiměřený svalový tonus!</a:t>
          </a:r>
          <a:endParaRPr lang="en-US" sz="1900" kern="1200"/>
        </a:p>
      </dsp:txBody>
      <dsp:txXfrm>
        <a:off x="0" y="4086618"/>
        <a:ext cx="6400401" cy="124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C7E93-333F-4E6B-AB6E-926F02CF7E29}">
      <dsp:nvSpPr>
        <dsp:cNvPr id="0" name=""/>
        <dsp:cNvSpPr/>
      </dsp:nvSpPr>
      <dsp:spPr>
        <a:xfrm>
          <a:off x="0" y="48183"/>
          <a:ext cx="6400401" cy="1704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cs-CZ" sz="3100" kern="1200" dirty="0"/>
            <a:t>Kvantifikace hybné poruchy u ohroženého dítěte (vyšetření posturální aktivity)</a:t>
          </a:r>
        </a:p>
      </dsp:txBody>
      <dsp:txXfrm>
        <a:off x="83216" y="131399"/>
        <a:ext cx="6233969" cy="1538258"/>
      </dsp:txXfrm>
    </dsp:sp>
    <dsp:sp modelId="{EE658A2C-ED65-48A5-9C13-F22148637646}">
      <dsp:nvSpPr>
        <dsp:cNvPr id="0" name=""/>
        <dsp:cNvSpPr/>
      </dsp:nvSpPr>
      <dsp:spPr>
        <a:xfrm>
          <a:off x="0" y="1842153"/>
          <a:ext cx="6400401" cy="1704690"/>
        </a:xfrm>
        <a:prstGeom prst="roundRect">
          <a:avLst/>
        </a:prstGeom>
        <a:solidFill>
          <a:schemeClr val="accent2">
            <a:hueOff val="1502933"/>
            <a:satOff val="-13876"/>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Vyšetření reflexů</a:t>
          </a:r>
          <a:endParaRPr lang="en-US" sz="3100" kern="1200"/>
        </a:p>
      </dsp:txBody>
      <dsp:txXfrm>
        <a:off x="83216" y="1925369"/>
        <a:ext cx="6233969" cy="1538258"/>
      </dsp:txXfrm>
    </dsp:sp>
    <dsp:sp modelId="{DF61B8C0-322E-4880-8DAD-ACB159A73EDA}">
      <dsp:nvSpPr>
        <dsp:cNvPr id="0" name=""/>
        <dsp:cNvSpPr/>
      </dsp:nvSpPr>
      <dsp:spPr>
        <a:xfrm>
          <a:off x="0" y="3636123"/>
          <a:ext cx="6400401" cy="1704690"/>
        </a:xfrm>
        <a:prstGeom prst="roundRect">
          <a:avLst/>
        </a:prstGeom>
        <a:solidFill>
          <a:schemeClr val="accent2">
            <a:hueOff val="3005866"/>
            <a:satOff val="-27753"/>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Vyšetření posturální reaktibility - polohové testy</a:t>
          </a:r>
          <a:endParaRPr lang="en-US" sz="3100" kern="1200"/>
        </a:p>
      </dsp:txBody>
      <dsp:txXfrm>
        <a:off x="83216" y="3719339"/>
        <a:ext cx="6233969" cy="1538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3CCCE-1DD1-4A63-9788-52BF0174D95E}">
      <dsp:nvSpPr>
        <dsp:cNvPr id="0" name=""/>
        <dsp:cNvSpPr/>
      </dsp:nvSpPr>
      <dsp:spPr>
        <a:xfrm>
          <a:off x="0" y="0"/>
          <a:ext cx="34189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4FC8FB1-1021-4CD6-A1D5-4F914F868644}">
      <dsp:nvSpPr>
        <dsp:cNvPr id="0" name=""/>
        <dsp:cNvSpPr/>
      </dsp:nvSpPr>
      <dsp:spPr>
        <a:xfrm>
          <a:off x="0" y="0"/>
          <a:ext cx="3418921" cy="1372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cs-CZ" sz="3100" kern="1200"/>
            <a:t>1. fáze od 1. týdne do 6. týdne</a:t>
          </a:r>
          <a:endParaRPr lang="en-US" sz="3100" kern="1200"/>
        </a:p>
      </dsp:txBody>
      <dsp:txXfrm>
        <a:off x="0" y="0"/>
        <a:ext cx="3418921" cy="1372790"/>
      </dsp:txXfrm>
    </dsp:sp>
    <dsp:sp modelId="{A9CFC046-1613-4E78-A238-5EA323C04DD8}">
      <dsp:nvSpPr>
        <dsp:cNvPr id="0" name=""/>
        <dsp:cNvSpPr/>
      </dsp:nvSpPr>
      <dsp:spPr>
        <a:xfrm>
          <a:off x="0" y="1372790"/>
          <a:ext cx="341892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78B36D4-98AC-47BD-A849-0A95E51F8FB7}">
      <dsp:nvSpPr>
        <dsp:cNvPr id="0" name=""/>
        <dsp:cNvSpPr/>
      </dsp:nvSpPr>
      <dsp:spPr>
        <a:xfrm>
          <a:off x="0" y="1372790"/>
          <a:ext cx="3418921" cy="1372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cs-CZ" sz="3100" kern="1200"/>
            <a:t>2. fáze od 7 týdnů do 3. měsíce</a:t>
          </a:r>
          <a:endParaRPr lang="en-US" sz="3100" kern="1200"/>
        </a:p>
      </dsp:txBody>
      <dsp:txXfrm>
        <a:off x="0" y="1372790"/>
        <a:ext cx="3418921" cy="1372790"/>
      </dsp:txXfrm>
    </dsp:sp>
    <dsp:sp modelId="{507720B7-2DBB-4A1C-91A2-4532BC171353}">
      <dsp:nvSpPr>
        <dsp:cNvPr id="0" name=""/>
        <dsp:cNvSpPr/>
      </dsp:nvSpPr>
      <dsp:spPr>
        <a:xfrm>
          <a:off x="0" y="2745581"/>
          <a:ext cx="34189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8B7A826-0E67-49EA-9FE3-D12BCAD66BEC}">
      <dsp:nvSpPr>
        <dsp:cNvPr id="0" name=""/>
        <dsp:cNvSpPr/>
      </dsp:nvSpPr>
      <dsp:spPr>
        <a:xfrm>
          <a:off x="0" y="2745581"/>
          <a:ext cx="3418921" cy="1372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cs-CZ" sz="3100" kern="1200"/>
            <a:t>3. fáze – dosažená v 6 měsících věku</a:t>
          </a:r>
          <a:endParaRPr lang="en-US" sz="3100" kern="1200"/>
        </a:p>
      </dsp:txBody>
      <dsp:txXfrm>
        <a:off x="0" y="2745581"/>
        <a:ext cx="3418921" cy="1372790"/>
      </dsp:txXfrm>
    </dsp:sp>
    <dsp:sp modelId="{26341696-2B1E-4D1B-8B78-CF848B946298}">
      <dsp:nvSpPr>
        <dsp:cNvPr id="0" name=""/>
        <dsp:cNvSpPr/>
      </dsp:nvSpPr>
      <dsp:spPr>
        <a:xfrm>
          <a:off x="0" y="4118372"/>
          <a:ext cx="341892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834962B-F007-4FE0-B955-70163E8A0A70}">
      <dsp:nvSpPr>
        <dsp:cNvPr id="0" name=""/>
        <dsp:cNvSpPr/>
      </dsp:nvSpPr>
      <dsp:spPr>
        <a:xfrm>
          <a:off x="0" y="4118372"/>
          <a:ext cx="3418921" cy="1372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cs-CZ" sz="3100" kern="1200"/>
            <a:t>4. fáze dosažená v 8 měsících věku</a:t>
          </a:r>
          <a:endParaRPr lang="en-US" sz="3100" kern="1200"/>
        </a:p>
      </dsp:txBody>
      <dsp:txXfrm>
        <a:off x="0" y="4118372"/>
        <a:ext cx="3418921" cy="1372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A0FDF-30BE-4B3C-9482-AAADF89265FC}">
      <dsp:nvSpPr>
        <dsp:cNvPr id="0" name=""/>
        <dsp:cNvSpPr/>
      </dsp:nvSpPr>
      <dsp:spPr>
        <a:xfrm>
          <a:off x="0" y="304601"/>
          <a:ext cx="4876800" cy="10048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8494" tIns="229108" rIns="378494" bIns="78232" numCol="1" spcCol="1270" anchor="t" anchorCtr="0">
          <a:noAutofit/>
        </a:bodyPr>
        <a:lstStyle/>
        <a:p>
          <a:pPr marL="57150" lvl="1" indent="-57150" algn="l" defTabSz="488950">
            <a:lnSpc>
              <a:spcPct val="90000"/>
            </a:lnSpc>
            <a:spcBef>
              <a:spcPct val="0"/>
            </a:spcBef>
            <a:spcAft>
              <a:spcPct val="15000"/>
            </a:spcAft>
            <a:buChar char="•"/>
          </a:pPr>
          <a:r>
            <a:rPr lang="cs-CZ" sz="1100" kern="1200"/>
            <a:t>Horní končetiny upaženy.</a:t>
          </a:r>
          <a:endParaRPr lang="en-US" sz="1100" kern="1200"/>
        </a:p>
        <a:p>
          <a:pPr marL="57150" lvl="1" indent="-57150" algn="l" defTabSz="488950">
            <a:lnSpc>
              <a:spcPct val="90000"/>
            </a:lnSpc>
            <a:spcBef>
              <a:spcPct val="0"/>
            </a:spcBef>
            <a:spcAft>
              <a:spcPct val="15000"/>
            </a:spcAft>
            <a:buChar char="•"/>
          </a:pPr>
          <a:r>
            <a:rPr lang="cs-CZ" sz="1100" kern="1200"/>
            <a:t>Ruce otevřené.</a:t>
          </a:r>
          <a:endParaRPr lang="en-US" sz="1100" kern="1200"/>
        </a:p>
        <a:p>
          <a:pPr marL="57150" lvl="1" indent="-57150" algn="l" defTabSz="488950">
            <a:lnSpc>
              <a:spcPct val="90000"/>
            </a:lnSpc>
            <a:spcBef>
              <a:spcPct val="0"/>
            </a:spcBef>
            <a:spcAft>
              <a:spcPct val="15000"/>
            </a:spcAft>
            <a:buChar char="•"/>
          </a:pPr>
          <a:r>
            <a:rPr lang="cs-CZ" sz="1100" kern="1200"/>
            <a:t>Šíje a trup až k thorakolumbálnímu přechodu napřímeny.</a:t>
          </a:r>
          <a:endParaRPr lang="en-US" sz="1100" kern="1200"/>
        </a:p>
        <a:p>
          <a:pPr marL="57150" lvl="1" indent="-57150" algn="l" defTabSz="488950">
            <a:lnSpc>
              <a:spcPct val="90000"/>
            </a:lnSpc>
            <a:spcBef>
              <a:spcPct val="0"/>
            </a:spcBef>
            <a:spcAft>
              <a:spcPct val="15000"/>
            </a:spcAft>
            <a:buChar char="•"/>
          </a:pPr>
          <a:r>
            <a:rPr lang="cs-CZ" sz="1100" kern="1200"/>
            <a:t>Ventrální flexe pánve povoluje.</a:t>
          </a:r>
          <a:endParaRPr lang="en-US" sz="1100" kern="1200"/>
        </a:p>
      </dsp:txBody>
      <dsp:txXfrm>
        <a:off x="0" y="304601"/>
        <a:ext cx="4876800" cy="1004850"/>
      </dsp:txXfrm>
    </dsp:sp>
    <dsp:sp modelId="{6ADEB99B-DC9E-4E50-A8EE-41AE57D0B939}">
      <dsp:nvSpPr>
        <dsp:cNvPr id="0" name=""/>
        <dsp:cNvSpPr/>
      </dsp:nvSpPr>
      <dsp:spPr>
        <a:xfrm>
          <a:off x="243840" y="142241"/>
          <a:ext cx="3413760" cy="3247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032" tIns="0" rIns="129032" bIns="0" numCol="1" spcCol="1270" anchor="ctr" anchorCtr="0">
          <a:noAutofit/>
        </a:bodyPr>
        <a:lstStyle/>
        <a:p>
          <a:pPr marL="0" lvl="0" indent="0" algn="l" defTabSz="488950">
            <a:lnSpc>
              <a:spcPct val="90000"/>
            </a:lnSpc>
            <a:spcBef>
              <a:spcPct val="0"/>
            </a:spcBef>
            <a:spcAft>
              <a:spcPct val="35000"/>
            </a:spcAft>
            <a:buNone/>
          </a:pPr>
          <a:r>
            <a:rPr lang="cs-CZ" sz="1100" b="1" kern="1200"/>
            <a:t>2. fáze: od 4. do 5./6. měsíce</a:t>
          </a:r>
          <a:endParaRPr lang="en-US" sz="1100" kern="1200"/>
        </a:p>
      </dsp:txBody>
      <dsp:txXfrm>
        <a:off x="259692" y="158093"/>
        <a:ext cx="3382056" cy="293016"/>
      </dsp:txXfrm>
    </dsp:sp>
    <dsp:sp modelId="{5A225DB4-3F7D-4D6C-BA18-C8DC9E0C8821}">
      <dsp:nvSpPr>
        <dsp:cNvPr id="0" name=""/>
        <dsp:cNvSpPr/>
      </dsp:nvSpPr>
      <dsp:spPr>
        <a:xfrm>
          <a:off x="0" y="1531211"/>
          <a:ext cx="4876800" cy="814274"/>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8494" tIns="229108" rIns="378494" bIns="78232" numCol="1" spcCol="1270" anchor="t" anchorCtr="0">
          <a:noAutofit/>
        </a:bodyPr>
        <a:lstStyle/>
        <a:p>
          <a:pPr marL="57150" lvl="1" indent="-57150" algn="l" defTabSz="488950">
            <a:lnSpc>
              <a:spcPct val="90000"/>
            </a:lnSpc>
            <a:spcBef>
              <a:spcPct val="0"/>
            </a:spcBef>
            <a:spcAft>
              <a:spcPct val="15000"/>
            </a:spcAft>
            <a:buChar char="•"/>
          </a:pPr>
          <a:r>
            <a:rPr lang="cs-CZ" sz="1100" kern="1200"/>
            <a:t>Horní končetiny vzpaženy.</a:t>
          </a:r>
          <a:endParaRPr lang="en-US" sz="1100" kern="1200"/>
        </a:p>
        <a:p>
          <a:pPr marL="57150" lvl="1" indent="-57150" algn="l" defTabSz="488950">
            <a:lnSpc>
              <a:spcPct val="90000"/>
            </a:lnSpc>
            <a:spcBef>
              <a:spcPct val="0"/>
            </a:spcBef>
            <a:spcAft>
              <a:spcPct val="15000"/>
            </a:spcAft>
            <a:buChar char="•"/>
          </a:pPr>
          <a:r>
            <a:rPr lang="cs-CZ" sz="1100" kern="1200"/>
            <a:t>Ruce otevřeny.</a:t>
          </a:r>
          <a:endParaRPr lang="en-US" sz="1100" kern="1200"/>
        </a:p>
        <a:p>
          <a:pPr marL="57150" lvl="1" indent="-57150" algn="l" defTabSz="488950">
            <a:lnSpc>
              <a:spcPct val="90000"/>
            </a:lnSpc>
            <a:spcBef>
              <a:spcPct val="0"/>
            </a:spcBef>
            <a:spcAft>
              <a:spcPct val="15000"/>
            </a:spcAft>
            <a:buChar char="•"/>
          </a:pPr>
          <a:r>
            <a:rPr lang="cs-CZ" sz="1100" kern="1200"/>
            <a:t>Symetrické napřímení šíje a trupu až do lumbosakrálního přechodu.</a:t>
          </a:r>
          <a:endParaRPr lang="en-US" sz="1100" kern="1200"/>
        </a:p>
      </dsp:txBody>
      <dsp:txXfrm>
        <a:off x="0" y="1531211"/>
        <a:ext cx="4876800" cy="814274"/>
      </dsp:txXfrm>
    </dsp:sp>
    <dsp:sp modelId="{94037866-F5F0-4D02-B739-79431C34AA9F}">
      <dsp:nvSpPr>
        <dsp:cNvPr id="0" name=""/>
        <dsp:cNvSpPr/>
      </dsp:nvSpPr>
      <dsp:spPr>
        <a:xfrm>
          <a:off x="243840" y="1368851"/>
          <a:ext cx="3413760" cy="3247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032" tIns="0" rIns="129032" bIns="0" numCol="1" spcCol="1270" anchor="ctr" anchorCtr="0">
          <a:noAutofit/>
        </a:bodyPr>
        <a:lstStyle/>
        <a:p>
          <a:pPr marL="0" lvl="0" indent="0" algn="l" defTabSz="488950">
            <a:lnSpc>
              <a:spcPct val="90000"/>
            </a:lnSpc>
            <a:spcBef>
              <a:spcPct val="0"/>
            </a:spcBef>
            <a:spcAft>
              <a:spcPct val="35000"/>
            </a:spcAft>
            <a:buNone/>
          </a:pPr>
          <a:r>
            <a:rPr lang="cs-CZ" sz="1100" b="1" kern="1200"/>
            <a:t>3. fáze od 7. do 9./10./12. měsíce</a:t>
          </a:r>
          <a:endParaRPr lang="en-US" sz="1100" kern="1200"/>
        </a:p>
      </dsp:txBody>
      <dsp:txXfrm>
        <a:off x="259692" y="1384703"/>
        <a:ext cx="3382056" cy="293016"/>
      </dsp:txXfrm>
    </dsp:sp>
    <dsp:sp modelId="{A10CDD5B-E2D7-436E-9494-41D7F6154B2E}">
      <dsp:nvSpPr>
        <dsp:cNvPr id="0" name=""/>
        <dsp:cNvSpPr/>
      </dsp:nvSpPr>
      <dsp:spPr>
        <a:xfrm>
          <a:off x="0" y="2567246"/>
          <a:ext cx="4876800" cy="952875"/>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8494" tIns="229108" rIns="378494" bIns="78232" numCol="1" spcCol="1270" anchor="t" anchorCtr="0">
          <a:noAutofit/>
        </a:bodyPr>
        <a:lstStyle/>
        <a:p>
          <a:pPr marL="57150" lvl="1" indent="-57150" algn="l" defTabSz="488950">
            <a:lnSpc>
              <a:spcPct val="90000"/>
            </a:lnSpc>
            <a:spcBef>
              <a:spcPct val="0"/>
            </a:spcBef>
            <a:spcAft>
              <a:spcPct val="15000"/>
            </a:spcAft>
            <a:buChar char="•"/>
          </a:pPr>
          <a:r>
            <a:rPr lang="cs-CZ" sz="1100" kern="1200"/>
            <a:t>Dítě se aktivně pokouší zachytit se a přitáhnout se k vyšetřujícímu.</a:t>
          </a:r>
          <a:endParaRPr lang="en-US" sz="1100" kern="1200"/>
        </a:p>
        <a:p>
          <a:pPr marL="57150" lvl="1" indent="-57150" algn="l" defTabSz="488950">
            <a:lnSpc>
              <a:spcPct val="90000"/>
            </a:lnSpc>
            <a:spcBef>
              <a:spcPct val="0"/>
            </a:spcBef>
            <a:spcAft>
              <a:spcPct val="15000"/>
            </a:spcAft>
            <a:buChar char="•"/>
          </a:pPr>
          <a:r>
            <a:rPr lang="cs-CZ" sz="1100" kern="1200"/>
            <a:t>V 1. trimenonu je paže kolmo k ose těla. Tento úhel se zvětší v 2. trimenonu postupně z 90 na 135°. Na konci 3. trimenonu dosáhne 160°.</a:t>
          </a:r>
          <a:endParaRPr lang="en-US" sz="1100" kern="1200"/>
        </a:p>
      </dsp:txBody>
      <dsp:txXfrm>
        <a:off x="0" y="2567246"/>
        <a:ext cx="4876800" cy="952875"/>
      </dsp:txXfrm>
    </dsp:sp>
    <dsp:sp modelId="{691A26B9-894D-48D3-80E3-664AA0A94213}">
      <dsp:nvSpPr>
        <dsp:cNvPr id="0" name=""/>
        <dsp:cNvSpPr/>
      </dsp:nvSpPr>
      <dsp:spPr>
        <a:xfrm>
          <a:off x="243840" y="2404886"/>
          <a:ext cx="3413760" cy="3247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032" tIns="0" rIns="129032" bIns="0" numCol="1" spcCol="1270" anchor="ctr" anchorCtr="0">
          <a:noAutofit/>
        </a:bodyPr>
        <a:lstStyle/>
        <a:p>
          <a:pPr marL="0" lvl="0" indent="0" algn="l" defTabSz="488950">
            <a:lnSpc>
              <a:spcPct val="90000"/>
            </a:lnSpc>
            <a:spcBef>
              <a:spcPct val="0"/>
            </a:spcBef>
            <a:spcAft>
              <a:spcPct val="35000"/>
            </a:spcAft>
            <a:buNone/>
          </a:pPr>
          <a:r>
            <a:rPr lang="cs-CZ" sz="1100" b="1" kern="1200"/>
            <a:t>4. fáze od cca 9. měsíce</a:t>
          </a:r>
          <a:endParaRPr lang="en-US" sz="1100" kern="1200"/>
        </a:p>
      </dsp:txBody>
      <dsp:txXfrm>
        <a:off x="259692" y="2420738"/>
        <a:ext cx="3382056" cy="293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33D9B-153D-49BB-9F20-4A41A6DD2CF2}">
      <dsp:nvSpPr>
        <dsp:cNvPr id="0" name=""/>
        <dsp:cNvSpPr/>
      </dsp:nvSpPr>
      <dsp:spPr>
        <a:xfrm>
          <a:off x="0" y="21401"/>
          <a:ext cx="10249677" cy="1124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kern="1200" dirty="0" err="1"/>
            <a:t>Aference</a:t>
          </a:r>
          <a:r>
            <a:rPr lang="cs-CZ" sz="1600" kern="1200" dirty="0"/>
            <a:t> drážděním proprioreceptorů je pro terapii NEJVÝHODNĚJŠÍ. Proč?</a:t>
          </a:r>
          <a:r>
            <a:rPr lang="cs-CZ" sz="1600" kern="1200" dirty="0">
              <a:latin typeface="Elephant"/>
            </a:rPr>
            <a:t> </a:t>
          </a:r>
          <a:endParaRPr lang="en-US" sz="1600" kern="1200"/>
        </a:p>
      </dsp:txBody>
      <dsp:txXfrm>
        <a:off x="54875" y="76276"/>
        <a:ext cx="10139927" cy="1014364"/>
      </dsp:txXfrm>
    </dsp:sp>
    <dsp:sp modelId="{FDDAFF1D-7D5B-4431-89B6-41A2DB3E1A25}">
      <dsp:nvSpPr>
        <dsp:cNvPr id="0" name=""/>
        <dsp:cNvSpPr/>
      </dsp:nvSpPr>
      <dsp:spPr>
        <a:xfrm>
          <a:off x="0" y="1191595"/>
          <a:ext cx="10249677" cy="1124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tyto receptory prakticky neznají adaptaci! </a:t>
          </a:r>
          <a:endParaRPr lang="en-US" sz="1600" kern="1200" dirty="0"/>
        </a:p>
      </dsp:txBody>
      <dsp:txXfrm>
        <a:off x="54875" y="1246470"/>
        <a:ext cx="10139927" cy="1014364"/>
      </dsp:txXfrm>
    </dsp:sp>
    <dsp:sp modelId="{3D3E6E2A-965C-4E63-9E49-3A3D0A251615}">
      <dsp:nvSpPr>
        <dsp:cNvPr id="0" name=""/>
        <dsp:cNvSpPr/>
      </dsp:nvSpPr>
      <dsp:spPr>
        <a:xfrm>
          <a:off x="0" y="2361789"/>
          <a:ext cx="10249677" cy="1124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cs-CZ" sz="1600" kern="1200" dirty="0"/>
            <a:t>Nejvíce proprioreceptorů je v autochtonní muskulatuře</a:t>
          </a:r>
          <a:r>
            <a:rPr lang="cs-CZ" sz="1600" kern="1200" dirty="0">
              <a:solidFill>
                <a:schemeClr val="bg1"/>
              </a:solidFill>
              <a:latin typeface="Elephant"/>
            </a:rPr>
            <a:t> </a:t>
          </a:r>
          <a:r>
            <a:rPr lang="cs-CZ" sz="1600" b="1" kern="1200" dirty="0">
              <a:solidFill>
                <a:schemeClr val="bg1"/>
              </a:solidFill>
            </a:rPr>
            <a:t>→</a:t>
          </a:r>
          <a:r>
            <a:rPr lang="cs-CZ" sz="1600" kern="1200" dirty="0">
              <a:latin typeface="Elephant"/>
            </a:rPr>
            <a:t> </a:t>
          </a:r>
          <a:r>
            <a:rPr lang="cs-CZ" sz="1600" kern="1200" dirty="0" err="1"/>
            <a:t>aference</a:t>
          </a:r>
          <a:r>
            <a:rPr lang="cs-CZ" sz="1600" kern="1200" dirty="0"/>
            <a:t> z oblasti osového orgánu je při terapii rozhodující!</a:t>
          </a:r>
          <a:endParaRPr lang="en-US" sz="1600" kern="1200" dirty="0"/>
        </a:p>
      </dsp:txBody>
      <dsp:txXfrm>
        <a:off x="54875" y="2416664"/>
        <a:ext cx="10139927" cy="1014364"/>
      </dsp:txXfrm>
    </dsp:sp>
    <dsp:sp modelId="{06621E60-FF63-4E13-94F8-6C03A30EA3D5}">
      <dsp:nvSpPr>
        <dsp:cNvPr id="0" name=""/>
        <dsp:cNvSpPr/>
      </dsp:nvSpPr>
      <dsp:spPr>
        <a:xfrm>
          <a:off x="0" y="3531983"/>
          <a:ext cx="10249677" cy="1124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Principem terapie je terapeutem vytvářený cílený tlak na pacienta ležícího v poloze na zádech, na břiše nebo na boku. Tyto podněty mají za následek dva pohybové komplexy: reflexní plazení (v leže) a reflexní otáčení (končí při pohybu na všech čtyřech).  Zároveň tímto dostávají jasný impulz všechny motorické pohyby objevující se u člověka v rámci vývoje: uchopování, otáčení, lezení, vertikalizace a chůze.</a:t>
          </a:r>
          <a:endParaRPr lang="en-US" sz="1600" kern="1200" dirty="0"/>
        </a:p>
      </dsp:txBody>
      <dsp:txXfrm>
        <a:off x="54875" y="3586858"/>
        <a:ext cx="10139927" cy="10143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5/1/2021</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76819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5/1/2021</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03305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5/1/2021</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36974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5/1/2021</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312508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5/1/2021</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12782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5/1/2021</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1731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5/1/2021</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15163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5/1/2021</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5215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5/1/2021</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64441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5/1/2021</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51991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5/1/2021</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68421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5/1/2021</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7408619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85" r:id="rId6"/>
    <p:sldLayoutId id="2147483681" r:id="rId7"/>
    <p:sldLayoutId id="2147483682" r:id="rId8"/>
    <p:sldLayoutId id="2147483683" r:id="rId9"/>
    <p:sldLayoutId id="2147483684" r:id="rId10"/>
    <p:sldLayoutId id="2147483686"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2.jpeg"/><Relationship Id="rId7" Type="http://schemas.openxmlformats.org/officeDocument/2006/relationships/diagramQuickStyle" Target="../diagrams/quickStyle4.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24.jpeg"/><Relationship Id="rId4" Type="http://schemas.openxmlformats.org/officeDocument/2006/relationships/image" Target="../media/image23.jpeg"/><Relationship Id="rId9" Type="http://schemas.microsoft.com/office/2007/relationships/diagramDrawing" Target="../diagrams/drawing4.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1.jpeg"/><Relationship Id="rId7" Type="http://schemas.openxmlformats.org/officeDocument/2006/relationships/diagramColors" Target="../diagrams/colors5.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fyzioklinika.cz/clanky-o-zdravi" TargetMode="External"/><Relationship Id="rId2" Type="http://schemas.openxmlformats.org/officeDocument/2006/relationships/hyperlink" Target="http://www.rl-corpus.cz/vojtuv-princip/vyvojova-kineziologie/" TargetMode="External"/><Relationship Id="rId1" Type="http://schemas.openxmlformats.org/officeDocument/2006/relationships/slideLayout" Target="../slideLayouts/slideLayout2.xml"/><Relationship Id="rId5" Type="http://schemas.openxmlformats.org/officeDocument/2006/relationships/hyperlink" Target="https://konecnylumir.wixsite.com/expertfyzio1/vojtova-metoda" TargetMode="External"/><Relationship Id="rId4" Type="http://schemas.openxmlformats.org/officeDocument/2006/relationships/hyperlink" Target="https://www.vojta.com/cs/vojtuv-princip/diagnostika-vojty/polohove-testy"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DB9A0B-5BEE-4811-B9BE-434966B3D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ktní zakřivené čáry s rozostřenými světly">
            <a:extLst>
              <a:ext uri="{FF2B5EF4-FFF2-40B4-BE49-F238E27FC236}">
                <a16:creationId xmlns:a16="http://schemas.microsoft.com/office/drawing/2014/main" id="{2F5A88FF-7ADD-4409-BF4B-C8754CCF3583}"/>
              </a:ext>
            </a:extLst>
          </p:cNvPr>
          <p:cNvPicPr>
            <a:picLocks noChangeAspect="1"/>
          </p:cNvPicPr>
          <p:nvPr/>
        </p:nvPicPr>
        <p:blipFill rotWithShape="1">
          <a:blip r:embed="rId2"/>
          <a:srcRect l="18469" r="-1" b="-1"/>
          <a:stretch/>
        </p:blipFill>
        <p:spPr>
          <a:xfrm>
            <a:off x="-29672" y="10"/>
            <a:ext cx="12221671" cy="6857989"/>
          </a:xfrm>
          <a:prstGeom prst="rect">
            <a:avLst/>
          </a:prstGeom>
        </p:spPr>
      </p:pic>
      <p:sp>
        <p:nvSpPr>
          <p:cNvPr id="20" name="Freeform: Shape 19">
            <a:extLst>
              <a:ext uri="{FF2B5EF4-FFF2-40B4-BE49-F238E27FC236}">
                <a16:creationId xmlns:a16="http://schemas.microsoft.com/office/drawing/2014/main" id="{86FAFD5A-982D-4A23-BE62-6332580A8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9673" y="-7875"/>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537EB9A-A190-4BBE-8731-EF4F640D2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4346192"/>
            <a:ext cx="11582399" cy="2514603"/>
          </a:xfrm>
          <a:custGeom>
            <a:avLst/>
            <a:gdLst>
              <a:gd name="connsiteX0" fmla="*/ 3766723 w 11582399"/>
              <a:gd name="connsiteY0" fmla="*/ 0 h 2514603"/>
              <a:gd name="connsiteX1" fmla="*/ 11582399 w 11582399"/>
              <a:gd name="connsiteY1" fmla="*/ 0 h 2514603"/>
              <a:gd name="connsiteX2" fmla="*/ 11582399 w 11582399"/>
              <a:gd name="connsiteY2" fmla="*/ 2514602 h 2514603"/>
              <a:gd name="connsiteX3" fmla="*/ 8231814 w 11582399"/>
              <a:gd name="connsiteY3" fmla="*/ 2514602 h 2514603"/>
              <a:gd name="connsiteX4" fmla="*/ 8231814 w 11582399"/>
              <a:gd name="connsiteY4" fmla="*/ 2514603 h 2514603"/>
              <a:gd name="connsiteX5" fmla="*/ 0 w 11582399"/>
              <a:gd name="connsiteY5" fmla="*/ 2514603 h 2514603"/>
              <a:gd name="connsiteX6" fmla="*/ 0 w 11582399"/>
              <a:gd name="connsiteY6" fmla="*/ 2453759 h 2514603"/>
              <a:gd name="connsiteX7" fmla="*/ 0 w 11582399"/>
              <a:gd name="connsiteY7" fmla="*/ 2436722 h 2514603"/>
              <a:gd name="connsiteX8" fmla="*/ 861 w 11582399"/>
              <a:gd name="connsiteY8" fmla="*/ 2436722 h 2514603"/>
              <a:gd name="connsiteX9" fmla="*/ 12668 w 11582399"/>
              <a:gd name="connsiteY9" fmla="*/ 2202877 h 2514603"/>
              <a:gd name="connsiteX10" fmla="*/ 2453759 w 11582399"/>
              <a:gd name="connsiteY10" fmla="*/ 1 h 2514603"/>
              <a:gd name="connsiteX11" fmla="*/ 2564348 w 11582399"/>
              <a:gd name="connsiteY11" fmla="*/ 2797 h 2514603"/>
              <a:gd name="connsiteX12" fmla="*/ 3766723 w 11582399"/>
              <a:gd name="connsiteY12" fmla="*/ 2797 h 251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82399" h="2514603">
                <a:moveTo>
                  <a:pt x="3766723" y="0"/>
                </a:moveTo>
                <a:lnTo>
                  <a:pt x="11582399" y="0"/>
                </a:lnTo>
                <a:lnTo>
                  <a:pt x="11582399" y="2514602"/>
                </a:lnTo>
                <a:lnTo>
                  <a:pt x="8231814" y="2514602"/>
                </a:lnTo>
                <a:lnTo>
                  <a:pt x="8231814" y="2514603"/>
                </a:lnTo>
                <a:lnTo>
                  <a:pt x="0" y="2514603"/>
                </a:lnTo>
                <a:lnTo>
                  <a:pt x="0" y="2453759"/>
                </a:lnTo>
                <a:lnTo>
                  <a:pt x="0" y="2436722"/>
                </a:lnTo>
                <a:lnTo>
                  <a:pt x="861" y="2436722"/>
                </a:lnTo>
                <a:lnTo>
                  <a:pt x="12668" y="2202877"/>
                </a:lnTo>
                <a:cubicBezTo>
                  <a:pt x="138326" y="965555"/>
                  <a:pt x="1183284" y="1"/>
                  <a:pt x="2453759" y="1"/>
                </a:cubicBezTo>
                <a:lnTo>
                  <a:pt x="2564348" y="2797"/>
                </a:lnTo>
                <a:lnTo>
                  <a:pt x="3766723" y="2797"/>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EC0FAB6-9835-4DB8-A338-23665E265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3394" y="0"/>
            <a:ext cx="4528607"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2067635" y="4626592"/>
            <a:ext cx="8600365" cy="1224926"/>
          </a:xfrm>
        </p:spPr>
        <p:txBody>
          <a:bodyPr anchor="b">
            <a:normAutofit/>
          </a:bodyPr>
          <a:lstStyle/>
          <a:p>
            <a:pPr>
              <a:lnSpc>
                <a:spcPct val="90000"/>
              </a:lnSpc>
            </a:pPr>
            <a:r>
              <a:rPr lang="cs-CZ" sz="4100">
                <a:solidFill>
                  <a:srgbClr val="FFFFFF"/>
                </a:solidFill>
              </a:rPr>
              <a:t>VOJTOVA REFLEXNÍ LOKOMOCE</a:t>
            </a:r>
          </a:p>
        </p:txBody>
      </p:sp>
      <p:sp>
        <p:nvSpPr>
          <p:cNvPr id="3" name="Podnadpis 2"/>
          <p:cNvSpPr>
            <a:spLocks noGrp="1"/>
          </p:cNvSpPr>
          <p:nvPr>
            <p:ph type="subTitle" idx="1"/>
          </p:nvPr>
        </p:nvSpPr>
        <p:spPr>
          <a:xfrm>
            <a:off x="2067636" y="5936776"/>
            <a:ext cx="6660107" cy="625497"/>
          </a:xfrm>
        </p:spPr>
        <p:txBody>
          <a:bodyPr>
            <a:normAutofit/>
          </a:bodyPr>
          <a:lstStyle/>
          <a:p>
            <a:r>
              <a:rPr lang="cs-CZ" sz="1400" dirty="0">
                <a:solidFill>
                  <a:srgbClr val="FFFFFF"/>
                </a:solidFill>
              </a:rPr>
              <a:t>Mgr. Marie krejčová</a:t>
            </a:r>
            <a:endParaRPr lang="cs-CZ" sz="1400">
              <a:solidFill>
                <a:srgbClr val="FFFFFF"/>
              </a:solidFill>
            </a:endParaRPr>
          </a:p>
        </p:txBody>
      </p:sp>
    </p:spTree>
    <p:extLst>
      <p:ext uri="{BB962C8B-B14F-4D97-AF65-F5344CB8AC3E}">
        <p14:creationId xmlns:p14="http://schemas.microsoft.com/office/powerpoint/2010/main" val="37995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7F3B04D5-C785-4B3F-985C-368F2E719797}"/>
              </a:ext>
            </a:extLst>
          </p:cNvPr>
          <p:cNvSpPr>
            <a:spLocks noGrp="1"/>
          </p:cNvSpPr>
          <p:nvPr>
            <p:ph type="title"/>
          </p:nvPr>
        </p:nvSpPr>
        <p:spPr>
          <a:xfrm>
            <a:off x="609600" y="685800"/>
            <a:ext cx="2952465" cy="5486400"/>
          </a:xfrm>
        </p:spPr>
        <p:txBody>
          <a:bodyPr anchor="ctr">
            <a:normAutofit/>
          </a:bodyPr>
          <a:lstStyle/>
          <a:p>
            <a:r>
              <a:rPr lang="cs-CZ" sz="2200">
                <a:solidFill>
                  <a:srgbClr val="FFFFFF"/>
                </a:solidFill>
              </a:rPr>
              <a:t>ONTOGENEZE DECHOVÝCH FUNKCÍ</a:t>
            </a: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173EFFD3-27DB-4E10-A085-21B1E7A56B92}"/>
              </a:ext>
            </a:extLst>
          </p:cNvPr>
          <p:cNvSpPr>
            <a:spLocks noGrp="1"/>
          </p:cNvSpPr>
          <p:nvPr>
            <p:ph idx="1"/>
          </p:nvPr>
        </p:nvSpPr>
        <p:spPr>
          <a:xfrm>
            <a:off x="5181600" y="685800"/>
            <a:ext cx="6096000" cy="5491163"/>
          </a:xfrm>
        </p:spPr>
        <p:txBody>
          <a:bodyPr vert="horz" lIns="91440" tIns="45720" rIns="91440" bIns="45720" rtlCol="0" anchor="ctr">
            <a:normAutofit/>
          </a:bodyPr>
          <a:lstStyle/>
          <a:p>
            <a:pPr algn="just"/>
            <a:r>
              <a:rPr lang="cs-CZ" b="1" dirty="0"/>
              <a:t>Novorozenec: izolované "brániční" dýchání (bránice nemá </a:t>
            </a:r>
            <a:r>
              <a:rPr lang="cs-CZ" b="1" err="1"/>
              <a:t>punctum</a:t>
            </a:r>
            <a:r>
              <a:rPr lang="cs-CZ" b="1" dirty="0"/>
              <a:t> </a:t>
            </a:r>
            <a:r>
              <a:rPr lang="cs-CZ" b="1" err="1"/>
              <a:t>fixum</a:t>
            </a:r>
            <a:r>
              <a:rPr lang="cs-CZ" b="1" dirty="0"/>
              <a:t>)</a:t>
            </a:r>
          </a:p>
          <a:p>
            <a:pPr algn="just"/>
            <a:r>
              <a:rPr lang="cs-CZ" b="1" dirty="0"/>
              <a:t>3. měsíc: začlenění bránice do posturální funkce (</a:t>
            </a:r>
            <a:r>
              <a:rPr lang="cs-CZ" b="1" err="1"/>
              <a:t>punctum</a:t>
            </a:r>
            <a:r>
              <a:rPr lang="cs-CZ" b="1" dirty="0"/>
              <a:t> </a:t>
            </a:r>
            <a:r>
              <a:rPr lang="cs-CZ" b="1" err="1"/>
              <a:t>fixum</a:t>
            </a:r>
            <a:r>
              <a:rPr lang="cs-CZ" b="1" dirty="0"/>
              <a:t> na žebrech), snížení frekvence, prohloubení dechu</a:t>
            </a:r>
          </a:p>
          <a:p>
            <a:pPr algn="just"/>
            <a:r>
              <a:rPr lang="cs-CZ" b="1" dirty="0"/>
              <a:t>5.-6. měsíc: stabilizace </a:t>
            </a:r>
            <a:r>
              <a:rPr lang="cs-CZ" b="1" err="1"/>
              <a:t>ThL</a:t>
            </a:r>
            <a:r>
              <a:rPr lang="cs-CZ" b="1" dirty="0"/>
              <a:t> přechodu, rozvoj hrudního dýchání - uplatnění dorzálních částí v posturální funkci</a:t>
            </a:r>
          </a:p>
          <a:p>
            <a:pPr algn="just"/>
            <a:r>
              <a:rPr lang="cs-CZ" b="1" dirty="0"/>
              <a:t>9. měsíc: vstup bránice do horizontály, </a:t>
            </a:r>
            <a:r>
              <a:rPr lang="cs-CZ" b="1" dirty="0" err="1"/>
              <a:t>koaktivace</a:t>
            </a:r>
            <a:r>
              <a:rPr lang="cs-CZ" b="1" dirty="0"/>
              <a:t> s ústním a pánevním dnem s břišními svaly ve vertikále (plně nabývá na posturální funkci </a:t>
            </a:r>
            <a:r>
              <a:rPr lang="cs-CZ" b="1" dirty="0">
                <a:solidFill>
                  <a:schemeClr val="tx1"/>
                </a:solidFill>
                <a:ea typeface="+mn-lt"/>
                <a:cs typeface="+mn-lt"/>
              </a:rPr>
              <a:t>→</a:t>
            </a:r>
            <a:r>
              <a:rPr lang="cs-CZ" b="1" dirty="0">
                <a:ea typeface="+mn-lt"/>
                <a:cs typeface="+mn-lt"/>
              </a:rPr>
              <a:t> rozvoj řeči)</a:t>
            </a:r>
          </a:p>
        </p:txBody>
      </p:sp>
    </p:spTree>
    <p:extLst>
      <p:ext uri="{BB962C8B-B14F-4D97-AF65-F5344CB8AC3E}">
        <p14:creationId xmlns:p14="http://schemas.microsoft.com/office/powerpoint/2010/main" val="347141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Rectangle 32">
            <a:extLst>
              <a:ext uri="{FF2B5EF4-FFF2-40B4-BE49-F238E27FC236}">
                <a16:creationId xmlns:a16="http://schemas.microsoft.com/office/drawing/2014/main" id="{77901D2C-4D1D-4053-BD62-10629272A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irálový vzor mušle">
            <a:extLst>
              <a:ext uri="{FF2B5EF4-FFF2-40B4-BE49-F238E27FC236}">
                <a16:creationId xmlns:a16="http://schemas.microsoft.com/office/drawing/2014/main" id="{F0A84193-B6BF-4499-9DA9-3220D5DEB122}"/>
              </a:ext>
            </a:extLst>
          </p:cNvPr>
          <p:cNvPicPr>
            <a:picLocks noChangeAspect="1"/>
          </p:cNvPicPr>
          <p:nvPr/>
        </p:nvPicPr>
        <p:blipFill rotWithShape="1">
          <a:blip r:embed="rId2"/>
          <a:srcRect t="18747" b="10940"/>
          <a:stretch/>
        </p:blipFill>
        <p:spPr>
          <a:xfrm>
            <a:off x="20" y="10"/>
            <a:ext cx="12191979" cy="6857989"/>
          </a:xfrm>
          <a:prstGeom prst="rect">
            <a:avLst/>
          </a:prstGeom>
        </p:spPr>
      </p:pic>
      <p:sp>
        <p:nvSpPr>
          <p:cNvPr id="35" name="Freeform: Shape 34">
            <a:extLst>
              <a:ext uri="{FF2B5EF4-FFF2-40B4-BE49-F238E27FC236}">
                <a16:creationId xmlns:a16="http://schemas.microsoft.com/office/drawing/2014/main" id="{5F57F552-6ACB-4BD6-95BB-552E32337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71871" cy="6858000"/>
          </a:xfrm>
          <a:custGeom>
            <a:avLst/>
            <a:gdLst>
              <a:gd name="connsiteX0" fmla="*/ 0 w 4871871"/>
              <a:gd name="connsiteY0" fmla="*/ 0 h 6858000"/>
              <a:gd name="connsiteX1" fmla="*/ 790508 w 4871871"/>
              <a:gd name="connsiteY1" fmla="*/ 0 h 6858000"/>
              <a:gd name="connsiteX2" fmla="*/ 1263666 w 4871871"/>
              <a:gd name="connsiteY2" fmla="*/ 0 h 6858000"/>
              <a:gd name="connsiteX3" fmla="*/ 2109797 w 4871871"/>
              <a:gd name="connsiteY3" fmla="*/ 0 h 6858000"/>
              <a:gd name="connsiteX4" fmla="*/ 2109797 w 4871871"/>
              <a:gd name="connsiteY4" fmla="*/ 3626 h 6858000"/>
              <a:gd name="connsiteX5" fmla="*/ 2327760 w 4871871"/>
              <a:gd name="connsiteY5" fmla="*/ 14632 h 6858000"/>
              <a:gd name="connsiteX6" fmla="*/ 4871871 w 4871871"/>
              <a:gd name="connsiteY6" fmla="*/ 2833858 h 6858000"/>
              <a:gd name="connsiteX7" fmla="*/ 4869909 w 4871871"/>
              <a:gd name="connsiteY7" fmla="*/ 2911467 h 6858000"/>
              <a:gd name="connsiteX8" fmla="*/ 4871871 w 4871871"/>
              <a:gd name="connsiteY8" fmla="*/ 2911467 h 6858000"/>
              <a:gd name="connsiteX9" fmla="*/ 4871871 w 4871871"/>
              <a:gd name="connsiteY9" fmla="*/ 6858000 h 6858000"/>
              <a:gd name="connsiteX10" fmla="*/ 0 w 487187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1871" h="6858000">
                <a:moveTo>
                  <a:pt x="0" y="0"/>
                </a:moveTo>
                <a:lnTo>
                  <a:pt x="790508" y="0"/>
                </a:lnTo>
                <a:lnTo>
                  <a:pt x="1263666" y="0"/>
                </a:lnTo>
                <a:lnTo>
                  <a:pt x="2109797" y="0"/>
                </a:lnTo>
                <a:lnTo>
                  <a:pt x="2109797" y="3626"/>
                </a:lnTo>
                <a:lnTo>
                  <a:pt x="2327760" y="14632"/>
                </a:lnTo>
                <a:cubicBezTo>
                  <a:pt x="3756749" y="159754"/>
                  <a:pt x="4871871" y="1366581"/>
                  <a:pt x="4871871" y="2833858"/>
                </a:cubicBezTo>
                <a:lnTo>
                  <a:pt x="4869909" y="2911467"/>
                </a:lnTo>
                <a:lnTo>
                  <a:pt x="4871871" y="2911467"/>
                </a:lnTo>
                <a:lnTo>
                  <a:pt x="4871871"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E2AA552-C057-41E2-B495-5E99A675A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 y="-1"/>
            <a:ext cx="12192000" cy="4427159"/>
          </a:xfrm>
          <a:custGeom>
            <a:avLst/>
            <a:gdLst>
              <a:gd name="connsiteX0" fmla="*/ 0 w 12192000"/>
              <a:gd name="connsiteY0" fmla="*/ 0 h 4427159"/>
              <a:gd name="connsiteX1" fmla="*/ 12192000 w 12192000"/>
              <a:gd name="connsiteY1" fmla="*/ 0 h 4427159"/>
              <a:gd name="connsiteX2" fmla="*/ 12192000 w 12192000"/>
              <a:gd name="connsiteY2" fmla="*/ 861683 h 4427159"/>
              <a:gd name="connsiteX3" fmla="*/ 11844593 w 12192000"/>
              <a:gd name="connsiteY3" fmla="*/ 861683 h 4427159"/>
              <a:gd name="connsiteX4" fmla="*/ 11844593 w 12192000"/>
              <a:gd name="connsiteY4" fmla="*/ 861680 h 4427159"/>
              <a:gd name="connsiteX5" fmla="*/ 3758325 w 12192000"/>
              <a:gd name="connsiteY5" fmla="*/ 861680 h 4427159"/>
              <a:gd name="connsiteX6" fmla="*/ 3758325 w 12192000"/>
              <a:gd name="connsiteY6" fmla="*/ 864214 h 4427159"/>
              <a:gd name="connsiteX7" fmla="*/ 3658142 w 12192000"/>
              <a:gd name="connsiteY7" fmla="*/ 861680 h 4427159"/>
              <a:gd name="connsiteX8" fmla="*/ 18887 w 12192000"/>
              <a:gd name="connsiteY8" fmla="*/ 4145798 h 4427159"/>
              <a:gd name="connsiteX9" fmla="*/ 4679 w 12192000"/>
              <a:gd name="connsiteY9" fmla="*/ 4427159 h 4427159"/>
              <a:gd name="connsiteX10" fmla="*/ 0 w 12192000"/>
              <a:gd name="connsiteY10" fmla="*/ 4427159 h 44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427159">
                <a:moveTo>
                  <a:pt x="0" y="0"/>
                </a:moveTo>
                <a:lnTo>
                  <a:pt x="12192000" y="0"/>
                </a:lnTo>
                <a:lnTo>
                  <a:pt x="12192000" y="861683"/>
                </a:lnTo>
                <a:lnTo>
                  <a:pt x="11844593" y="861683"/>
                </a:lnTo>
                <a:lnTo>
                  <a:pt x="11844593" y="861680"/>
                </a:lnTo>
                <a:lnTo>
                  <a:pt x="3758325" y="861680"/>
                </a:lnTo>
                <a:lnTo>
                  <a:pt x="3758325" y="864214"/>
                </a:lnTo>
                <a:lnTo>
                  <a:pt x="3658142" y="861680"/>
                </a:lnTo>
                <a:cubicBezTo>
                  <a:pt x="1764077" y="861680"/>
                  <a:pt x="206220" y="2301158"/>
                  <a:pt x="18887" y="4145798"/>
                </a:cubicBezTo>
                <a:lnTo>
                  <a:pt x="4679" y="4427159"/>
                </a:lnTo>
                <a:lnTo>
                  <a:pt x="0" y="4427159"/>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1FF20FB2-438D-45FD-9075-74DED45174F5}"/>
              </a:ext>
            </a:extLst>
          </p:cNvPr>
          <p:cNvSpPr>
            <a:spLocks noGrp="1"/>
          </p:cNvSpPr>
          <p:nvPr>
            <p:ph type="title"/>
          </p:nvPr>
        </p:nvSpPr>
        <p:spPr>
          <a:xfrm>
            <a:off x="609602" y="1600200"/>
            <a:ext cx="3787470" cy="3416967"/>
          </a:xfrm>
        </p:spPr>
        <p:txBody>
          <a:bodyPr vert="horz" lIns="91440" tIns="45720" rIns="91440" bIns="45720" rtlCol="0" anchor="b">
            <a:normAutofit/>
          </a:bodyPr>
          <a:lstStyle/>
          <a:p>
            <a:pPr>
              <a:lnSpc>
                <a:spcPct val="90000"/>
              </a:lnSpc>
            </a:pPr>
            <a:r>
              <a:rPr lang="en-US" sz="2400">
                <a:solidFill>
                  <a:srgbClr val="FFFFFF"/>
                </a:solidFill>
              </a:rPr>
              <a:t>OBECNÉ PRINCIPY POSTURÁLNÍ ONTOGENEZE V KINEZIOTERAPII </a:t>
            </a:r>
          </a:p>
        </p:txBody>
      </p:sp>
    </p:spTree>
    <p:extLst>
      <p:ext uri="{BB962C8B-B14F-4D97-AF65-F5344CB8AC3E}">
        <p14:creationId xmlns:p14="http://schemas.microsoft.com/office/powerpoint/2010/main" val="182117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3F9FF1-973D-42AD-8BBC-3BB88E6FFE92}"/>
              </a:ext>
            </a:extLst>
          </p:cNvPr>
          <p:cNvSpPr>
            <a:spLocks noGrp="1"/>
          </p:cNvSpPr>
          <p:nvPr>
            <p:ph type="title"/>
          </p:nvPr>
        </p:nvSpPr>
        <p:spPr>
          <a:xfrm>
            <a:off x="905256" y="244304"/>
            <a:ext cx="9914859" cy="717095"/>
          </a:xfrm>
        </p:spPr>
        <p:txBody>
          <a:bodyPr/>
          <a:lstStyle/>
          <a:p>
            <a:r>
              <a:rPr lang="cs-CZ" dirty="0"/>
              <a:t>OBECNÉ PRINCIPY</a:t>
            </a:r>
          </a:p>
        </p:txBody>
      </p:sp>
      <p:sp>
        <p:nvSpPr>
          <p:cNvPr id="3" name="Zástupný obsah 2">
            <a:extLst>
              <a:ext uri="{FF2B5EF4-FFF2-40B4-BE49-F238E27FC236}">
                <a16:creationId xmlns:a16="http://schemas.microsoft.com/office/drawing/2014/main" id="{4BA1B622-1EBB-442D-B4D9-30D2443C7ACD}"/>
              </a:ext>
            </a:extLst>
          </p:cNvPr>
          <p:cNvSpPr>
            <a:spLocks noGrp="1"/>
          </p:cNvSpPr>
          <p:nvPr>
            <p:ph idx="1"/>
          </p:nvPr>
        </p:nvSpPr>
        <p:spPr>
          <a:xfrm>
            <a:off x="902855" y="1180764"/>
            <a:ext cx="10607586" cy="5554954"/>
          </a:xfrm>
        </p:spPr>
        <p:txBody>
          <a:bodyPr vert="horz" lIns="91440" tIns="45720" rIns="91440" bIns="45720" rtlCol="0" anchor="t">
            <a:normAutofit fontScale="85000" lnSpcReduction="20000"/>
          </a:bodyPr>
          <a:lstStyle/>
          <a:p>
            <a:pPr algn="just"/>
            <a:r>
              <a:rPr lang="cs-CZ" b="1" dirty="0">
                <a:highlight>
                  <a:srgbClr val="FF0000"/>
                </a:highlight>
              </a:rPr>
              <a:t>KRANIO-KAUDÁLNÍ, PROXIMO-DISTÁLNÍ SMĚR VÝVOJE:</a:t>
            </a:r>
          </a:p>
          <a:p>
            <a:pPr lvl="1" algn="just"/>
            <a:r>
              <a:rPr lang="cs-CZ" b="1" dirty="0"/>
              <a:t>Platí v embryogenezi, ontogenezi, vývoj proximálních částí dřív než distálních</a:t>
            </a:r>
          </a:p>
          <a:p>
            <a:pPr algn="just"/>
            <a:r>
              <a:rPr lang="cs-CZ" b="1" dirty="0">
                <a:highlight>
                  <a:srgbClr val="FF0000"/>
                </a:highlight>
              </a:rPr>
              <a:t>VÝVOJOVĚ MLADŠÍ SYSTÉMY JSOU "ZRANITELNĚJŠÍ" NEŽ VÝVOJOVĚ STARŠÍ</a:t>
            </a:r>
          </a:p>
          <a:p>
            <a:pPr lvl="1" algn="just"/>
            <a:r>
              <a:rPr lang="cs-CZ" b="1" err="1"/>
              <a:t>Fázický</a:t>
            </a:r>
            <a:r>
              <a:rPr lang="cs-CZ" b="1" dirty="0"/>
              <a:t> svalový systém - tendence k útlumu = směr k novorozenecké </a:t>
            </a:r>
            <a:r>
              <a:rPr lang="cs-CZ" b="1" err="1"/>
              <a:t>postuře</a:t>
            </a:r>
            <a:endParaRPr lang="cs-CZ" b="1"/>
          </a:p>
          <a:p>
            <a:pPr algn="just"/>
            <a:r>
              <a:rPr lang="cs-CZ" b="1" dirty="0">
                <a:highlight>
                  <a:srgbClr val="FF0000"/>
                </a:highlight>
              </a:rPr>
              <a:t>RESPEKTOVÁNÍ FORMOVÁNÍ POSTURY BĚHEM ONTOGENEZE</a:t>
            </a:r>
          </a:p>
          <a:p>
            <a:pPr lvl="1" algn="just"/>
            <a:r>
              <a:rPr lang="cs-CZ" b="1" dirty="0"/>
              <a:t>Opoře o extendovanou HK předchází vývojově starší opora o loket, </a:t>
            </a:r>
          </a:p>
          <a:p>
            <a:pPr lvl="1" algn="just"/>
            <a:r>
              <a:rPr lang="cs-CZ" b="1" dirty="0"/>
              <a:t>akrální dynamice HK předchází napřímení </a:t>
            </a:r>
            <a:r>
              <a:rPr lang="cs-CZ" b="1" err="1"/>
              <a:t>Thp</a:t>
            </a:r>
            <a:r>
              <a:rPr lang="cs-CZ" b="1" dirty="0"/>
              <a:t>, </a:t>
            </a:r>
            <a:r>
              <a:rPr lang="cs-CZ" b="1" err="1"/>
              <a:t>medio</a:t>
            </a:r>
            <a:r>
              <a:rPr lang="cs-CZ" b="1" dirty="0"/>
              <a:t>-kaudální pozice lopatky, vyvážená </a:t>
            </a:r>
            <a:r>
              <a:rPr lang="cs-CZ" b="1" err="1"/>
              <a:t>koaktivace</a:t>
            </a:r>
            <a:r>
              <a:rPr lang="cs-CZ" b="1" dirty="0"/>
              <a:t> ZR a </a:t>
            </a:r>
            <a:r>
              <a:rPr lang="cs-CZ" b="1" err="1"/>
              <a:t>Add</a:t>
            </a:r>
            <a:r>
              <a:rPr lang="cs-CZ" b="1" dirty="0"/>
              <a:t> pletence, opora o loket...</a:t>
            </a:r>
          </a:p>
          <a:p>
            <a:pPr lvl="1" algn="just"/>
            <a:r>
              <a:rPr lang="cs-CZ" b="1" dirty="0"/>
              <a:t>Kontrola a stabilizace hlavy s </a:t>
            </a:r>
            <a:r>
              <a:rPr lang="cs-CZ" b="1" err="1"/>
              <a:t>Cp</a:t>
            </a:r>
            <a:r>
              <a:rPr lang="cs-CZ" b="1" dirty="0"/>
              <a:t> dříve než trupu a končetin...</a:t>
            </a:r>
          </a:p>
          <a:p>
            <a:pPr algn="just"/>
            <a:r>
              <a:rPr lang="cs-CZ" b="1" dirty="0">
                <a:highlight>
                  <a:srgbClr val="FF0000"/>
                </a:highlight>
              </a:rPr>
              <a:t>STABILITA (POSTURÁLNÍ JISTOTA) </a:t>
            </a:r>
            <a:r>
              <a:rPr lang="cs-CZ" b="1" dirty="0">
                <a:solidFill>
                  <a:schemeClr val="tx1"/>
                </a:solidFill>
                <a:highlight>
                  <a:srgbClr val="FF0000"/>
                </a:highlight>
                <a:ea typeface="+mn-lt"/>
                <a:cs typeface="+mn-lt"/>
              </a:rPr>
              <a:t>→</a:t>
            </a:r>
            <a:r>
              <a:rPr lang="cs-CZ" b="1" dirty="0">
                <a:highlight>
                  <a:srgbClr val="FF0000"/>
                </a:highlight>
              </a:rPr>
              <a:t> CÍLENÁ DYNAMIKA</a:t>
            </a:r>
          </a:p>
          <a:p>
            <a:pPr lvl="1" algn="just"/>
            <a:r>
              <a:rPr lang="cs-CZ" b="1" err="1"/>
              <a:t>Magnus</a:t>
            </a:r>
            <a:r>
              <a:rPr lang="cs-CZ" b="1" dirty="0"/>
              <a:t>: "Poloha provází pohyb jako stín."</a:t>
            </a:r>
          </a:p>
          <a:p>
            <a:pPr algn="just"/>
            <a:r>
              <a:rPr lang="cs-CZ" b="1" dirty="0">
                <a:highlight>
                  <a:srgbClr val="FF0000"/>
                </a:highlight>
              </a:rPr>
              <a:t>NAPŘÍMENÍ PÁTEŘE </a:t>
            </a:r>
            <a:r>
              <a:rPr lang="cs-CZ" b="1" dirty="0">
                <a:solidFill>
                  <a:schemeClr val="tx1"/>
                </a:solidFill>
                <a:highlight>
                  <a:srgbClr val="FF0000"/>
                </a:highlight>
                <a:ea typeface="+mn-lt"/>
                <a:cs typeface="+mn-lt"/>
              </a:rPr>
              <a:t>→</a:t>
            </a:r>
            <a:r>
              <a:rPr lang="cs-CZ" b="1" dirty="0">
                <a:highlight>
                  <a:srgbClr val="FF0000"/>
                </a:highlight>
              </a:rPr>
              <a:t> OPĚRNÁ</a:t>
            </a:r>
            <a:r>
              <a:rPr lang="cs-CZ" b="1" dirty="0">
                <a:highlight>
                  <a:srgbClr val="FF0000"/>
                </a:highlight>
                <a:ea typeface="+mn-lt"/>
                <a:cs typeface="+mn-lt"/>
              </a:rPr>
              <a:t> FUNKCE </a:t>
            </a:r>
            <a:r>
              <a:rPr lang="cs-CZ" b="1" dirty="0">
                <a:solidFill>
                  <a:schemeClr val="tx1"/>
                </a:solidFill>
                <a:highlight>
                  <a:srgbClr val="FF0000"/>
                </a:highlight>
                <a:ea typeface="+mn-lt"/>
                <a:cs typeface="+mn-lt"/>
              </a:rPr>
              <a:t>→</a:t>
            </a:r>
            <a:r>
              <a:rPr lang="cs-CZ" b="1" dirty="0">
                <a:highlight>
                  <a:srgbClr val="FF0000"/>
                </a:highlight>
                <a:ea typeface="+mn-lt"/>
                <a:cs typeface="+mn-lt"/>
              </a:rPr>
              <a:t> FÁZICKÁ FUNKCE (DIFERENCIACE FUNKCE SVALŮ) </a:t>
            </a:r>
            <a:r>
              <a:rPr lang="cs-CZ" b="1" dirty="0">
                <a:solidFill>
                  <a:schemeClr val="tx1"/>
                </a:solidFill>
                <a:highlight>
                  <a:srgbClr val="FF0000"/>
                </a:highlight>
                <a:ea typeface="+mn-lt"/>
                <a:cs typeface="+mn-lt"/>
              </a:rPr>
              <a:t>→</a:t>
            </a:r>
            <a:r>
              <a:rPr lang="cs-CZ" b="1" dirty="0">
                <a:highlight>
                  <a:srgbClr val="FF0000"/>
                </a:highlight>
                <a:ea typeface="+mn-lt"/>
                <a:cs typeface="+mn-lt"/>
              </a:rPr>
              <a:t> IZOLOVANÝ (SELEKTIVNÍ) KOORDINOVANÝ POHYB</a:t>
            </a:r>
          </a:p>
          <a:p>
            <a:pPr algn="just"/>
            <a:r>
              <a:rPr lang="cs-CZ" b="1" dirty="0">
                <a:highlight>
                  <a:srgbClr val="FF0000"/>
                </a:highlight>
                <a:ea typeface="+mn-lt"/>
                <a:cs typeface="+mn-lt"/>
              </a:rPr>
              <a:t>VERTIKALIZACE A BIPEDÁLNÍ LOKOMOCE </a:t>
            </a:r>
            <a:r>
              <a:rPr lang="cs-CZ" b="1" dirty="0">
                <a:solidFill>
                  <a:schemeClr val="tx1"/>
                </a:solidFill>
                <a:highlight>
                  <a:srgbClr val="FF0000"/>
                </a:highlight>
                <a:ea typeface="+mn-lt"/>
                <a:cs typeface="+mn-lt"/>
              </a:rPr>
              <a:t>→</a:t>
            </a:r>
            <a:r>
              <a:rPr lang="cs-CZ" b="1" dirty="0">
                <a:highlight>
                  <a:srgbClr val="FF0000"/>
                </a:highlight>
                <a:ea typeface="+mn-lt"/>
                <a:cs typeface="+mn-lt"/>
              </a:rPr>
              <a:t> ROZVOJ JEMNÉ MOTORIKY RUKY A ARTIKULACE</a:t>
            </a:r>
          </a:p>
          <a:p>
            <a:pPr algn="just"/>
            <a:r>
              <a:rPr lang="cs-CZ" b="1" dirty="0">
                <a:highlight>
                  <a:srgbClr val="FF0000"/>
                </a:highlight>
                <a:ea typeface="+mn-lt"/>
                <a:cs typeface="+mn-lt"/>
              </a:rPr>
              <a:t>FÁZICKÝ SVALOVÝ SYSTÉM MÁ FORMATIVNÍ VLIV NA DOUTVÁŘENÍ MORFOLOGIE SKELETU</a:t>
            </a:r>
          </a:p>
          <a:p>
            <a:pPr lvl="1" algn="just"/>
            <a:r>
              <a:rPr lang="cs-CZ" b="1" dirty="0">
                <a:ea typeface="+mn-lt"/>
                <a:cs typeface="+mn-lt"/>
              </a:rPr>
              <a:t>Páteř, tvar hrudníku a žeber, </a:t>
            </a:r>
            <a:r>
              <a:rPr lang="cs-CZ" b="1" err="1">
                <a:ea typeface="+mn-lt"/>
                <a:cs typeface="+mn-lt"/>
              </a:rPr>
              <a:t>angulus</a:t>
            </a:r>
            <a:r>
              <a:rPr lang="cs-CZ" b="1" dirty="0">
                <a:ea typeface="+mn-lt"/>
                <a:cs typeface="+mn-lt"/>
              </a:rPr>
              <a:t> </a:t>
            </a:r>
            <a:r>
              <a:rPr lang="cs-CZ" b="1" err="1">
                <a:ea typeface="+mn-lt"/>
                <a:cs typeface="+mn-lt"/>
              </a:rPr>
              <a:t>inferior</a:t>
            </a:r>
            <a:r>
              <a:rPr lang="cs-CZ" b="1" dirty="0">
                <a:ea typeface="+mn-lt"/>
                <a:cs typeface="+mn-lt"/>
              </a:rPr>
              <a:t> </a:t>
            </a:r>
            <a:r>
              <a:rPr lang="cs-CZ" b="1" err="1">
                <a:ea typeface="+mn-lt"/>
                <a:cs typeface="+mn-lt"/>
              </a:rPr>
              <a:t>scapulae</a:t>
            </a:r>
            <a:r>
              <a:rPr lang="cs-CZ" b="1" dirty="0">
                <a:ea typeface="+mn-lt"/>
                <a:cs typeface="+mn-lt"/>
              </a:rPr>
              <a:t>, úhly KYK, </a:t>
            </a:r>
            <a:r>
              <a:rPr lang="cs-CZ" b="1" err="1">
                <a:ea typeface="+mn-lt"/>
                <a:cs typeface="+mn-lt"/>
              </a:rPr>
              <a:t>tibiální</a:t>
            </a:r>
            <a:r>
              <a:rPr lang="cs-CZ" b="1" dirty="0">
                <a:ea typeface="+mn-lt"/>
                <a:cs typeface="+mn-lt"/>
              </a:rPr>
              <a:t> plató, ...</a:t>
            </a:r>
          </a:p>
          <a:p>
            <a:endParaRPr lang="cs-CZ" dirty="0"/>
          </a:p>
        </p:txBody>
      </p:sp>
    </p:spTree>
    <p:extLst>
      <p:ext uri="{BB962C8B-B14F-4D97-AF65-F5344CB8AC3E}">
        <p14:creationId xmlns:p14="http://schemas.microsoft.com/office/powerpoint/2010/main" val="134224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Rectangle 32">
            <a:extLst>
              <a:ext uri="{FF2B5EF4-FFF2-40B4-BE49-F238E27FC236}">
                <a16:creationId xmlns:a16="http://schemas.microsoft.com/office/drawing/2014/main" id="{E37D2F59-319C-4435-B2E2-6AE60A4F7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EF4046A-4981-4863-B165-152FBF7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1320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1FF20FB2-438D-45FD-9075-74DED45174F5}"/>
              </a:ext>
            </a:extLst>
          </p:cNvPr>
          <p:cNvSpPr>
            <a:spLocks noGrp="1"/>
          </p:cNvSpPr>
          <p:nvPr>
            <p:ph type="title"/>
          </p:nvPr>
        </p:nvSpPr>
        <p:spPr>
          <a:xfrm>
            <a:off x="1249327" y="919717"/>
            <a:ext cx="5761074" cy="3423684"/>
          </a:xfrm>
        </p:spPr>
        <p:txBody>
          <a:bodyPr vert="horz" lIns="91440" tIns="45720" rIns="91440" bIns="45720" rtlCol="0" anchor="b">
            <a:normAutofit/>
          </a:bodyPr>
          <a:lstStyle/>
          <a:p>
            <a:pPr>
              <a:lnSpc>
                <a:spcPct val="90000"/>
              </a:lnSpc>
            </a:pPr>
            <a:r>
              <a:rPr lang="en-US" sz="3800" dirty="0">
                <a:solidFill>
                  <a:srgbClr val="FFFFFF"/>
                </a:solidFill>
              </a:rPr>
              <a:t>VÝVOJOVÁ KINEZIOLOGIE &amp; ONTOGENEZE LIDSKÉ MOTORIKY</a:t>
            </a:r>
          </a:p>
        </p:txBody>
      </p:sp>
      <p:sp>
        <p:nvSpPr>
          <p:cNvPr id="37" name="Freeform: Shape 36">
            <a:extLst>
              <a:ext uri="{FF2B5EF4-FFF2-40B4-BE49-F238E27FC236}">
                <a16:creationId xmlns:a16="http://schemas.microsoft.com/office/drawing/2014/main" id="{05206A06-3741-4597-A321-66F7A9968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Spirálový vzor mušle">
            <a:extLst>
              <a:ext uri="{FF2B5EF4-FFF2-40B4-BE49-F238E27FC236}">
                <a16:creationId xmlns:a16="http://schemas.microsoft.com/office/drawing/2014/main" id="{F0A84193-B6BF-4499-9DA9-3220D5DEB122}"/>
              </a:ext>
            </a:extLst>
          </p:cNvPr>
          <p:cNvPicPr>
            <a:picLocks noChangeAspect="1"/>
          </p:cNvPicPr>
          <p:nvPr/>
        </p:nvPicPr>
        <p:blipFill rotWithShape="1">
          <a:blip r:embed="rId2"/>
          <a:srcRect l="36359" r="13863" b="-1"/>
          <a:stretch/>
        </p:blipFill>
        <p:spPr>
          <a:xfrm>
            <a:off x="7924800" y="10"/>
            <a:ext cx="4267200" cy="6857990"/>
          </a:xfrm>
          <a:prstGeom prst="rect">
            <a:avLst/>
          </a:prstGeom>
        </p:spPr>
      </p:pic>
      <p:sp>
        <p:nvSpPr>
          <p:cNvPr id="39" name="Freeform: Shape 38">
            <a:extLst>
              <a:ext uri="{FF2B5EF4-FFF2-40B4-BE49-F238E27FC236}">
                <a16:creationId xmlns:a16="http://schemas.microsoft.com/office/drawing/2014/main" id="{09BCF989-255A-4CF6-AC6C-F7E46020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03B6CD95-D4DD-40EB-9FBB-C1323608C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884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A66A6E74-0281-48DC-BBF7-EDC8526AEB95}"/>
              </a:ext>
            </a:extLst>
          </p:cNvPr>
          <p:cNvSpPr>
            <a:spLocks noGrp="1"/>
          </p:cNvSpPr>
          <p:nvPr>
            <p:ph type="title"/>
          </p:nvPr>
        </p:nvSpPr>
        <p:spPr>
          <a:xfrm>
            <a:off x="609600" y="685800"/>
            <a:ext cx="2952465" cy="5486400"/>
          </a:xfrm>
        </p:spPr>
        <p:txBody>
          <a:bodyPr anchor="ctr">
            <a:normAutofit/>
          </a:bodyPr>
          <a:lstStyle/>
          <a:p>
            <a:r>
              <a:rPr lang="cs-CZ" sz="1900">
                <a:solidFill>
                  <a:srgbClr val="FFFFFF"/>
                </a:solidFill>
              </a:rPr>
              <a:t>ONTOGENETICKÝ VÝVOJ MOTORIKY ČLOVĚKA</a:t>
            </a: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2D5507BF-35D9-44D1-B8AB-233355A6185A}"/>
              </a:ext>
            </a:extLst>
          </p:cNvPr>
          <p:cNvSpPr>
            <a:spLocks noGrp="1"/>
          </p:cNvSpPr>
          <p:nvPr>
            <p:ph idx="1"/>
          </p:nvPr>
        </p:nvSpPr>
        <p:spPr>
          <a:xfrm>
            <a:off x="5181600" y="685800"/>
            <a:ext cx="6892636" cy="6103072"/>
          </a:xfrm>
        </p:spPr>
        <p:txBody>
          <a:bodyPr vert="horz" lIns="91440" tIns="45720" rIns="91440" bIns="45720" rtlCol="0" anchor="ctr">
            <a:noAutofit/>
          </a:bodyPr>
          <a:lstStyle/>
          <a:p>
            <a:pPr algn="just">
              <a:lnSpc>
                <a:spcPct val="110000"/>
              </a:lnSpc>
            </a:pPr>
            <a:r>
              <a:rPr lang="cs-CZ" sz="1600"/>
              <a:t>Geneticky determinován</a:t>
            </a:r>
            <a:endParaRPr lang="cs-CZ" sz="1600" dirty="0"/>
          </a:p>
          <a:p>
            <a:pPr algn="just">
              <a:lnSpc>
                <a:spcPct val="110000"/>
              </a:lnSpc>
            </a:pPr>
            <a:r>
              <a:rPr lang="cs-CZ" sz="1600"/>
              <a:t>Probíhá zcela automaticky</a:t>
            </a:r>
            <a:endParaRPr lang="cs-CZ" sz="1600" dirty="0"/>
          </a:p>
          <a:p>
            <a:pPr algn="just">
              <a:lnSpc>
                <a:spcPct val="110000"/>
              </a:lnSpc>
            </a:pPr>
            <a:r>
              <a:rPr lang="cs-CZ" sz="1600"/>
              <a:t>Pokračování intrauterinního vývoje</a:t>
            </a:r>
            <a:endParaRPr lang="cs-CZ" sz="1600" dirty="0"/>
          </a:p>
          <a:p>
            <a:pPr algn="just">
              <a:lnSpc>
                <a:spcPct val="110000"/>
              </a:lnSpc>
            </a:pPr>
            <a:r>
              <a:rPr lang="cs-CZ" sz="1600"/>
              <a:t>"hnacím motorem" je motivace dítěte = IDEOMOTORIKA</a:t>
            </a:r>
            <a:endParaRPr lang="cs-CZ" sz="1600" dirty="0"/>
          </a:p>
          <a:p>
            <a:pPr algn="just">
              <a:lnSpc>
                <a:spcPct val="110000"/>
              </a:lnSpc>
            </a:pPr>
            <a:r>
              <a:rPr lang="cs-CZ" sz="1600"/>
              <a:t>Motivace dítěte + vývoj smyslových orgánů (zrak, sluch) = automaticky svalové souhry, schopnost dítěte se motoricky projevit a něčeho dosáhnout</a:t>
            </a:r>
            <a:endParaRPr lang="cs-CZ" sz="1600" dirty="0"/>
          </a:p>
          <a:p>
            <a:pPr algn="just">
              <a:lnSpc>
                <a:spcPct val="110000"/>
              </a:lnSpc>
            </a:pPr>
            <a:r>
              <a:rPr lang="cs-CZ" sz="1600"/>
              <a:t>Vyzrávání CNS = charakterizováno VÝVOJOVÝMI STUPNI</a:t>
            </a:r>
            <a:endParaRPr lang="cs-CZ" sz="1600" dirty="0"/>
          </a:p>
          <a:p>
            <a:pPr algn="just">
              <a:lnSpc>
                <a:spcPct val="110000"/>
              </a:lnSpc>
            </a:pPr>
            <a:r>
              <a:rPr lang="cs-CZ" sz="1600"/>
              <a:t>Špatná kvalita držení těla = dříve či později </a:t>
            </a:r>
            <a:r>
              <a:rPr lang="cs-CZ" sz="1600" err="1"/>
              <a:t>vertebrogenní</a:t>
            </a:r>
            <a:r>
              <a:rPr lang="cs-CZ" sz="1600"/>
              <a:t> potíže</a:t>
            </a:r>
            <a:endParaRPr lang="cs-CZ" sz="1600" dirty="0"/>
          </a:p>
          <a:p>
            <a:pPr algn="just">
              <a:lnSpc>
                <a:spcPct val="110000"/>
              </a:lnSpc>
            </a:pPr>
            <a:r>
              <a:rPr lang="cs" sz="1600" b="1" u="sng">
                <a:ea typeface="+mn-lt"/>
                <a:cs typeface="+mn-lt"/>
              </a:rPr>
              <a:t>Vývojová kineziologie</a:t>
            </a:r>
            <a:r>
              <a:rPr lang="cs" sz="1600">
                <a:ea typeface="+mn-lt"/>
                <a:cs typeface="+mn-lt"/>
              </a:rPr>
              <a:t> se zabývá motorickým vývojem dítěte a dává nám jasná pravidla k rozpoznání ideální hybnosti dítěte.</a:t>
            </a:r>
            <a:endParaRPr lang="cs-CZ" sz="1600" dirty="0"/>
          </a:p>
          <a:p>
            <a:pPr algn="just">
              <a:lnSpc>
                <a:spcPct val="110000"/>
              </a:lnSpc>
            </a:pPr>
            <a:r>
              <a:rPr lang="cs" sz="1600">
                <a:ea typeface="+mn-lt"/>
                <a:cs typeface="+mn-lt"/>
              </a:rPr>
              <a:t>Seznamuje nás nejen s přesným architektonickým vyjádřením každého </a:t>
            </a:r>
            <a:r>
              <a:rPr lang="cs" sz="1600" b="1">
                <a:ea typeface="+mn-lt"/>
                <a:cs typeface="+mn-lt"/>
              </a:rPr>
              <a:t>motorického vývojového stupně</a:t>
            </a:r>
            <a:r>
              <a:rPr lang="cs" sz="1600">
                <a:ea typeface="+mn-lt"/>
                <a:cs typeface="+mn-lt"/>
              </a:rPr>
              <a:t>, ale zabývá se hlavně kineziologickým obsahem každého motorického vývojového vzoru, který je charakteristický pro určitý věk dítěte.</a:t>
            </a:r>
            <a:endParaRPr lang="cs-CZ" sz="1600" dirty="0"/>
          </a:p>
          <a:p>
            <a:pPr algn="just">
              <a:lnSpc>
                <a:spcPct val="110000"/>
              </a:lnSpc>
            </a:pPr>
            <a:r>
              <a:rPr lang="cs" sz="1600">
                <a:ea typeface="+mn-lt"/>
                <a:cs typeface="+mn-lt"/>
              </a:rPr>
              <a:t>Tak postupně zjišťujeme, jak vznikají svalové souhry a jak tyto svalové souhry spolu souvisí. Jsme pak schopni odpovědět na otázku, na jakém kvalitativně vývojovém stupni se dítě nachází.</a:t>
            </a:r>
            <a:endParaRPr lang="cs-CZ" sz="1600" dirty="0"/>
          </a:p>
          <a:p>
            <a:pPr algn="just">
              <a:lnSpc>
                <a:spcPct val="110000"/>
              </a:lnSpc>
            </a:pPr>
            <a:r>
              <a:rPr lang="cs" sz="1600">
                <a:ea typeface="+mn-lt"/>
                <a:cs typeface="+mn-lt"/>
              </a:rPr>
              <a:t>Ukončen samostatnou </a:t>
            </a:r>
            <a:r>
              <a:rPr lang="cs" sz="1600" err="1">
                <a:ea typeface="+mn-lt"/>
                <a:cs typeface="+mn-lt"/>
              </a:rPr>
              <a:t>bipedální</a:t>
            </a:r>
            <a:r>
              <a:rPr lang="cs" sz="1600">
                <a:ea typeface="+mn-lt"/>
                <a:cs typeface="+mn-lt"/>
              </a:rPr>
              <a:t> lokomocí kolem 12 měsíců života.</a:t>
            </a:r>
            <a:endParaRPr lang="cs-CZ" sz="1600" dirty="0"/>
          </a:p>
          <a:p>
            <a:pPr algn="just">
              <a:lnSpc>
                <a:spcPct val="110000"/>
              </a:lnSpc>
            </a:pPr>
            <a:endParaRPr lang="cs-CZ" sz="1600" dirty="0"/>
          </a:p>
        </p:txBody>
      </p:sp>
    </p:spTree>
    <p:extLst>
      <p:ext uri="{BB962C8B-B14F-4D97-AF65-F5344CB8AC3E}">
        <p14:creationId xmlns:p14="http://schemas.microsoft.com/office/powerpoint/2010/main" val="31173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63154B-778D-4A97-B328-36341A52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852807-850F-4AFA-B3C1-C7E2F1806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14"/>
            <a:ext cx="12192000" cy="6867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FE1A07-A5FC-4947-88B8-D7BBEEDDD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3923248" cy="6853236"/>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475B8A0-61D9-46E9-8787-46CEB7D0A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2" y="-6914"/>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345BFCA-92C3-4C8C-AD4E-7C93B21AB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2" y="-6914"/>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42CB2DF-2926-4309-B0C1-B570F8A0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7191" y="1710167"/>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DD5268D-4E12-4537-9331-7D63522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7191" y="1710167"/>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7FAD750-85AD-4B9D-A497-3FD7079F0450}"/>
              </a:ext>
            </a:extLst>
          </p:cNvPr>
          <p:cNvSpPr>
            <a:spLocks noGrp="1"/>
          </p:cNvSpPr>
          <p:nvPr>
            <p:ph type="title"/>
          </p:nvPr>
        </p:nvSpPr>
        <p:spPr>
          <a:xfrm>
            <a:off x="609600" y="685800"/>
            <a:ext cx="3048000" cy="5491164"/>
          </a:xfrm>
        </p:spPr>
        <p:txBody>
          <a:bodyPr anchor="ctr">
            <a:normAutofit/>
          </a:bodyPr>
          <a:lstStyle/>
          <a:p>
            <a:r>
              <a:rPr lang="cs-CZ" sz="2500">
                <a:solidFill>
                  <a:srgbClr val="FFFFFF"/>
                </a:solidFill>
              </a:rPr>
              <a:t>VYUŽITÍ PRINCIPU ONTOGENEZE</a:t>
            </a:r>
          </a:p>
        </p:txBody>
      </p:sp>
      <p:sp>
        <p:nvSpPr>
          <p:cNvPr id="3" name="Zástupný obsah 2">
            <a:extLst>
              <a:ext uri="{FF2B5EF4-FFF2-40B4-BE49-F238E27FC236}">
                <a16:creationId xmlns:a16="http://schemas.microsoft.com/office/drawing/2014/main" id="{9E4FD622-1BD4-4C37-9B8E-F88A7EBBDFEC}"/>
              </a:ext>
            </a:extLst>
          </p:cNvPr>
          <p:cNvSpPr>
            <a:spLocks noGrp="1"/>
          </p:cNvSpPr>
          <p:nvPr>
            <p:ph idx="1"/>
          </p:nvPr>
        </p:nvSpPr>
        <p:spPr>
          <a:xfrm>
            <a:off x="4165600" y="385619"/>
            <a:ext cx="7650018" cy="6472527"/>
          </a:xfrm>
        </p:spPr>
        <p:txBody>
          <a:bodyPr vert="horz" lIns="91440" tIns="45720" rIns="91440" bIns="45720" rtlCol="0" anchor="ctr">
            <a:noAutofit/>
          </a:bodyPr>
          <a:lstStyle/>
          <a:p>
            <a:pPr algn="just">
              <a:lnSpc>
                <a:spcPct val="110000"/>
              </a:lnSpc>
            </a:pPr>
            <a:r>
              <a:rPr lang="cs" sz="1600" b="1">
                <a:solidFill>
                  <a:srgbClr val="FFFFFF"/>
                </a:solidFill>
                <a:ea typeface="+mn-lt"/>
                <a:cs typeface="+mn-lt"/>
              </a:rPr>
              <a:t>Vojtova reflexní lokomoce- v pediatrii i u dospělých, špatná kvalita držení těla, která vychází z poruchy vývoje motoriky, vede k </a:t>
            </a:r>
            <a:r>
              <a:rPr lang="cs" sz="1600" b="1" err="1">
                <a:solidFill>
                  <a:srgbClr val="FFFFFF"/>
                </a:solidFill>
                <a:ea typeface="+mn-lt"/>
                <a:cs typeface="+mn-lt"/>
              </a:rPr>
              <a:t>vertebrogenním</a:t>
            </a:r>
            <a:r>
              <a:rPr lang="cs" sz="1600" b="1">
                <a:solidFill>
                  <a:srgbClr val="FFFFFF"/>
                </a:solidFill>
                <a:ea typeface="+mn-lt"/>
                <a:cs typeface="+mn-lt"/>
              </a:rPr>
              <a:t> obtížím</a:t>
            </a:r>
            <a:endParaRPr lang="cs-CZ" sz="1600" b="1" dirty="0">
              <a:solidFill>
                <a:srgbClr val="FFFFFF"/>
              </a:solidFill>
            </a:endParaRPr>
          </a:p>
          <a:p>
            <a:pPr algn="just">
              <a:lnSpc>
                <a:spcPct val="110000"/>
              </a:lnSpc>
            </a:pPr>
            <a:r>
              <a:rPr lang="cs" sz="1600" b="1">
                <a:solidFill>
                  <a:srgbClr val="FFFFFF"/>
                </a:solidFill>
                <a:ea typeface="+mn-lt"/>
                <a:cs typeface="+mn-lt"/>
              </a:rPr>
              <a:t>Dynamická neuromuskulární stabilizace dle Koláře (DNS) - základ vychází z aplikace pro cvičení dětí s neurologickým postižením, využívá se u širokého spektra poruch pohybového aparátu, funkčních potíží, i pooperačních stavů</a:t>
            </a:r>
            <a:endParaRPr lang="cs-CZ" sz="1600" b="1" dirty="0">
              <a:solidFill>
                <a:srgbClr val="FFFFFF"/>
              </a:solidFill>
            </a:endParaRPr>
          </a:p>
          <a:p>
            <a:pPr algn="just">
              <a:lnSpc>
                <a:spcPct val="110000"/>
              </a:lnSpc>
            </a:pPr>
            <a:r>
              <a:rPr lang="cs" sz="1600" b="1">
                <a:solidFill>
                  <a:srgbClr val="FFFFFF"/>
                </a:solidFill>
                <a:ea typeface="+mn-lt"/>
                <a:cs typeface="+mn-lt"/>
              </a:rPr>
              <a:t>Janda - porucha stereotypů u dospělých vychází z poruchy nervového řízení v kojeneckém věku</a:t>
            </a:r>
            <a:endParaRPr lang="cs-CZ" sz="1600" b="1" dirty="0">
              <a:solidFill>
                <a:srgbClr val="FFFFFF"/>
              </a:solidFill>
            </a:endParaRPr>
          </a:p>
          <a:p>
            <a:pPr algn="just">
              <a:lnSpc>
                <a:spcPct val="110000"/>
              </a:lnSpc>
            </a:pPr>
            <a:r>
              <a:rPr lang="cs" sz="1600" b="1" err="1">
                <a:solidFill>
                  <a:srgbClr val="FFFFFF"/>
                </a:solidFill>
                <a:ea typeface="+mn-lt"/>
                <a:cs typeface="+mn-lt"/>
              </a:rPr>
              <a:t>Lewit</a:t>
            </a:r>
            <a:r>
              <a:rPr lang="cs" sz="1600" b="1">
                <a:solidFill>
                  <a:srgbClr val="FFFFFF"/>
                </a:solidFill>
                <a:ea typeface="+mn-lt"/>
                <a:cs typeface="+mn-lt"/>
              </a:rPr>
              <a:t> - cílené využívání polohy pro facilitace a mobilizace (3. měsíc na zádech - vzpěrač), klouby v optimálním držení</a:t>
            </a:r>
            <a:endParaRPr lang="cs-CZ" sz="1600" b="1" dirty="0">
              <a:solidFill>
                <a:srgbClr val="FFFFFF"/>
              </a:solidFill>
            </a:endParaRPr>
          </a:p>
          <a:p>
            <a:pPr algn="just">
              <a:lnSpc>
                <a:spcPct val="110000"/>
              </a:lnSpc>
            </a:pPr>
            <a:r>
              <a:rPr lang="cs" sz="1600" b="1">
                <a:solidFill>
                  <a:srgbClr val="FFFFFF"/>
                </a:solidFill>
                <a:ea typeface="+mn-lt"/>
                <a:cs typeface="+mn-lt"/>
              </a:rPr>
              <a:t>působíme a zasahujeme do posturálních, vývojově naučených a geneticky podmíněných vzorců pohybu</a:t>
            </a:r>
            <a:endParaRPr lang="cs-CZ" sz="1600" b="1" dirty="0">
              <a:solidFill>
                <a:srgbClr val="FFFFFF"/>
              </a:solidFill>
            </a:endParaRPr>
          </a:p>
          <a:p>
            <a:pPr algn="just">
              <a:lnSpc>
                <a:spcPct val="110000"/>
              </a:lnSpc>
            </a:pPr>
            <a:r>
              <a:rPr lang="cs" sz="1600" b="1" u="sng">
                <a:solidFill>
                  <a:srgbClr val="FFFFFF"/>
                </a:solidFill>
                <a:ea typeface="+mn-lt"/>
                <a:cs typeface="+mn-lt"/>
              </a:rPr>
              <a:t>INDIKACE </a:t>
            </a:r>
            <a:r>
              <a:rPr lang="cs" sz="1600" b="1">
                <a:solidFill>
                  <a:srgbClr val="FFFFFF"/>
                </a:solidFill>
                <a:ea typeface="+mn-lt"/>
                <a:cs typeface="+mn-lt"/>
              </a:rPr>
              <a:t>- poruchy řízení centrální motoriky, neurologická postižení dětského i dospělého věku, postižení motoriky vývojovou vadou…</a:t>
            </a:r>
            <a:endParaRPr lang="cs-CZ" sz="1600" b="1" dirty="0">
              <a:solidFill>
                <a:srgbClr val="FFFFFF"/>
              </a:solidFill>
            </a:endParaRPr>
          </a:p>
          <a:p>
            <a:pPr algn="just">
              <a:lnSpc>
                <a:spcPct val="110000"/>
              </a:lnSpc>
            </a:pPr>
            <a:r>
              <a:rPr lang="cs" sz="1600" b="1" u="sng">
                <a:solidFill>
                  <a:srgbClr val="FFFFFF"/>
                </a:solidFill>
                <a:ea typeface="+mn-lt"/>
                <a:cs typeface="+mn-lt"/>
              </a:rPr>
              <a:t>OMEZENÍ </a:t>
            </a:r>
            <a:r>
              <a:rPr lang="cs" sz="1600" b="1">
                <a:solidFill>
                  <a:srgbClr val="FFFFFF"/>
                </a:solidFill>
                <a:ea typeface="+mn-lt"/>
                <a:cs typeface="+mn-lt"/>
              </a:rPr>
              <a:t>- je potřeba dokonalé zvládnutí a pochopení metodiky, přesné znalosti ontogeneze, dobrá pozorovací schopnost, velká praxe. Ne každý pacient reaguje na např. reflexní terapii, je vhodný pro DNS, protože to nechápe, ne každý fyzioterapeut to umí správně vysvětlit a aplikovat. U dětí jsou limitem i schopnosti rodiče zaučit se a systematicky danou techniku provádět</a:t>
            </a:r>
            <a:endParaRPr lang="cs-CZ" sz="1600" b="1" dirty="0">
              <a:solidFill>
                <a:srgbClr val="FFFFFF"/>
              </a:solidFill>
            </a:endParaRPr>
          </a:p>
          <a:p>
            <a:pPr algn="just">
              <a:lnSpc>
                <a:spcPct val="110000"/>
              </a:lnSpc>
            </a:pPr>
            <a:r>
              <a:rPr lang="cs" sz="1600" b="1">
                <a:solidFill>
                  <a:srgbClr val="FFFFFF"/>
                </a:solidFill>
                <a:ea typeface="+mn-lt"/>
                <a:cs typeface="+mn-lt"/>
              </a:rPr>
              <a:t>Znalost vývojové kineziologie je tak nezbytným vybavením pro fyzioterapeuty zabývající se obecně rehabilitací pohybových poruch a to nejen v oblasti diagnostiky, ale zvláště terapie.</a:t>
            </a:r>
            <a:endParaRPr lang="cs-CZ" sz="1600" b="1" dirty="0">
              <a:solidFill>
                <a:srgbClr val="FFFFFF"/>
              </a:solidFill>
            </a:endParaRPr>
          </a:p>
          <a:p>
            <a:pPr algn="just">
              <a:lnSpc>
                <a:spcPct val="110000"/>
              </a:lnSpc>
            </a:pPr>
            <a:endParaRPr lang="cs-CZ" sz="1600" b="1" dirty="0">
              <a:solidFill>
                <a:srgbClr val="FFFFFF"/>
              </a:solidFill>
            </a:endParaRPr>
          </a:p>
        </p:txBody>
      </p:sp>
    </p:spTree>
    <p:extLst>
      <p:ext uri="{BB962C8B-B14F-4D97-AF65-F5344CB8AC3E}">
        <p14:creationId xmlns:p14="http://schemas.microsoft.com/office/powerpoint/2010/main" val="128332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4298A4D0-78E6-4FB7-9E90-52DAABA7F523}"/>
              </a:ext>
            </a:extLst>
          </p:cNvPr>
          <p:cNvSpPr>
            <a:spLocks noGrp="1"/>
          </p:cNvSpPr>
          <p:nvPr>
            <p:ph type="title"/>
          </p:nvPr>
        </p:nvSpPr>
        <p:spPr>
          <a:xfrm>
            <a:off x="609601" y="685800"/>
            <a:ext cx="2984390" cy="5486400"/>
          </a:xfrm>
        </p:spPr>
        <p:txBody>
          <a:bodyPr anchor="ctr">
            <a:normAutofit/>
          </a:bodyPr>
          <a:lstStyle/>
          <a:p>
            <a:r>
              <a:rPr lang="cs-CZ" sz="2500">
                <a:solidFill>
                  <a:srgbClr val="FFFFFF"/>
                </a:solidFill>
              </a:rPr>
              <a:t>POSTURÁLNÍ AKTIVITA</a:t>
            </a:r>
          </a:p>
        </p:txBody>
      </p:sp>
      <p:sp useBgFill="1">
        <p:nvSpPr>
          <p:cNvPr id="15" name="Freeform: Shape 14">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Zástupný obsah 2">
            <a:extLst>
              <a:ext uri="{FF2B5EF4-FFF2-40B4-BE49-F238E27FC236}">
                <a16:creationId xmlns:a16="http://schemas.microsoft.com/office/drawing/2014/main" id="{1F4A3614-115E-4E7D-9B68-D6BDF78160CD}"/>
              </a:ext>
            </a:extLst>
          </p:cNvPr>
          <p:cNvGraphicFramePr>
            <a:graphicFrameLocks noGrp="1"/>
          </p:cNvGraphicFramePr>
          <p:nvPr>
            <p:ph idx="1"/>
            <p:extLst>
              <p:ext uri="{D42A27DB-BD31-4B8C-83A1-F6EECF244321}">
                <p14:modId xmlns:p14="http://schemas.microsoft.com/office/powerpoint/2010/main" val="1773112752"/>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88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0FDB070-791F-4B01-9736-40BB20EF97C0}"/>
              </a:ext>
            </a:extLst>
          </p:cNvPr>
          <p:cNvSpPr>
            <a:spLocks noGrp="1"/>
          </p:cNvSpPr>
          <p:nvPr>
            <p:ph type="title"/>
          </p:nvPr>
        </p:nvSpPr>
        <p:spPr>
          <a:xfrm>
            <a:off x="609601" y="685800"/>
            <a:ext cx="2984390" cy="5486400"/>
          </a:xfrm>
        </p:spPr>
        <p:txBody>
          <a:bodyPr anchor="ctr">
            <a:normAutofit/>
          </a:bodyPr>
          <a:lstStyle/>
          <a:p>
            <a:r>
              <a:rPr lang="cs-CZ" sz="2800" b="1">
                <a:solidFill>
                  <a:srgbClr val="FFFFFF"/>
                </a:solidFill>
              </a:rPr>
              <a:t>PODMÍNKY PRO REALIZACI LOKOMOCE</a:t>
            </a:r>
          </a:p>
        </p:txBody>
      </p:sp>
      <p:sp useBgFill="1">
        <p:nvSpPr>
          <p:cNvPr id="15" name="Freeform: Shape 14">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Zástupný obsah 2">
            <a:extLst>
              <a:ext uri="{FF2B5EF4-FFF2-40B4-BE49-F238E27FC236}">
                <a16:creationId xmlns:a16="http://schemas.microsoft.com/office/drawing/2014/main" id="{CE5203F8-B532-42B0-BC9B-F58E44EFC475}"/>
              </a:ext>
            </a:extLst>
          </p:cNvPr>
          <p:cNvGraphicFramePr>
            <a:graphicFrameLocks noGrp="1"/>
          </p:cNvGraphicFramePr>
          <p:nvPr>
            <p:ph idx="1"/>
            <p:extLst>
              <p:ext uri="{D42A27DB-BD31-4B8C-83A1-F6EECF244321}">
                <p14:modId xmlns:p14="http://schemas.microsoft.com/office/powerpoint/2010/main" val="299964605"/>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182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F55715CB-AE68-4F47-B4A1-DD48E03FA482}"/>
              </a:ext>
            </a:extLst>
          </p:cNvPr>
          <p:cNvSpPr>
            <a:spLocks noGrp="1"/>
          </p:cNvSpPr>
          <p:nvPr>
            <p:ph type="title"/>
          </p:nvPr>
        </p:nvSpPr>
        <p:spPr>
          <a:xfrm>
            <a:off x="609600" y="685800"/>
            <a:ext cx="2952465" cy="5486400"/>
          </a:xfrm>
        </p:spPr>
        <p:txBody>
          <a:bodyPr anchor="ctr">
            <a:normAutofit/>
          </a:bodyPr>
          <a:lstStyle/>
          <a:p>
            <a:r>
              <a:rPr lang="cs-CZ" sz="2200" dirty="0">
                <a:solidFill>
                  <a:srgbClr val="FFFFFF"/>
                </a:solidFill>
              </a:rPr>
              <a:t>DIAGNOSTIKA VYPRACOVANÁ VOJTOU</a:t>
            </a:r>
            <a:br>
              <a:rPr lang="cs-CZ" sz="2200" dirty="0">
                <a:solidFill>
                  <a:srgbClr val="FFFFFF"/>
                </a:solidFill>
              </a:rPr>
            </a:br>
            <a:br>
              <a:rPr lang="cs-CZ" sz="2200" dirty="0"/>
            </a:br>
            <a:br>
              <a:rPr lang="cs-CZ" sz="2200" dirty="0"/>
            </a:br>
            <a:endParaRPr lang="cs-CZ" sz="1800">
              <a:solidFill>
                <a:srgbClr val="FFFFFF"/>
              </a:solidFill>
            </a:endParaRP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28F107E3-3B1D-475E-BE70-E04CF8525949}"/>
              </a:ext>
            </a:extLst>
          </p:cNvPr>
          <p:cNvSpPr>
            <a:spLocks noGrp="1"/>
          </p:cNvSpPr>
          <p:nvPr>
            <p:ph idx="1"/>
          </p:nvPr>
        </p:nvSpPr>
        <p:spPr>
          <a:xfrm>
            <a:off x="5481782" y="628073"/>
            <a:ext cx="6096000" cy="5491163"/>
          </a:xfrm>
        </p:spPr>
        <p:txBody>
          <a:bodyPr anchor="ctr">
            <a:normAutofit lnSpcReduction="10000"/>
          </a:bodyPr>
          <a:lstStyle/>
          <a:p>
            <a:r>
              <a:rPr lang="cs-CZ" b="1" dirty="0">
                <a:solidFill>
                  <a:schemeClr val="tx1"/>
                </a:solidFill>
                <a:ea typeface="+mn-lt"/>
                <a:cs typeface="+mn-lt"/>
              </a:rPr>
              <a:t>stanovení stupně motorického vývoje dítěte (lokomoční stádia):</a:t>
            </a:r>
            <a:endParaRPr lang="cs-CZ" b="1" dirty="0">
              <a:solidFill>
                <a:schemeClr val="tx1"/>
              </a:solidFill>
            </a:endParaRPr>
          </a:p>
          <a:p>
            <a:endParaRPr lang="cs-CZ" b="1" dirty="0">
              <a:solidFill>
                <a:schemeClr val="tx1"/>
              </a:solidFill>
            </a:endParaRPr>
          </a:p>
          <a:p>
            <a:endParaRPr lang="cs-CZ" b="1" dirty="0">
              <a:solidFill>
                <a:schemeClr val="tx1"/>
              </a:solidFill>
            </a:endParaRPr>
          </a:p>
          <a:p>
            <a:endParaRPr lang="cs-CZ" b="1" dirty="0">
              <a:solidFill>
                <a:schemeClr val="tx1"/>
              </a:solidFill>
            </a:endParaRPr>
          </a:p>
          <a:p>
            <a:endParaRPr lang="cs-CZ" b="1" dirty="0">
              <a:solidFill>
                <a:schemeClr val="tx1"/>
              </a:solidFill>
            </a:endParaRPr>
          </a:p>
          <a:p>
            <a:r>
              <a:rPr lang="cs-CZ" b="1" dirty="0">
                <a:solidFill>
                  <a:schemeClr val="tx1"/>
                </a:solidFill>
              </a:rPr>
              <a:t>Odhalení případných hybných poruch již ve velmi raném věku, prakticky v prvních týdnech:</a:t>
            </a:r>
          </a:p>
          <a:p>
            <a:pPr lvl="1"/>
            <a:r>
              <a:rPr lang="cs-CZ" b="1" dirty="0">
                <a:solidFill>
                  <a:schemeClr val="tx1"/>
                </a:solidFill>
              </a:rPr>
              <a:t>Spontánní motorické projevy</a:t>
            </a:r>
          </a:p>
          <a:p>
            <a:pPr lvl="1"/>
            <a:r>
              <a:rPr lang="cs-CZ" b="1" dirty="0">
                <a:solidFill>
                  <a:schemeClr val="tx1"/>
                </a:solidFill>
              </a:rPr>
              <a:t>Běžné dětské neurologické vyšetření (primitivní reflexologie)</a:t>
            </a:r>
          </a:p>
          <a:p>
            <a:pPr lvl="1"/>
            <a:r>
              <a:rPr lang="cs-CZ" b="1" dirty="0"/>
              <a:t>Soubor 7 polohových testů (testů posturální reaktivity): tyto testy umožňují odhalení již velmi diskrétních změn a zahájení tak včasné terapie.</a:t>
            </a:r>
          </a:p>
          <a:p>
            <a:endParaRPr lang="cs-CZ" b="1" dirty="0"/>
          </a:p>
        </p:txBody>
      </p:sp>
      <p:pic>
        <p:nvPicPr>
          <p:cNvPr id="4" name="Obrázek 4" descr="Obsah obrázku text&#10;&#10;Popis se vygeneroval automaticky.">
            <a:extLst>
              <a:ext uri="{FF2B5EF4-FFF2-40B4-BE49-F238E27FC236}">
                <a16:creationId xmlns:a16="http://schemas.microsoft.com/office/drawing/2014/main" id="{54CB0C2F-920C-4D4A-A4A2-74D08F5E693E}"/>
              </a:ext>
            </a:extLst>
          </p:cNvPr>
          <p:cNvPicPr>
            <a:picLocks noChangeAspect="1"/>
          </p:cNvPicPr>
          <p:nvPr/>
        </p:nvPicPr>
        <p:blipFill>
          <a:blip r:embed="rId2"/>
          <a:stretch>
            <a:fillRect/>
          </a:stretch>
        </p:blipFill>
        <p:spPr>
          <a:xfrm>
            <a:off x="6018756" y="1284064"/>
            <a:ext cx="3285993" cy="1815983"/>
          </a:xfrm>
          <a:prstGeom prst="rect">
            <a:avLst/>
          </a:prstGeom>
        </p:spPr>
      </p:pic>
    </p:spTree>
    <p:extLst>
      <p:ext uri="{BB962C8B-B14F-4D97-AF65-F5344CB8AC3E}">
        <p14:creationId xmlns:p14="http://schemas.microsoft.com/office/powerpoint/2010/main" val="297815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C617B8-F985-48DB-B080-2389BA98029B}"/>
              </a:ext>
            </a:extLst>
          </p:cNvPr>
          <p:cNvSpPr>
            <a:spLocks noGrp="1"/>
          </p:cNvSpPr>
          <p:nvPr>
            <p:ph type="title"/>
          </p:nvPr>
        </p:nvSpPr>
        <p:spPr/>
        <p:txBody>
          <a:bodyPr/>
          <a:lstStyle/>
          <a:p>
            <a:r>
              <a:rPr lang="cs-CZ" dirty="0"/>
              <a:t>DIAGNOSTIKA</a:t>
            </a:r>
          </a:p>
        </p:txBody>
      </p:sp>
      <p:sp>
        <p:nvSpPr>
          <p:cNvPr id="3" name="Zástupný obsah 2">
            <a:extLst>
              <a:ext uri="{FF2B5EF4-FFF2-40B4-BE49-F238E27FC236}">
                <a16:creationId xmlns:a16="http://schemas.microsoft.com/office/drawing/2014/main" id="{4AAF7C1E-AF69-482C-AC6D-0698AF35BFB2}"/>
              </a:ext>
            </a:extLst>
          </p:cNvPr>
          <p:cNvSpPr>
            <a:spLocks noGrp="1"/>
          </p:cNvSpPr>
          <p:nvPr>
            <p:ph idx="1"/>
          </p:nvPr>
        </p:nvSpPr>
        <p:spPr/>
        <p:txBody>
          <a:bodyPr vert="horz" lIns="91440" tIns="45720" rIns="91440" bIns="45720" rtlCol="0" anchor="t">
            <a:normAutofit/>
          </a:bodyPr>
          <a:lstStyle/>
          <a:p>
            <a:pPr algn="just"/>
            <a:r>
              <a:rPr lang="cs-CZ" b="1" dirty="0">
                <a:ea typeface="+mn-lt"/>
                <a:cs typeface="+mn-lt"/>
              </a:rPr>
              <a:t>Včasná diagnostika hybné poruchy dítěte je nesmírně důležitá vzhledem k jeho dalšímu motorickému vývoji.</a:t>
            </a:r>
            <a:endParaRPr lang="cs-CZ" b="1"/>
          </a:p>
          <a:p>
            <a:pPr algn="just"/>
            <a:r>
              <a:rPr lang="cs-CZ" b="1" dirty="0">
                <a:ea typeface="+mn-lt"/>
                <a:cs typeface="+mn-lt"/>
              </a:rPr>
              <a:t>Plasticita CNS (obnovování </a:t>
            </a:r>
            <a:r>
              <a:rPr lang="cs-CZ" b="1" err="1">
                <a:ea typeface="+mn-lt"/>
                <a:cs typeface="+mn-lt"/>
              </a:rPr>
              <a:t>neuronálních</a:t>
            </a:r>
            <a:r>
              <a:rPr lang="cs-CZ" b="1" dirty="0">
                <a:ea typeface="+mn-lt"/>
                <a:cs typeface="+mn-lt"/>
              </a:rPr>
              <a:t> spojení, eventuelně vytváření dalších spojení, přejímání funkcí na úrovni CNS apod.) je v ranném věku dítěte největší.</a:t>
            </a:r>
          </a:p>
          <a:p>
            <a:pPr algn="just"/>
            <a:r>
              <a:rPr lang="cs-CZ" b="1" dirty="0">
                <a:ea typeface="+mn-lt"/>
                <a:cs typeface="+mn-lt"/>
              </a:rPr>
              <a:t>Pokud dítě začíná kontaktovat se svým okolím a nemá k dispozici normální motoriku, pak zcela automaticky použije náhradní motorické projevy.</a:t>
            </a:r>
          </a:p>
          <a:p>
            <a:pPr algn="just"/>
            <a:r>
              <a:rPr lang="cs-CZ" b="1" dirty="0">
                <a:ea typeface="+mn-lt"/>
                <a:cs typeface="+mn-lt"/>
              </a:rPr>
              <a:t>Je velké nebezpečí, že se tato náhradní motorika začne častým používáním fixovat a znemožní definitivně nástup normální motoriky. První náhradní motorické modely tak může zkušený diagnostik prostřednictvím analýzy motorické spontánní hybnosti pozorovat nejpozději v 6 týdnech věku dítěte, kdy již 75 % dětí kontaktuje a usmívá se.</a:t>
            </a:r>
            <a:endParaRPr lang="cs-CZ" b="1"/>
          </a:p>
        </p:txBody>
      </p:sp>
    </p:spTree>
    <p:extLst>
      <p:ext uri="{BB962C8B-B14F-4D97-AF65-F5344CB8AC3E}">
        <p14:creationId xmlns:p14="http://schemas.microsoft.com/office/powerpoint/2010/main" val="412404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63154B-778D-4A97-B328-36341A52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852807-850F-4AFA-B3C1-C7E2F1806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14"/>
            <a:ext cx="12192000" cy="6867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FE1A07-A5FC-4947-88B8-D7BBEEDDD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3923248" cy="6853236"/>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475B8A0-61D9-46E9-8787-46CEB7D0A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2" y="-6914"/>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345BFCA-92C3-4C8C-AD4E-7C93B21AB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2" y="-6914"/>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42CB2DF-2926-4309-B0C1-B570F8A0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7191" y="1710167"/>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DD5268D-4E12-4537-9331-7D63522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7191" y="1710167"/>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0487A4F3-2126-4089-88FC-81B558F5574F}"/>
              </a:ext>
            </a:extLst>
          </p:cNvPr>
          <p:cNvSpPr>
            <a:spLocks noGrp="1"/>
          </p:cNvSpPr>
          <p:nvPr>
            <p:ph type="title"/>
          </p:nvPr>
        </p:nvSpPr>
        <p:spPr>
          <a:xfrm>
            <a:off x="609600" y="685800"/>
            <a:ext cx="3048000" cy="5491164"/>
          </a:xfrm>
        </p:spPr>
        <p:txBody>
          <a:bodyPr anchor="ctr">
            <a:normAutofit/>
          </a:bodyPr>
          <a:lstStyle/>
          <a:p>
            <a:r>
              <a:rPr lang="cs-CZ" sz="3100">
                <a:solidFill>
                  <a:srgbClr val="FFFFFF"/>
                </a:solidFill>
              </a:rPr>
              <a:t>VOJTŮV PRINCIP REFLEXNÍ LOKOMOCE</a:t>
            </a:r>
          </a:p>
        </p:txBody>
      </p:sp>
      <p:sp>
        <p:nvSpPr>
          <p:cNvPr id="3" name="Zástupný obsah 2">
            <a:extLst>
              <a:ext uri="{FF2B5EF4-FFF2-40B4-BE49-F238E27FC236}">
                <a16:creationId xmlns:a16="http://schemas.microsoft.com/office/drawing/2014/main" id="{CC77AF08-14E9-4179-BCD3-DB6346BE590D}"/>
              </a:ext>
            </a:extLst>
          </p:cNvPr>
          <p:cNvSpPr>
            <a:spLocks noGrp="1"/>
          </p:cNvSpPr>
          <p:nvPr>
            <p:ph idx="1"/>
          </p:nvPr>
        </p:nvSpPr>
        <p:spPr>
          <a:xfrm>
            <a:off x="5181599" y="454891"/>
            <a:ext cx="6749473" cy="5976073"/>
          </a:xfrm>
        </p:spPr>
        <p:txBody>
          <a:bodyPr vert="horz" lIns="91440" tIns="45720" rIns="91440" bIns="45720" rtlCol="0" anchor="ctr">
            <a:normAutofit/>
          </a:bodyPr>
          <a:lstStyle/>
          <a:p>
            <a:pPr algn="just">
              <a:lnSpc>
                <a:spcPct val="110000"/>
              </a:lnSpc>
            </a:pPr>
            <a:r>
              <a:rPr lang="cs-CZ" sz="1800" b="1" dirty="0">
                <a:solidFill>
                  <a:srgbClr val="FFFFFF"/>
                </a:solidFill>
              </a:rPr>
              <a:t>Je diagnosticko-terapeutický systém</a:t>
            </a:r>
            <a:endParaRPr lang="cs-CZ" sz="1800" b="1" dirty="0"/>
          </a:p>
          <a:p>
            <a:pPr algn="just">
              <a:lnSpc>
                <a:spcPct val="110000"/>
              </a:lnSpc>
            </a:pPr>
            <a:r>
              <a:rPr lang="cs-CZ" sz="1800" b="1" dirty="0">
                <a:solidFill>
                  <a:srgbClr val="FFFFFF"/>
                </a:solidFill>
              </a:rPr>
              <a:t>Představuje neurofyziologicky a vývojově orientovaný systém s cílem ZNOVUOBNOVENÍ vrozených fyziologických pohybových vzorů.</a:t>
            </a:r>
          </a:p>
          <a:p>
            <a:pPr algn="just">
              <a:lnSpc>
                <a:spcPct val="110000"/>
              </a:lnSpc>
            </a:pPr>
            <a:r>
              <a:rPr lang="cs-CZ" sz="1800" b="1" dirty="0">
                <a:solidFill>
                  <a:srgbClr val="FFFFFF"/>
                </a:solidFill>
              </a:rPr>
              <a:t>Pracuje ve standardních výchozích pozicích</a:t>
            </a:r>
          </a:p>
          <a:p>
            <a:pPr algn="just">
              <a:lnSpc>
                <a:spcPct val="110000"/>
              </a:lnSpc>
            </a:pPr>
            <a:r>
              <a:rPr lang="cs-CZ" sz="1800" b="1" dirty="0">
                <a:solidFill>
                  <a:srgbClr val="FFFFFF"/>
                </a:solidFill>
              </a:rPr>
              <a:t>Na přesně definované tělesné zóny se aplikují manuální stimuly </a:t>
            </a:r>
            <a:r>
              <a:rPr lang="cs-CZ" sz="1800" b="1" dirty="0">
                <a:solidFill>
                  <a:schemeClr val="bg1"/>
                </a:solidFill>
                <a:ea typeface="+mn-lt"/>
                <a:cs typeface="+mn-lt"/>
              </a:rPr>
              <a:t>→</a:t>
            </a:r>
            <a:r>
              <a:rPr lang="cs-CZ" sz="1800" b="1" dirty="0">
                <a:solidFill>
                  <a:srgbClr val="FFFFFF"/>
                </a:solidFill>
              </a:rPr>
              <a:t> vyvolání změny držení či pohybu </a:t>
            </a:r>
          </a:p>
          <a:p>
            <a:pPr algn="just">
              <a:lnSpc>
                <a:spcPct val="110000"/>
              </a:lnSpc>
            </a:pPr>
            <a:r>
              <a:rPr lang="cs-CZ" sz="1800" b="1" dirty="0">
                <a:solidFill>
                  <a:srgbClr val="FFFFFF"/>
                </a:solidFill>
              </a:rPr>
              <a:t>Tělesné zóny na něž jsou aplikovány stimuly = zóny spoušťové:</a:t>
            </a:r>
          </a:p>
          <a:p>
            <a:pPr algn="just">
              <a:lnSpc>
                <a:spcPct val="110000"/>
              </a:lnSpc>
            </a:pPr>
            <a:r>
              <a:rPr lang="cs-CZ" sz="1800" b="1" dirty="0">
                <a:solidFill>
                  <a:srgbClr val="FFFFFF"/>
                </a:solidFill>
              </a:rPr>
              <a:t>Hlavní &amp; vedlejší</a:t>
            </a:r>
          </a:p>
          <a:p>
            <a:pPr lvl="1" algn="just">
              <a:lnSpc>
                <a:spcPct val="110000"/>
              </a:lnSpc>
            </a:pPr>
            <a:r>
              <a:rPr lang="cs-CZ" b="1" dirty="0">
                <a:solidFill>
                  <a:srgbClr val="FFFFFF"/>
                </a:solidFill>
              </a:rPr>
              <a:t>Hlavní na končetinách = aplikace PERIOSTÁLNÍCH stimulů</a:t>
            </a:r>
          </a:p>
          <a:p>
            <a:pPr lvl="1" algn="just">
              <a:lnSpc>
                <a:spcPct val="110000"/>
              </a:lnSpc>
            </a:pPr>
            <a:r>
              <a:rPr lang="cs-CZ" b="1" dirty="0">
                <a:solidFill>
                  <a:srgbClr val="FFFFFF"/>
                </a:solidFill>
              </a:rPr>
              <a:t>Vedlejší na trupu = aplikace SVALOVÝCH podnětů</a:t>
            </a:r>
          </a:p>
          <a:p>
            <a:pPr algn="just">
              <a:lnSpc>
                <a:spcPct val="110000"/>
              </a:lnSpc>
            </a:pPr>
            <a:r>
              <a:rPr lang="cs-CZ" sz="1800" b="1" dirty="0">
                <a:solidFill>
                  <a:srgbClr val="FFFFFF"/>
                </a:solidFill>
              </a:rPr>
              <a:t>Podnět aplikovaný do jedné zóny vede k vyvolání celého reflexního vzoru = MOTORICKÝ PROJEV</a:t>
            </a:r>
          </a:p>
          <a:p>
            <a:pPr algn="just">
              <a:lnSpc>
                <a:spcPct val="110000"/>
              </a:lnSpc>
            </a:pPr>
            <a:r>
              <a:rPr lang="cs-CZ" sz="1800" b="1" dirty="0">
                <a:solidFill>
                  <a:srgbClr val="FFFFFF"/>
                </a:solidFill>
              </a:rPr>
              <a:t>VEGETATIVNÍ REAKCE = pocení, zčervenání kůže v daném svalu + prohloubení dýchání</a:t>
            </a:r>
          </a:p>
        </p:txBody>
      </p:sp>
    </p:spTree>
    <p:extLst>
      <p:ext uri="{BB962C8B-B14F-4D97-AF65-F5344CB8AC3E}">
        <p14:creationId xmlns:p14="http://schemas.microsoft.com/office/powerpoint/2010/main" val="185013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AB964E20-6E94-47BB-A8A3-598F2E91817B}"/>
              </a:ext>
            </a:extLst>
          </p:cNvPr>
          <p:cNvSpPr>
            <a:spLocks noGrp="1"/>
          </p:cNvSpPr>
          <p:nvPr>
            <p:ph type="title"/>
          </p:nvPr>
        </p:nvSpPr>
        <p:spPr>
          <a:xfrm>
            <a:off x="609601" y="685800"/>
            <a:ext cx="2984390" cy="5486400"/>
          </a:xfrm>
        </p:spPr>
        <p:txBody>
          <a:bodyPr anchor="ctr">
            <a:normAutofit/>
          </a:bodyPr>
          <a:lstStyle/>
          <a:p>
            <a:r>
              <a:rPr lang="cs-CZ" sz="3400">
                <a:solidFill>
                  <a:srgbClr val="FFFFFF"/>
                </a:solidFill>
                <a:ea typeface="+mj-lt"/>
                <a:cs typeface="+mj-lt"/>
              </a:rPr>
              <a:t> </a:t>
            </a:r>
            <a:r>
              <a:rPr lang="cs-CZ" sz="3400" b="1">
                <a:solidFill>
                  <a:srgbClr val="FFFFFF"/>
                </a:solidFill>
                <a:ea typeface="+mj-lt"/>
                <a:cs typeface="+mj-lt"/>
              </a:rPr>
              <a:t>Diagnostika</a:t>
            </a:r>
            <a:endParaRPr lang="cs-CZ" sz="3400">
              <a:solidFill>
                <a:srgbClr val="FFFFFF"/>
              </a:solidFill>
            </a:endParaRPr>
          </a:p>
        </p:txBody>
      </p:sp>
      <p:sp useBgFill="1">
        <p:nvSpPr>
          <p:cNvPr id="15" name="Freeform: Shape 14">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Zástupný obsah 2">
            <a:extLst>
              <a:ext uri="{FF2B5EF4-FFF2-40B4-BE49-F238E27FC236}">
                <a16:creationId xmlns:a16="http://schemas.microsoft.com/office/drawing/2014/main" id="{0D9A4C06-24EF-4033-95A2-8EBAC12AF090}"/>
              </a:ext>
            </a:extLst>
          </p:cNvPr>
          <p:cNvGraphicFramePr>
            <a:graphicFrameLocks noGrp="1"/>
          </p:cNvGraphicFramePr>
          <p:nvPr>
            <p:ph idx="1"/>
            <p:extLst>
              <p:ext uri="{D42A27DB-BD31-4B8C-83A1-F6EECF244321}">
                <p14:modId xmlns:p14="http://schemas.microsoft.com/office/powerpoint/2010/main" val="2401240720"/>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207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1AE795-BA91-4D24-B45B-CA539A558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A83FC4-8A89-41FD-BA54-8366B8858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199AC0-A40F-488D-A09F-9D261CE19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FA6BAD-3D4C-4041-8990-1843C1A29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2600" y="1"/>
            <a:ext cx="3469774" cy="6858000"/>
          </a:xfrm>
          <a:prstGeom prst="rect">
            <a:avLst/>
          </a:prstGeom>
          <a:solidFill>
            <a:schemeClr val="accent2">
              <a:lumMod val="60000"/>
              <a:lumOff val="40000"/>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0C8C773-3A73-476B-9104-33B88EFC0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5211" y="-1788490"/>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80A9E331-4818-43B4-8F65-A26DCA8F7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45211" y="1712290"/>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13EF60F-7132-4790-9E75-D5514EF2DAF7}"/>
              </a:ext>
            </a:extLst>
          </p:cNvPr>
          <p:cNvSpPr>
            <a:spLocks noGrp="1"/>
          </p:cNvSpPr>
          <p:nvPr>
            <p:ph type="ctrTitle"/>
          </p:nvPr>
        </p:nvSpPr>
        <p:spPr>
          <a:xfrm>
            <a:off x="1219200" y="1600201"/>
            <a:ext cx="6705600" cy="3657600"/>
          </a:xfrm>
        </p:spPr>
        <p:txBody>
          <a:bodyPr anchor="ctr">
            <a:normAutofit/>
          </a:bodyPr>
          <a:lstStyle/>
          <a:p>
            <a:r>
              <a:rPr lang="cs-CZ" sz="5000">
                <a:solidFill>
                  <a:srgbClr val="FFFFFF"/>
                </a:solidFill>
              </a:rPr>
              <a:t>POSTURÁLNÍ AKTIVITA V JEDNOTLIVÝCH FÁZÍCH VÝVOJE</a:t>
            </a:r>
          </a:p>
        </p:txBody>
      </p:sp>
      <p:sp>
        <p:nvSpPr>
          <p:cNvPr id="3" name="Zástupný obsah 2">
            <a:extLst>
              <a:ext uri="{FF2B5EF4-FFF2-40B4-BE49-F238E27FC236}">
                <a16:creationId xmlns:a16="http://schemas.microsoft.com/office/drawing/2014/main" id="{D88EB6A2-8832-44EF-8B06-8F55B4A39A4E}"/>
              </a:ext>
            </a:extLst>
          </p:cNvPr>
          <p:cNvSpPr>
            <a:spLocks noGrp="1"/>
          </p:cNvSpPr>
          <p:nvPr>
            <p:ph type="subTitle" idx="1"/>
          </p:nvPr>
        </p:nvSpPr>
        <p:spPr>
          <a:xfrm>
            <a:off x="9473979" y="2023783"/>
            <a:ext cx="2270346" cy="2931458"/>
          </a:xfrm>
        </p:spPr>
        <p:txBody>
          <a:bodyPr anchor="ctr">
            <a:normAutofit/>
          </a:bodyPr>
          <a:lstStyle/>
          <a:p>
            <a:endParaRPr lang="cs-CZ">
              <a:solidFill>
                <a:srgbClr val="FFFFFF"/>
              </a:solidFill>
            </a:endParaRPr>
          </a:p>
        </p:txBody>
      </p:sp>
    </p:spTree>
    <p:extLst>
      <p:ext uri="{BB962C8B-B14F-4D97-AF65-F5344CB8AC3E}">
        <p14:creationId xmlns:p14="http://schemas.microsoft.com/office/powerpoint/2010/main" val="345288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3A44DC96-12AC-4C4F-902E-9EB51F6A4A52}"/>
              </a:ext>
            </a:extLst>
          </p:cNvPr>
          <p:cNvSpPr>
            <a:spLocks noGrp="1"/>
          </p:cNvSpPr>
          <p:nvPr>
            <p:ph type="title"/>
          </p:nvPr>
        </p:nvSpPr>
        <p:spPr>
          <a:xfrm>
            <a:off x="914400" y="510988"/>
            <a:ext cx="9344578" cy="1156448"/>
          </a:xfrm>
        </p:spPr>
        <p:txBody>
          <a:bodyPr>
            <a:normAutofit/>
          </a:bodyPr>
          <a:lstStyle/>
          <a:p>
            <a:r>
              <a:rPr lang="cs-CZ">
                <a:solidFill>
                  <a:srgbClr val="FFFFFF"/>
                </a:solidFill>
              </a:rPr>
              <a:t>NOVOROZENEC</a:t>
            </a:r>
          </a:p>
        </p:txBody>
      </p:sp>
      <p:sp>
        <p:nvSpPr>
          <p:cNvPr id="3" name="Zástupný obsah 2">
            <a:extLst>
              <a:ext uri="{FF2B5EF4-FFF2-40B4-BE49-F238E27FC236}">
                <a16:creationId xmlns:a16="http://schemas.microsoft.com/office/drawing/2014/main" id="{45933DFD-70D4-43BC-B50C-3525256B3F14}"/>
              </a:ext>
            </a:extLst>
          </p:cNvPr>
          <p:cNvSpPr>
            <a:spLocks noGrp="1"/>
          </p:cNvSpPr>
          <p:nvPr>
            <p:ph idx="1"/>
          </p:nvPr>
        </p:nvSpPr>
        <p:spPr>
          <a:xfrm>
            <a:off x="914400" y="2339074"/>
            <a:ext cx="5705220" cy="4225671"/>
          </a:xfrm>
        </p:spPr>
        <p:txBody>
          <a:bodyPr vert="horz" lIns="91440" tIns="45720" rIns="91440" bIns="45720" rtlCol="0" anchor="t">
            <a:normAutofit/>
          </a:bodyPr>
          <a:lstStyle/>
          <a:p>
            <a:pPr algn="just">
              <a:lnSpc>
                <a:spcPct val="110000"/>
              </a:lnSpc>
            </a:pPr>
            <a:r>
              <a:rPr lang="cs-CZ" sz="1600" b="1"/>
              <a:t>POLOHA NA BŘIŠE:</a:t>
            </a:r>
            <a:endParaRPr lang="cs-CZ" sz="1600" b="1" dirty="0"/>
          </a:p>
          <a:p>
            <a:pPr algn="just">
              <a:lnSpc>
                <a:spcPct val="110000"/>
              </a:lnSpc>
            </a:pPr>
            <a:r>
              <a:rPr lang="cs" sz="1600" b="1">
                <a:ea typeface="+mn-lt"/>
                <a:cs typeface="+mn-lt"/>
              </a:rPr>
              <a:t>Uložení na </a:t>
            </a:r>
            <a:r>
              <a:rPr lang="cs" sz="1600" b="1" err="1">
                <a:ea typeface="+mn-lt"/>
                <a:cs typeface="+mn-lt"/>
              </a:rPr>
              <a:t>xiphoideu</a:t>
            </a:r>
            <a:r>
              <a:rPr lang="cs" sz="1600" b="1">
                <a:ea typeface="+mn-lt"/>
                <a:cs typeface="+mn-lt"/>
              </a:rPr>
              <a:t>, zatížen na straně záhlavní, točí hlavu, žádná opěrná plocha</a:t>
            </a:r>
            <a:endParaRPr lang="cs-CZ" sz="1600" b="1" dirty="0"/>
          </a:p>
          <a:p>
            <a:pPr algn="just">
              <a:lnSpc>
                <a:spcPct val="110000"/>
              </a:lnSpc>
            </a:pPr>
            <a:r>
              <a:rPr lang="cs" sz="1600" b="1">
                <a:ea typeface="+mn-lt"/>
                <a:cs typeface="+mn-lt"/>
              </a:rPr>
              <a:t>asymetrický, konvexní strana ke straně čelistní</a:t>
            </a:r>
            <a:endParaRPr lang="cs-CZ" sz="1600" b="1" dirty="0"/>
          </a:p>
          <a:p>
            <a:pPr algn="just">
              <a:lnSpc>
                <a:spcPct val="110000"/>
              </a:lnSpc>
            </a:pPr>
            <a:r>
              <a:rPr lang="cs" sz="1600" b="1">
                <a:ea typeface="+mn-lt"/>
                <a:cs typeface="+mn-lt"/>
              </a:rPr>
              <a:t>převaha flexe, hlava je níž než pánev, vzájemné postavení stehen vůči sobě (90°)</a:t>
            </a:r>
            <a:endParaRPr lang="cs-CZ" sz="1600" b="1" dirty="0"/>
          </a:p>
          <a:p>
            <a:pPr algn="just">
              <a:lnSpc>
                <a:spcPct val="110000"/>
              </a:lnSpc>
            </a:pPr>
            <a:endParaRPr lang="cs-CZ" sz="1600" b="1" dirty="0"/>
          </a:p>
          <a:p>
            <a:pPr algn="just">
              <a:lnSpc>
                <a:spcPct val="110000"/>
              </a:lnSpc>
            </a:pPr>
            <a:r>
              <a:rPr lang="cs-CZ" sz="1600" b="1"/>
              <a:t>POLOHA NA ZÁDECH:</a:t>
            </a:r>
            <a:endParaRPr lang="cs-CZ" sz="1600" b="1" dirty="0"/>
          </a:p>
          <a:p>
            <a:pPr algn="just">
              <a:lnSpc>
                <a:spcPct val="110000"/>
              </a:lnSpc>
            </a:pPr>
            <a:r>
              <a:rPr lang="cs" sz="1600" b="1">
                <a:ea typeface="+mn-lt"/>
                <a:cs typeface="+mn-lt"/>
              </a:rPr>
              <a:t>asymetrický, zatížen na straně čelistní, pozitivní abdukční úhel kyčlí, nekontaktuje, konvexní oblouk na straně obličeje, </a:t>
            </a:r>
            <a:r>
              <a:rPr lang="cs" sz="1600" b="1" err="1">
                <a:ea typeface="+mn-lt"/>
                <a:cs typeface="+mn-lt"/>
              </a:rPr>
              <a:t>holokinetický</a:t>
            </a:r>
            <a:r>
              <a:rPr lang="cs" sz="1600" b="1" dirty="0">
                <a:ea typeface="+mn-lt"/>
                <a:cs typeface="+mn-lt"/>
              </a:rPr>
              <a:t> </a:t>
            </a:r>
            <a:r>
              <a:rPr lang="cs" sz="1600" b="1">
                <a:ea typeface="+mn-lt"/>
                <a:cs typeface="+mn-lt"/>
              </a:rPr>
              <a:t>pohyb, tzv. primitivní kopání</a:t>
            </a:r>
            <a:endParaRPr lang="cs-CZ" sz="1600" b="1">
              <a:ea typeface="+mn-lt"/>
              <a:cs typeface="+mn-lt"/>
            </a:endParaRPr>
          </a:p>
          <a:p>
            <a:pPr algn="just">
              <a:lnSpc>
                <a:spcPct val="110000"/>
              </a:lnSpc>
            </a:pPr>
            <a:endParaRPr lang="cs-CZ" sz="1600" b="1" dirty="0"/>
          </a:p>
          <a:p>
            <a:pPr algn="just">
              <a:lnSpc>
                <a:spcPct val="110000"/>
              </a:lnSpc>
            </a:pPr>
            <a:endParaRPr lang="cs-CZ" sz="1600" b="1" dirty="0"/>
          </a:p>
        </p:txBody>
      </p:sp>
      <p:pic>
        <p:nvPicPr>
          <p:cNvPr id="5" name="Obrázek 5" descr="Obsah obrázku interiér, ležící, savci&#10;&#10;Popis se vygeneroval automaticky.">
            <a:extLst>
              <a:ext uri="{FF2B5EF4-FFF2-40B4-BE49-F238E27FC236}">
                <a16:creationId xmlns:a16="http://schemas.microsoft.com/office/drawing/2014/main" id="{C34F2926-BFB3-4D51-B771-DC74DCBE1653}"/>
              </a:ext>
            </a:extLst>
          </p:cNvPr>
          <p:cNvPicPr>
            <a:picLocks noChangeAspect="1"/>
          </p:cNvPicPr>
          <p:nvPr/>
        </p:nvPicPr>
        <p:blipFill>
          <a:blip r:embed="rId2"/>
          <a:stretch>
            <a:fillRect/>
          </a:stretch>
        </p:blipFill>
        <p:spPr>
          <a:xfrm>
            <a:off x="7010401" y="3084725"/>
            <a:ext cx="4572000" cy="2600587"/>
          </a:xfrm>
          <a:prstGeom prst="rect">
            <a:avLst/>
          </a:prstGeom>
        </p:spPr>
      </p:pic>
    </p:spTree>
    <p:extLst>
      <p:ext uri="{BB962C8B-B14F-4D97-AF65-F5344CB8AC3E}">
        <p14:creationId xmlns:p14="http://schemas.microsoft.com/office/powerpoint/2010/main" val="3629945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2E0C344D-217C-4C8E-A5BF-BE3BB4A2E82E}"/>
              </a:ext>
            </a:extLst>
          </p:cNvPr>
          <p:cNvSpPr>
            <a:spLocks noGrp="1"/>
          </p:cNvSpPr>
          <p:nvPr>
            <p:ph type="title"/>
          </p:nvPr>
        </p:nvSpPr>
        <p:spPr>
          <a:xfrm>
            <a:off x="609600" y="685800"/>
            <a:ext cx="2952465" cy="5486400"/>
          </a:xfrm>
        </p:spPr>
        <p:txBody>
          <a:bodyPr anchor="ctr">
            <a:normAutofit/>
          </a:bodyPr>
          <a:lstStyle/>
          <a:p>
            <a:r>
              <a:rPr lang="cs-CZ">
                <a:solidFill>
                  <a:srgbClr val="FFFFFF"/>
                </a:solidFill>
              </a:rPr>
              <a:t>ČTYŘI TÝDNY</a:t>
            </a: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64F74E6A-702F-4E88-A5EA-3C1EAD28A51E}"/>
              </a:ext>
            </a:extLst>
          </p:cNvPr>
          <p:cNvSpPr>
            <a:spLocks noGrp="1"/>
          </p:cNvSpPr>
          <p:nvPr>
            <p:ph idx="1"/>
          </p:nvPr>
        </p:nvSpPr>
        <p:spPr>
          <a:xfrm>
            <a:off x="5181600" y="685800"/>
            <a:ext cx="6096000" cy="5491163"/>
          </a:xfrm>
        </p:spPr>
        <p:txBody>
          <a:bodyPr vert="horz" lIns="91440" tIns="45720" rIns="91440" bIns="45720" rtlCol="0" anchor="ctr">
            <a:normAutofit/>
          </a:bodyPr>
          <a:lstStyle/>
          <a:p>
            <a:pPr algn="just"/>
            <a:r>
              <a:rPr lang="cs-CZ" b="1" dirty="0">
                <a:ea typeface="+mn-lt"/>
                <a:cs typeface="+mn-lt"/>
              </a:rPr>
              <a:t>POLOHA NA BŘIŠE:</a:t>
            </a:r>
            <a:endParaRPr lang="en-US" b="1">
              <a:ea typeface="+mn-lt"/>
              <a:cs typeface="+mn-lt"/>
            </a:endParaRPr>
          </a:p>
          <a:p>
            <a:pPr algn="just"/>
            <a:r>
              <a:rPr lang="cs" b="1" dirty="0">
                <a:ea typeface="+mn-lt"/>
                <a:cs typeface="+mn-lt"/>
              </a:rPr>
              <a:t>povolí flekční držení (pánev k podložce, lokty k podložce)</a:t>
            </a:r>
            <a:endParaRPr lang="cs-CZ" b="1" dirty="0">
              <a:ea typeface="+mn-lt"/>
              <a:cs typeface="+mn-lt"/>
            </a:endParaRPr>
          </a:p>
          <a:p>
            <a:pPr algn="just"/>
            <a:r>
              <a:rPr lang="cs" b="1" dirty="0">
                <a:ea typeface="+mn-lt"/>
                <a:cs typeface="+mn-lt"/>
              </a:rPr>
              <a:t>50% dětí optický kontakt</a:t>
            </a:r>
            <a:endParaRPr lang="cs-CZ" b="1"/>
          </a:p>
          <a:p>
            <a:pPr algn="just"/>
            <a:r>
              <a:rPr lang="cs" b="1" dirty="0">
                <a:ea typeface="+mn-lt"/>
                <a:cs typeface="+mn-lt"/>
              </a:rPr>
              <a:t>žádná opěrná plocha, jen úložná, zatížen na straně záhlavní</a:t>
            </a:r>
            <a:endParaRPr lang="cs-CZ" b="1"/>
          </a:p>
          <a:p>
            <a:pPr algn="just"/>
            <a:endParaRPr lang="cs-CZ" b="1" dirty="0">
              <a:ea typeface="+mn-lt"/>
              <a:cs typeface="+mn-lt"/>
            </a:endParaRPr>
          </a:p>
          <a:p>
            <a:pPr algn="just"/>
            <a:r>
              <a:rPr lang="cs-CZ" b="1" dirty="0">
                <a:ea typeface="+mn-lt"/>
                <a:cs typeface="+mn-lt"/>
              </a:rPr>
              <a:t>POLOHA NA ZÁDECH:</a:t>
            </a:r>
          </a:p>
          <a:p>
            <a:pPr algn="just"/>
            <a:r>
              <a:rPr lang="cs" b="1" dirty="0">
                <a:ea typeface="+mn-lt"/>
                <a:cs typeface="+mn-lt"/>
              </a:rPr>
              <a:t>50% kontaktuje, stále více zatížen na straně čelistní, záhlavní rameno i pánev výrazně od podložky</a:t>
            </a:r>
            <a:endParaRPr lang="cs-CZ" b="1"/>
          </a:p>
        </p:txBody>
      </p:sp>
    </p:spTree>
    <p:extLst>
      <p:ext uri="{BB962C8B-B14F-4D97-AF65-F5344CB8AC3E}">
        <p14:creationId xmlns:p14="http://schemas.microsoft.com/office/powerpoint/2010/main" val="3657637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1AF2F58-AEC3-41A2-81E1-16710EF82E10}"/>
              </a:ext>
            </a:extLst>
          </p:cNvPr>
          <p:cNvSpPr>
            <a:spLocks noGrp="1"/>
          </p:cNvSpPr>
          <p:nvPr>
            <p:ph type="title"/>
          </p:nvPr>
        </p:nvSpPr>
        <p:spPr>
          <a:xfrm>
            <a:off x="914400" y="510988"/>
            <a:ext cx="9344578" cy="1156448"/>
          </a:xfrm>
        </p:spPr>
        <p:txBody>
          <a:bodyPr>
            <a:normAutofit/>
          </a:bodyPr>
          <a:lstStyle/>
          <a:p>
            <a:r>
              <a:rPr lang="cs-CZ">
                <a:solidFill>
                  <a:srgbClr val="FFFFFF"/>
                </a:solidFill>
              </a:rPr>
              <a:t>ŠEST TÝDNŮ</a:t>
            </a:r>
          </a:p>
        </p:txBody>
      </p:sp>
      <p:sp>
        <p:nvSpPr>
          <p:cNvPr id="3" name="Zástupný obsah 2">
            <a:extLst>
              <a:ext uri="{FF2B5EF4-FFF2-40B4-BE49-F238E27FC236}">
                <a16:creationId xmlns:a16="http://schemas.microsoft.com/office/drawing/2014/main" id="{EAA1BA7E-64F1-4EC2-91FD-6B074B2B64AA}"/>
              </a:ext>
            </a:extLst>
          </p:cNvPr>
          <p:cNvSpPr>
            <a:spLocks noGrp="1"/>
          </p:cNvSpPr>
          <p:nvPr>
            <p:ph idx="1"/>
          </p:nvPr>
        </p:nvSpPr>
        <p:spPr>
          <a:xfrm>
            <a:off x="914400" y="2315984"/>
            <a:ext cx="5843766" cy="4179488"/>
          </a:xfrm>
        </p:spPr>
        <p:txBody>
          <a:bodyPr vert="horz" lIns="91440" tIns="45720" rIns="91440" bIns="45720" rtlCol="0" anchor="t">
            <a:normAutofit/>
          </a:bodyPr>
          <a:lstStyle/>
          <a:p>
            <a:pPr algn="just">
              <a:lnSpc>
                <a:spcPct val="110000"/>
              </a:lnSpc>
            </a:pPr>
            <a:r>
              <a:rPr lang="cs-CZ" sz="1600" b="1">
                <a:ea typeface="+mn-lt"/>
                <a:cs typeface="+mn-lt"/>
              </a:rPr>
              <a:t>POLOHA NA BŘIŠE:</a:t>
            </a:r>
            <a:endParaRPr lang="en-US" sz="1600" b="1">
              <a:ea typeface="+mn-lt"/>
              <a:cs typeface="+mn-lt"/>
            </a:endParaRPr>
          </a:p>
          <a:p>
            <a:pPr algn="just">
              <a:lnSpc>
                <a:spcPct val="110000"/>
              </a:lnSpc>
            </a:pPr>
            <a:r>
              <a:rPr lang="cs" sz="1600" b="1">
                <a:ea typeface="+mn-lt"/>
                <a:cs typeface="+mn-lt"/>
              </a:rPr>
              <a:t>75% dětí optický kontakt</a:t>
            </a:r>
            <a:endParaRPr lang="cs-CZ" sz="1600" b="1" dirty="0">
              <a:ea typeface="+mn-lt"/>
              <a:cs typeface="+mn-lt"/>
            </a:endParaRPr>
          </a:p>
          <a:p>
            <a:pPr algn="just">
              <a:lnSpc>
                <a:spcPct val="110000"/>
              </a:lnSpc>
            </a:pPr>
            <a:r>
              <a:rPr lang="cs" sz="1600" b="1">
                <a:ea typeface="+mn-lt"/>
                <a:cs typeface="+mn-lt"/>
              </a:rPr>
              <a:t>zvedá hlavu nad podložku (asymetricky), zatížena distální část předloktí, žádná opěrná plocha, jen úložná, zatížení jde do oblasti horního kvadrantu břicha</a:t>
            </a:r>
            <a:endParaRPr lang="cs-CZ" sz="1600" b="1" dirty="0">
              <a:ea typeface="+mn-lt"/>
              <a:cs typeface="+mn-lt"/>
            </a:endParaRPr>
          </a:p>
          <a:p>
            <a:pPr algn="just">
              <a:lnSpc>
                <a:spcPct val="110000"/>
              </a:lnSpc>
            </a:pPr>
            <a:endParaRPr lang="cs-CZ" sz="1600" b="1" dirty="0">
              <a:ea typeface="+mn-lt"/>
              <a:cs typeface="+mn-lt"/>
            </a:endParaRPr>
          </a:p>
          <a:p>
            <a:pPr algn="just">
              <a:lnSpc>
                <a:spcPct val="110000"/>
              </a:lnSpc>
            </a:pPr>
            <a:r>
              <a:rPr lang="cs-CZ" sz="1600" b="1">
                <a:ea typeface="+mn-lt"/>
                <a:cs typeface="+mn-lt"/>
              </a:rPr>
              <a:t>POLOHA NA ZÁDECH:</a:t>
            </a:r>
            <a:endParaRPr lang="cs-CZ" sz="1600" b="1" dirty="0">
              <a:ea typeface="+mn-lt"/>
              <a:cs typeface="+mn-lt"/>
            </a:endParaRPr>
          </a:p>
          <a:p>
            <a:pPr algn="just">
              <a:lnSpc>
                <a:spcPct val="110000"/>
              </a:lnSpc>
            </a:pPr>
            <a:r>
              <a:rPr lang="cs" sz="1600" b="1">
                <a:ea typeface="+mn-lt"/>
                <a:cs typeface="+mn-lt"/>
              </a:rPr>
              <a:t>motorické vyjádření kontaktu - vzor </a:t>
            </a:r>
            <a:r>
              <a:rPr lang="cs" sz="1600" b="1" i="1">
                <a:ea typeface="+mn-lt"/>
                <a:cs typeface="+mn-lt"/>
              </a:rPr>
              <a:t>šermíř</a:t>
            </a:r>
            <a:r>
              <a:rPr lang="cs" sz="1600" b="1">
                <a:ea typeface="+mn-lt"/>
                <a:cs typeface="+mn-lt"/>
              </a:rPr>
              <a:t>. Pozor! Rozlišit od asymetrických tonických šíjových reflexů. Změna držení pánve ve směru dorzální flexe, povolená pěstička</a:t>
            </a:r>
            <a:endParaRPr lang="cs-CZ" sz="1600" b="1"/>
          </a:p>
        </p:txBody>
      </p:sp>
      <p:pic>
        <p:nvPicPr>
          <p:cNvPr id="4" name="Obrázek 4" descr="Obsah obrázku text&#10;&#10;Popis se vygeneroval automaticky.">
            <a:extLst>
              <a:ext uri="{FF2B5EF4-FFF2-40B4-BE49-F238E27FC236}">
                <a16:creationId xmlns:a16="http://schemas.microsoft.com/office/drawing/2014/main" id="{67E07046-B3D7-49DE-ADBA-DC7970281750}"/>
              </a:ext>
            </a:extLst>
          </p:cNvPr>
          <p:cNvPicPr>
            <a:picLocks noChangeAspect="1"/>
          </p:cNvPicPr>
          <p:nvPr/>
        </p:nvPicPr>
        <p:blipFill>
          <a:blip r:embed="rId2"/>
          <a:stretch>
            <a:fillRect/>
          </a:stretch>
        </p:blipFill>
        <p:spPr>
          <a:xfrm>
            <a:off x="7010401" y="3045317"/>
            <a:ext cx="4572000" cy="2679404"/>
          </a:xfrm>
          <a:prstGeom prst="rect">
            <a:avLst/>
          </a:prstGeom>
        </p:spPr>
      </p:pic>
    </p:spTree>
    <p:extLst>
      <p:ext uri="{BB962C8B-B14F-4D97-AF65-F5344CB8AC3E}">
        <p14:creationId xmlns:p14="http://schemas.microsoft.com/office/powerpoint/2010/main" val="3787251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96BE0E-FC30-4168-BDFC-8DD4D1D42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2B0BF24-49CD-4259-B076-57BF640F2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0A3F262-FC31-4211-8F69-56F78448E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alpha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47C0B86-386E-472B-B980-775A3B3C0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2800" cy="6856084"/>
          </a:xfrm>
          <a:custGeom>
            <a:avLst/>
            <a:gdLst>
              <a:gd name="connsiteX0" fmla="*/ 0 w 3352800"/>
              <a:gd name="connsiteY0" fmla="*/ 0 h 6856084"/>
              <a:gd name="connsiteX1" fmla="*/ 3352800 w 3352800"/>
              <a:gd name="connsiteY1" fmla="*/ 0 h 6856084"/>
              <a:gd name="connsiteX2" fmla="*/ 3352800 w 3352800"/>
              <a:gd name="connsiteY2" fmla="*/ 3427044 h 6856084"/>
              <a:gd name="connsiteX3" fmla="*/ 3352800 w 3352800"/>
              <a:gd name="connsiteY3" fmla="*/ 3442336 h 6856084"/>
              <a:gd name="connsiteX4" fmla="*/ 3352413 w 3352800"/>
              <a:gd name="connsiteY4" fmla="*/ 3442336 h 6856084"/>
              <a:gd name="connsiteX5" fmla="*/ 3348336 w 3352800"/>
              <a:gd name="connsiteY5" fmla="*/ 3603600 h 6856084"/>
              <a:gd name="connsiteX6" fmla="*/ 92918 w 3352800"/>
              <a:gd name="connsiteY6" fmla="*/ 6853808 h 6856084"/>
              <a:gd name="connsiteX7" fmla="*/ 0 w 3352800"/>
              <a:gd name="connsiteY7" fmla="*/ 6856084 h 685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6856084">
                <a:moveTo>
                  <a:pt x="0" y="0"/>
                </a:moveTo>
                <a:lnTo>
                  <a:pt x="3352800" y="0"/>
                </a:lnTo>
                <a:lnTo>
                  <a:pt x="3352800" y="3427044"/>
                </a:lnTo>
                <a:lnTo>
                  <a:pt x="3352800" y="3442336"/>
                </a:lnTo>
                <a:lnTo>
                  <a:pt x="3352413" y="3442336"/>
                </a:lnTo>
                <a:lnTo>
                  <a:pt x="3348336" y="3603600"/>
                </a:lnTo>
                <a:cubicBezTo>
                  <a:pt x="3259315" y="5359763"/>
                  <a:pt x="1849804" y="6767537"/>
                  <a:pt x="92918" y="6853808"/>
                </a:cubicBezTo>
                <a:lnTo>
                  <a:pt x="0" y="6856084"/>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02A0B7-8D22-4B75-B570-A9F7230559AB}"/>
              </a:ext>
            </a:extLst>
          </p:cNvPr>
          <p:cNvSpPr>
            <a:spLocks noGrp="1"/>
          </p:cNvSpPr>
          <p:nvPr>
            <p:ph type="title"/>
          </p:nvPr>
        </p:nvSpPr>
        <p:spPr>
          <a:xfrm>
            <a:off x="609601" y="685799"/>
            <a:ext cx="2570328" cy="3715603"/>
          </a:xfrm>
        </p:spPr>
        <p:txBody>
          <a:bodyPr anchor="t">
            <a:normAutofit/>
          </a:bodyPr>
          <a:lstStyle/>
          <a:p>
            <a:r>
              <a:rPr lang="cs-CZ">
                <a:solidFill>
                  <a:srgbClr val="FFFFFF"/>
                </a:solidFill>
              </a:rPr>
              <a:t>OSM TÝDNŮ</a:t>
            </a:r>
          </a:p>
        </p:txBody>
      </p:sp>
      <p:sp>
        <p:nvSpPr>
          <p:cNvPr id="3" name="Zástupný obsah 2">
            <a:extLst>
              <a:ext uri="{FF2B5EF4-FFF2-40B4-BE49-F238E27FC236}">
                <a16:creationId xmlns:a16="http://schemas.microsoft.com/office/drawing/2014/main" id="{90164A6A-6477-4D52-BF91-2FDB5EF168B3}"/>
              </a:ext>
            </a:extLst>
          </p:cNvPr>
          <p:cNvSpPr>
            <a:spLocks noGrp="1"/>
          </p:cNvSpPr>
          <p:nvPr>
            <p:ph idx="1"/>
          </p:nvPr>
        </p:nvSpPr>
        <p:spPr>
          <a:xfrm>
            <a:off x="4267200" y="685800"/>
            <a:ext cx="7010400" cy="5491163"/>
          </a:xfrm>
        </p:spPr>
        <p:txBody>
          <a:bodyPr vert="horz" lIns="91440" tIns="45720" rIns="91440" bIns="45720" rtlCol="0" anchor="ctr">
            <a:normAutofit/>
          </a:bodyPr>
          <a:lstStyle/>
          <a:p>
            <a:pPr algn="just">
              <a:lnSpc>
                <a:spcPct val="110000"/>
              </a:lnSpc>
            </a:pPr>
            <a:r>
              <a:rPr lang="cs-CZ" sz="1600" b="1">
                <a:ea typeface="+mn-lt"/>
                <a:cs typeface="+mn-lt"/>
              </a:rPr>
              <a:t>POLOHA NA BŘIŠE:</a:t>
            </a:r>
            <a:endParaRPr lang="en-US" sz="1600" b="1">
              <a:ea typeface="+mn-lt"/>
              <a:cs typeface="+mn-lt"/>
            </a:endParaRPr>
          </a:p>
          <a:p>
            <a:pPr algn="just">
              <a:lnSpc>
                <a:spcPct val="110000"/>
              </a:lnSpc>
            </a:pPr>
            <a:r>
              <a:rPr lang="cs" sz="1600" b="1">
                <a:ea typeface="+mn-lt"/>
                <a:cs typeface="+mn-lt"/>
              </a:rPr>
              <a:t>kontakt 100%, hlavu zvedá od podložky a při kontaktu ze střední roviny udrží v rovině frontální ve středním postavení (neuklání hlavu), při točení hlavy úklony trupu</a:t>
            </a:r>
            <a:endParaRPr lang="cs-CZ" sz="1600" b="1" dirty="0">
              <a:ea typeface="+mn-lt"/>
              <a:cs typeface="+mn-lt"/>
            </a:endParaRPr>
          </a:p>
          <a:p>
            <a:pPr algn="just">
              <a:lnSpc>
                <a:spcPct val="110000"/>
              </a:lnSpc>
            </a:pPr>
            <a:r>
              <a:rPr lang="cs" sz="1600" b="1">
                <a:ea typeface="+mn-lt"/>
                <a:cs typeface="+mn-lt"/>
              </a:rPr>
              <a:t>zatížení v oblasti pupku a střední část předloktí, prsty do pěstiček (kontakt, dívá se do očí, úsměv)</a:t>
            </a:r>
            <a:endParaRPr lang="cs-CZ" sz="1600" b="1"/>
          </a:p>
          <a:p>
            <a:pPr algn="just">
              <a:lnSpc>
                <a:spcPct val="110000"/>
              </a:lnSpc>
            </a:pPr>
            <a:endParaRPr lang="cs-CZ" sz="1600" b="1" dirty="0">
              <a:ea typeface="+mn-lt"/>
              <a:cs typeface="+mn-lt"/>
            </a:endParaRPr>
          </a:p>
          <a:p>
            <a:pPr algn="just">
              <a:lnSpc>
                <a:spcPct val="110000"/>
              </a:lnSpc>
            </a:pPr>
            <a:r>
              <a:rPr lang="cs-CZ" sz="1600" b="1">
                <a:ea typeface="+mn-lt"/>
                <a:cs typeface="+mn-lt"/>
              </a:rPr>
              <a:t>POLOHA NA ZÁDECH:</a:t>
            </a:r>
            <a:endParaRPr lang="cs-CZ" sz="1600" b="1" dirty="0">
              <a:ea typeface="+mn-lt"/>
              <a:cs typeface="+mn-lt"/>
            </a:endParaRPr>
          </a:p>
          <a:p>
            <a:pPr algn="just">
              <a:lnSpc>
                <a:spcPct val="110000"/>
              </a:lnSpc>
            </a:pPr>
            <a:r>
              <a:rPr lang="cs" sz="1600" b="1">
                <a:ea typeface="+mn-lt"/>
                <a:cs typeface="+mn-lt"/>
              </a:rPr>
              <a:t>zdravé dítě je již schopno živou mimikou vyjádřit aktuální postoj ke své matce nebo chůvě, vzor fyziologické dystonie (v poloze na břiše přenese těžiště směrem kaudálním, rozlišit od dystonické ataky - v poloze na břiše není schopno opory o lokty a tím přenesení těžiště kaudálně)</a:t>
            </a:r>
            <a:endParaRPr lang="cs-CZ" sz="1600" b="1"/>
          </a:p>
          <a:p>
            <a:pPr algn="just">
              <a:lnSpc>
                <a:spcPct val="110000"/>
              </a:lnSpc>
            </a:pPr>
            <a:r>
              <a:rPr lang="cs" sz="1600" b="1">
                <a:ea typeface="+mn-lt"/>
                <a:cs typeface="+mn-lt"/>
              </a:rPr>
              <a:t>spojení horních končetin - vzor kontaktu prstů horních končetin, zatížení trupu kraniálně směr lopatky, ve vztahu ke stranám stejnoměrně, změna držení pánve ve směru dorzální flexe, dolní končetiny opírá patami o podložku), při kontaktu prstů sledovat abdukční úhel horních končetin</a:t>
            </a:r>
            <a:endParaRPr lang="cs-CZ" sz="1600" b="1"/>
          </a:p>
        </p:txBody>
      </p:sp>
    </p:spTree>
    <p:extLst>
      <p:ext uri="{BB962C8B-B14F-4D97-AF65-F5344CB8AC3E}">
        <p14:creationId xmlns:p14="http://schemas.microsoft.com/office/powerpoint/2010/main" val="1879045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645F38-42FA-4CDD-9779-389C2F66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CE9C84D-EF45-4D27-9B51-6F563D6BF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CB8B15-226D-47FF-9C0B-B0354921A2A0}"/>
              </a:ext>
            </a:extLst>
          </p:cNvPr>
          <p:cNvSpPr>
            <a:spLocks noGrp="1"/>
          </p:cNvSpPr>
          <p:nvPr>
            <p:ph type="title"/>
          </p:nvPr>
        </p:nvSpPr>
        <p:spPr>
          <a:xfrm>
            <a:off x="914401" y="625363"/>
            <a:ext cx="9914859" cy="974838"/>
          </a:xfrm>
        </p:spPr>
        <p:txBody>
          <a:bodyPr>
            <a:normAutofit/>
          </a:bodyPr>
          <a:lstStyle/>
          <a:p>
            <a:r>
              <a:rPr lang="cs-CZ">
                <a:solidFill>
                  <a:srgbClr val="FFFFFF"/>
                </a:solidFill>
              </a:rPr>
              <a:t>TŘI MĚSÍCE</a:t>
            </a:r>
          </a:p>
        </p:txBody>
      </p:sp>
      <p:sp>
        <p:nvSpPr>
          <p:cNvPr id="32" name="Freeform: Shape 31">
            <a:extLst>
              <a:ext uri="{FF2B5EF4-FFF2-40B4-BE49-F238E27FC236}">
                <a16:creationId xmlns:a16="http://schemas.microsoft.com/office/drawing/2014/main" id="{66FE590A-ED95-4BB3-8B3F-13825334F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2776" y="1"/>
            <a:ext cx="4051166" cy="2126591"/>
          </a:xfrm>
          <a:custGeom>
            <a:avLst/>
            <a:gdLst>
              <a:gd name="connsiteX0" fmla="*/ 2240247 w 4051166"/>
              <a:gd name="connsiteY0" fmla="*/ 0 h 2126591"/>
              <a:gd name="connsiteX1" fmla="*/ 4051166 w 4051166"/>
              <a:gd name="connsiteY1" fmla="*/ 0 h 2126591"/>
              <a:gd name="connsiteX2" fmla="*/ 4051166 w 4051166"/>
              <a:gd name="connsiteY2" fmla="*/ 2126591 h 2126591"/>
              <a:gd name="connsiteX3" fmla="*/ 2260357 w 4051166"/>
              <a:gd name="connsiteY3" fmla="*/ 2126591 h 2126591"/>
              <a:gd name="connsiteX4" fmla="*/ 0 w 4051166"/>
              <a:gd name="connsiteY4" fmla="*/ 2126591 h 2126591"/>
              <a:gd name="connsiteX5" fmla="*/ 62244 w 4051166"/>
              <a:gd name="connsiteY5" fmla="*/ 2123425 h 2126591"/>
              <a:gd name="connsiteX6" fmla="*/ 2223877 w 4051166"/>
              <a:gd name="connsiteY6" fmla="*/ 117802 h 212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1166" h="2126591">
                <a:moveTo>
                  <a:pt x="2240247" y="0"/>
                </a:moveTo>
                <a:lnTo>
                  <a:pt x="4051166" y="0"/>
                </a:lnTo>
                <a:lnTo>
                  <a:pt x="4051166" y="2126591"/>
                </a:lnTo>
                <a:lnTo>
                  <a:pt x="2260357" y="2126591"/>
                </a:lnTo>
                <a:lnTo>
                  <a:pt x="0" y="2126591"/>
                </a:lnTo>
                <a:lnTo>
                  <a:pt x="62244" y="2123425"/>
                </a:lnTo>
                <a:cubicBezTo>
                  <a:pt x="1149736" y="2012156"/>
                  <a:pt x="2027291" y="1185427"/>
                  <a:pt x="2223877" y="117802"/>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BB8A9D99-0328-4337-9F31-A5C524901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610" y="2128962"/>
            <a:ext cx="8231814" cy="4729037"/>
          </a:xfrm>
          <a:custGeom>
            <a:avLst/>
            <a:gdLst>
              <a:gd name="connsiteX0" fmla="*/ 2453759 w 8231814"/>
              <a:gd name="connsiteY0" fmla="*/ 0 h 4738132"/>
              <a:gd name="connsiteX1" fmla="*/ 2564348 w 8231814"/>
              <a:gd name="connsiteY1" fmla="*/ 2797 h 4738132"/>
              <a:gd name="connsiteX2" fmla="*/ 8231814 w 8231814"/>
              <a:gd name="connsiteY2" fmla="*/ 2797 h 4738132"/>
              <a:gd name="connsiteX3" fmla="*/ 8231814 w 8231814"/>
              <a:gd name="connsiteY3" fmla="*/ 4738132 h 4738132"/>
              <a:gd name="connsiteX4" fmla="*/ 0 w 8231814"/>
              <a:gd name="connsiteY4" fmla="*/ 4738132 h 4738132"/>
              <a:gd name="connsiteX5" fmla="*/ 0 w 8231814"/>
              <a:gd name="connsiteY5" fmla="*/ 2453759 h 4738132"/>
              <a:gd name="connsiteX6" fmla="*/ 0 w 8231814"/>
              <a:gd name="connsiteY6" fmla="*/ 2436722 h 4738132"/>
              <a:gd name="connsiteX7" fmla="*/ 861 w 8231814"/>
              <a:gd name="connsiteY7" fmla="*/ 2436722 h 4738132"/>
              <a:gd name="connsiteX8" fmla="*/ 12668 w 8231814"/>
              <a:gd name="connsiteY8" fmla="*/ 2202876 h 4738132"/>
              <a:gd name="connsiteX9" fmla="*/ 2453759 w 8231814"/>
              <a:gd name="connsiteY9" fmla="*/ 0 h 473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1814" h="4738132">
                <a:moveTo>
                  <a:pt x="2453759" y="0"/>
                </a:moveTo>
                <a:lnTo>
                  <a:pt x="2564348" y="2797"/>
                </a:lnTo>
                <a:lnTo>
                  <a:pt x="8231814" y="2797"/>
                </a:lnTo>
                <a:lnTo>
                  <a:pt x="8231814" y="4738132"/>
                </a:lnTo>
                <a:lnTo>
                  <a:pt x="0" y="4738132"/>
                </a:lnTo>
                <a:lnTo>
                  <a:pt x="0" y="2453759"/>
                </a:lnTo>
                <a:lnTo>
                  <a:pt x="0" y="2436722"/>
                </a:lnTo>
                <a:lnTo>
                  <a:pt x="861" y="2436722"/>
                </a:lnTo>
                <a:lnTo>
                  <a:pt x="12668" y="2202876"/>
                </a:lnTo>
                <a:cubicBezTo>
                  <a:pt x="138326" y="965554"/>
                  <a:pt x="1183284" y="0"/>
                  <a:pt x="2453759" y="0"/>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360951DA-BA04-465A-95B8-EAFFAA13E40C}"/>
              </a:ext>
            </a:extLst>
          </p:cNvPr>
          <p:cNvSpPr>
            <a:spLocks noGrp="1"/>
          </p:cNvSpPr>
          <p:nvPr>
            <p:ph idx="1"/>
          </p:nvPr>
        </p:nvSpPr>
        <p:spPr>
          <a:xfrm>
            <a:off x="913790" y="1937154"/>
            <a:ext cx="7077904" cy="4747807"/>
          </a:xfrm>
        </p:spPr>
        <p:txBody>
          <a:bodyPr vert="horz" lIns="91440" tIns="45720" rIns="91440" bIns="45720" rtlCol="0" anchor="t">
            <a:normAutofit/>
          </a:bodyPr>
          <a:lstStyle/>
          <a:p>
            <a:pPr algn="just">
              <a:lnSpc>
                <a:spcPct val="110000"/>
              </a:lnSpc>
            </a:pPr>
            <a:r>
              <a:rPr lang="cs-CZ" sz="1600" b="1" dirty="0">
                <a:solidFill>
                  <a:srgbClr val="FFFFFF"/>
                </a:solidFill>
                <a:ea typeface="+mn-lt"/>
                <a:cs typeface="+mn-lt"/>
              </a:rPr>
              <a:t>POLOHA NA BŘIŠE:</a:t>
            </a:r>
            <a:endParaRPr lang="en-US" sz="1600" b="1">
              <a:solidFill>
                <a:srgbClr val="FFFFFF"/>
              </a:solidFill>
              <a:ea typeface="+mn-lt"/>
              <a:cs typeface="+mn-lt"/>
            </a:endParaRPr>
          </a:p>
          <a:p>
            <a:pPr algn="just">
              <a:lnSpc>
                <a:spcPct val="110000"/>
              </a:lnSpc>
            </a:pPr>
            <a:r>
              <a:rPr lang="cs" sz="1600" b="1">
                <a:solidFill>
                  <a:srgbClr val="FFFFFF"/>
                </a:solidFill>
                <a:ea typeface="+mn-lt"/>
                <a:cs typeface="+mn-lt"/>
              </a:rPr>
              <a:t>první opěrná báze, opora o symfýzu a mediální epikondyly humeru obou horních končetin, hlava vně opěrné báze, rotuje hlavu bez souhybu trupu, otevírá pěstičky, dolní končetiny volně v extenzi na podložce (není plná extenze v kolenou), první segmentální pohyb</a:t>
            </a:r>
            <a:endParaRPr lang="cs-CZ" sz="1600" b="1" dirty="0">
              <a:solidFill>
                <a:srgbClr val="FFFFFF"/>
              </a:solidFill>
              <a:ea typeface="+mn-lt"/>
              <a:cs typeface="+mn-lt"/>
            </a:endParaRPr>
          </a:p>
          <a:p>
            <a:pPr algn="just">
              <a:lnSpc>
                <a:spcPct val="110000"/>
              </a:lnSpc>
            </a:pPr>
            <a:r>
              <a:rPr lang="cs" sz="1600" b="1" dirty="0">
                <a:solidFill>
                  <a:srgbClr val="FFFFFF"/>
                </a:solidFill>
                <a:ea typeface="+mn-lt"/>
                <a:cs typeface="+mn-lt"/>
              </a:rPr>
              <a:t>pohyb očí v rozsahu 30°, hlava rotuje v rozsahu 30° ke každé straně</a:t>
            </a:r>
            <a:endParaRPr lang="cs-CZ" sz="1600" b="1" dirty="0">
              <a:solidFill>
                <a:srgbClr val="FFFFFF"/>
              </a:solidFill>
              <a:ea typeface="+mn-lt"/>
              <a:cs typeface="+mn-lt"/>
            </a:endParaRPr>
          </a:p>
          <a:p>
            <a:pPr algn="just">
              <a:lnSpc>
                <a:spcPct val="110000"/>
              </a:lnSpc>
            </a:pPr>
            <a:r>
              <a:rPr lang="cs-CZ" sz="1600" b="1" dirty="0">
                <a:solidFill>
                  <a:srgbClr val="FFFFFF"/>
                </a:solidFill>
                <a:ea typeface="+mn-lt"/>
                <a:cs typeface="+mn-lt"/>
              </a:rPr>
              <a:t>POLOHA NA ZÁDECH:</a:t>
            </a:r>
          </a:p>
          <a:p>
            <a:pPr algn="just">
              <a:lnSpc>
                <a:spcPct val="110000"/>
              </a:lnSpc>
            </a:pPr>
            <a:r>
              <a:rPr lang="cs" sz="1600" b="1">
                <a:solidFill>
                  <a:srgbClr val="FFFFFF"/>
                </a:solidFill>
                <a:ea typeface="+mn-lt"/>
                <a:cs typeface="+mn-lt"/>
              </a:rPr>
              <a:t>opora o kontrahovaný m. trapéz, zatížení mezi lopatkami, horní končetiny spojuje, chytá i dlaně, zajištění těla ve všech třech rovinách, dolní končetiny nad podložkou v 90st. flexi (horní hlezenní je kloub v nulovém postavení ve vztahu k dorzální a plantární flexi, dolní hlezenní kloub je ve středním postavení ve vztahu k supinaci a pronaci), pánev ve středním postavení, rozvinutí páteře (napřímení)</a:t>
            </a:r>
            <a:endParaRPr lang="cs-CZ" sz="1600" b="1" dirty="0">
              <a:solidFill>
                <a:srgbClr val="FFFFFF"/>
              </a:solidFill>
            </a:endParaRPr>
          </a:p>
          <a:p>
            <a:pPr algn="just">
              <a:lnSpc>
                <a:spcPct val="110000"/>
              </a:lnSpc>
            </a:pPr>
            <a:r>
              <a:rPr lang="cs" sz="1600" b="1" dirty="0">
                <a:solidFill>
                  <a:srgbClr val="FFFFFF"/>
                </a:solidFill>
                <a:ea typeface="+mn-lt"/>
                <a:cs typeface="+mn-lt"/>
              </a:rPr>
              <a:t>segmentální pohyb - oči a hlava 30° na každou stranu</a:t>
            </a:r>
            <a:endParaRPr lang="cs" sz="1600" b="1">
              <a:solidFill>
                <a:srgbClr val="FFFFFF"/>
              </a:solidFill>
            </a:endParaRPr>
          </a:p>
          <a:p>
            <a:pPr algn="just">
              <a:lnSpc>
                <a:spcPct val="110000"/>
              </a:lnSpc>
            </a:pPr>
            <a:endParaRPr lang="cs-CZ" sz="1600" b="1" dirty="0">
              <a:solidFill>
                <a:srgbClr val="FFFFFF"/>
              </a:solidFill>
            </a:endParaRPr>
          </a:p>
        </p:txBody>
      </p:sp>
      <p:pic>
        <p:nvPicPr>
          <p:cNvPr id="4" name="Obrázek 4" descr="Obsah obrázku dítě, interiér, osoba, postel&#10;&#10;Popis se vygeneroval automaticky.">
            <a:extLst>
              <a:ext uri="{FF2B5EF4-FFF2-40B4-BE49-F238E27FC236}">
                <a16:creationId xmlns:a16="http://schemas.microsoft.com/office/drawing/2014/main" id="{D8487777-DCFB-4105-97D0-CCD26D63D8A4}"/>
              </a:ext>
            </a:extLst>
          </p:cNvPr>
          <p:cNvPicPr>
            <a:picLocks noChangeAspect="1"/>
          </p:cNvPicPr>
          <p:nvPr/>
        </p:nvPicPr>
        <p:blipFill rotWithShape="1">
          <a:blip r:embed="rId2"/>
          <a:srcRect t="10791" r="1" b="1"/>
          <a:stretch/>
        </p:blipFill>
        <p:spPr>
          <a:xfrm>
            <a:off x="8213911" y="4495779"/>
            <a:ext cx="3990031" cy="2380384"/>
          </a:xfrm>
          <a:prstGeom prst="rect">
            <a:avLst/>
          </a:prstGeom>
        </p:spPr>
      </p:pic>
      <p:pic>
        <p:nvPicPr>
          <p:cNvPr id="5" name="Obrázek 5" descr="Obsah obrázku interiér, ležící&#10;&#10;Popis se vygeneroval automaticky.">
            <a:extLst>
              <a:ext uri="{FF2B5EF4-FFF2-40B4-BE49-F238E27FC236}">
                <a16:creationId xmlns:a16="http://schemas.microsoft.com/office/drawing/2014/main" id="{5C49B31F-A466-4202-9542-117AA1EC007C}"/>
              </a:ext>
            </a:extLst>
          </p:cNvPr>
          <p:cNvPicPr>
            <a:picLocks noChangeAspect="1"/>
          </p:cNvPicPr>
          <p:nvPr/>
        </p:nvPicPr>
        <p:blipFill rotWithShape="1">
          <a:blip r:embed="rId3"/>
          <a:srcRect l="3880" r="8091" b="-1"/>
          <a:stretch/>
        </p:blipFill>
        <p:spPr>
          <a:xfrm>
            <a:off x="8213911" y="2177386"/>
            <a:ext cx="3990031" cy="2371524"/>
          </a:xfrm>
          <a:prstGeom prst="rect">
            <a:avLst/>
          </a:prstGeom>
        </p:spPr>
      </p:pic>
    </p:spTree>
    <p:extLst>
      <p:ext uri="{BB962C8B-B14F-4D97-AF65-F5344CB8AC3E}">
        <p14:creationId xmlns:p14="http://schemas.microsoft.com/office/powerpoint/2010/main" val="3849472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CCED1CB3-E685-4AD0-B4EB-C7C71DE02DA7}"/>
              </a:ext>
            </a:extLst>
          </p:cNvPr>
          <p:cNvSpPr>
            <a:spLocks noGrp="1"/>
          </p:cNvSpPr>
          <p:nvPr>
            <p:ph type="title"/>
          </p:nvPr>
        </p:nvSpPr>
        <p:spPr>
          <a:xfrm>
            <a:off x="914400" y="484497"/>
            <a:ext cx="9753600" cy="1239528"/>
          </a:xfrm>
        </p:spPr>
        <p:txBody>
          <a:bodyPr>
            <a:normAutofit/>
          </a:bodyPr>
          <a:lstStyle/>
          <a:p>
            <a:r>
              <a:rPr lang="cs-CZ">
                <a:solidFill>
                  <a:srgbClr val="FFFFFF"/>
                </a:solidFill>
              </a:rPr>
              <a:t>4,5 MĚSÍCE</a:t>
            </a:r>
          </a:p>
        </p:txBody>
      </p:sp>
      <p:sp>
        <p:nvSpPr>
          <p:cNvPr id="3" name="Zástupný obsah 2">
            <a:extLst>
              <a:ext uri="{FF2B5EF4-FFF2-40B4-BE49-F238E27FC236}">
                <a16:creationId xmlns:a16="http://schemas.microsoft.com/office/drawing/2014/main" id="{CB636DF8-73E0-4F10-BB0B-98EE03257486}"/>
              </a:ext>
            </a:extLst>
          </p:cNvPr>
          <p:cNvSpPr>
            <a:spLocks noGrp="1"/>
          </p:cNvSpPr>
          <p:nvPr>
            <p:ph idx="1"/>
          </p:nvPr>
        </p:nvSpPr>
        <p:spPr>
          <a:xfrm>
            <a:off x="914401" y="2386735"/>
            <a:ext cx="10550235" cy="4228954"/>
          </a:xfrm>
        </p:spPr>
        <p:txBody>
          <a:bodyPr vert="horz" lIns="91440" tIns="45720" rIns="91440" bIns="45720" rtlCol="0" anchor="t">
            <a:normAutofit/>
          </a:bodyPr>
          <a:lstStyle/>
          <a:p>
            <a:pPr algn="just">
              <a:lnSpc>
                <a:spcPct val="110000"/>
              </a:lnSpc>
            </a:pPr>
            <a:r>
              <a:rPr lang="cs-CZ" sz="1600" b="1">
                <a:ea typeface="+mn-lt"/>
                <a:cs typeface="+mn-lt"/>
              </a:rPr>
              <a:t>POLOHA NA BŘIŠE:</a:t>
            </a:r>
            <a:endParaRPr lang="en-US" sz="1600" b="1">
              <a:ea typeface="+mn-lt"/>
              <a:cs typeface="+mn-lt"/>
            </a:endParaRPr>
          </a:p>
          <a:p>
            <a:pPr algn="just">
              <a:lnSpc>
                <a:spcPct val="110000"/>
              </a:lnSpc>
            </a:pPr>
            <a:r>
              <a:rPr lang="cs" sz="1600" b="1">
                <a:ea typeface="+mn-lt"/>
                <a:cs typeface="+mn-lt"/>
              </a:rPr>
              <a:t>zkřížený vzor, opora o jeden loket (mediální epikondyl humeru, na té samé straně kyčelní kloub, kontralaterálně nakročená dolní končetina do 90° - opora o med. Kondyl femuru), volná HK sahá po hračce, vně opěrné báze je hlava a také jedna horní končetina, ulnární úchop</a:t>
            </a:r>
            <a:endParaRPr lang="cs-CZ" sz="1600" b="1">
              <a:ea typeface="+mn-lt"/>
              <a:cs typeface="+mn-lt"/>
            </a:endParaRPr>
          </a:p>
          <a:p>
            <a:pPr algn="just">
              <a:lnSpc>
                <a:spcPct val="110000"/>
              </a:lnSpc>
            </a:pPr>
            <a:r>
              <a:rPr lang="cs" sz="1600" b="1">
                <a:ea typeface="+mn-lt"/>
                <a:cs typeface="+mn-lt"/>
              </a:rPr>
              <a:t>uchopí hračku nacházející se v kvadrantu každé ruky (nabízenou ze středu neuchopí), rotace postupuje na </a:t>
            </a:r>
            <a:r>
              <a:rPr lang="cs" sz="1600" b="1" err="1">
                <a:ea typeface="+mn-lt"/>
                <a:cs typeface="+mn-lt"/>
              </a:rPr>
              <a:t>thorakolumbální</a:t>
            </a:r>
            <a:r>
              <a:rPr lang="cs" sz="1600" b="1">
                <a:ea typeface="+mn-lt"/>
                <a:cs typeface="+mn-lt"/>
              </a:rPr>
              <a:t> úsek, segmentální pohyb předloktí (supinace, pronace), manipulace s hračkou ve střední rovině oběma rukama</a:t>
            </a:r>
            <a:endParaRPr lang="cs-CZ" sz="1600" b="1">
              <a:ea typeface="+mn-lt"/>
              <a:cs typeface="+mn-lt"/>
            </a:endParaRPr>
          </a:p>
          <a:p>
            <a:pPr algn="just">
              <a:lnSpc>
                <a:spcPct val="110000"/>
              </a:lnSpc>
            </a:pPr>
            <a:r>
              <a:rPr lang="cs-CZ" sz="1600" b="1">
                <a:ea typeface="+mn-lt"/>
                <a:cs typeface="+mn-lt"/>
              </a:rPr>
              <a:t>POLOHA NA ZÁDECH:</a:t>
            </a:r>
          </a:p>
          <a:p>
            <a:pPr algn="just">
              <a:lnSpc>
                <a:spcPct val="110000"/>
              </a:lnSpc>
            </a:pPr>
            <a:r>
              <a:rPr lang="cs" sz="1600" b="1">
                <a:ea typeface="+mn-lt"/>
                <a:cs typeface="+mn-lt"/>
              </a:rPr>
              <a:t>zkřížený pohyb - úchop jednou horní končetinou do kvadrantu druhé horní končetiny, začátek otočení</a:t>
            </a:r>
            <a:endParaRPr lang="cs-CZ" sz="1600" b="1" dirty="0"/>
          </a:p>
          <a:p>
            <a:pPr algn="just">
              <a:lnSpc>
                <a:spcPct val="110000"/>
              </a:lnSpc>
            </a:pPr>
            <a:r>
              <a:rPr lang="cs" sz="1600" b="1">
                <a:ea typeface="+mn-lt"/>
                <a:cs typeface="+mn-lt"/>
              </a:rPr>
              <a:t>manipulace hračkou pod kontrolou očí, segmentální pohyb předloktí</a:t>
            </a:r>
            <a:endParaRPr lang="cs-CZ" sz="1600" b="1" dirty="0"/>
          </a:p>
          <a:p>
            <a:pPr algn="just">
              <a:lnSpc>
                <a:spcPct val="110000"/>
              </a:lnSpc>
            </a:pPr>
            <a:r>
              <a:rPr lang="cs" sz="1600" b="1">
                <a:ea typeface="+mn-lt"/>
                <a:cs typeface="+mn-lt"/>
              </a:rPr>
              <a:t>kontakt palců na dolních končetinách (4 měsíce), kontakt vnitřních hran chodidel (4,5 měsíce)</a:t>
            </a:r>
            <a:endParaRPr lang="cs-CZ" sz="1600" b="1" dirty="0"/>
          </a:p>
          <a:p>
            <a:pPr algn="just">
              <a:lnSpc>
                <a:spcPct val="110000"/>
              </a:lnSpc>
            </a:pPr>
            <a:r>
              <a:rPr lang="cs" sz="1600" b="1">
                <a:ea typeface="+mn-lt"/>
                <a:cs typeface="+mn-lt"/>
              </a:rPr>
              <a:t>sahá si po těle - v úrovni kyčlí</a:t>
            </a:r>
            <a:endParaRPr lang="cs-CZ" sz="1600" b="1" dirty="0"/>
          </a:p>
          <a:p>
            <a:pPr algn="just">
              <a:lnSpc>
                <a:spcPct val="110000"/>
              </a:lnSpc>
            </a:pPr>
            <a:endParaRPr lang="cs-CZ" sz="1600" b="1" dirty="0"/>
          </a:p>
          <a:p>
            <a:pPr algn="just">
              <a:lnSpc>
                <a:spcPct val="110000"/>
              </a:lnSpc>
            </a:pPr>
            <a:endParaRPr lang="cs-CZ" sz="1600" b="1" dirty="0"/>
          </a:p>
        </p:txBody>
      </p:sp>
    </p:spTree>
    <p:extLst>
      <p:ext uri="{BB962C8B-B14F-4D97-AF65-F5344CB8AC3E}">
        <p14:creationId xmlns:p14="http://schemas.microsoft.com/office/powerpoint/2010/main" val="1359607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53942D62-63F2-4D2C-A5DA-5092564E7076}"/>
              </a:ext>
            </a:extLst>
          </p:cNvPr>
          <p:cNvSpPr>
            <a:spLocks noGrp="1"/>
          </p:cNvSpPr>
          <p:nvPr>
            <p:ph type="title"/>
          </p:nvPr>
        </p:nvSpPr>
        <p:spPr>
          <a:xfrm>
            <a:off x="609600" y="685800"/>
            <a:ext cx="2952465" cy="5486400"/>
          </a:xfrm>
        </p:spPr>
        <p:txBody>
          <a:bodyPr anchor="ctr">
            <a:normAutofit/>
          </a:bodyPr>
          <a:lstStyle/>
          <a:p>
            <a:r>
              <a:rPr lang="cs-CZ">
                <a:solidFill>
                  <a:srgbClr val="FFFFFF"/>
                </a:solidFill>
              </a:rPr>
              <a:t>PĚT MĚSÍCŮ</a:t>
            </a: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52C6937C-12B7-410E-8C6A-6FB8A58BABDF}"/>
              </a:ext>
            </a:extLst>
          </p:cNvPr>
          <p:cNvSpPr>
            <a:spLocks noGrp="1"/>
          </p:cNvSpPr>
          <p:nvPr>
            <p:ph idx="1"/>
          </p:nvPr>
        </p:nvSpPr>
        <p:spPr>
          <a:xfrm>
            <a:off x="5181600" y="685800"/>
            <a:ext cx="6096000" cy="5491163"/>
          </a:xfrm>
        </p:spPr>
        <p:txBody>
          <a:bodyPr vert="horz" lIns="91440" tIns="45720" rIns="91440" bIns="45720" rtlCol="0" anchor="ctr">
            <a:normAutofit/>
          </a:bodyPr>
          <a:lstStyle/>
          <a:p>
            <a:pPr algn="just">
              <a:lnSpc>
                <a:spcPct val="110000"/>
              </a:lnSpc>
            </a:pPr>
            <a:r>
              <a:rPr lang="cs-CZ" sz="1900" b="1">
                <a:ea typeface="+mn-lt"/>
                <a:cs typeface="+mn-lt"/>
              </a:rPr>
              <a:t>POLOHA NA BŘIŠE:</a:t>
            </a:r>
            <a:endParaRPr lang="en-US" sz="1900" b="1">
              <a:ea typeface="+mn-lt"/>
              <a:cs typeface="+mn-lt"/>
            </a:endParaRPr>
          </a:p>
          <a:p>
            <a:pPr algn="just">
              <a:lnSpc>
                <a:spcPct val="110000"/>
              </a:lnSpc>
            </a:pPr>
            <a:r>
              <a:rPr lang="cs" sz="1900" b="1">
                <a:ea typeface="+mn-lt"/>
                <a:cs typeface="+mn-lt"/>
              </a:rPr>
              <a:t>zatížení se stěhuje ze symfýzy dále na stehna, vzpřimuje na extendované horní končetiny, ruce opřeny o proximální část dlaně až zápěstí, (prsty lehce ve flexi, lehká VR ramen), hlava vně opěrné báze (obdélník)</a:t>
            </a:r>
            <a:endParaRPr lang="cs-CZ" sz="1900" b="1">
              <a:ea typeface="+mn-lt"/>
              <a:cs typeface="+mn-lt"/>
            </a:endParaRPr>
          </a:p>
          <a:p>
            <a:pPr algn="just">
              <a:lnSpc>
                <a:spcPct val="110000"/>
              </a:lnSpc>
            </a:pPr>
            <a:r>
              <a:rPr lang="cs" sz="1900" b="1">
                <a:ea typeface="+mn-lt"/>
                <a:cs typeface="+mn-lt"/>
              </a:rPr>
              <a:t>při kontaktu s hračkou ve střední linii, střídá vzor opory o zápěstí se vzorem plavání (horní i dolní končetiny nad podložku, houpe se na pupku, hlavu zvedá)</a:t>
            </a:r>
            <a:endParaRPr lang="cs-CZ" sz="1900" b="1">
              <a:ea typeface="+mn-lt"/>
              <a:cs typeface="+mn-lt"/>
            </a:endParaRPr>
          </a:p>
          <a:p>
            <a:pPr algn="just">
              <a:lnSpc>
                <a:spcPct val="110000"/>
              </a:lnSpc>
            </a:pPr>
            <a:r>
              <a:rPr lang="cs-CZ" sz="1900" b="1">
                <a:ea typeface="+mn-lt"/>
                <a:cs typeface="+mn-lt"/>
              </a:rPr>
              <a:t>POLOHA NA ZÁDECH:</a:t>
            </a:r>
          </a:p>
          <a:p>
            <a:pPr algn="just">
              <a:lnSpc>
                <a:spcPct val="110000"/>
              </a:lnSpc>
            </a:pPr>
            <a:r>
              <a:rPr lang="cs" sz="1900" b="1">
                <a:ea typeface="+mn-lt"/>
                <a:cs typeface="+mn-lt"/>
              </a:rPr>
              <a:t>pokračuje v otočení do polohy na břicho osou pánve - dokročení dolní končetiny na podložku, otočení vede hlava a svrchní horní končetina - směr ventrální</a:t>
            </a:r>
            <a:endParaRPr lang="cs-CZ" sz="1900" b="1"/>
          </a:p>
          <a:p>
            <a:pPr algn="just">
              <a:lnSpc>
                <a:spcPct val="110000"/>
              </a:lnSpc>
            </a:pPr>
            <a:r>
              <a:rPr lang="cs" sz="1900" b="1">
                <a:ea typeface="+mn-lt"/>
                <a:cs typeface="+mn-lt"/>
              </a:rPr>
              <a:t>kontakt dolních končetin - celá chodidla chytá si po těle - na kolena</a:t>
            </a:r>
            <a:endParaRPr lang="cs-CZ" sz="1900" b="1"/>
          </a:p>
          <a:p>
            <a:pPr>
              <a:lnSpc>
                <a:spcPct val="110000"/>
              </a:lnSpc>
            </a:pPr>
            <a:endParaRPr lang="cs-CZ" sz="1900"/>
          </a:p>
        </p:txBody>
      </p:sp>
    </p:spTree>
    <p:extLst>
      <p:ext uri="{BB962C8B-B14F-4D97-AF65-F5344CB8AC3E}">
        <p14:creationId xmlns:p14="http://schemas.microsoft.com/office/powerpoint/2010/main" val="2874151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F9645F38-42FA-4CDD-9779-389C2F66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ECE9C84D-EF45-4D27-9B51-6F563D6BF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10B2FE7-1088-4BAB-BCC7-FD84E611F9A8}"/>
              </a:ext>
            </a:extLst>
          </p:cNvPr>
          <p:cNvSpPr>
            <a:spLocks noGrp="1"/>
          </p:cNvSpPr>
          <p:nvPr>
            <p:ph type="title"/>
          </p:nvPr>
        </p:nvSpPr>
        <p:spPr>
          <a:xfrm>
            <a:off x="914401" y="625363"/>
            <a:ext cx="9914859" cy="974838"/>
          </a:xfrm>
        </p:spPr>
        <p:txBody>
          <a:bodyPr>
            <a:normAutofit/>
          </a:bodyPr>
          <a:lstStyle/>
          <a:p>
            <a:r>
              <a:rPr lang="cs-CZ">
                <a:solidFill>
                  <a:srgbClr val="FFFFFF"/>
                </a:solidFill>
              </a:rPr>
              <a:t>ŠEST MĚSÍCŮ</a:t>
            </a:r>
          </a:p>
        </p:txBody>
      </p:sp>
      <p:sp>
        <p:nvSpPr>
          <p:cNvPr id="17" name="Freeform: Shape 16">
            <a:extLst>
              <a:ext uri="{FF2B5EF4-FFF2-40B4-BE49-F238E27FC236}">
                <a16:creationId xmlns:a16="http://schemas.microsoft.com/office/drawing/2014/main" id="{66FE590A-ED95-4BB3-8B3F-13825334F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2776" y="1"/>
            <a:ext cx="4051166" cy="2126591"/>
          </a:xfrm>
          <a:custGeom>
            <a:avLst/>
            <a:gdLst>
              <a:gd name="connsiteX0" fmla="*/ 2240247 w 4051166"/>
              <a:gd name="connsiteY0" fmla="*/ 0 h 2126591"/>
              <a:gd name="connsiteX1" fmla="*/ 4051166 w 4051166"/>
              <a:gd name="connsiteY1" fmla="*/ 0 h 2126591"/>
              <a:gd name="connsiteX2" fmla="*/ 4051166 w 4051166"/>
              <a:gd name="connsiteY2" fmla="*/ 2126591 h 2126591"/>
              <a:gd name="connsiteX3" fmla="*/ 2260357 w 4051166"/>
              <a:gd name="connsiteY3" fmla="*/ 2126591 h 2126591"/>
              <a:gd name="connsiteX4" fmla="*/ 0 w 4051166"/>
              <a:gd name="connsiteY4" fmla="*/ 2126591 h 2126591"/>
              <a:gd name="connsiteX5" fmla="*/ 62244 w 4051166"/>
              <a:gd name="connsiteY5" fmla="*/ 2123425 h 2126591"/>
              <a:gd name="connsiteX6" fmla="*/ 2223877 w 4051166"/>
              <a:gd name="connsiteY6" fmla="*/ 117802 h 212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1166" h="2126591">
                <a:moveTo>
                  <a:pt x="2240247" y="0"/>
                </a:moveTo>
                <a:lnTo>
                  <a:pt x="4051166" y="0"/>
                </a:lnTo>
                <a:lnTo>
                  <a:pt x="4051166" y="2126591"/>
                </a:lnTo>
                <a:lnTo>
                  <a:pt x="2260357" y="2126591"/>
                </a:lnTo>
                <a:lnTo>
                  <a:pt x="0" y="2126591"/>
                </a:lnTo>
                <a:lnTo>
                  <a:pt x="62244" y="2123425"/>
                </a:lnTo>
                <a:cubicBezTo>
                  <a:pt x="1149736" y="2012156"/>
                  <a:pt x="2027291" y="1185427"/>
                  <a:pt x="2223877" y="117802"/>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B8A9D99-0328-4337-9F31-A5C524901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610" y="2128962"/>
            <a:ext cx="8231814" cy="4729037"/>
          </a:xfrm>
          <a:custGeom>
            <a:avLst/>
            <a:gdLst>
              <a:gd name="connsiteX0" fmla="*/ 2453759 w 8231814"/>
              <a:gd name="connsiteY0" fmla="*/ 0 h 4738132"/>
              <a:gd name="connsiteX1" fmla="*/ 2564348 w 8231814"/>
              <a:gd name="connsiteY1" fmla="*/ 2797 h 4738132"/>
              <a:gd name="connsiteX2" fmla="*/ 8231814 w 8231814"/>
              <a:gd name="connsiteY2" fmla="*/ 2797 h 4738132"/>
              <a:gd name="connsiteX3" fmla="*/ 8231814 w 8231814"/>
              <a:gd name="connsiteY3" fmla="*/ 4738132 h 4738132"/>
              <a:gd name="connsiteX4" fmla="*/ 0 w 8231814"/>
              <a:gd name="connsiteY4" fmla="*/ 4738132 h 4738132"/>
              <a:gd name="connsiteX5" fmla="*/ 0 w 8231814"/>
              <a:gd name="connsiteY5" fmla="*/ 2453759 h 4738132"/>
              <a:gd name="connsiteX6" fmla="*/ 0 w 8231814"/>
              <a:gd name="connsiteY6" fmla="*/ 2436722 h 4738132"/>
              <a:gd name="connsiteX7" fmla="*/ 861 w 8231814"/>
              <a:gd name="connsiteY7" fmla="*/ 2436722 h 4738132"/>
              <a:gd name="connsiteX8" fmla="*/ 12668 w 8231814"/>
              <a:gd name="connsiteY8" fmla="*/ 2202876 h 4738132"/>
              <a:gd name="connsiteX9" fmla="*/ 2453759 w 8231814"/>
              <a:gd name="connsiteY9" fmla="*/ 0 h 473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1814" h="4738132">
                <a:moveTo>
                  <a:pt x="2453759" y="0"/>
                </a:moveTo>
                <a:lnTo>
                  <a:pt x="2564348" y="2797"/>
                </a:lnTo>
                <a:lnTo>
                  <a:pt x="8231814" y="2797"/>
                </a:lnTo>
                <a:lnTo>
                  <a:pt x="8231814" y="4738132"/>
                </a:lnTo>
                <a:lnTo>
                  <a:pt x="0" y="4738132"/>
                </a:lnTo>
                <a:lnTo>
                  <a:pt x="0" y="2453759"/>
                </a:lnTo>
                <a:lnTo>
                  <a:pt x="0" y="2436722"/>
                </a:lnTo>
                <a:lnTo>
                  <a:pt x="861" y="2436722"/>
                </a:lnTo>
                <a:lnTo>
                  <a:pt x="12668" y="2202876"/>
                </a:lnTo>
                <a:cubicBezTo>
                  <a:pt x="138326" y="965554"/>
                  <a:pt x="1183284" y="0"/>
                  <a:pt x="2453759" y="0"/>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61787671-0392-4DA3-8639-969A8B6CD9AE}"/>
              </a:ext>
            </a:extLst>
          </p:cNvPr>
          <p:cNvSpPr>
            <a:spLocks noGrp="1"/>
          </p:cNvSpPr>
          <p:nvPr>
            <p:ph idx="1"/>
          </p:nvPr>
        </p:nvSpPr>
        <p:spPr>
          <a:xfrm>
            <a:off x="1848971" y="2364336"/>
            <a:ext cx="6211996" cy="4378352"/>
          </a:xfrm>
        </p:spPr>
        <p:txBody>
          <a:bodyPr vert="horz" lIns="91440" tIns="45720" rIns="91440" bIns="45720" rtlCol="0" anchor="t">
            <a:normAutofit lnSpcReduction="10000"/>
          </a:bodyPr>
          <a:lstStyle/>
          <a:p>
            <a:pPr algn="just">
              <a:lnSpc>
                <a:spcPct val="110000"/>
              </a:lnSpc>
            </a:pPr>
            <a:r>
              <a:rPr lang="cs-CZ" sz="1600" b="1">
                <a:solidFill>
                  <a:srgbClr val="FFFFFF"/>
                </a:solidFill>
                <a:ea typeface="+mn-lt"/>
                <a:cs typeface="+mn-lt"/>
              </a:rPr>
              <a:t>POLOHA NA BŘIŠE:</a:t>
            </a:r>
            <a:endParaRPr lang="en-US" sz="1600" b="1">
              <a:solidFill>
                <a:srgbClr val="FFFFFF"/>
              </a:solidFill>
              <a:ea typeface="+mn-lt"/>
              <a:cs typeface="+mn-lt"/>
            </a:endParaRPr>
          </a:p>
          <a:p>
            <a:pPr algn="just">
              <a:lnSpc>
                <a:spcPct val="110000"/>
              </a:lnSpc>
            </a:pPr>
            <a:r>
              <a:rPr lang="cs" sz="1600" b="1">
                <a:solidFill>
                  <a:srgbClr val="FFFFFF"/>
                </a:solidFill>
                <a:ea typeface="+mn-lt"/>
                <a:cs typeface="+mn-lt"/>
              </a:rPr>
              <a:t>opora o rozvinuté dlaně (není flexe prstů, bez vnitřní rotace ramen), zatížena stehna, hlava vně opěrné báze, opěrná báze tvar obdélníku</a:t>
            </a:r>
            <a:endParaRPr lang="cs-CZ" sz="1600" b="1">
              <a:solidFill>
                <a:srgbClr val="FFFFFF"/>
              </a:solidFill>
              <a:ea typeface="+mn-lt"/>
              <a:cs typeface="+mn-lt"/>
            </a:endParaRPr>
          </a:p>
          <a:p>
            <a:pPr algn="just">
              <a:lnSpc>
                <a:spcPct val="110000"/>
              </a:lnSpc>
            </a:pPr>
            <a:r>
              <a:rPr lang="cs" sz="1600" b="1">
                <a:solidFill>
                  <a:srgbClr val="FFFFFF"/>
                </a:solidFill>
                <a:ea typeface="+mn-lt"/>
                <a:cs typeface="+mn-lt"/>
              </a:rPr>
              <a:t>radiální úchop (v radiální dukci, otvírá ruku od palce)</a:t>
            </a:r>
            <a:endParaRPr lang="cs-CZ" sz="1600" b="1">
              <a:solidFill>
                <a:srgbClr val="FFFFFF"/>
              </a:solidFill>
            </a:endParaRPr>
          </a:p>
          <a:p>
            <a:pPr algn="just">
              <a:lnSpc>
                <a:spcPct val="110000"/>
              </a:lnSpc>
            </a:pPr>
            <a:r>
              <a:rPr lang="cs" sz="1600" b="1">
                <a:solidFill>
                  <a:srgbClr val="FFFFFF"/>
                </a:solidFill>
                <a:ea typeface="+mn-lt"/>
                <a:cs typeface="+mn-lt"/>
              </a:rPr>
              <a:t>hrudní dýchání</a:t>
            </a:r>
            <a:endParaRPr lang="cs-CZ" sz="1600" b="1">
              <a:solidFill>
                <a:srgbClr val="FFFFFF"/>
              </a:solidFill>
            </a:endParaRPr>
          </a:p>
          <a:p>
            <a:pPr algn="just">
              <a:lnSpc>
                <a:spcPct val="110000"/>
              </a:lnSpc>
            </a:pPr>
            <a:r>
              <a:rPr lang="cs-CZ" sz="1600" b="1">
                <a:solidFill>
                  <a:srgbClr val="FFFFFF"/>
                </a:solidFill>
                <a:ea typeface="+mn-lt"/>
                <a:cs typeface="+mn-lt"/>
              </a:rPr>
              <a:t>POLOHA NA ZÁDECH:</a:t>
            </a:r>
          </a:p>
          <a:p>
            <a:pPr algn="just">
              <a:lnSpc>
                <a:spcPct val="110000"/>
              </a:lnSpc>
            </a:pPr>
            <a:r>
              <a:rPr lang="cs" sz="1600" b="1">
                <a:solidFill>
                  <a:srgbClr val="FFFFFF"/>
                </a:solidFill>
                <a:ea typeface="+mn-lt"/>
                <a:cs typeface="+mn-lt"/>
              </a:rPr>
              <a:t>dokončení otočení do polohy na břicho (do polohy na lokty), na obě strany</a:t>
            </a:r>
            <a:endParaRPr lang="cs-CZ" sz="1600" b="1">
              <a:solidFill>
                <a:srgbClr val="FFFFFF"/>
              </a:solidFill>
              <a:ea typeface="+mn-lt"/>
              <a:cs typeface="+mn-lt"/>
            </a:endParaRPr>
          </a:p>
          <a:p>
            <a:pPr algn="just">
              <a:lnSpc>
                <a:spcPct val="110000"/>
              </a:lnSpc>
            </a:pPr>
            <a:r>
              <a:rPr lang="cs" sz="1600" b="1">
                <a:solidFill>
                  <a:srgbClr val="FFFFFF"/>
                </a:solidFill>
                <a:ea typeface="+mn-lt"/>
                <a:cs typeface="+mn-lt"/>
              </a:rPr>
              <a:t>kontakt horní končetiny + dolní končetiny - chytá prsty dolních končetin, do úst (za 6 měsíců)</a:t>
            </a:r>
            <a:endParaRPr lang="cs-CZ" sz="1600" b="1">
              <a:solidFill>
                <a:srgbClr val="FFFFFF"/>
              </a:solidFill>
              <a:ea typeface="+mn-lt"/>
              <a:cs typeface="+mn-lt"/>
            </a:endParaRPr>
          </a:p>
          <a:p>
            <a:pPr algn="just">
              <a:lnSpc>
                <a:spcPct val="110000"/>
              </a:lnSpc>
            </a:pPr>
            <a:r>
              <a:rPr lang="cs" sz="1600" b="1">
                <a:solidFill>
                  <a:srgbClr val="FFFFFF"/>
                </a:solidFill>
                <a:ea typeface="+mn-lt"/>
                <a:cs typeface="+mn-lt"/>
              </a:rPr>
              <a:t>dýchání hrudníkem </a:t>
            </a:r>
            <a:r>
              <a:rPr lang="cs" sz="1600" b="1" err="1">
                <a:solidFill>
                  <a:srgbClr val="FFFFFF"/>
                </a:solidFill>
                <a:ea typeface="+mn-lt"/>
                <a:cs typeface="+mn-lt"/>
              </a:rPr>
              <a:t>orofaciální</a:t>
            </a:r>
            <a:r>
              <a:rPr lang="cs" sz="1600" b="1">
                <a:solidFill>
                  <a:srgbClr val="FFFFFF"/>
                </a:solidFill>
                <a:ea typeface="+mn-lt"/>
                <a:cs typeface="+mn-lt"/>
              </a:rPr>
              <a:t> oblast vyzrává, předpoklad žvýkaní a následně i řeč</a:t>
            </a:r>
            <a:endParaRPr lang="cs-CZ" sz="1600" b="1">
              <a:solidFill>
                <a:srgbClr val="FFFFFF"/>
              </a:solidFill>
              <a:ea typeface="+mn-lt"/>
              <a:cs typeface="+mn-lt"/>
            </a:endParaRPr>
          </a:p>
        </p:txBody>
      </p:sp>
      <p:pic>
        <p:nvPicPr>
          <p:cNvPr id="4" name="Obrázek 4" descr="Obsah obrázku interiér, dítě, postel, osoba&#10;&#10;Popis se vygeneroval automaticky.">
            <a:extLst>
              <a:ext uri="{FF2B5EF4-FFF2-40B4-BE49-F238E27FC236}">
                <a16:creationId xmlns:a16="http://schemas.microsoft.com/office/drawing/2014/main" id="{63B59D16-B871-40CE-8B3F-C2FE6F7E54B1}"/>
              </a:ext>
            </a:extLst>
          </p:cNvPr>
          <p:cNvPicPr>
            <a:picLocks noChangeAspect="1"/>
          </p:cNvPicPr>
          <p:nvPr/>
        </p:nvPicPr>
        <p:blipFill rotWithShape="1">
          <a:blip r:embed="rId2"/>
          <a:srcRect t="452"/>
          <a:stretch/>
        </p:blipFill>
        <p:spPr>
          <a:xfrm>
            <a:off x="8213911" y="4472688"/>
            <a:ext cx="3990031" cy="2380384"/>
          </a:xfrm>
          <a:prstGeom prst="rect">
            <a:avLst/>
          </a:prstGeom>
        </p:spPr>
      </p:pic>
      <p:pic>
        <p:nvPicPr>
          <p:cNvPr id="5" name="Obrázek 9" descr="Obsah obrázku interiér, osoba, dítě, ležící&#10;&#10;Popis se vygeneroval automaticky.">
            <a:extLst>
              <a:ext uri="{FF2B5EF4-FFF2-40B4-BE49-F238E27FC236}">
                <a16:creationId xmlns:a16="http://schemas.microsoft.com/office/drawing/2014/main" id="{40BA8003-FF87-4CA2-9049-F0ED513DCC4C}"/>
              </a:ext>
            </a:extLst>
          </p:cNvPr>
          <p:cNvPicPr>
            <a:picLocks noChangeAspect="1"/>
          </p:cNvPicPr>
          <p:nvPr/>
        </p:nvPicPr>
        <p:blipFill rotWithShape="1">
          <a:blip r:embed="rId3"/>
          <a:srcRect r="3" b="186"/>
          <a:stretch/>
        </p:blipFill>
        <p:spPr>
          <a:xfrm>
            <a:off x="8202365" y="2108113"/>
            <a:ext cx="3990031" cy="2371524"/>
          </a:xfrm>
          <a:prstGeom prst="rect">
            <a:avLst/>
          </a:prstGeom>
        </p:spPr>
      </p:pic>
    </p:spTree>
    <p:extLst>
      <p:ext uri="{BB962C8B-B14F-4D97-AF65-F5344CB8AC3E}">
        <p14:creationId xmlns:p14="http://schemas.microsoft.com/office/powerpoint/2010/main" val="7798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BA4298C-3B35-4490-B20E-FE53B8561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747F40-F9BD-47EC-AE13-27CA7BBEF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79FAFE-E16F-4679-8C35-E60C0CE02B26}"/>
              </a:ext>
            </a:extLst>
          </p:cNvPr>
          <p:cNvSpPr>
            <a:spLocks noGrp="1"/>
          </p:cNvSpPr>
          <p:nvPr>
            <p:ph type="title"/>
          </p:nvPr>
        </p:nvSpPr>
        <p:spPr>
          <a:xfrm>
            <a:off x="914401" y="621846"/>
            <a:ext cx="9914859" cy="1036833"/>
          </a:xfrm>
        </p:spPr>
        <p:txBody>
          <a:bodyPr>
            <a:normAutofit/>
          </a:bodyPr>
          <a:lstStyle/>
          <a:p>
            <a:r>
              <a:rPr lang="cs-CZ" sz="3700" b="1">
                <a:solidFill>
                  <a:srgbClr val="FFFFFF"/>
                </a:solidFill>
                <a:ea typeface="+mj-lt"/>
                <a:cs typeface="+mj-lt"/>
              </a:rPr>
              <a:t>Reflexní lokomoce – terapeutický systém</a:t>
            </a:r>
            <a:endParaRPr lang="cs-CZ" sz="3700">
              <a:solidFill>
                <a:srgbClr val="FFFFFF"/>
              </a:solidFill>
            </a:endParaRPr>
          </a:p>
        </p:txBody>
      </p:sp>
      <p:sp>
        <p:nvSpPr>
          <p:cNvPr id="24" name="Freeform: Shape 23">
            <a:extLst>
              <a:ext uri="{FF2B5EF4-FFF2-40B4-BE49-F238E27FC236}">
                <a16:creationId xmlns:a16="http://schemas.microsoft.com/office/drawing/2014/main" id="{A115D65E-0C93-4C40-B736-E34E0BBE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424" y="2132695"/>
            <a:ext cx="8231814" cy="4725305"/>
          </a:xfrm>
          <a:custGeom>
            <a:avLst/>
            <a:gdLst>
              <a:gd name="connsiteX0" fmla="*/ 5778056 w 8231814"/>
              <a:gd name="connsiteY0" fmla="*/ 0 h 4725305"/>
              <a:gd name="connsiteX1" fmla="*/ 8219146 w 8231814"/>
              <a:gd name="connsiteY1" fmla="*/ 2202876 h 4725305"/>
              <a:gd name="connsiteX2" fmla="*/ 8230954 w 8231814"/>
              <a:gd name="connsiteY2" fmla="*/ 2436722 h 4725305"/>
              <a:gd name="connsiteX3" fmla="*/ 8231814 w 8231814"/>
              <a:gd name="connsiteY3" fmla="*/ 2436722 h 4725305"/>
              <a:gd name="connsiteX4" fmla="*/ 8231814 w 8231814"/>
              <a:gd name="connsiteY4" fmla="*/ 2453759 h 4725305"/>
              <a:gd name="connsiteX5" fmla="*/ 8231814 w 8231814"/>
              <a:gd name="connsiteY5" fmla="*/ 4725305 h 4725305"/>
              <a:gd name="connsiteX6" fmla="*/ 0 w 8231814"/>
              <a:gd name="connsiteY6" fmla="*/ 4725305 h 4725305"/>
              <a:gd name="connsiteX7" fmla="*/ 0 w 8231814"/>
              <a:gd name="connsiteY7" fmla="*/ 2797 h 4725305"/>
              <a:gd name="connsiteX8" fmla="*/ 5667466 w 8231814"/>
              <a:gd name="connsiteY8" fmla="*/ 2797 h 47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1814" h="4725305">
                <a:moveTo>
                  <a:pt x="5778056" y="0"/>
                </a:moveTo>
                <a:cubicBezTo>
                  <a:pt x="7048530" y="0"/>
                  <a:pt x="8093488" y="965554"/>
                  <a:pt x="8219146" y="2202876"/>
                </a:cubicBezTo>
                <a:lnTo>
                  <a:pt x="8230954" y="2436722"/>
                </a:lnTo>
                <a:lnTo>
                  <a:pt x="8231814" y="2436722"/>
                </a:lnTo>
                <a:lnTo>
                  <a:pt x="8231814" y="2453759"/>
                </a:lnTo>
                <a:lnTo>
                  <a:pt x="8231814" y="4725305"/>
                </a:lnTo>
                <a:lnTo>
                  <a:pt x="0" y="4725305"/>
                </a:lnTo>
                <a:lnTo>
                  <a:pt x="0" y="2797"/>
                </a:lnTo>
                <a:lnTo>
                  <a:pt x="5667466" y="2797"/>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ázek 4" descr="Obsah obrázku text, osoba, interiér, muž&#10;&#10;Popis se vygeneroval automaticky.">
            <a:extLst>
              <a:ext uri="{FF2B5EF4-FFF2-40B4-BE49-F238E27FC236}">
                <a16:creationId xmlns:a16="http://schemas.microsoft.com/office/drawing/2014/main" id="{2469F4DE-E8F9-45ED-8EDC-70CDC804EC79}"/>
              </a:ext>
            </a:extLst>
          </p:cNvPr>
          <p:cNvPicPr>
            <a:picLocks noChangeAspect="1"/>
          </p:cNvPicPr>
          <p:nvPr/>
        </p:nvPicPr>
        <p:blipFill rotWithShape="1">
          <a:blip r:embed="rId2"/>
          <a:srcRect l="13763" r="20529" b="-1"/>
          <a:stretch/>
        </p:blipFill>
        <p:spPr>
          <a:xfrm>
            <a:off x="20" y="2138900"/>
            <a:ext cx="4267180" cy="4719099"/>
          </a:xfrm>
          <a:prstGeom prst="rect">
            <a:avLst/>
          </a:prstGeom>
        </p:spPr>
      </p:pic>
      <p:sp>
        <p:nvSpPr>
          <p:cNvPr id="3" name="Zástupný obsah 2">
            <a:extLst>
              <a:ext uri="{FF2B5EF4-FFF2-40B4-BE49-F238E27FC236}">
                <a16:creationId xmlns:a16="http://schemas.microsoft.com/office/drawing/2014/main" id="{984CAB52-1F54-4E14-A710-8D55C5DC9A8A}"/>
              </a:ext>
            </a:extLst>
          </p:cNvPr>
          <p:cNvSpPr>
            <a:spLocks noGrp="1"/>
          </p:cNvSpPr>
          <p:nvPr>
            <p:ph idx="1"/>
          </p:nvPr>
        </p:nvSpPr>
        <p:spPr>
          <a:xfrm>
            <a:off x="4892722" y="2674961"/>
            <a:ext cx="6080078" cy="3502001"/>
          </a:xfrm>
        </p:spPr>
        <p:txBody>
          <a:bodyPr vert="horz" lIns="91440" tIns="45720" rIns="91440" bIns="45720" rtlCol="0" anchor="t">
            <a:normAutofit/>
          </a:bodyPr>
          <a:lstStyle/>
          <a:p>
            <a:pPr algn="just"/>
            <a:r>
              <a:rPr lang="cs-CZ">
                <a:solidFill>
                  <a:srgbClr val="FFFFFF"/>
                </a:solidFill>
                <a:ea typeface="+mn-lt"/>
                <a:cs typeface="+mn-lt"/>
              </a:rPr>
              <a:t>Prof. Václav Vojta – 50. a 60. léta – se spolupracovníky a žáky v Čechách (p. </a:t>
            </a:r>
            <a:r>
              <a:rPr lang="cs-CZ" err="1">
                <a:solidFill>
                  <a:srgbClr val="FFFFFF"/>
                </a:solidFill>
                <a:ea typeface="+mn-lt"/>
                <a:cs typeface="+mn-lt"/>
              </a:rPr>
              <a:t>Klémová</a:t>
            </a:r>
            <a:r>
              <a:rPr lang="cs-CZ">
                <a:solidFill>
                  <a:srgbClr val="FFFFFF"/>
                </a:solidFill>
                <a:ea typeface="+mn-lt"/>
                <a:cs typeface="+mn-lt"/>
              </a:rPr>
              <a:t>)</a:t>
            </a:r>
            <a:endParaRPr lang="cs-CZ"/>
          </a:p>
          <a:p>
            <a:pPr algn="just"/>
            <a:r>
              <a:rPr lang="cs-CZ">
                <a:solidFill>
                  <a:srgbClr val="FFFFFF"/>
                </a:solidFill>
                <a:ea typeface="+mn-lt"/>
                <a:cs typeface="+mn-lt"/>
              </a:rPr>
              <a:t>Rozvoj 60. a 70. léta v Mnichově (</a:t>
            </a:r>
            <a:r>
              <a:rPr lang="cs-CZ" err="1">
                <a:solidFill>
                  <a:srgbClr val="FFFFFF"/>
                </a:solidFill>
                <a:ea typeface="+mn-lt"/>
                <a:cs typeface="+mn-lt"/>
              </a:rPr>
              <a:t>Kinderzentrum</a:t>
            </a:r>
            <a:r>
              <a:rPr lang="cs-CZ">
                <a:solidFill>
                  <a:srgbClr val="FFFFFF"/>
                </a:solidFill>
                <a:ea typeface="+mn-lt"/>
                <a:cs typeface="+mn-lt"/>
              </a:rPr>
              <a:t> </a:t>
            </a:r>
            <a:r>
              <a:rPr lang="cs-CZ" err="1">
                <a:solidFill>
                  <a:srgbClr val="FFFFFF"/>
                </a:solidFill>
                <a:ea typeface="+mn-lt"/>
                <a:cs typeface="+mn-lt"/>
              </a:rPr>
              <a:t>München</a:t>
            </a:r>
            <a:r>
              <a:rPr lang="cs-CZ">
                <a:solidFill>
                  <a:srgbClr val="FFFFFF"/>
                </a:solidFill>
                <a:ea typeface="+mn-lt"/>
                <a:cs typeface="+mn-lt"/>
              </a:rPr>
              <a:t>)</a:t>
            </a:r>
          </a:p>
          <a:p>
            <a:pPr algn="just"/>
            <a:r>
              <a:rPr lang="cs-CZ">
                <a:solidFill>
                  <a:srgbClr val="FFFFFF"/>
                </a:solidFill>
                <a:ea typeface="+mn-lt"/>
                <a:cs typeface="+mn-lt"/>
              </a:rPr>
              <a:t>U nás rozvoj v 90. letech: prof. Kolář v Praze, v Olomouci RL Corpus: Bc. Kováčiková</a:t>
            </a:r>
            <a:endParaRPr lang="cs-CZ">
              <a:solidFill>
                <a:srgbClr val="FFFFFF"/>
              </a:solidFill>
            </a:endParaRPr>
          </a:p>
        </p:txBody>
      </p:sp>
      <p:sp>
        <p:nvSpPr>
          <p:cNvPr id="26" name="Freeform: Shape 25">
            <a:extLst>
              <a:ext uri="{FF2B5EF4-FFF2-40B4-BE49-F238E27FC236}">
                <a16:creationId xmlns:a16="http://schemas.microsoft.com/office/drawing/2014/main" id="{A2EF89B5-146A-40CD-9E37-AE6B8156D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127662"/>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98903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ADB9A0B-5BEE-4811-B9BE-434966B3D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ktní zakřivené čáry s rozostřenými světly">
            <a:extLst>
              <a:ext uri="{FF2B5EF4-FFF2-40B4-BE49-F238E27FC236}">
                <a16:creationId xmlns:a16="http://schemas.microsoft.com/office/drawing/2014/main" id="{2F5A88FF-7ADD-4409-BF4B-C8754CCF3583}"/>
              </a:ext>
            </a:extLst>
          </p:cNvPr>
          <p:cNvPicPr>
            <a:picLocks noChangeAspect="1"/>
          </p:cNvPicPr>
          <p:nvPr/>
        </p:nvPicPr>
        <p:blipFill rotWithShape="1">
          <a:blip r:embed="rId2"/>
          <a:srcRect l="18469" r="-1" b="-1"/>
          <a:stretch/>
        </p:blipFill>
        <p:spPr>
          <a:xfrm>
            <a:off x="-29672" y="10"/>
            <a:ext cx="12221671" cy="6857989"/>
          </a:xfrm>
          <a:prstGeom prst="rect">
            <a:avLst/>
          </a:prstGeom>
        </p:spPr>
      </p:pic>
      <p:sp>
        <p:nvSpPr>
          <p:cNvPr id="29" name="Freeform: Shape 28">
            <a:extLst>
              <a:ext uri="{FF2B5EF4-FFF2-40B4-BE49-F238E27FC236}">
                <a16:creationId xmlns:a16="http://schemas.microsoft.com/office/drawing/2014/main" id="{86FAFD5A-982D-4A23-BE62-6332580A8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9673" y="-7875"/>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5537EB9A-A190-4BBE-8731-EF4F640D2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4346192"/>
            <a:ext cx="11582399" cy="2514603"/>
          </a:xfrm>
          <a:custGeom>
            <a:avLst/>
            <a:gdLst>
              <a:gd name="connsiteX0" fmla="*/ 3766723 w 11582399"/>
              <a:gd name="connsiteY0" fmla="*/ 0 h 2514603"/>
              <a:gd name="connsiteX1" fmla="*/ 11582399 w 11582399"/>
              <a:gd name="connsiteY1" fmla="*/ 0 h 2514603"/>
              <a:gd name="connsiteX2" fmla="*/ 11582399 w 11582399"/>
              <a:gd name="connsiteY2" fmla="*/ 2514602 h 2514603"/>
              <a:gd name="connsiteX3" fmla="*/ 8231814 w 11582399"/>
              <a:gd name="connsiteY3" fmla="*/ 2514602 h 2514603"/>
              <a:gd name="connsiteX4" fmla="*/ 8231814 w 11582399"/>
              <a:gd name="connsiteY4" fmla="*/ 2514603 h 2514603"/>
              <a:gd name="connsiteX5" fmla="*/ 0 w 11582399"/>
              <a:gd name="connsiteY5" fmla="*/ 2514603 h 2514603"/>
              <a:gd name="connsiteX6" fmla="*/ 0 w 11582399"/>
              <a:gd name="connsiteY6" fmla="*/ 2453759 h 2514603"/>
              <a:gd name="connsiteX7" fmla="*/ 0 w 11582399"/>
              <a:gd name="connsiteY7" fmla="*/ 2436722 h 2514603"/>
              <a:gd name="connsiteX8" fmla="*/ 861 w 11582399"/>
              <a:gd name="connsiteY8" fmla="*/ 2436722 h 2514603"/>
              <a:gd name="connsiteX9" fmla="*/ 12668 w 11582399"/>
              <a:gd name="connsiteY9" fmla="*/ 2202877 h 2514603"/>
              <a:gd name="connsiteX10" fmla="*/ 2453759 w 11582399"/>
              <a:gd name="connsiteY10" fmla="*/ 1 h 2514603"/>
              <a:gd name="connsiteX11" fmla="*/ 2564348 w 11582399"/>
              <a:gd name="connsiteY11" fmla="*/ 2797 h 2514603"/>
              <a:gd name="connsiteX12" fmla="*/ 3766723 w 11582399"/>
              <a:gd name="connsiteY12" fmla="*/ 2797 h 251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82399" h="2514603">
                <a:moveTo>
                  <a:pt x="3766723" y="0"/>
                </a:moveTo>
                <a:lnTo>
                  <a:pt x="11582399" y="0"/>
                </a:lnTo>
                <a:lnTo>
                  <a:pt x="11582399" y="2514602"/>
                </a:lnTo>
                <a:lnTo>
                  <a:pt x="8231814" y="2514602"/>
                </a:lnTo>
                <a:lnTo>
                  <a:pt x="8231814" y="2514603"/>
                </a:lnTo>
                <a:lnTo>
                  <a:pt x="0" y="2514603"/>
                </a:lnTo>
                <a:lnTo>
                  <a:pt x="0" y="2453759"/>
                </a:lnTo>
                <a:lnTo>
                  <a:pt x="0" y="2436722"/>
                </a:lnTo>
                <a:lnTo>
                  <a:pt x="861" y="2436722"/>
                </a:lnTo>
                <a:lnTo>
                  <a:pt x="12668" y="2202877"/>
                </a:lnTo>
                <a:cubicBezTo>
                  <a:pt x="138326" y="965555"/>
                  <a:pt x="1183284" y="1"/>
                  <a:pt x="2453759" y="1"/>
                </a:cubicBezTo>
                <a:lnTo>
                  <a:pt x="2564348" y="2797"/>
                </a:lnTo>
                <a:lnTo>
                  <a:pt x="3766723" y="2797"/>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EEC0FAB6-9835-4DB8-A338-23665E265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3394" y="0"/>
            <a:ext cx="4528607"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2067635" y="4626592"/>
            <a:ext cx="8600365" cy="1224926"/>
          </a:xfrm>
        </p:spPr>
        <p:txBody>
          <a:bodyPr anchor="b">
            <a:normAutofit/>
          </a:bodyPr>
          <a:lstStyle/>
          <a:p>
            <a:r>
              <a:rPr lang="cs-CZ" sz="4400">
                <a:solidFill>
                  <a:srgbClr val="FFFFFF"/>
                </a:solidFill>
              </a:rPr>
              <a:t>VERTIKALIZACE</a:t>
            </a:r>
          </a:p>
        </p:txBody>
      </p:sp>
      <p:sp>
        <p:nvSpPr>
          <p:cNvPr id="3" name="Podnadpis 2"/>
          <p:cNvSpPr>
            <a:spLocks noGrp="1"/>
          </p:cNvSpPr>
          <p:nvPr>
            <p:ph type="subTitle" idx="1"/>
          </p:nvPr>
        </p:nvSpPr>
        <p:spPr>
          <a:xfrm>
            <a:off x="2067636" y="5936776"/>
            <a:ext cx="6660107" cy="625497"/>
          </a:xfrm>
        </p:spPr>
        <p:txBody>
          <a:bodyPr>
            <a:normAutofit/>
          </a:bodyPr>
          <a:lstStyle/>
          <a:p>
            <a:endParaRPr lang="cs-CZ" sz="1400" dirty="0">
              <a:solidFill>
                <a:srgbClr val="FFFFFF"/>
              </a:solidFill>
            </a:endParaRPr>
          </a:p>
        </p:txBody>
      </p:sp>
      <p:pic>
        <p:nvPicPr>
          <p:cNvPr id="5" name="Obrázek 5" descr="Obsah obrázku text&#10;&#10;Popis se vygeneroval automaticky.">
            <a:extLst>
              <a:ext uri="{FF2B5EF4-FFF2-40B4-BE49-F238E27FC236}">
                <a16:creationId xmlns:a16="http://schemas.microsoft.com/office/drawing/2014/main" id="{F4F23A0C-AB2A-4525-9570-140AC8894E52}"/>
              </a:ext>
            </a:extLst>
          </p:cNvPr>
          <p:cNvPicPr>
            <a:picLocks noChangeAspect="1"/>
          </p:cNvPicPr>
          <p:nvPr/>
        </p:nvPicPr>
        <p:blipFill>
          <a:blip r:embed="rId3"/>
          <a:stretch>
            <a:fillRect/>
          </a:stretch>
        </p:blipFill>
        <p:spPr>
          <a:xfrm>
            <a:off x="614219" y="404751"/>
            <a:ext cx="8700654" cy="2480952"/>
          </a:xfrm>
          <a:prstGeom prst="rect">
            <a:avLst/>
          </a:prstGeom>
        </p:spPr>
      </p:pic>
    </p:spTree>
    <p:extLst>
      <p:ext uri="{BB962C8B-B14F-4D97-AF65-F5344CB8AC3E}">
        <p14:creationId xmlns:p14="http://schemas.microsoft.com/office/powerpoint/2010/main" val="1679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11A588E5-1AF4-461A-92FF-73755B974C8D}"/>
              </a:ext>
            </a:extLst>
          </p:cNvPr>
          <p:cNvSpPr>
            <a:spLocks noGrp="1"/>
          </p:cNvSpPr>
          <p:nvPr>
            <p:ph type="title"/>
          </p:nvPr>
        </p:nvSpPr>
        <p:spPr>
          <a:xfrm>
            <a:off x="914400" y="141533"/>
            <a:ext cx="9344578" cy="1156448"/>
          </a:xfrm>
        </p:spPr>
        <p:txBody>
          <a:bodyPr>
            <a:normAutofit/>
          </a:bodyPr>
          <a:lstStyle/>
          <a:p>
            <a:pPr>
              <a:lnSpc>
                <a:spcPct val="90000"/>
              </a:lnSpc>
            </a:pPr>
            <a:r>
              <a:rPr lang="cs" sz="3400" b="1" u="sng">
                <a:solidFill>
                  <a:srgbClr val="FFFFFF"/>
                </a:solidFill>
                <a:ea typeface="+mj-lt"/>
                <a:cs typeface="+mj-lt"/>
              </a:rPr>
              <a:t>Vertikalizace - 3. trimenon(spojení vývoje z polohy na zádech a z polohy na břiše)</a:t>
            </a:r>
            <a:endParaRPr lang="cs-CZ" sz="3400">
              <a:solidFill>
                <a:srgbClr val="FFFFFF"/>
              </a:solidFill>
            </a:endParaRPr>
          </a:p>
        </p:txBody>
      </p:sp>
      <p:sp>
        <p:nvSpPr>
          <p:cNvPr id="3" name="Zástupný obsah 2">
            <a:extLst>
              <a:ext uri="{FF2B5EF4-FFF2-40B4-BE49-F238E27FC236}">
                <a16:creationId xmlns:a16="http://schemas.microsoft.com/office/drawing/2014/main" id="{135A3D98-1571-4FA8-B42C-8166E62332C9}"/>
              </a:ext>
            </a:extLst>
          </p:cNvPr>
          <p:cNvSpPr>
            <a:spLocks noGrp="1"/>
          </p:cNvSpPr>
          <p:nvPr>
            <p:ph idx="1"/>
          </p:nvPr>
        </p:nvSpPr>
        <p:spPr>
          <a:xfrm>
            <a:off x="106219" y="1476630"/>
            <a:ext cx="7460129" cy="5167490"/>
          </a:xfrm>
        </p:spPr>
        <p:txBody>
          <a:bodyPr vert="horz" lIns="91440" tIns="45720" rIns="91440" bIns="45720" rtlCol="0" anchor="t">
            <a:noAutofit/>
          </a:bodyPr>
          <a:lstStyle/>
          <a:p>
            <a:pPr algn="just">
              <a:lnSpc>
                <a:spcPct val="110000"/>
              </a:lnSpc>
            </a:pPr>
            <a:r>
              <a:rPr lang="cs" sz="1300" b="1" i="1" dirty="0"/>
              <a:t>7 měsíců</a:t>
            </a:r>
            <a:r>
              <a:rPr lang="cs-CZ" sz="1300" b="1" dirty="0"/>
              <a:t> </a:t>
            </a:r>
          </a:p>
          <a:p>
            <a:pPr algn="just">
              <a:lnSpc>
                <a:spcPct val="110000"/>
              </a:lnSpc>
            </a:pPr>
            <a:r>
              <a:rPr lang="cs" sz="1300" b="1" dirty="0"/>
              <a:t>v poloze na zádech prsty dolních končetin do pusy</a:t>
            </a:r>
            <a:endParaRPr lang="cs-CZ" sz="1300" b="1" dirty="0"/>
          </a:p>
          <a:p>
            <a:pPr algn="just">
              <a:lnSpc>
                <a:spcPct val="110000"/>
              </a:lnSpc>
            </a:pPr>
            <a:r>
              <a:rPr lang="cs" sz="1300" b="1" dirty="0"/>
              <a:t>v poloze na břiše homologní zaujetí polohy na čtyřech (přes streč m. </a:t>
            </a:r>
            <a:r>
              <a:rPr lang="cs" sz="1300" b="1" dirty="0" err="1"/>
              <a:t>iliopsoas</a:t>
            </a:r>
            <a:r>
              <a:rPr lang="cs" sz="1300" b="1" dirty="0"/>
              <a:t> </a:t>
            </a:r>
            <a:r>
              <a:rPr lang="cs" sz="1300" b="1" dirty="0" err="1"/>
              <a:t>bilat</a:t>
            </a:r>
            <a:r>
              <a:rPr lang="cs" sz="1300" b="1" dirty="0"/>
              <a:t>.)</a:t>
            </a:r>
            <a:endParaRPr lang="cs-CZ" sz="1300" b="1" dirty="0"/>
          </a:p>
          <a:p>
            <a:pPr algn="just">
              <a:lnSpc>
                <a:spcPct val="110000"/>
              </a:lnSpc>
            </a:pPr>
            <a:r>
              <a:rPr lang="cs" sz="1300" b="1" i="1" dirty="0"/>
              <a:t>7,5 měsíců</a:t>
            </a:r>
            <a:r>
              <a:rPr lang="cs-CZ" sz="1300" b="1" dirty="0"/>
              <a:t> </a:t>
            </a:r>
          </a:p>
          <a:p>
            <a:pPr algn="just">
              <a:lnSpc>
                <a:spcPct val="110000"/>
              </a:lnSpc>
            </a:pPr>
            <a:r>
              <a:rPr lang="cs" sz="1300" b="1" i="1" dirty="0"/>
              <a:t>plížení (</a:t>
            </a:r>
            <a:r>
              <a:rPr lang="cs" sz="1300" b="1" i="1" dirty="0" err="1"/>
              <a:t>tulenění</a:t>
            </a:r>
            <a:r>
              <a:rPr lang="cs" sz="1300" b="1" i="1" dirty="0"/>
              <a:t>)</a:t>
            </a:r>
            <a:r>
              <a:rPr lang="cs" sz="1300" b="1" dirty="0"/>
              <a:t> - lokomoční projev, zkřížený model, tah jednou horní končetinou, dolní končetiny se neúčastní</a:t>
            </a:r>
            <a:endParaRPr lang="cs-CZ" sz="1300" b="1" dirty="0"/>
          </a:p>
          <a:p>
            <a:pPr algn="just">
              <a:lnSpc>
                <a:spcPct val="110000"/>
              </a:lnSpc>
            </a:pPr>
            <a:r>
              <a:rPr lang="cs" sz="1300" b="1" i="1" dirty="0"/>
              <a:t>šikmý sed </a:t>
            </a:r>
            <a:r>
              <a:rPr lang="cs" sz="1300" b="1" dirty="0"/>
              <a:t>- nejprve přes loket, pak na rozvinutou dlaň, vzpřímení trupu do vertikály v rovině frontální</a:t>
            </a:r>
            <a:endParaRPr lang="cs-CZ" sz="1300" b="1" dirty="0"/>
          </a:p>
          <a:p>
            <a:pPr algn="just">
              <a:lnSpc>
                <a:spcPct val="110000"/>
              </a:lnSpc>
            </a:pPr>
            <a:r>
              <a:rPr lang="cs" sz="1300" b="1" i="1" dirty="0" err="1"/>
              <a:t>pinzetový</a:t>
            </a:r>
            <a:r>
              <a:rPr lang="cs" sz="1300" b="1" i="1" dirty="0"/>
              <a:t> úchop</a:t>
            </a:r>
            <a:r>
              <a:rPr lang="cs" sz="1300" b="1" dirty="0"/>
              <a:t> (objeví se v šikmém sedu při snaze uchopit něco vysoko), ruka rozvinuta na tři paprsky</a:t>
            </a:r>
            <a:endParaRPr lang="cs-CZ" sz="1300" b="1" dirty="0"/>
          </a:p>
          <a:p>
            <a:pPr algn="just">
              <a:lnSpc>
                <a:spcPct val="110000"/>
              </a:lnSpc>
            </a:pPr>
            <a:r>
              <a:rPr lang="cs" sz="1300" b="1" i="1" dirty="0"/>
              <a:t>8 měsíců</a:t>
            </a:r>
            <a:r>
              <a:rPr lang="cs-CZ" sz="1300" b="1" dirty="0"/>
              <a:t> </a:t>
            </a:r>
          </a:p>
          <a:p>
            <a:pPr algn="just">
              <a:lnSpc>
                <a:spcPct val="110000"/>
              </a:lnSpc>
            </a:pPr>
            <a:r>
              <a:rPr lang="cs" sz="1300" b="1" dirty="0"/>
              <a:t>diferencované zaujetí polohy na čtyřech</a:t>
            </a:r>
            <a:endParaRPr lang="cs-CZ" sz="1300" b="1" dirty="0"/>
          </a:p>
          <a:p>
            <a:pPr algn="just">
              <a:lnSpc>
                <a:spcPct val="110000"/>
              </a:lnSpc>
            </a:pPr>
            <a:r>
              <a:rPr lang="cs" sz="1300" b="1" i="1" dirty="0"/>
              <a:t>volný sed</a:t>
            </a:r>
            <a:r>
              <a:rPr lang="cs" sz="1300" b="1" dirty="0"/>
              <a:t> (ze šikmého sedu odstrčením se nebo z polohy na čtyřech přes šikmý sed do volného sedu)</a:t>
            </a:r>
            <a:endParaRPr lang="cs-CZ" sz="1300" b="1" dirty="0"/>
          </a:p>
          <a:p>
            <a:pPr algn="just">
              <a:lnSpc>
                <a:spcPct val="110000"/>
              </a:lnSpc>
            </a:pPr>
            <a:r>
              <a:rPr lang="cs" sz="1300" b="1" i="1" dirty="0"/>
              <a:t>začátek </a:t>
            </a:r>
            <a:r>
              <a:rPr lang="cs" sz="1300" b="1" i="1" dirty="0" err="1"/>
              <a:t>kvadrupedální</a:t>
            </a:r>
            <a:r>
              <a:rPr lang="cs" sz="1300" b="1" i="1" dirty="0"/>
              <a:t> chůze v horizontále</a:t>
            </a:r>
            <a:r>
              <a:rPr lang="cs" sz="1300" b="1" dirty="0"/>
              <a:t> (rozlišit nevyzrálé a vyzrálé), (rozlišit zkřížený model od střídavého, který je homologní)</a:t>
            </a:r>
            <a:endParaRPr lang="cs-CZ" sz="1300" b="1" dirty="0"/>
          </a:p>
          <a:p>
            <a:pPr algn="just">
              <a:lnSpc>
                <a:spcPct val="110000"/>
              </a:lnSpc>
            </a:pPr>
            <a:r>
              <a:rPr lang="cs" sz="1300" b="1" dirty="0">
                <a:ea typeface="+mn-lt"/>
                <a:cs typeface="+mn-lt"/>
              </a:rPr>
              <a:t>vertikalizace trupu u překážky (vzpřímení trupu v rovině sagitální), okamžitě nakročí</a:t>
            </a:r>
            <a:endParaRPr lang="cs-CZ" sz="1300" b="1" dirty="0"/>
          </a:p>
        </p:txBody>
      </p:sp>
      <p:pic>
        <p:nvPicPr>
          <p:cNvPr id="4" name="Obrázek 4">
            <a:extLst>
              <a:ext uri="{FF2B5EF4-FFF2-40B4-BE49-F238E27FC236}">
                <a16:creationId xmlns:a16="http://schemas.microsoft.com/office/drawing/2014/main" id="{8AC9B7B3-4235-4B87-AEB9-BDB20B2E41DF}"/>
              </a:ext>
            </a:extLst>
          </p:cNvPr>
          <p:cNvPicPr>
            <a:picLocks noChangeAspect="1"/>
          </p:cNvPicPr>
          <p:nvPr/>
        </p:nvPicPr>
        <p:blipFill>
          <a:blip r:embed="rId2"/>
          <a:stretch>
            <a:fillRect/>
          </a:stretch>
        </p:blipFill>
        <p:spPr>
          <a:xfrm>
            <a:off x="7622310" y="2127670"/>
            <a:ext cx="4572000" cy="3406334"/>
          </a:xfrm>
          <a:prstGeom prst="rect">
            <a:avLst/>
          </a:prstGeom>
        </p:spPr>
      </p:pic>
    </p:spTree>
    <p:extLst>
      <p:ext uri="{BB962C8B-B14F-4D97-AF65-F5344CB8AC3E}">
        <p14:creationId xmlns:p14="http://schemas.microsoft.com/office/powerpoint/2010/main" val="175646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F30AE3-5A36-4C87-A232-1BB2380AE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621A52-88CD-4B49-A58B-BEF9A39C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C7E7A1-91C8-4555-9917-CA8A58A8C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861149"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E861055-2EAB-429E-B867-4869568A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861147"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1205861E-3D93-48B2-86D4-6A786CD95A23}"/>
              </a:ext>
            </a:extLst>
          </p:cNvPr>
          <p:cNvSpPr>
            <a:spLocks noGrp="1"/>
          </p:cNvSpPr>
          <p:nvPr>
            <p:ph type="title"/>
          </p:nvPr>
        </p:nvSpPr>
        <p:spPr>
          <a:xfrm>
            <a:off x="914401" y="411538"/>
            <a:ext cx="10058399" cy="805556"/>
          </a:xfrm>
        </p:spPr>
        <p:txBody>
          <a:bodyPr>
            <a:normAutofit/>
          </a:bodyPr>
          <a:lstStyle/>
          <a:p>
            <a:r>
              <a:rPr lang="cs-CZ">
                <a:solidFill>
                  <a:srgbClr val="FFFFFF"/>
                </a:solidFill>
              </a:rPr>
              <a:t>VERTIKALIZACE POKRAČOVÁNÍ</a:t>
            </a:r>
          </a:p>
        </p:txBody>
      </p:sp>
      <p:pic>
        <p:nvPicPr>
          <p:cNvPr id="4" name="Obrázek 4">
            <a:extLst>
              <a:ext uri="{FF2B5EF4-FFF2-40B4-BE49-F238E27FC236}">
                <a16:creationId xmlns:a16="http://schemas.microsoft.com/office/drawing/2014/main" id="{A5F8E7EE-16BD-411F-960A-895E493359DA}"/>
              </a:ext>
            </a:extLst>
          </p:cNvPr>
          <p:cNvPicPr>
            <a:picLocks noChangeAspect="1"/>
          </p:cNvPicPr>
          <p:nvPr/>
        </p:nvPicPr>
        <p:blipFill>
          <a:blip r:embed="rId2"/>
          <a:stretch>
            <a:fillRect/>
          </a:stretch>
        </p:blipFill>
        <p:spPr>
          <a:xfrm>
            <a:off x="55418" y="3105549"/>
            <a:ext cx="3581400" cy="2563158"/>
          </a:xfrm>
          <a:prstGeom prst="rect">
            <a:avLst/>
          </a:prstGeom>
        </p:spPr>
      </p:pic>
      <p:sp>
        <p:nvSpPr>
          <p:cNvPr id="3" name="Zástupný obsah 2">
            <a:extLst>
              <a:ext uri="{FF2B5EF4-FFF2-40B4-BE49-F238E27FC236}">
                <a16:creationId xmlns:a16="http://schemas.microsoft.com/office/drawing/2014/main" id="{F62A2C2D-D624-4488-B450-F0024D0A6EA5}"/>
              </a:ext>
            </a:extLst>
          </p:cNvPr>
          <p:cNvSpPr>
            <a:spLocks noGrp="1"/>
          </p:cNvSpPr>
          <p:nvPr>
            <p:ph idx="1"/>
          </p:nvPr>
        </p:nvSpPr>
        <p:spPr>
          <a:xfrm>
            <a:off x="3636241" y="1205058"/>
            <a:ext cx="8010235" cy="4683269"/>
          </a:xfrm>
        </p:spPr>
        <p:txBody>
          <a:bodyPr vert="horz" lIns="91440" tIns="45720" rIns="91440" bIns="45720" rtlCol="0" anchor="t">
            <a:noAutofit/>
          </a:bodyPr>
          <a:lstStyle/>
          <a:p>
            <a:pPr algn="just">
              <a:lnSpc>
                <a:spcPct val="110000"/>
              </a:lnSpc>
            </a:pPr>
            <a:r>
              <a:rPr lang="cs" sz="1400" b="1" i="1" dirty="0"/>
              <a:t>9 měsíců </a:t>
            </a:r>
            <a:endParaRPr lang="cs-CZ" sz="1400" b="1" dirty="0"/>
          </a:p>
          <a:p>
            <a:pPr algn="just">
              <a:lnSpc>
                <a:spcPct val="110000"/>
              </a:lnSpc>
            </a:pPr>
            <a:r>
              <a:rPr lang="cs" sz="1400" b="1" i="1" dirty="0"/>
              <a:t>vertikalizace nakročením do vzpřímeného stoje</a:t>
            </a:r>
            <a:r>
              <a:rPr lang="cs" sz="1400" b="1" dirty="0"/>
              <a:t>, stoj s větším zatížením vnitřních hran</a:t>
            </a:r>
            <a:endParaRPr lang="cs-CZ" sz="1400" b="1" dirty="0"/>
          </a:p>
          <a:p>
            <a:pPr algn="just">
              <a:lnSpc>
                <a:spcPct val="110000"/>
              </a:lnSpc>
            </a:pPr>
            <a:r>
              <a:rPr lang="cs" sz="1400" b="1" i="1" err="1"/>
              <a:t>kvadrupedální</a:t>
            </a:r>
            <a:r>
              <a:rPr lang="cs" sz="1400" b="1" i="1" dirty="0"/>
              <a:t> chůze ve vertikále ve frontální rovině</a:t>
            </a:r>
            <a:r>
              <a:rPr lang="cs" sz="1400" b="1" dirty="0"/>
              <a:t> (chůze stranou podle nábytku), zkřížený vzor (nejprve se drží okraje nábytku, postýlky, pak stačí opření dlaněmi o stěnu)</a:t>
            </a:r>
            <a:endParaRPr lang="cs-CZ" sz="1400" b="1" dirty="0"/>
          </a:p>
          <a:p>
            <a:pPr algn="just">
              <a:lnSpc>
                <a:spcPct val="110000"/>
              </a:lnSpc>
            </a:pPr>
            <a:r>
              <a:rPr lang="cs" sz="1400" b="1" i="1" dirty="0"/>
              <a:t>10-12 měsíců</a:t>
            </a:r>
            <a:r>
              <a:rPr lang="cs-CZ" sz="1400" b="1" dirty="0"/>
              <a:t> </a:t>
            </a:r>
          </a:p>
          <a:p>
            <a:pPr algn="just">
              <a:lnSpc>
                <a:spcPct val="110000"/>
              </a:lnSpc>
            </a:pPr>
            <a:r>
              <a:rPr lang="cs" sz="1400" b="1" dirty="0"/>
              <a:t>pohyb v prostoru libovolně dopředu i nahoru</a:t>
            </a:r>
            <a:endParaRPr lang="cs-CZ" sz="1400" b="1" dirty="0"/>
          </a:p>
          <a:p>
            <a:pPr algn="just">
              <a:lnSpc>
                <a:spcPct val="110000"/>
              </a:lnSpc>
            </a:pPr>
            <a:r>
              <a:rPr lang="cs" sz="1400" b="1" i="1" dirty="0"/>
              <a:t>první krok</a:t>
            </a:r>
            <a:r>
              <a:rPr lang="cs" sz="1400" b="1" dirty="0"/>
              <a:t> do volného prostoru většinou mezi nábytkem</a:t>
            </a:r>
            <a:endParaRPr lang="cs-CZ" sz="1400" b="1" dirty="0"/>
          </a:p>
          <a:p>
            <a:pPr algn="just">
              <a:lnSpc>
                <a:spcPct val="110000"/>
              </a:lnSpc>
            </a:pPr>
            <a:r>
              <a:rPr lang="cs" sz="1400" b="1" dirty="0"/>
              <a:t>první kroky dopředu (bez souhybu horních končetin)</a:t>
            </a:r>
            <a:endParaRPr lang="cs-CZ" sz="1400" b="1" dirty="0"/>
          </a:p>
          <a:p>
            <a:pPr algn="just">
              <a:lnSpc>
                <a:spcPct val="110000"/>
              </a:lnSpc>
            </a:pPr>
            <a:r>
              <a:rPr lang="cs" sz="1400" b="1" i="1" dirty="0"/>
              <a:t>samostatný stoj</a:t>
            </a:r>
            <a:r>
              <a:rPr lang="cs" sz="1400" b="1" dirty="0"/>
              <a:t>, (v podstatě jde o zastavení se v chůzi, což je naprosto odlišná záležitost od náhodného stoje, jako "solný sloup", když je dítě postaveno na nohy, což vidíme u zdravého dítěte na konci 4. </a:t>
            </a:r>
            <a:r>
              <a:rPr lang="cs" sz="1400" b="1" err="1"/>
              <a:t>trimenonu</a:t>
            </a:r>
            <a:r>
              <a:rPr lang="cs" sz="1400" b="1" dirty="0"/>
              <a:t>)</a:t>
            </a:r>
            <a:endParaRPr lang="cs-CZ" sz="1400" b="1" dirty="0"/>
          </a:p>
          <a:p>
            <a:pPr algn="just">
              <a:lnSpc>
                <a:spcPct val="110000"/>
              </a:lnSpc>
            </a:pPr>
            <a:r>
              <a:rPr lang="cs" sz="1400" b="1" dirty="0"/>
              <a:t>Ontogenetický vývoj je dokončen samostatnou </a:t>
            </a:r>
            <a:r>
              <a:rPr lang="cs" sz="1400" b="1" err="1"/>
              <a:t>bipedální</a:t>
            </a:r>
            <a:r>
              <a:rPr lang="cs" sz="1400" b="1" dirty="0"/>
              <a:t> sociální lokomocí, to je schopností dítěte z vlastního popudu někam si dojít. </a:t>
            </a:r>
            <a:endParaRPr lang="cs-CZ" sz="1400" b="1" dirty="0"/>
          </a:p>
          <a:p>
            <a:pPr algn="just">
              <a:lnSpc>
                <a:spcPct val="110000"/>
              </a:lnSpc>
            </a:pPr>
            <a:r>
              <a:rPr lang="cs" sz="1400" b="1" dirty="0"/>
              <a:t>Za samostatnou chůzi nepovažujeme první kroky dítěte, které dítě vykoná většinou pro radost rodičů.</a:t>
            </a:r>
            <a:endParaRPr lang="cs-CZ" sz="1400" b="1" dirty="0"/>
          </a:p>
          <a:p>
            <a:pPr algn="just">
              <a:lnSpc>
                <a:spcPct val="110000"/>
              </a:lnSpc>
            </a:pPr>
            <a:r>
              <a:rPr lang="cs" sz="1400" b="1" dirty="0"/>
              <a:t>V ideálním motorickém vývoji dítěte se objeví samostatný stoj dříve, než první kroky dítěte.</a:t>
            </a:r>
          </a:p>
          <a:p>
            <a:pPr algn="just">
              <a:lnSpc>
                <a:spcPct val="110000"/>
              </a:lnSpc>
            </a:pPr>
            <a:r>
              <a:rPr lang="cs" sz="1400" b="1" dirty="0">
                <a:ea typeface="+mn-lt"/>
                <a:cs typeface="+mn-lt"/>
              </a:rPr>
              <a:t>Volný sed, lezení po čtyřech a vertikalizace se objevuje následně po šikmém sedu a pořadí použití těchto vzorů závisí na motivaci dítěte</a:t>
            </a:r>
            <a:endParaRPr lang="cs" sz="1400" b="1" dirty="0"/>
          </a:p>
        </p:txBody>
      </p:sp>
    </p:spTree>
    <p:extLst>
      <p:ext uri="{BB962C8B-B14F-4D97-AF65-F5344CB8AC3E}">
        <p14:creationId xmlns:p14="http://schemas.microsoft.com/office/powerpoint/2010/main" val="1028988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DA1007B4-AB1A-475F-91D0-17A521BC0279}"/>
              </a:ext>
            </a:extLst>
          </p:cNvPr>
          <p:cNvSpPr>
            <a:spLocks noGrp="1"/>
          </p:cNvSpPr>
          <p:nvPr>
            <p:ph type="title"/>
          </p:nvPr>
        </p:nvSpPr>
        <p:spPr>
          <a:xfrm>
            <a:off x="609600" y="685800"/>
            <a:ext cx="2952465" cy="5486400"/>
          </a:xfrm>
        </p:spPr>
        <p:txBody>
          <a:bodyPr anchor="ctr">
            <a:normAutofit/>
          </a:bodyPr>
          <a:lstStyle/>
          <a:p>
            <a:r>
              <a:rPr lang="cs-CZ">
                <a:solidFill>
                  <a:srgbClr val="FFFFFF"/>
                </a:solidFill>
                <a:ea typeface="+mj-lt"/>
                <a:cs typeface="+mj-lt"/>
              </a:rPr>
              <a:t>Vyšetření reflexů</a:t>
            </a:r>
            <a:endParaRPr lang="cs-CZ">
              <a:solidFill>
                <a:srgbClr val="FFFFFF"/>
              </a:solidFill>
            </a:endParaRP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63B513A1-6E9F-43AB-8BB2-62F26CF86E7C}"/>
              </a:ext>
            </a:extLst>
          </p:cNvPr>
          <p:cNvSpPr>
            <a:spLocks noGrp="1"/>
          </p:cNvSpPr>
          <p:nvPr>
            <p:ph idx="1"/>
          </p:nvPr>
        </p:nvSpPr>
        <p:spPr>
          <a:xfrm>
            <a:off x="5181600" y="685800"/>
            <a:ext cx="6096000" cy="5491163"/>
          </a:xfrm>
        </p:spPr>
        <p:txBody>
          <a:bodyPr vert="horz" lIns="91440" tIns="45720" rIns="91440" bIns="45720" rtlCol="0" anchor="ctr">
            <a:normAutofit/>
          </a:bodyPr>
          <a:lstStyle/>
          <a:p>
            <a:pPr algn="just">
              <a:lnSpc>
                <a:spcPct val="110000"/>
              </a:lnSpc>
            </a:pPr>
            <a:r>
              <a:rPr lang="cs-CZ" b="1" dirty="0">
                <a:ea typeface="+mn-lt"/>
                <a:cs typeface="+mn-lt"/>
              </a:rPr>
              <a:t>Hodnotíme dobu trvání a intenzitu primitivních reflexů, jejich přítomnost nebo naopak nepřítomnost ve vztahu k jejich definovanému trvání ve smyslu normy.</a:t>
            </a:r>
          </a:p>
          <a:p>
            <a:pPr algn="just">
              <a:lnSpc>
                <a:spcPct val="110000"/>
              </a:lnSpc>
            </a:pPr>
            <a:r>
              <a:rPr lang="cs-CZ" b="1" dirty="0">
                <a:ea typeface="+mn-lt"/>
                <a:cs typeface="+mn-lt"/>
              </a:rPr>
              <a:t>Jsou-li přítomny asymetrické a symetrické šíjové reflexy a to v jakémkoliv věku, je to vždy příznakem patologického procesu</a:t>
            </a:r>
          </a:p>
          <a:p>
            <a:pPr algn="just">
              <a:lnSpc>
                <a:spcPct val="110000"/>
              </a:lnSpc>
            </a:pPr>
            <a:r>
              <a:rPr lang="cs-CZ" b="1" dirty="0">
                <a:ea typeface="+mn-lt"/>
                <a:cs typeface="+mn-lt"/>
              </a:rPr>
              <a:t>Rovněž přítomnost reflexu </a:t>
            </a:r>
            <a:r>
              <a:rPr lang="cs-CZ" b="1" dirty="0" err="1">
                <a:ea typeface="+mn-lt"/>
                <a:cs typeface="+mn-lt"/>
              </a:rPr>
              <a:t>Rossolimo</a:t>
            </a:r>
            <a:r>
              <a:rPr lang="cs-CZ" b="1" dirty="0">
                <a:ea typeface="+mn-lt"/>
                <a:cs typeface="+mn-lt"/>
              </a:rPr>
              <a:t>, klonu a reflexu kořene ruky jsou známkou patologického vývoje</a:t>
            </a:r>
          </a:p>
          <a:p>
            <a:pPr algn="just">
              <a:lnSpc>
                <a:spcPct val="110000"/>
              </a:lnSpc>
            </a:pPr>
            <a:r>
              <a:rPr lang="cs-CZ" b="1" dirty="0">
                <a:ea typeface="+mn-lt"/>
                <a:cs typeface="+mn-lt"/>
              </a:rPr>
              <a:t>Vyhodnocení reflexů a primitivní reflexologie nás informuje nejen o kvantitě pohybového postižení, ale dává napovědět něco i o typu pohybového postižení (syndrom).</a:t>
            </a:r>
            <a:endParaRPr lang="cs-CZ" b="1"/>
          </a:p>
        </p:txBody>
      </p:sp>
    </p:spTree>
    <p:extLst>
      <p:ext uri="{BB962C8B-B14F-4D97-AF65-F5344CB8AC3E}">
        <p14:creationId xmlns:p14="http://schemas.microsoft.com/office/powerpoint/2010/main" val="1379866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645F38-42FA-4CDD-9779-389C2F66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E9C84D-EF45-4D27-9B51-6F563D6BF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E79AF2-800A-49F1-BD08-4B8DDF820DA5}"/>
              </a:ext>
            </a:extLst>
          </p:cNvPr>
          <p:cNvSpPr>
            <a:spLocks noGrp="1"/>
          </p:cNvSpPr>
          <p:nvPr>
            <p:ph type="title"/>
          </p:nvPr>
        </p:nvSpPr>
        <p:spPr>
          <a:xfrm>
            <a:off x="914401" y="625363"/>
            <a:ext cx="9914859" cy="974838"/>
          </a:xfrm>
        </p:spPr>
        <p:txBody>
          <a:bodyPr>
            <a:normAutofit fontScale="90000"/>
          </a:bodyPr>
          <a:lstStyle/>
          <a:p>
            <a:r>
              <a:rPr lang="cs-CZ">
                <a:solidFill>
                  <a:srgbClr val="FFFFFF"/>
                </a:solidFill>
                <a:ea typeface="+mj-lt"/>
                <a:cs typeface="+mj-lt"/>
              </a:rPr>
              <a:t>ASYMETRICKÝ TONICKÝ ŠÍJOVÝ REFLEX (</a:t>
            </a:r>
            <a:r>
              <a:rPr lang="cs-CZ">
                <a:solidFill>
                  <a:srgbClr val="FFFFFF"/>
                </a:solidFill>
              </a:rPr>
              <a:t>AŠTR)</a:t>
            </a:r>
          </a:p>
        </p:txBody>
      </p:sp>
      <p:sp>
        <p:nvSpPr>
          <p:cNvPr id="23" name="Freeform: Shape 22">
            <a:extLst>
              <a:ext uri="{FF2B5EF4-FFF2-40B4-BE49-F238E27FC236}">
                <a16:creationId xmlns:a16="http://schemas.microsoft.com/office/drawing/2014/main" id="{66FE590A-ED95-4BB3-8B3F-13825334F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2776" y="1"/>
            <a:ext cx="4051166" cy="2126591"/>
          </a:xfrm>
          <a:custGeom>
            <a:avLst/>
            <a:gdLst>
              <a:gd name="connsiteX0" fmla="*/ 2240247 w 4051166"/>
              <a:gd name="connsiteY0" fmla="*/ 0 h 2126591"/>
              <a:gd name="connsiteX1" fmla="*/ 4051166 w 4051166"/>
              <a:gd name="connsiteY1" fmla="*/ 0 h 2126591"/>
              <a:gd name="connsiteX2" fmla="*/ 4051166 w 4051166"/>
              <a:gd name="connsiteY2" fmla="*/ 2126591 h 2126591"/>
              <a:gd name="connsiteX3" fmla="*/ 2260357 w 4051166"/>
              <a:gd name="connsiteY3" fmla="*/ 2126591 h 2126591"/>
              <a:gd name="connsiteX4" fmla="*/ 0 w 4051166"/>
              <a:gd name="connsiteY4" fmla="*/ 2126591 h 2126591"/>
              <a:gd name="connsiteX5" fmla="*/ 62244 w 4051166"/>
              <a:gd name="connsiteY5" fmla="*/ 2123425 h 2126591"/>
              <a:gd name="connsiteX6" fmla="*/ 2223877 w 4051166"/>
              <a:gd name="connsiteY6" fmla="*/ 117802 h 212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1166" h="2126591">
                <a:moveTo>
                  <a:pt x="2240247" y="0"/>
                </a:moveTo>
                <a:lnTo>
                  <a:pt x="4051166" y="0"/>
                </a:lnTo>
                <a:lnTo>
                  <a:pt x="4051166" y="2126591"/>
                </a:lnTo>
                <a:lnTo>
                  <a:pt x="2260357" y="2126591"/>
                </a:lnTo>
                <a:lnTo>
                  <a:pt x="0" y="2126591"/>
                </a:lnTo>
                <a:lnTo>
                  <a:pt x="62244" y="2123425"/>
                </a:lnTo>
                <a:cubicBezTo>
                  <a:pt x="1149736" y="2012156"/>
                  <a:pt x="2027291" y="1185427"/>
                  <a:pt x="2223877" y="117802"/>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BB8A9D99-0328-4337-9F31-A5C524901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610" y="2128962"/>
            <a:ext cx="8231814" cy="4729037"/>
          </a:xfrm>
          <a:custGeom>
            <a:avLst/>
            <a:gdLst>
              <a:gd name="connsiteX0" fmla="*/ 2453759 w 8231814"/>
              <a:gd name="connsiteY0" fmla="*/ 0 h 4738132"/>
              <a:gd name="connsiteX1" fmla="*/ 2564348 w 8231814"/>
              <a:gd name="connsiteY1" fmla="*/ 2797 h 4738132"/>
              <a:gd name="connsiteX2" fmla="*/ 8231814 w 8231814"/>
              <a:gd name="connsiteY2" fmla="*/ 2797 h 4738132"/>
              <a:gd name="connsiteX3" fmla="*/ 8231814 w 8231814"/>
              <a:gd name="connsiteY3" fmla="*/ 4738132 h 4738132"/>
              <a:gd name="connsiteX4" fmla="*/ 0 w 8231814"/>
              <a:gd name="connsiteY4" fmla="*/ 4738132 h 4738132"/>
              <a:gd name="connsiteX5" fmla="*/ 0 w 8231814"/>
              <a:gd name="connsiteY5" fmla="*/ 2453759 h 4738132"/>
              <a:gd name="connsiteX6" fmla="*/ 0 w 8231814"/>
              <a:gd name="connsiteY6" fmla="*/ 2436722 h 4738132"/>
              <a:gd name="connsiteX7" fmla="*/ 861 w 8231814"/>
              <a:gd name="connsiteY7" fmla="*/ 2436722 h 4738132"/>
              <a:gd name="connsiteX8" fmla="*/ 12668 w 8231814"/>
              <a:gd name="connsiteY8" fmla="*/ 2202876 h 4738132"/>
              <a:gd name="connsiteX9" fmla="*/ 2453759 w 8231814"/>
              <a:gd name="connsiteY9" fmla="*/ 0 h 473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1814" h="4738132">
                <a:moveTo>
                  <a:pt x="2453759" y="0"/>
                </a:moveTo>
                <a:lnTo>
                  <a:pt x="2564348" y="2797"/>
                </a:lnTo>
                <a:lnTo>
                  <a:pt x="8231814" y="2797"/>
                </a:lnTo>
                <a:lnTo>
                  <a:pt x="8231814" y="4738132"/>
                </a:lnTo>
                <a:lnTo>
                  <a:pt x="0" y="4738132"/>
                </a:lnTo>
                <a:lnTo>
                  <a:pt x="0" y="2453759"/>
                </a:lnTo>
                <a:lnTo>
                  <a:pt x="0" y="2436722"/>
                </a:lnTo>
                <a:lnTo>
                  <a:pt x="861" y="2436722"/>
                </a:lnTo>
                <a:lnTo>
                  <a:pt x="12668" y="2202876"/>
                </a:lnTo>
                <a:cubicBezTo>
                  <a:pt x="138326" y="965554"/>
                  <a:pt x="1183284" y="0"/>
                  <a:pt x="2453759" y="0"/>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84889B08-B869-4BC5-80F7-8888405ED56C}"/>
              </a:ext>
            </a:extLst>
          </p:cNvPr>
          <p:cNvSpPr>
            <a:spLocks noGrp="1"/>
          </p:cNvSpPr>
          <p:nvPr>
            <p:ph idx="1"/>
          </p:nvPr>
        </p:nvSpPr>
        <p:spPr>
          <a:xfrm>
            <a:off x="1848971" y="2906972"/>
            <a:ext cx="5623178" cy="3269989"/>
          </a:xfrm>
        </p:spPr>
        <p:txBody>
          <a:bodyPr vert="horz" lIns="91440" tIns="45720" rIns="91440" bIns="45720" rtlCol="0" anchor="t">
            <a:normAutofit lnSpcReduction="10000"/>
          </a:bodyPr>
          <a:lstStyle/>
          <a:p>
            <a:pPr algn="just"/>
            <a:r>
              <a:rPr lang="cs-CZ" b="1">
                <a:solidFill>
                  <a:schemeClr val="bg1"/>
                </a:solidFill>
                <a:ea typeface="+mn-lt"/>
                <a:cs typeface="+mn-lt"/>
              </a:rPr>
              <a:t>Pokud má dítě v poloze na zádech hlavičku otočenou na jednu stranu, dojde na této straně, kde má dítě bradu, k extenzi (natažení) končetin. Na opačné straně dojde naopak k flexi (pokrčení) končetin.</a:t>
            </a:r>
          </a:p>
          <a:p>
            <a:r>
              <a:rPr lang="cs-CZ" b="1">
                <a:solidFill>
                  <a:srgbClr val="FFFFFF"/>
                </a:solidFill>
                <a:ea typeface="+mn-lt"/>
                <a:cs typeface="+mn-lt"/>
              </a:rPr>
              <a:t>Norma – nikdy</a:t>
            </a:r>
            <a:endParaRPr lang="cs-CZ" b="1"/>
          </a:p>
          <a:p>
            <a:r>
              <a:rPr lang="cs-CZ" b="1" dirty="0">
                <a:solidFill>
                  <a:srgbClr val="FFFFFF"/>
                </a:solidFill>
                <a:ea typeface="+mn-lt"/>
                <a:cs typeface="+mn-lt"/>
              </a:rPr>
              <a:t>Patologie –vždy</a:t>
            </a:r>
          </a:p>
          <a:p>
            <a:r>
              <a:rPr lang="cs-CZ" b="1" dirty="0">
                <a:solidFill>
                  <a:srgbClr val="FFFFFF"/>
                </a:solidFill>
                <a:ea typeface="+mn-lt"/>
                <a:cs typeface="+mn-lt"/>
              </a:rPr>
              <a:t>Nutno odlišit od polohy šermíř (6t)</a:t>
            </a:r>
            <a:endParaRPr lang="cs-CZ" b="1">
              <a:solidFill>
                <a:srgbClr val="FFFFFF"/>
              </a:solidFill>
            </a:endParaRPr>
          </a:p>
        </p:txBody>
      </p:sp>
      <p:pic>
        <p:nvPicPr>
          <p:cNvPr id="5" name="Obrázek 5" descr="Obsah obrázku interiér, nábytek, dítě, dětská postýlka&#10;&#10;Popis se vygeneroval automaticky.">
            <a:extLst>
              <a:ext uri="{FF2B5EF4-FFF2-40B4-BE49-F238E27FC236}">
                <a16:creationId xmlns:a16="http://schemas.microsoft.com/office/drawing/2014/main" id="{35506D75-CD19-4351-9B6E-2C3E56B7B45B}"/>
              </a:ext>
            </a:extLst>
          </p:cNvPr>
          <p:cNvPicPr>
            <a:picLocks noChangeAspect="1"/>
          </p:cNvPicPr>
          <p:nvPr/>
        </p:nvPicPr>
        <p:blipFill rotWithShape="1">
          <a:blip r:embed="rId2"/>
          <a:srcRect t="8136" r="-1" b="4391"/>
          <a:stretch/>
        </p:blipFill>
        <p:spPr>
          <a:xfrm>
            <a:off x="8213911" y="2128961"/>
            <a:ext cx="3990031" cy="2380384"/>
          </a:xfrm>
          <a:prstGeom prst="rect">
            <a:avLst/>
          </a:prstGeom>
        </p:spPr>
      </p:pic>
      <p:pic>
        <p:nvPicPr>
          <p:cNvPr id="4" name="Obrázek 4">
            <a:extLst>
              <a:ext uri="{FF2B5EF4-FFF2-40B4-BE49-F238E27FC236}">
                <a16:creationId xmlns:a16="http://schemas.microsoft.com/office/drawing/2014/main" id="{82F75D7A-4CAF-4782-858D-6E1210C7A241}"/>
              </a:ext>
            </a:extLst>
          </p:cNvPr>
          <p:cNvPicPr>
            <a:picLocks noChangeAspect="1"/>
          </p:cNvPicPr>
          <p:nvPr/>
        </p:nvPicPr>
        <p:blipFill rotWithShape="1">
          <a:blip r:embed="rId3"/>
          <a:srcRect t="7339" r="-1" b="4088"/>
          <a:stretch/>
        </p:blipFill>
        <p:spPr>
          <a:xfrm>
            <a:off x="8213911" y="4486477"/>
            <a:ext cx="3990031" cy="2371524"/>
          </a:xfrm>
          <a:prstGeom prst="rect">
            <a:avLst/>
          </a:prstGeom>
        </p:spPr>
      </p:pic>
    </p:spTree>
    <p:extLst>
      <p:ext uri="{BB962C8B-B14F-4D97-AF65-F5344CB8AC3E}">
        <p14:creationId xmlns:p14="http://schemas.microsoft.com/office/powerpoint/2010/main" val="1957450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4F6DD5F-8937-4B3E-911F-EB7A7D399C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A11144A-98D8-4F6D-AEFF-CFBAC766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A62355F-6041-49B6-9ADE-ADA617C2A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1741" y="3249454"/>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FA36BA93-6E64-4A0E-B2C4-34541F175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3790" y="3249455"/>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DF47D53-941E-47AB-B688-1AC0F14CEC02}"/>
              </a:ext>
            </a:extLst>
          </p:cNvPr>
          <p:cNvSpPr>
            <a:spLocks noGrp="1"/>
          </p:cNvSpPr>
          <p:nvPr>
            <p:ph type="title"/>
          </p:nvPr>
        </p:nvSpPr>
        <p:spPr>
          <a:xfrm>
            <a:off x="9238" y="685801"/>
            <a:ext cx="3381662" cy="4314824"/>
          </a:xfrm>
        </p:spPr>
        <p:txBody>
          <a:bodyPr anchor="t">
            <a:normAutofit/>
          </a:bodyPr>
          <a:lstStyle/>
          <a:p>
            <a:r>
              <a:rPr lang="cs-CZ">
                <a:solidFill>
                  <a:srgbClr val="FFFFFF"/>
                </a:solidFill>
              </a:rPr>
              <a:t>BABKINŮV REFLEX</a:t>
            </a:r>
          </a:p>
        </p:txBody>
      </p:sp>
      <p:pic>
        <p:nvPicPr>
          <p:cNvPr id="4" name="Obrázek 4" descr="Obsah obrázku osoba, interiér, dítě&#10;&#10;Popis se vygeneroval automaticky.">
            <a:extLst>
              <a:ext uri="{FF2B5EF4-FFF2-40B4-BE49-F238E27FC236}">
                <a16:creationId xmlns:a16="http://schemas.microsoft.com/office/drawing/2014/main" id="{74E136B6-243C-4576-B727-2A2704551B09}"/>
              </a:ext>
            </a:extLst>
          </p:cNvPr>
          <p:cNvPicPr>
            <a:picLocks noChangeAspect="1"/>
          </p:cNvPicPr>
          <p:nvPr/>
        </p:nvPicPr>
        <p:blipFill>
          <a:blip r:embed="rId2"/>
          <a:stretch>
            <a:fillRect/>
          </a:stretch>
        </p:blipFill>
        <p:spPr>
          <a:xfrm>
            <a:off x="6406186" y="681037"/>
            <a:ext cx="3703975" cy="2534299"/>
          </a:xfrm>
          <a:prstGeom prst="rect">
            <a:avLst/>
          </a:prstGeom>
        </p:spPr>
      </p:pic>
      <p:sp>
        <p:nvSpPr>
          <p:cNvPr id="3" name="Zástupný obsah 2">
            <a:extLst>
              <a:ext uri="{FF2B5EF4-FFF2-40B4-BE49-F238E27FC236}">
                <a16:creationId xmlns:a16="http://schemas.microsoft.com/office/drawing/2014/main" id="{57B206E3-98CD-476D-8353-930C4C4D2731}"/>
              </a:ext>
            </a:extLst>
          </p:cNvPr>
          <p:cNvSpPr>
            <a:spLocks noGrp="1"/>
          </p:cNvSpPr>
          <p:nvPr>
            <p:ph idx="1"/>
          </p:nvPr>
        </p:nvSpPr>
        <p:spPr>
          <a:xfrm>
            <a:off x="5005490" y="3642663"/>
            <a:ext cx="6385661" cy="2534299"/>
          </a:xfrm>
        </p:spPr>
        <p:txBody>
          <a:bodyPr vert="horz" lIns="91440" tIns="45720" rIns="91440" bIns="45720" rtlCol="0" anchor="t">
            <a:normAutofit/>
          </a:bodyPr>
          <a:lstStyle/>
          <a:p>
            <a:pPr algn="just"/>
            <a:r>
              <a:rPr lang="cs-CZ" b="1" dirty="0">
                <a:ea typeface="+mn-lt"/>
                <a:cs typeface="+mn-lt"/>
              </a:rPr>
              <a:t>Norma – 0-4t</a:t>
            </a:r>
            <a:endParaRPr lang="cs-CZ" b="1"/>
          </a:p>
          <a:p>
            <a:pPr algn="just"/>
            <a:r>
              <a:rPr lang="cs-CZ" b="1" dirty="0">
                <a:ea typeface="+mn-lt"/>
                <a:cs typeface="+mn-lt"/>
              </a:rPr>
              <a:t>Patologie – po 6t</a:t>
            </a:r>
          </a:p>
          <a:p>
            <a:pPr algn="just"/>
            <a:r>
              <a:rPr lang="cs-CZ" b="1">
                <a:ea typeface="+mn-lt"/>
                <a:cs typeface="+mn-lt"/>
              </a:rPr>
              <a:t>Je vyvolán současným stisknutím obou dlaní dítěte, na které reaguje dítě otevřením pusy, často doprovázeném zatnutím předloktí, otočením hlavy na stranu a zavřením očí.</a:t>
            </a:r>
            <a:endParaRPr lang="cs-CZ" b="1" baseline="30000"/>
          </a:p>
        </p:txBody>
      </p:sp>
    </p:spTree>
    <p:extLst>
      <p:ext uri="{BB962C8B-B14F-4D97-AF65-F5344CB8AC3E}">
        <p14:creationId xmlns:p14="http://schemas.microsoft.com/office/powerpoint/2010/main" val="2718922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69B0A1A-106E-4508-B1EC-90FC542812F9}"/>
              </a:ext>
            </a:extLst>
          </p:cNvPr>
          <p:cNvSpPr>
            <a:spLocks noGrp="1"/>
          </p:cNvSpPr>
          <p:nvPr>
            <p:ph type="title"/>
          </p:nvPr>
        </p:nvSpPr>
        <p:spPr>
          <a:xfrm>
            <a:off x="914400" y="510988"/>
            <a:ext cx="9344578" cy="1156448"/>
          </a:xfrm>
        </p:spPr>
        <p:txBody>
          <a:bodyPr>
            <a:normAutofit/>
          </a:bodyPr>
          <a:lstStyle/>
          <a:p>
            <a:r>
              <a:rPr lang="cs-CZ">
                <a:solidFill>
                  <a:srgbClr val="FFFFFF"/>
                </a:solidFill>
              </a:rPr>
              <a:t>MORO REFLEX</a:t>
            </a:r>
          </a:p>
        </p:txBody>
      </p:sp>
      <p:sp>
        <p:nvSpPr>
          <p:cNvPr id="3" name="Zástupný obsah 2">
            <a:extLst>
              <a:ext uri="{FF2B5EF4-FFF2-40B4-BE49-F238E27FC236}">
                <a16:creationId xmlns:a16="http://schemas.microsoft.com/office/drawing/2014/main" id="{B5D4E300-465D-4551-8588-83C48B756D4C}"/>
              </a:ext>
            </a:extLst>
          </p:cNvPr>
          <p:cNvSpPr>
            <a:spLocks noGrp="1"/>
          </p:cNvSpPr>
          <p:nvPr>
            <p:ph idx="1"/>
          </p:nvPr>
        </p:nvSpPr>
        <p:spPr>
          <a:xfrm>
            <a:off x="914400" y="2593074"/>
            <a:ext cx="5589767" cy="3579126"/>
          </a:xfrm>
        </p:spPr>
        <p:txBody>
          <a:bodyPr vert="horz" lIns="91440" tIns="45720" rIns="91440" bIns="45720" rtlCol="0" anchor="t">
            <a:normAutofit fontScale="92500"/>
          </a:bodyPr>
          <a:lstStyle/>
          <a:p>
            <a:pPr algn="just"/>
            <a:r>
              <a:rPr lang="cs-CZ" b="1" dirty="0">
                <a:ea typeface="+mn-lt"/>
                <a:cs typeface="+mn-lt"/>
              </a:rPr>
              <a:t>Norma 0-6 t</a:t>
            </a:r>
            <a:endParaRPr lang="cs-CZ" b="1"/>
          </a:p>
          <a:p>
            <a:pPr algn="just"/>
            <a:r>
              <a:rPr lang="cs-CZ" b="1" dirty="0">
                <a:ea typeface="+mn-lt"/>
                <a:cs typeface="+mn-lt"/>
              </a:rPr>
              <a:t>Patologie – po 3 M</a:t>
            </a:r>
          </a:p>
          <a:p>
            <a:pPr algn="just"/>
            <a:r>
              <a:rPr lang="cs-CZ" b="1">
                <a:ea typeface="+mn-lt"/>
                <a:cs typeface="+mn-lt"/>
              </a:rPr>
              <a:t>Reflex se spustí, když se dítě náhle uslyší hlasitý zvuk nebo má pocit, že přepadne dozadu. V tu chvíli se prohne v zádech, rozhodí rukama a nohama a následně se mu ruce přiblíží rychle zpět k sobě jakoby do objetí. Jedná se o jeden z reflexů sloužících původně k přežití jedince, kdy dítěti pomáhal udržet se na matčiných zádech při chůzi.</a:t>
            </a:r>
            <a:endParaRPr lang="cs-CZ" b="1" u="sng" baseline="30000"/>
          </a:p>
        </p:txBody>
      </p:sp>
      <p:pic>
        <p:nvPicPr>
          <p:cNvPr id="4" name="Obrázek 4">
            <a:extLst>
              <a:ext uri="{FF2B5EF4-FFF2-40B4-BE49-F238E27FC236}">
                <a16:creationId xmlns:a16="http://schemas.microsoft.com/office/drawing/2014/main" id="{97CA924B-73B8-4237-A6CC-DF385F85295B}"/>
              </a:ext>
            </a:extLst>
          </p:cNvPr>
          <p:cNvPicPr>
            <a:picLocks noChangeAspect="1"/>
          </p:cNvPicPr>
          <p:nvPr/>
        </p:nvPicPr>
        <p:blipFill>
          <a:blip r:embed="rId2"/>
          <a:stretch>
            <a:fillRect/>
          </a:stretch>
        </p:blipFill>
        <p:spPr>
          <a:xfrm>
            <a:off x="7010401" y="2613747"/>
            <a:ext cx="4572000" cy="3542543"/>
          </a:xfrm>
          <a:prstGeom prst="rect">
            <a:avLst/>
          </a:prstGeom>
        </p:spPr>
      </p:pic>
    </p:spTree>
    <p:extLst>
      <p:ext uri="{BB962C8B-B14F-4D97-AF65-F5344CB8AC3E}">
        <p14:creationId xmlns:p14="http://schemas.microsoft.com/office/powerpoint/2010/main" val="1703553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63154B-778D-4A97-B328-36341A52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852807-850F-4AFA-B3C1-C7E2F1806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14"/>
            <a:ext cx="12192000" cy="6867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FE1A07-A5FC-4947-88B8-D7BBEEDDD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3923248" cy="6853236"/>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475B8A0-61D9-46E9-8787-46CEB7D0A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2" y="-6914"/>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345BFCA-92C3-4C8C-AD4E-7C93B21AB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2" y="-6914"/>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42CB2DF-2926-4309-B0C1-B570F8A0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7191" y="1710167"/>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DD5268D-4E12-4537-9331-7D63522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7191" y="1710167"/>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C8240A6D-8D56-4030-8E4D-9357C597353C}"/>
              </a:ext>
            </a:extLst>
          </p:cNvPr>
          <p:cNvSpPr>
            <a:spLocks noGrp="1"/>
          </p:cNvSpPr>
          <p:nvPr>
            <p:ph type="title"/>
          </p:nvPr>
        </p:nvSpPr>
        <p:spPr>
          <a:xfrm>
            <a:off x="609600" y="685800"/>
            <a:ext cx="3048000" cy="5491164"/>
          </a:xfrm>
        </p:spPr>
        <p:txBody>
          <a:bodyPr anchor="ctr">
            <a:normAutofit/>
          </a:bodyPr>
          <a:lstStyle/>
          <a:p>
            <a:r>
              <a:rPr lang="cs-CZ" sz="3100">
                <a:solidFill>
                  <a:srgbClr val="FFFFFF"/>
                </a:solidFill>
                <a:ea typeface="+mj-lt"/>
                <a:cs typeface="+mj-lt"/>
              </a:rPr>
              <a:t>POLOHOVÉ TESTY</a:t>
            </a:r>
            <a:endParaRPr lang="cs-CZ" sz="3100">
              <a:solidFill>
                <a:srgbClr val="FFFFFF"/>
              </a:solidFill>
            </a:endParaRPr>
          </a:p>
        </p:txBody>
      </p:sp>
      <p:sp>
        <p:nvSpPr>
          <p:cNvPr id="3" name="Zástupný obsah 2">
            <a:extLst>
              <a:ext uri="{FF2B5EF4-FFF2-40B4-BE49-F238E27FC236}">
                <a16:creationId xmlns:a16="http://schemas.microsoft.com/office/drawing/2014/main" id="{85031223-9327-4957-886B-EDE60F2172FE}"/>
              </a:ext>
            </a:extLst>
          </p:cNvPr>
          <p:cNvSpPr>
            <a:spLocks noGrp="1"/>
          </p:cNvSpPr>
          <p:nvPr>
            <p:ph idx="1"/>
          </p:nvPr>
        </p:nvSpPr>
        <p:spPr>
          <a:xfrm>
            <a:off x="5100781" y="166255"/>
            <a:ext cx="6957291" cy="6541799"/>
          </a:xfrm>
        </p:spPr>
        <p:txBody>
          <a:bodyPr vert="horz" lIns="91440" tIns="45720" rIns="91440" bIns="45720" rtlCol="0" anchor="ctr">
            <a:noAutofit/>
          </a:bodyPr>
          <a:lstStyle/>
          <a:p>
            <a:pPr algn="just">
              <a:lnSpc>
                <a:spcPct val="110000"/>
              </a:lnSpc>
            </a:pPr>
            <a:r>
              <a:rPr lang="cs-CZ" sz="1600" b="1">
                <a:solidFill>
                  <a:srgbClr val="FFFFFF"/>
                </a:solidFill>
                <a:ea typeface="+mn-lt"/>
                <a:cs typeface="+mn-lt"/>
              </a:rPr>
              <a:t>Polohových reakcí je sedm a používáme je k odhalení stupně posturální zralosti CNS.</a:t>
            </a:r>
            <a:endParaRPr lang="cs-CZ" sz="1600" b="1"/>
          </a:p>
          <a:p>
            <a:pPr algn="just">
              <a:lnSpc>
                <a:spcPct val="110000"/>
              </a:lnSpc>
            </a:pPr>
            <a:r>
              <a:rPr lang="cs-CZ" sz="1600" b="1">
                <a:solidFill>
                  <a:srgbClr val="FFFFFF"/>
                </a:solidFill>
                <a:ea typeface="+mn-lt"/>
                <a:cs typeface="+mn-lt"/>
              </a:rPr>
              <a:t>Jen jedna polohová zkouška je původní a také nese jméno autora (Vojtovo boční sklopení).</a:t>
            </a:r>
          </a:p>
          <a:p>
            <a:pPr algn="just">
              <a:lnSpc>
                <a:spcPct val="110000"/>
              </a:lnSpc>
            </a:pPr>
            <a:r>
              <a:rPr lang="cs-CZ" sz="1600" b="1">
                <a:solidFill>
                  <a:srgbClr val="FFFFFF"/>
                </a:solidFill>
                <a:ea typeface="+mn-lt"/>
                <a:cs typeface="+mn-lt"/>
              </a:rPr>
              <a:t>Prostřednictvím polohových reakcí je možné odečíst od provokovaných reakcí </a:t>
            </a:r>
            <a:r>
              <a:rPr lang="cs-CZ" sz="1600" b="1" err="1">
                <a:solidFill>
                  <a:srgbClr val="FFFFFF"/>
                </a:solidFill>
                <a:ea typeface="+mn-lt"/>
                <a:cs typeface="+mn-lt"/>
              </a:rPr>
              <a:t>eventuelní</a:t>
            </a:r>
            <a:r>
              <a:rPr lang="cs-CZ" sz="1600" b="1">
                <a:solidFill>
                  <a:srgbClr val="FFFFFF"/>
                </a:solidFill>
                <a:ea typeface="+mn-lt"/>
                <a:cs typeface="+mn-lt"/>
              </a:rPr>
              <a:t> neideální reakce, které nás informují o možné pohybové poruše. Polohové testy mají výpovědní hodnotu jen jako celek, mohou odhalit přítomnost hybného postižení a spolu s vyšetřením reflexů pak lze hybné postižení kvantifikovat a v procentech odhadnout velikost ohrožení (Vojta, 1993).</a:t>
            </a:r>
          </a:p>
          <a:p>
            <a:pPr algn="just">
              <a:lnSpc>
                <a:spcPct val="110000"/>
              </a:lnSpc>
            </a:pPr>
            <a:r>
              <a:rPr lang="cs-CZ" sz="1600" b="1">
                <a:solidFill>
                  <a:srgbClr val="FFFFFF"/>
                </a:solidFill>
                <a:ea typeface="+mn-lt"/>
                <a:cs typeface="+mn-lt"/>
              </a:rPr>
              <a:t>Každá polohová reakce má jiný provokační manévr, který představuje přesně danou proprioceptivní, exteroceptivní a interoceptivní </a:t>
            </a:r>
            <a:r>
              <a:rPr lang="cs-CZ" sz="1600" b="1" err="1">
                <a:solidFill>
                  <a:srgbClr val="FFFFFF"/>
                </a:solidFill>
                <a:ea typeface="+mn-lt"/>
                <a:cs typeface="+mn-lt"/>
              </a:rPr>
              <a:t>aferenci</a:t>
            </a:r>
            <a:r>
              <a:rPr lang="cs-CZ" sz="1600" b="1">
                <a:solidFill>
                  <a:srgbClr val="FFFFFF"/>
                </a:solidFill>
                <a:ea typeface="+mn-lt"/>
                <a:cs typeface="+mn-lt"/>
              </a:rPr>
              <a:t>.</a:t>
            </a:r>
          </a:p>
          <a:p>
            <a:pPr algn="just">
              <a:lnSpc>
                <a:spcPct val="110000"/>
              </a:lnSpc>
            </a:pPr>
            <a:r>
              <a:rPr lang="cs-CZ" sz="1600" b="1">
                <a:solidFill>
                  <a:srgbClr val="FFFFFF"/>
                </a:solidFill>
                <a:ea typeface="+mn-lt"/>
                <a:cs typeface="+mn-lt"/>
              </a:rPr>
              <a:t>Tímto podrážděním lze vstoupit do geneticky determinovaného lidského motorického programu: motorické odpovědi jsou vždy stejné.</a:t>
            </a:r>
          </a:p>
          <a:p>
            <a:pPr algn="just">
              <a:lnSpc>
                <a:spcPct val="110000"/>
              </a:lnSpc>
            </a:pPr>
            <a:r>
              <a:rPr lang="cs-CZ" sz="1600" b="1">
                <a:solidFill>
                  <a:srgbClr val="FFFFFF"/>
                </a:solidFill>
              </a:rPr>
              <a:t>Mají zřetelný kineziologický obsah (= obsah se zřejmou svalovou funkcí)</a:t>
            </a:r>
          </a:p>
          <a:p>
            <a:pPr algn="just">
              <a:lnSpc>
                <a:spcPct val="110000"/>
              </a:lnSpc>
            </a:pPr>
            <a:r>
              <a:rPr lang="cs-CZ" sz="1600" b="1">
                <a:solidFill>
                  <a:srgbClr val="FFFFFF"/>
                </a:solidFill>
              </a:rPr>
              <a:t>Z odpovědi lze odečíst posturálně lokomoční funkce a jejich </a:t>
            </a:r>
            <a:r>
              <a:rPr lang="cs-CZ" sz="1600" b="1" err="1">
                <a:solidFill>
                  <a:srgbClr val="FFFFFF"/>
                </a:solidFill>
              </a:rPr>
              <a:t>pchch</a:t>
            </a:r>
            <a:endParaRPr lang="cs-CZ" sz="1600" b="1">
              <a:solidFill>
                <a:srgbClr val="FFFFFF"/>
              </a:solidFill>
            </a:endParaRPr>
          </a:p>
          <a:p>
            <a:pPr algn="just">
              <a:lnSpc>
                <a:spcPct val="110000"/>
              </a:lnSpc>
            </a:pPr>
            <a:r>
              <a:rPr lang="cs-CZ" sz="1600" b="1">
                <a:solidFill>
                  <a:srgbClr val="FFFFFF"/>
                </a:solidFill>
              </a:rPr>
              <a:t>Polohová reakce odpovídá stupni vývoje posturální aktivity</a:t>
            </a:r>
          </a:p>
          <a:p>
            <a:pPr algn="just">
              <a:lnSpc>
                <a:spcPct val="110000"/>
              </a:lnSpc>
            </a:pPr>
            <a:r>
              <a:rPr lang="cs-CZ" sz="1600" b="1">
                <a:solidFill>
                  <a:srgbClr val="FFFFFF"/>
                </a:solidFill>
              </a:rPr>
              <a:t>Při vyšetření užíváme 7 polohových reakcí</a:t>
            </a:r>
          </a:p>
          <a:p>
            <a:pPr algn="just">
              <a:lnSpc>
                <a:spcPct val="110000"/>
              </a:lnSpc>
            </a:pPr>
            <a:r>
              <a:rPr lang="cs-CZ" sz="1600" b="1">
                <a:solidFill>
                  <a:srgbClr val="FFFFFF"/>
                </a:solidFill>
              </a:rPr>
              <a:t>Kvůli stupňující se posturální zátěži dítěte při vyšetření se polohové reakce provádějí v přesně stanoveném pořadí!</a:t>
            </a:r>
          </a:p>
        </p:txBody>
      </p:sp>
    </p:spTree>
    <p:extLst>
      <p:ext uri="{BB962C8B-B14F-4D97-AF65-F5344CB8AC3E}">
        <p14:creationId xmlns:p14="http://schemas.microsoft.com/office/powerpoint/2010/main" val="1366693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29F44D66-A018-48B1-8643-F029EF9DCDC7}"/>
              </a:ext>
            </a:extLst>
          </p:cNvPr>
          <p:cNvSpPr>
            <a:spLocks noGrp="1"/>
          </p:cNvSpPr>
          <p:nvPr>
            <p:ph type="title"/>
          </p:nvPr>
        </p:nvSpPr>
        <p:spPr>
          <a:xfrm>
            <a:off x="609600" y="685800"/>
            <a:ext cx="2952465" cy="5486400"/>
          </a:xfrm>
        </p:spPr>
        <p:txBody>
          <a:bodyPr anchor="ctr">
            <a:normAutofit/>
          </a:bodyPr>
          <a:lstStyle/>
          <a:p>
            <a:pPr>
              <a:lnSpc>
                <a:spcPct val="90000"/>
              </a:lnSpc>
            </a:pPr>
            <a:r>
              <a:rPr lang="cs-CZ" sz="2200" b="1">
                <a:solidFill>
                  <a:srgbClr val="FFFFFF"/>
                </a:solidFill>
                <a:ea typeface="+mj-lt"/>
                <a:cs typeface="+mj-lt"/>
              </a:rPr>
              <a:t>VYŠETŘENÍ POSTURÁLNÍ REAKTABILITY </a:t>
            </a:r>
            <a:br>
              <a:rPr lang="en-US" sz="2200">
                <a:solidFill>
                  <a:srgbClr val="FFFFFF"/>
                </a:solidFill>
              </a:rPr>
            </a:br>
            <a:br>
              <a:rPr lang="en-US" sz="2200">
                <a:solidFill>
                  <a:srgbClr val="FFFFFF"/>
                </a:solidFill>
              </a:rPr>
            </a:br>
            <a:br>
              <a:rPr lang="en-US" sz="2200">
                <a:solidFill>
                  <a:srgbClr val="FFFFFF"/>
                </a:solidFill>
              </a:rPr>
            </a:br>
            <a:r>
              <a:rPr lang="cs-CZ" sz="2200" b="1">
                <a:solidFill>
                  <a:srgbClr val="FFFFFF"/>
                </a:solidFill>
                <a:ea typeface="+mj-lt"/>
                <a:cs typeface="+mj-lt"/>
              </a:rPr>
              <a:t>Polohové testy</a:t>
            </a:r>
            <a:endParaRPr lang="cs-CZ" sz="2200">
              <a:solidFill>
                <a:srgbClr val="FFFFFF"/>
              </a:solidFill>
            </a:endParaRPr>
          </a:p>
        </p:txBody>
      </p:sp>
      <p:sp useBgFill="1">
        <p:nvSpPr>
          <p:cNvPr id="25" name="Freeform: Shape 24">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CF4812CB-ED90-414E-9DD1-D0849899C27C}"/>
              </a:ext>
            </a:extLst>
          </p:cNvPr>
          <p:cNvSpPr>
            <a:spLocks noGrp="1"/>
          </p:cNvSpPr>
          <p:nvPr>
            <p:ph idx="1"/>
          </p:nvPr>
        </p:nvSpPr>
        <p:spPr>
          <a:xfrm>
            <a:off x="5181600" y="685800"/>
            <a:ext cx="6096000" cy="5491163"/>
          </a:xfrm>
        </p:spPr>
        <p:txBody>
          <a:bodyPr vert="horz" lIns="91440" tIns="45720" rIns="91440" bIns="45720" rtlCol="0" anchor="ctr">
            <a:normAutofit/>
          </a:bodyPr>
          <a:lstStyle/>
          <a:p>
            <a:r>
              <a:rPr lang="cs-CZ" b="1" dirty="0"/>
              <a:t>Trakční zkouška</a:t>
            </a:r>
            <a:endParaRPr lang="cs-CZ" b="1"/>
          </a:p>
          <a:p>
            <a:r>
              <a:rPr lang="cs-CZ" b="1" err="1"/>
              <a:t>Landauova</a:t>
            </a:r>
            <a:r>
              <a:rPr lang="cs-CZ" b="1" dirty="0"/>
              <a:t> reakce</a:t>
            </a:r>
            <a:endParaRPr lang="cs-CZ" b="1"/>
          </a:p>
          <a:p>
            <a:r>
              <a:rPr lang="cs-CZ" b="1" dirty="0"/>
              <a:t>Axilární vis</a:t>
            </a:r>
            <a:endParaRPr lang="cs-CZ" b="1"/>
          </a:p>
          <a:p>
            <a:r>
              <a:rPr lang="cs-CZ" b="1" dirty="0"/>
              <a:t>Vojtova sklopná reakce</a:t>
            </a:r>
            <a:endParaRPr lang="cs-CZ" b="1"/>
          </a:p>
          <a:p>
            <a:r>
              <a:rPr lang="cs-CZ" b="1" dirty="0"/>
              <a:t>Horizontální závěs dle </a:t>
            </a:r>
            <a:r>
              <a:rPr lang="cs-CZ" b="1" err="1"/>
              <a:t>Collisové</a:t>
            </a:r>
            <a:r>
              <a:rPr lang="cs-CZ" b="1" dirty="0"/>
              <a:t> </a:t>
            </a:r>
            <a:endParaRPr lang="cs-CZ" b="1"/>
          </a:p>
          <a:p>
            <a:r>
              <a:rPr lang="cs-CZ" b="1" dirty="0"/>
              <a:t>Reakce podle </a:t>
            </a:r>
            <a:r>
              <a:rPr lang="cs-CZ" b="1" err="1"/>
              <a:t>Peipera</a:t>
            </a:r>
            <a:r>
              <a:rPr lang="cs-CZ" b="1" dirty="0"/>
              <a:t> a </a:t>
            </a:r>
            <a:r>
              <a:rPr lang="cs-CZ" b="1" err="1"/>
              <a:t>Isberta</a:t>
            </a:r>
            <a:endParaRPr lang="cs-CZ" b="1"/>
          </a:p>
          <a:p>
            <a:r>
              <a:rPr lang="cs-CZ" b="1" dirty="0"/>
              <a:t>Vertikální závěs podle </a:t>
            </a:r>
            <a:r>
              <a:rPr lang="cs-CZ" b="1" err="1"/>
              <a:t>Collisové</a:t>
            </a:r>
            <a:endParaRPr lang="cs-CZ" b="1"/>
          </a:p>
          <a:p>
            <a:endParaRPr lang="cs-CZ" b="1"/>
          </a:p>
          <a:p>
            <a:r>
              <a:rPr lang="cs-CZ" b="1" dirty="0"/>
              <a:t>Poznámka: podrobnější popis viz Kolář, P. et al. Rehabilitace v klinické praxi, s. 106-111.</a:t>
            </a:r>
            <a:endParaRPr lang="cs-CZ" b="1"/>
          </a:p>
        </p:txBody>
      </p:sp>
    </p:spTree>
    <p:extLst>
      <p:ext uri="{BB962C8B-B14F-4D97-AF65-F5344CB8AC3E}">
        <p14:creationId xmlns:p14="http://schemas.microsoft.com/office/powerpoint/2010/main" val="2594514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8F8E80-273B-4562-A81B-FD0E7D728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0A6C05-2E0B-4B10-9ED2-0FF9AE3C6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E59908C-A02F-4D2D-B38E-C50E4D0A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AF048D9A-EED1-45C5-87C2-C522293CDB3F}"/>
              </a:ext>
            </a:extLst>
          </p:cNvPr>
          <p:cNvSpPr>
            <a:spLocks noGrp="1"/>
          </p:cNvSpPr>
          <p:nvPr>
            <p:ph type="title"/>
          </p:nvPr>
        </p:nvSpPr>
        <p:spPr>
          <a:xfrm>
            <a:off x="78511" y="685799"/>
            <a:ext cx="3443496" cy="5486401"/>
          </a:xfrm>
        </p:spPr>
        <p:txBody>
          <a:bodyPr>
            <a:normAutofit/>
          </a:bodyPr>
          <a:lstStyle/>
          <a:p>
            <a:r>
              <a:rPr lang="cs-CZ" b="1" dirty="0">
                <a:solidFill>
                  <a:srgbClr val="FFFFFF"/>
                </a:solidFill>
                <a:ea typeface="+mj-lt"/>
                <a:cs typeface="+mj-lt"/>
              </a:rPr>
              <a:t>TRAKČNÍ </a:t>
            </a:r>
            <a:r>
              <a:rPr lang="cs-CZ" b="1">
                <a:solidFill>
                  <a:srgbClr val="FFFFFF"/>
                </a:solidFill>
                <a:ea typeface="+mj-lt"/>
                <a:cs typeface="+mj-lt"/>
              </a:rPr>
              <a:t>ZKOUŠKA </a:t>
            </a:r>
            <a:endParaRPr lang="cs-CZ" b="1">
              <a:solidFill>
                <a:srgbClr val="FFFFFF"/>
              </a:solidFill>
            </a:endParaRPr>
          </a:p>
        </p:txBody>
      </p:sp>
      <p:sp useBgFill="1">
        <p:nvSpPr>
          <p:cNvPr id="17" name="Freeform: Shape 16">
            <a:extLst>
              <a:ext uri="{FF2B5EF4-FFF2-40B4-BE49-F238E27FC236}">
                <a16:creationId xmlns:a16="http://schemas.microsoft.com/office/drawing/2014/main" id="{D71285AF-E716-4D05-9966-A47DE4B7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5D391E42-A4A7-404C-B0E4-F6B3704B3917}"/>
              </a:ext>
            </a:extLst>
          </p:cNvPr>
          <p:cNvSpPr>
            <a:spLocks noGrp="1"/>
          </p:cNvSpPr>
          <p:nvPr>
            <p:ph idx="1"/>
          </p:nvPr>
        </p:nvSpPr>
        <p:spPr>
          <a:xfrm>
            <a:off x="5033963" y="685800"/>
            <a:ext cx="3418921" cy="5491163"/>
          </a:xfrm>
        </p:spPr>
        <p:txBody>
          <a:bodyPr vert="horz" lIns="91440" tIns="45720" rIns="91440" bIns="45720" rtlCol="0" anchor="ctr">
            <a:normAutofit/>
          </a:bodyPr>
          <a:lstStyle/>
          <a:p>
            <a:pPr algn="just"/>
            <a:r>
              <a:rPr lang="cs-CZ" b="1" dirty="0">
                <a:ea typeface="+mn-lt"/>
                <a:cs typeface="+mn-lt"/>
              </a:rPr>
              <a:t>1. fáze od 1. do konce 6. týdne</a:t>
            </a:r>
            <a:endParaRPr lang="cs-CZ"/>
          </a:p>
          <a:p>
            <a:pPr algn="just"/>
            <a:r>
              <a:rPr lang="cs-CZ" b="1" dirty="0">
                <a:ea typeface="+mn-lt"/>
                <a:cs typeface="+mn-lt"/>
              </a:rPr>
              <a:t>2. fáze od 7. týdne do konce 6. měsíce</a:t>
            </a:r>
            <a:endParaRPr lang="cs-CZ" b="1"/>
          </a:p>
          <a:p>
            <a:pPr algn="just"/>
            <a:r>
              <a:rPr lang="cs-CZ" b="1" dirty="0">
                <a:ea typeface="+mn-lt"/>
                <a:cs typeface="+mn-lt"/>
              </a:rPr>
              <a:t>3. fáze v  8. a 9. měsíci</a:t>
            </a:r>
            <a:endParaRPr lang="cs-CZ" b="1" dirty="0"/>
          </a:p>
        </p:txBody>
      </p:sp>
      <p:pic>
        <p:nvPicPr>
          <p:cNvPr id="4" name="Obrázek 4" descr="Obsah obrázku text, interiér&#10;&#10;Popis se vygeneroval automaticky.">
            <a:extLst>
              <a:ext uri="{FF2B5EF4-FFF2-40B4-BE49-F238E27FC236}">
                <a16:creationId xmlns:a16="http://schemas.microsoft.com/office/drawing/2014/main" id="{DF3D974C-83CE-44D2-BBD3-E7B7AF009A48}"/>
              </a:ext>
            </a:extLst>
          </p:cNvPr>
          <p:cNvPicPr>
            <a:picLocks noChangeAspect="1"/>
          </p:cNvPicPr>
          <p:nvPr/>
        </p:nvPicPr>
        <p:blipFill rotWithShape="1">
          <a:blip r:embed="rId2"/>
          <a:srcRect r="-2" b="1893"/>
          <a:stretch/>
        </p:blipFill>
        <p:spPr>
          <a:xfrm>
            <a:off x="8839200" y="3"/>
            <a:ext cx="3352800" cy="2302501"/>
          </a:xfrm>
          <a:prstGeom prst="rect">
            <a:avLst/>
          </a:prstGeom>
        </p:spPr>
      </p:pic>
      <p:pic>
        <p:nvPicPr>
          <p:cNvPr id="5" name="Obrázek 5" descr="Obsah obrázku osoba, interiér&#10;&#10;Popis se vygeneroval automaticky.">
            <a:extLst>
              <a:ext uri="{FF2B5EF4-FFF2-40B4-BE49-F238E27FC236}">
                <a16:creationId xmlns:a16="http://schemas.microsoft.com/office/drawing/2014/main" id="{F824447F-4C98-4A31-8FAE-F2751FA2344F}"/>
              </a:ext>
            </a:extLst>
          </p:cNvPr>
          <p:cNvPicPr>
            <a:picLocks noChangeAspect="1"/>
          </p:cNvPicPr>
          <p:nvPr/>
        </p:nvPicPr>
        <p:blipFill rotWithShape="1">
          <a:blip r:embed="rId3"/>
          <a:srcRect r="1776" b="-3"/>
          <a:stretch/>
        </p:blipFill>
        <p:spPr>
          <a:xfrm>
            <a:off x="8839200" y="2301287"/>
            <a:ext cx="3352800" cy="2302502"/>
          </a:xfrm>
          <a:prstGeom prst="rect">
            <a:avLst/>
          </a:prstGeom>
        </p:spPr>
      </p:pic>
      <p:pic>
        <p:nvPicPr>
          <p:cNvPr id="6" name="Obrázek 6" descr="Obsah obrázku zeď, interiér, osoba&#10;&#10;Popis se vygeneroval automaticky.">
            <a:extLst>
              <a:ext uri="{FF2B5EF4-FFF2-40B4-BE49-F238E27FC236}">
                <a16:creationId xmlns:a16="http://schemas.microsoft.com/office/drawing/2014/main" id="{98C4548D-0867-400E-AEBD-21C79EDAF753}"/>
              </a:ext>
            </a:extLst>
          </p:cNvPr>
          <p:cNvPicPr>
            <a:picLocks noChangeAspect="1"/>
          </p:cNvPicPr>
          <p:nvPr/>
        </p:nvPicPr>
        <p:blipFill rotWithShape="1">
          <a:blip r:embed="rId4"/>
          <a:srcRect t="35932" b="22989"/>
          <a:stretch/>
        </p:blipFill>
        <p:spPr>
          <a:xfrm>
            <a:off x="8839200" y="4556710"/>
            <a:ext cx="3352800" cy="2302502"/>
          </a:xfrm>
          <a:prstGeom prst="rect">
            <a:avLst/>
          </a:prstGeom>
        </p:spPr>
      </p:pic>
    </p:spTree>
    <p:extLst>
      <p:ext uri="{BB962C8B-B14F-4D97-AF65-F5344CB8AC3E}">
        <p14:creationId xmlns:p14="http://schemas.microsoft.com/office/powerpoint/2010/main" val="259819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57EFE64C-2384-4A17-A985-5A3F6C65A737}"/>
              </a:ext>
            </a:extLst>
          </p:cNvPr>
          <p:cNvSpPr>
            <a:spLocks noGrp="1"/>
          </p:cNvSpPr>
          <p:nvPr>
            <p:ph type="title"/>
          </p:nvPr>
        </p:nvSpPr>
        <p:spPr>
          <a:xfrm>
            <a:off x="609600" y="685800"/>
            <a:ext cx="2952465" cy="5486400"/>
          </a:xfrm>
        </p:spPr>
        <p:txBody>
          <a:bodyPr anchor="ctr">
            <a:normAutofit/>
          </a:bodyPr>
          <a:lstStyle/>
          <a:p>
            <a:r>
              <a:rPr lang="cs-CZ" sz="3400" dirty="0">
                <a:solidFill>
                  <a:srgbClr val="FFFFFF"/>
                </a:solidFill>
              </a:rPr>
              <a:t>INDIKACE</a:t>
            </a: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7BF19F5A-0062-4CC9-87D0-29439FF34139}"/>
              </a:ext>
            </a:extLst>
          </p:cNvPr>
          <p:cNvSpPr>
            <a:spLocks noGrp="1"/>
          </p:cNvSpPr>
          <p:nvPr>
            <p:ph idx="1"/>
          </p:nvPr>
        </p:nvSpPr>
        <p:spPr>
          <a:xfrm>
            <a:off x="5181600" y="685800"/>
            <a:ext cx="6096000" cy="5491163"/>
          </a:xfrm>
        </p:spPr>
        <p:txBody>
          <a:bodyPr vert="horz" lIns="91440" tIns="45720" rIns="91440" bIns="45720" rtlCol="0" anchor="ctr">
            <a:normAutofit/>
          </a:bodyPr>
          <a:lstStyle/>
          <a:p>
            <a:pPr algn="just"/>
            <a:r>
              <a:rPr lang="cs-CZ" b="1" dirty="0">
                <a:ea typeface="+mn-lt"/>
                <a:cs typeface="+mn-lt"/>
              </a:rPr>
              <a:t>Původní zaměření – DMO</a:t>
            </a:r>
            <a:endParaRPr lang="cs-CZ" b="1"/>
          </a:p>
          <a:p>
            <a:pPr algn="just"/>
            <a:r>
              <a:rPr lang="cs-CZ" b="1" dirty="0">
                <a:ea typeface="+mn-lt"/>
                <a:cs typeface="+mn-lt"/>
              </a:rPr>
              <a:t>Současná indikační šíře:</a:t>
            </a:r>
          </a:p>
          <a:p>
            <a:pPr lvl="1" algn="just"/>
            <a:r>
              <a:rPr lang="cs-CZ" b="1" dirty="0"/>
              <a:t>KOJENECKÝ VĚK:</a:t>
            </a:r>
          </a:p>
          <a:p>
            <a:pPr lvl="2" algn="just"/>
            <a:r>
              <a:rPr lang="cs-CZ" b="1" dirty="0"/>
              <a:t>Centrální koordinační </a:t>
            </a:r>
            <a:r>
              <a:rPr lang="cs-CZ" b="1" err="1"/>
              <a:t>pch</a:t>
            </a:r>
            <a:r>
              <a:rPr lang="cs-CZ" b="1" dirty="0"/>
              <a:t>, svalová a neurogenní </a:t>
            </a:r>
            <a:r>
              <a:rPr lang="cs-CZ" b="1" err="1"/>
              <a:t>torticollis</a:t>
            </a:r>
            <a:r>
              <a:rPr lang="cs-CZ" b="1" dirty="0"/>
              <a:t>, periferní obrny (paréza brachiálního plexu),  spina </a:t>
            </a:r>
            <a:r>
              <a:rPr lang="cs-CZ" b="1" err="1"/>
              <a:t>bifida</a:t>
            </a:r>
            <a:r>
              <a:rPr lang="cs-CZ" b="1" dirty="0"/>
              <a:t> a </a:t>
            </a:r>
            <a:r>
              <a:rPr lang="cs-CZ" b="1" err="1"/>
              <a:t>hydrocephalus</a:t>
            </a:r>
            <a:r>
              <a:rPr lang="cs-CZ" b="1" dirty="0"/>
              <a:t>, kongenitální myopatie, vrozené vady: skoliózy, </a:t>
            </a:r>
            <a:r>
              <a:rPr lang="cs-CZ" b="1" err="1"/>
              <a:t>arthrogryposis</a:t>
            </a:r>
            <a:r>
              <a:rPr lang="cs-CZ" b="1" dirty="0"/>
              <a:t>, M. Down, motorická retardace, VDT, </a:t>
            </a:r>
            <a:r>
              <a:rPr lang="cs-CZ" b="1" err="1"/>
              <a:t>dysplázie</a:t>
            </a:r>
            <a:r>
              <a:rPr lang="cs-CZ" b="1" dirty="0"/>
              <a:t> KYK, deformity nohy</a:t>
            </a:r>
          </a:p>
          <a:p>
            <a:pPr lvl="1" algn="just"/>
            <a:r>
              <a:rPr lang="cs-CZ" b="1" dirty="0"/>
              <a:t>STARŠÍ DĚTI &amp; DOSPĚLÍ:</a:t>
            </a:r>
          </a:p>
          <a:p>
            <a:pPr lvl="2" algn="just"/>
            <a:r>
              <a:rPr lang="cs-CZ" b="1" dirty="0"/>
              <a:t>DMO, získané mozkové </a:t>
            </a:r>
            <a:r>
              <a:rPr lang="cs-CZ" b="1" err="1"/>
              <a:t>syy</a:t>
            </a:r>
            <a:r>
              <a:rPr lang="cs-CZ" b="1" dirty="0"/>
              <a:t> (posttraumatické, </a:t>
            </a:r>
            <a:r>
              <a:rPr lang="cs-CZ" b="1" err="1"/>
              <a:t>postinfekční</a:t>
            </a:r>
            <a:r>
              <a:rPr lang="cs-CZ" b="1" dirty="0"/>
              <a:t>), SM, CMP, transverzální léze míšní, periferní parézy, skoliózy, kyfózy, FPPS</a:t>
            </a:r>
          </a:p>
        </p:txBody>
      </p:sp>
    </p:spTree>
    <p:extLst>
      <p:ext uri="{BB962C8B-B14F-4D97-AF65-F5344CB8AC3E}">
        <p14:creationId xmlns:p14="http://schemas.microsoft.com/office/powerpoint/2010/main" val="725501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8F8E80-273B-4562-A81B-FD0E7D728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70A6C05-2E0B-4B10-9ED2-0FF9AE3C6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E59908C-A02F-4D2D-B38E-C50E4D0A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332FBE7-E052-4A3B-8472-6E7B1F2A20CD}"/>
              </a:ext>
            </a:extLst>
          </p:cNvPr>
          <p:cNvSpPr>
            <a:spLocks noGrp="1"/>
          </p:cNvSpPr>
          <p:nvPr>
            <p:ph type="title"/>
          </p:nvPr>
        </p:nvSpPr>
        <p:spPr>
          <a:xfrm>
            <a:off x="205511" y="685800"/>
            <a:ext cx="3630934" cy="2819400"/>
          </a:xfrm>
        </p:spPr>
        <p:txBody>
          <a:bodyPr>
            <a:normAutofit/>
          </a:bodyPr>
          <a:lstStyle/>
          <a:p>
            <a:r>
              <a:rPr lang="cs-CZ" sz="3700" b="1" dirty="0">
                <a:solidFill>
                  <a:srgbClr val="FFFFFF"/>
                </a:solidFill>
                <a:ea typeface="+mj-lt"/>
                <a:cs typeface="+mj-lt"/>
              </a:rPr>
              <a:t>LANDAUOVA </a:t>
            </a:r>
            <a:r>
              <a:rPr lang="cs-CZ" sz="3700" b="1">
                <a:solidFill>
                  <a:srgbClr val="FFFFFF"/>
                </a:solidFill>
                <a:ea typeface="+mj-lt"/>
                <a:cs typeface="+mj-lt"/>
              </a:rPr>
              <a:t>REAKCE</a:t>
            </a:r>
            <a:endParaRPr lang="cs-CZ" sz="3700" b="1" dirty="0">
              <a:solidFill>
                <a:srgbClr val="FFFFFF"/>
              </a:solidFill>
            </a:endParaRPr>
          </a:p>
        </p:txBody>
      </p:sp>
      <p:sp useBgFill="1">
        <p:nvSpPr>
          <p:cNvPr id="30" name="Freeform: Shape 29">
            <a:extLst>
              <a:ext uri="{FF2B5EF4-FFF2-40B4-BE49-F238E27FC236}">
                <a16:creationId xmlns:a16="http://schemas.microsoft.com/office/drawing/2014/main" id="{D71285AF-E716-4D05-9966-A47DE4B7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Obrázek 17" descr="Obsah obrázku text, savci&#10;&#10;Popis se vygeneroval automaticky.">
            <a:extLst>
              <a:ext uri="{FF2B5EF4-FFF2-40B4-BE49-F238E27FC236}">
                <a16:creationId xmlns:a16="http://schemas.microsoft.com/office/drawing/2014/main" id="{EAD949BD-B314-422D-B5C6-BA5269E9D6A2}"/>
              </a:ext>
            </a:extLst>
          </p:cNvPr>
          <p:cNvPicPr>
            <a:picLocks noChangeAspect="1"/>
          </p:cNvPicPr>
          <p:nvPr/>
        </p:nvPicPr>
        <p:blipFill rotWithShape="1">
          <a:blip r:embed="rId2"/>
          <a:srcRect r="2" b="543"/>
          <a:stretch/>
        </p:blipFill>
        <p:spPr>
          <a:xfrm>
            <a:off x="8839200" y="3"/>
            <a:ext cx="3352800" cy="2302501"/>
          </a:xfrm>
          <a:prstGeom prst="rect">
            <a:avLst/>
          </a:prstGeom>
        </p:spPr>
      </p:pic>
      <p:pic>
        <p:nvPicPr>
          <p:cNvPr id="18" name="Obrázek 18" descr="Obsah obrázku interiér, ležící, postel, savci&#10;&#10;Popis se vygeneroval automaticky.">
            <a:extLst>
              <a:ext uri="{FF2B5EF4-FFF2-40B4-BE49-F238E27FC236}">
                <a16:creationId xmlns:a16="http://schemas.microsoft.com/office/drawing/2014/main" id="{90E5F3DB-BB1E-4003-AED1-ED8ABD030749}"/>
              </a:ext>
            </a:extLst>
          </p:cNvPr>
          <p:cNvPicPr>
            <a:picLocks noChangeAspect="1"/>
          </p:cNvPicPr>
          <p:nvPr/>
        </p:nvPicPr>
        <p:blipFill rotWithShape="1">
          <a:blip r:embed="rId3"/>
          <a:srcRect r="3153" b="1"/>
          <a:stretch/>
        </p:blipFill>
        <p:spPr>
          <a:xfrm>
            <a:off x="8839200" y="2301287"/>
            <a:ext cx="3352800" cy="2302502"/>
          </a:xfrm>
          <a:prstGeom prst="rect">
            <a:avLst/>
          </a:prstGeom>
        </p:spPr>
      </p:pic>
      <p:pic>
        <p:nvPicPr>
          <p:cNvPr id="19" name="Obrázek 19" descr="Obsah obrázku interiér, černá, bílá, pes&#10;&#10;Popis se vygeneroval automaticky.">
            <a:extLst>
              <a:ext uri="{FF2B5EF4-FFF2-40B4-BE49-F238E27FC236}">
                <a16:creationId xmlns:a16="http://schemas.microsoft.com/office/drawing/2014/main" id="{47C29311-3FBD-4EB7-B75D-DBA26EADBD26}"/>
              </a:ext>
            </a:extLst>
          </p:cNvPr>
          <p:cNvPicPr>
            <a:picLocks noChangeAspect="1"/>
          </p:cNvPicPr>
          <p:nvPr/>
        </p:nvPicPr>
        <p:blipFill rotWithShape="1">
          <a:blip r:embed="rId4"/>
          <a:srcRect b="1567"/>
          <a:stretch/>
        </p:blipFill>
        <p:spPr>
          <a:xfrm>
            <a:off x="8839200" y="4556710"/>
            <a:ext cx="3352800" cy="2302502"/>
          </a:xfrm>
          <a:prstGeom prst="rect">
            <a:avLst/>
          </a:prstGeom>
        </p:spPr>
      </p:pic>
      <p:graphicFrame>
        <p:nvGraphicFramePr>
          <p:cNvPr id="5" name="Zástupný obsah 2">
            <a:extLst>
              <a:ext uri="{FF2B5EF4-FFF2-40B4-BE49-F238E27FC236}">
                <a16:creationId xmlns:a16="http://schemas.microsoft.com/office/drawing/2014/main" id="{9C89526A-7838-42F4-BD93-41FA9795BEEF}"/>
              </a:ext>
            </a:extLst>
          </p:cNvPr>
          <p:cNvGraphicFramePr>
            <a:graphicFrameLocks noGrp="1"/>
          </p:cNvGraphicFramePr>
          <p:nvPr>
            <p:ph idx="1"/>
            <p:extLst>
              <p:ext uri="{D42A27DB-BD31-4B8C-83A1-F6EECF244321}">
                <p14:modId xmlns:p14="http://schemas.microsoft.com/office/powerpoint/2010/main" val="3025783366"/>
              </p:ext>
            </p:extLst>
          </p:nvPr>
        </p:nvGraphicFramePr>
        <p:xfrm>
          <a:off x="5033963" y="685800"/>
          <a:ext cx="3418921" cy="54911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2" name="Obrázek 32" descr="Obsah obrázku kočka, savci, interiér&#10;&#10;Popis se vygeneroval automaticky.">
            <a:extLst>
              <a:ext uri="{FF2B5EF4-FFF2-40B4-BE49-F238E27FC236}">
                <a16:creationId xmlns:a16="http://schemas.microsoft.com/office/drawing/2014/main" id="{761F1EF3-D023-4AE6-A968-354437DAF298}"/>
              </a:ext>
            </a:extLst>
          </p:cNvPr>
          <p:cNvPicPr>
            <a:picLocks noChangeAspect="1"/>
          </p:cNvPicPr>
          <p:nvPr/>
        </p:nvPicPr>
        <p:blipFill>
          <a:blip r:embed="rId10"/>
          <a:stretch>
            <a:fillRect/>
          </a:stretch>
        </p:blipFill>
        <p:spPr>
          <a:xfrm>
            <a:off x="1078345" y="4487430"/>
            <a:ext cx="2750127" cy="1900959"/>
          </a:xfrm>
          <a:prstGeom prst="rect">
            <a:avLst/>
          </a:prstGeom>
        </p:spPr>
      </p:pic>
    </p:spTree>
    <p:extLst>
      <p:ext uri="{BB962C8B-B14F-4D97-AF65-F5344CB8AC3E}">
        <p14:creationId xmlns:p14="http://schemas.microsoft.com/office/powerpoint/2010/main" val="31593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06B71B5D-E224-4901-9CFA-1F0DFD59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81B88E-6A08-44A1-A083-80F8CDEF5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6" y="0"/>
            <a:ext cx="427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3F85A62-DFD9-4316-9EC3-C43B7451D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661" y="0"/>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6088C96-B0DE-4105-8790-8AEBD4991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4500" y="3455252"/>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1629023C-CCAA-4B8F-811A-8EC3526C00D5}"/>
              </a:ext>
            </a:extLst>
          </p:cNvPr>
          <p:cNvSpPr>
            <a:spLocks noGrp="1"/>
          </p:cNvSpPr>
          <p:nvPr>
            <p:ph type="title"/>
          </p:nvPr>
        </p:nvSpPr>
        <p:spPr>
          <a:xfrm>
            <a:off x="609601" y="685800"/>
            <a:ext cx="3346824" cy="4987343"/>
          </a:xfrm>
        </p:spPr>
        <p:txBody>
          <a:bodyPr vert="horz" lIns="91440" tIns="45720" rIns="91440" bIns="45720" rtlCol="0" anchor="t">
            <a:normAutofit/>
          </a:bodyPr>
          <a:lstStyle/>
          <a:p>
            <a:pPr>
              <a:lnSpc>
                <a:spcPct val="100000"/>
              </a:lnSpc>
            </a:pPr>
            <a:r>
              <a:rPr lang="en-US" sz="4000">
                <a:solidFill>
                  <a:srgbClr val="FFFFFF"/>
                </a:solidFill>
              </a:rPr>
              <a:t>AXILÁRNÍ VIS</a:t>
            </a:r>
          </a:p>
        </p:txBody>
      </p:sp>
      <p:sp>
        <p:nvSpPr>
          <p:cNvPr id="3" name="Zástupný obsah 2">
            <a:extLst>
              <a:ext uri="{FF2B5EF4-FFF2-40B4-BE49-F238E27FC236}">
                <a16:creationId xmlns:a16="http://schemas.microsoft.com/office/drawing/2014/main" id="{46094EE7-CA80-44A0-85F9-80557862E663}"/>
              </a:ext>
            </a:extLst>
          </p:cNvPr>
          <p:cNvSpPr>
            <a:spLocks noGrp="1"/>
          </p:cNvSpPr>
          <p:nvPr>
            <p:ph type="body" sz="half" idx="2"/>
          </p:nvPr>
        </p:nvSpPr>
        <p:spPr>
          <a:xfrm>
            <a:off x="4964806" y="685801"/>
            <a:ext cx="6617594" cy="2999096"/>
          </a:xfrm>
        </p:spPr>
        <p:txBody>
          <a:bodyPr vert="horz" lIns="91440" tIns="45720" rIns="91440" bIns="45720" rtlCol="0" anchor="t">
            <a:normAutofit/>
          </a:bodyPr>
          <a:lstStyle/>
          <a:p>
            <a:pPr indent="-228600" algn="just">
              <a:buFont typeface="Arial" panose="020B0604020202020204" pitchFamily="34" charset="0"/>
              <a:buChar char="•"/>
            </a:pPr>
            <a:r>
              <a:rPr lang="en-US" b="1"/>
              <a:t>1. </a:t>
            </a:r>
            <a:r>
              <a:rPr lang="en-US" b="1" err="1"/>
              <a:t>fáze</a:t>
            </a:r>
            <a:r>
              <a:rPr lang="en-US" b="1"/>
              <a:t> (0-3. </a:t>
            </a:r>
            <a:r>
              <a:rPr lang="en-US" b="1" err="1"/>
              <a:t>měsíc</a:t>
            </a:r>
            <a:r>
              <a:rPr lang="en-US" b="1"/>
              <a:t>): DKK v </a:t>
            </a:r>
            <a:r>
              <a:rPr lang="en-US" b="1" err="1"/>
              <a:t>inertní</a:t>
            </a:r>
            <a:r>
              <a:rPr lang="en-US" b="1"/>
              <a:t> flexi (</a:t>
            </a:r>
            <a:r>
              <a:rPr lang="en-US" b="1" err="1"/>
              <a:t>podobně</a:t>
            </a:r>
            <a:r>
              <a:rPr lang="en-US" b="1" dirty="0"/>
              <a:t> </a:t>
            </a:r>
            <a:r>
              <a:rPr lang="en-US" b="1" err="1"/>
              <a:t>jako</a:t>
            </a:r>
            <a:r>
              <a:rPr lang="en-US" b="1"/>
              <a:t> v </a:t>
            </a:r>
            <a:r>
              <a:rPr lang="en-US" b="1" err="1"/>
              <a:t>Landauově</a:t>
            </a:r>
            <a:r>
              <a:rPr lang="en-US" b="1"/>
              <a:t> 1. </a:t>
            </a:r>
            <a:r>
              <a:rPr lang="en-US" b="1" err="1"/>
              <a:t>fázi</a:t>
            </a:r>
            <a:r>
              <a:rPr lang="en-US" b="1"/>
              <a:t> a v </a:t>
            </a:r>
            <a:r>
              <a:rPr lang="en-US" b="1" err="1"/>
              <a:t>trakční</a:t>
            </a:r>
            <a:r>
              <a:rPr lang="en-US" b="1" dirty="0"/>
              <a:t> </a:t>
            </a:r>
            <a:r>
              <a:rPr lang="en-US" b="1" err="1"/>
              <a:t>zkoušce</a:t>
            </a:r>
            <a:r>
              <a:rPr lang="en-US" b="1"/>
              <a:t> v </a:t>
            </a:r>
            <a:r>
              <a:rPr lang="en-US" b="1" err="1"/>
              <a:t>perinatální</a:t>
            </a:r>
            <a:r>
              <a:rPr lang="en-US" b="1" dirty="0"/>
              <a:t> </a:t>
            </a:r>
            <a:r>
              <a:rPr lang="en-US" b="1" err="1"/>
              <a:t>periodě</a:t>
            </a:r>
            <a:r>
              <a:rPr lang="en-US" b="1"/>
              <a:t>).</a:t>
            </a:r>
            <a:endParaRPr lang="cs-CZ" b="1"/>
          </a:p>
          <a:p>
            <a:pPr indent="-228600" algn="just">
              <a:buFont typeface="Arial" panose="020B0604020202020204" pitchFamily="34" charset="0"/>
              <a:buChar char="•"/>
            </a:pPr>
            <a:r>
              <a:rPr lang="en-US" b="1"/>
              <a:t>2. </a:t>
            </a:r>
            <a:r>
              <a:rPr lang="en-US" b="1" err="1"/>
              <a:t>fáze</a:t>
            </a:r>
            <a:r>
              <a:rPr lang="en-US" b="1"/>
              <a:t> (4.-7.měsíc): DKK </a:t>
            </a:r>
            <a:r>
              <a:rPr lang="en-US" b="1" err="1"/>
              <a:t>jsou</a:t>
            </a:r>
            <a:r>
              <a:rPr lang="en-US" b="1" dirty="0"/>
              <a:t> </a:t>
            </a:r>
            <a:r>
              <a:rPr lang="en-US" b="1" err="1"/>
              <a:t>taženy</a:t>
            </a:r>
            <a:r>
              <a:rPr lang="en-US" b="1"/>
              <a:t> k </a:t>
            </a:r>
            <a:r>
              <a:rPr lang="en-US" b="1" err="1"/>
              <a:t>trupu</a:t>
            </a:r>
            <a:r>
              <a:rPr lang="en-US" b="1"/>
              <a:t> – </a:t>
            </a:r>
            <a:r>
              <a:rPr lang="en-US" b="1" err="1"/>
              <a:t>flekční</a:t>
            </a:r>
            <a:r>
              <a:rPr lang="en-US" b="1" dirty="0"/>
              <a:t> </a:t>
            </a:r>
            <a:r>
              <a:rPr lang="en-US" b="1" err="1"/>
              <a:t>synergie</a:t>
            </a:r>
            <a:r>
              <a:rPr lang="en-US" b="1" dirty="0"/>
              <a:t> </a:t>
            </a:r>
            <a:r>
              <a:rPr lang="en-US" b="1" err="1"/>
              <a:t>dolních</a:t>
            </a:r>
            <a:r>
              <a:rPr lang="en-US" b="1" dirty="0"/>
              <a:t> </a:t>
            </a:r>
            <a:r>
              <a:rPr lang="en-US" b="1" err="1"/>
              <a:t>končetin</a:t>
            </a:r>
            <a:r>
              <a:rPr lang="en-US" b="1"/>
              <a:t> (</a:t>
            </a:r>
            <a:r>
              <a:rPr lang="en-US" b="1" err="1"/>
              <a:t>držení</a:t>
            </a:r>
            <a:r>
              <a:rPr lang="en-US" b="1" dirty="0"/>
              <a:t> </a:t>
            </a:r>
            <a:r>
              <a:rPr lang="en-US" b="1" err="1"/>
              <a:t>podobné</a:t>
            </a:r>
            <a:r>
              <a:rPr lang="en-US" b="1" dirty="0"/>
              <a:t> </a:t>
            </a:r>
            <a:r>
              <a:rPr lang="en-US" b="1" err="1"/>
              <a:t>jako</a:t>
            </a:r>
            <a:r>
              <a:rPr lang="en-US" b="1"/>
              <a:t> v </a:t>
            </a:r>
            <a:r>
              <a:rPr lang="en-US" b="1" err="1"/>
              <a:t>Landauově</a:t>
            </a:r>
            <a:r>
              <a:rPr lang="en-US" b="1" dirty="0"/>
              <a:t> </a:t>
            </a:r>
            <a:r>
              <a:rPr lang="en-US" b="1" err="1"/>
              <a:t>reakci</a:t>
            </a:r>
            <a:r>
              <a:rPr lang="en-US" b="1" dirty="0"/>
              <a:t> </a:t>
            </a:r>
            <a:r>
              <a:rPr lang="en-US" b="1" err="1"/>
              <a:t>nebo</a:t>
            </a:r>
            <a:r>
              <a:rPr lang="en-US" b="1"/>
              <a:t> v </a:t>
            </a:r>
            <a:r>
              <a:rPr lang="en-US" b="1" err="1"/>
              <a:t>trakční</a:t>
            </a:r>
            <a:r>
              <a:rPr lang="en-US" b="1" dirty="0"/>
              <a:t> </a:t>
            </a:r>
            <a:r>
              <a:rPr lang="en-US" b="1" err="1"/>
              <a:t>zkoušce</a:t>
            </a:r>
            <a:r>
              <a:rPr lang="en-US" b="1" dirty="0"/>
              <a:t> </a:t>
            </a:r>
            <a:r>
              <a:rPr lang="en-US" b="1" err="1"/>
              <a:t>ve</a:t>
            </a:r>
            <a:r>
              <a:rPr lang="en-US" b="1"/>
              <a:t> 2. </a:t>
            </a:r>
            <a:r>
              <a:rPr lang="en-US" b="1" err="1"/>
              <a:t>fázi</a:t>
            </a:r>
            <a:r>
              <a:rPr lang="en-US" b="1"/>
              <a:t>).</a:t>
            </a:r>
            <a:endParaRPr lang="en-US" b="1" dirty="0"/>
          </a:p>
          <a:p>
            <a:pPr indent="-228600" algn="just">
              <a:buFont typeface="Arial" panose="020B0604020202020204" pitchFamily="34" charset="0"/>
              <a:buChar char="•"/>
            </a:pPr>
            <a:r>
              <a:rPr lang="en-US" b="1"/>
              <a:t>3. </a:t>
            </a:r>
            <a:r>
              <a:rPr lang="en-US" b="1" err="1"/>
              <a:t>fáze</a:t>
            </a:r>
            <a:r>
              <a:rPr lang="en-US" b="1"/>
              <a:t> (od 8. </a:t>
            </a:r>
            <a:r>
              <a:rPr lang="en-US" b="1" err="1"/>
              <a:t>měsíce</a:t>
            </a:r>
            <a:r>
              <a:rPr lang="en-US" b="1"/>
              <a:t>): DKK </a:t>
            </a:r>
            <a:r>
              <a:rPr lang="en-US" b="1" err="1"/>
              <a:t>ve</a:t>
            </a:r>
            <a:r>
              <a:rPr lang="en-US" b="1" dirty="0"/>
              <a:t> </a:t>
            </a:r>
            <a:r>
              <a:rPr lang="en-US" b="1" err="1"/>
              <a:t>volním</a:t>
            </a:r>
            <a:r>
              <a:rPr lang="en-US" b="1" dirty="0"/>
              <a:t> </a:t>
            </a:r>
            <a:r>
              <a:rPr lang="en-US" b="1" err="1"/>
              <a:t>extenčním</a:t>
            </a:r>
            <a:r>
              <a:rPr lang="en-US" b="1" dirty="0"/>
              <a:t> </a:t>
            </a:r>
            <a:r>
              <a:rPr lang="en-US" b="1" err="1"/>
              <a:t>držení</a:t>
            </a:r>
            <a:r>
              <a:rPr lang="en-US" b="1"/>
              <a:t>. </a:t>
            </a:r>
            <a:r>
              <a:rPr lang="en-US" b="1" err="1"/>
              <a:t>Nohy</a:t>
            </a:r>
            <a:r>
              <a:rPr lang="en-US" b="1" dirty="0"/>
              <a:t> </a:t>
            </a:r>
            <a:r>
              <a:rPr lang="en-US" b="1"/>
              <a:t>v </a:t>
            </a:r>
            <a:r>
              <a:rPr lang="en-US" b="1" err="1"/>
              <a:t>dorzální</a:t>
            </a:r>
            <a:r>
              <a:rPr lang="en-US" b="1"/>
              <a:t> flexi.</a:t>
            </a:r>
            <a:endParaRPr lang="en-US" b="1" dirty="0"/>
          </a:p>
          <a:p>
            <a:pPr indent="-228600" algn="just">
              <a:buFont typeface="Arial" panose="020B0604020202020204" pitchFamily="34" charset="0"/>
              <a:buChar char="•"/>
            </a:pPr>
            <a:endParaRPr lang="en-US" b="1" dirty="0"/>
          </a:p>
        </p:txBody>
      </p:sp>
      <p:pic>
        <p:nvPicPr>
          <p:cNvPr id="5" name="Obrázek 5" descr="Obsah obrázku osoba, interiér&#10;&#10;Popis se vygeneroval automaticky.">
            <a:extLst>
              <a:ext uri="{FF2B5EF4-FFF2-40B4-BE49-F238E27FC236}">
                <a16:creationId xmlns:a16="http://schemas.microsoft.com/office/drawing/2014/main" id="{B22A0B7A-E320-4ADE-A2EE-2E859A557716}"/>
              </a:ext>
            </a:extLst>
          </p:cNvPr>
          <p:cNvPicPr>
            <a:picLocks noChangeAspect="1"/>
          </p:cNvPicPr>
          <p:nvPr/>
        </p:nvPicPr>
        <p:blipFill>
          <a:blip r:embed="rId2"/>
          <a:stretch>
            <a:fillRect/>
          </a:stretch>
        </p:blipFill>
        <p:spPr>
          <a:xfrm>
            <a:off x="7706300" y="4028192"/>
            <a:ext cx="1391274" cy="2142121"/>
          </a:xfrm>
          <a:prstGeom prst="rect">
            <a:avLst/>
          </a:prstGeom>
        </p:spPr>
      </p:pic>
      <p:pic>
        <p:nvPicPr>
          <p:cNvPr id="6" name="Obrázek 6" descr="Obsah obrázku text, osoba, interiér, dítě&#10;&#10;Popis se vygeneroval automaticky.">
            <a:extLst>
              <a:ext uri="{FF2B5EF4-FFF2-40B4-BE49-F238E27FC236}">
                <a16:creationId xmlns:a16="http://schemas.microsoft.com/office/drawing/2014/main" id="{DF80E7CE-8752-447A-A5D1-A889A4B31BA7}"/>
              </a:ext>
            </a:extLst>
          </p:cNvPr>
          <p:cNvPicPr>
            <a:picLocks noChangeAspect="1"/>
          </p:cNvPicPr>
          <p:nvPr/>
        </p:nvPicPr>
        <p:blipFill>
          <a:blip r:embed="rId3"/>
          <a:stretch>
            <a:fillRect/>
          </a:stretch>
        </p:blipFill>
        <p:spPr>
          <a:xfrm>
            <a:off x="9957718" y="4028192"/>
            <a:ext cx="1393490" cy="2142121"/>
          </a:xfrm>
          <a:prstGeom prst="rect">
            <a:avLst/>
          </a:prstGeom>
        </p:spPr>
      </p:pic>
      <p:pic>
        <p:nvPicPr>
          <p:cNvPr id="4" name="Obrázek 4" descr="Obsah obrázku text, osoba, interiér&#10;&#10;Popis se vygeneroval automaticky.">
            <a:extLst>
              <a:ext uri="{FF2B5EF4-FFF2-40B4-BE49-F238E27FC236}">
                <a16:creationId xmlns:a16="http://schemas.microsoft.com/office/drawing/2014/main" id="{EA695539-2DE3-4E2B-9AFC-0538CDE916C1}"/>
              </a:ext>
            </a:extLst>
          </p:cNvPr>
          <p:cNvPicPr>
            <a:picLocks noChangeAspect="1"/>
          </p:cNvPicPr>
          <p:nvPr/>
        </p:nvPicPr>
        <p:blipFill>
          <a:blip r:embed="rId4"/>
          <a:stretch>
            <a:fillRect/>
          </a:stretch>
        </p:blipFill>
        <p:spPr>
          <a:xfrm>
            <a:off x="5112930" y="4028192"/>
            <a:ext cx="1408314" cy="2142121"/>
          </a:xfrm>
          <a:prstGeom prst="rect">
            <a:avLst/>
          </a:prstGeom>
        </p:spPr>
      </p:pic>
    </p:spTree>
    <p:extLst>
      <p:ext uri="{BB962C8B-B14F-4D97-AF65-F5344CB8AC3E}">
        <p14:creationId xmlns:p14="http://schemas.microsoft.com/office/powerpoint/2010/main" val="1429063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D55041-3BBC-4F25-8B41-94ADDC835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88D0B4-8CCB-4037-A2B7-1260A5D31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A3DA5C1-1DE9-4ADA-85F9-5D7807B701ED}"/>
              </a:ext>
            </a:extLst>
          </p:cNvPr>
          <p:cNvSpPr>
            <a:spLocks noGrp="1"/>
          </p:cNvSpPr>
          <p:nvPr>
            <p:ph type="title"/>
          </p:nvPr>
        </p:nvSpPr>
        <p:spPr>
          <a:xfrm>
            <a:off x="2310" y="83668"/>
            <a:ext cx="8067922" cy="688454"/>
          </a:xfrm>
        </p:spPr>
        <p:txBody>
          <a:bodyPr>
            <a:normAutofit fontScale="90000"/>
          </a:bodyPr>
          <a:lstStyle/>
          <a:p>
            <a:r>
              <a:rPr lang="cs-CZ">
                <a:solidFill>
                  <a:srgbClr val="FFFFFF"/>
                </a:solidFill>
              </a:rPr>
              <a:t>VOJTOVA SKLOPNÁ REAKCE</a:t>
            </a:r>
          </a:p>
        </p:txBody>
      </p:sp>
      <p:sp>
        <p:nvSpPr>
          <p:cNvPr id="23" name="Rectangle 22">
            <a:extLst>
              <a:ext uri="{FF2B5EF4-FFF2-40B4-BE49-F238E27FC236}">
                <a16:creationId xmlns:a16="http://schemas.microsoft.com/office/drawing/2014/main" id="{5F38C813-4343-42A6-9181-99939A5C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48435"/>
            <a:ext cx="12192000" cy="4009561"/>
          </a:xfrm>
          <a:prstGeom prst="rect">
            <a:avLst/>
          </a:pr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4" descr="Obsah obrázku text, interiér, zeď, osoba&#10;&#10;Popis se vygeneroval automaticky.">
            <a:extLst>
              <a:ext uri="{FF2B5EF4-FFF2-40B4-BE49-F238E27FC236}">
                <a16:creationId xmlns:a16="http://schemas.microsoft.com/office/drawing/2014/main" id="{D8035FFE-8221-4395-8833-C11966A8AD4F}"/>
              </a:ext>
            </a:extLst>
          </p:cNvPr>
          <p:cNvPicPr>
            <a:picLocks noChangeAspect="1"/>
          </p:cNvPicPr>
          <p:nvPr/>
        </p:nvPicPr>
        <p:blipFill rotWithShape="1">
          <a:blip r:embed="rId2"/>
          <a:srcRect r="-3" b="1099"/>
          <a:stretch/>
        </p:blipFill>
        <p:spPr>
          <a:xfrm>
            <a:off x="7911485" y="3"/>
            <a:ext cx="4280515" cy="2856393"/>
          </a:xfrm>
          <a:custGeom>
            <a:avLst/>
            <a:gdLst/>
            <a:ahLst/>
            <a:cxnLst/>
            <a:rect l="l" t="t" r="r" b="b"/>
            <a:pathLst>
              <a:path w="4280515" h="2856393">
                <a:moveTo>
                  <a:pt x="0" y="0"/>
                </a:moveTo>
                <a:lnTo>
                  <a:pt x="4280515" y="0"/>
                </a:lnTo>
                <a:lnTo>
                  <a:pt x="4280515" y="2853597"/>
                </a:lnTo>
                <a:lnTo>
                  <a:pt x="2564348" y="2853597"/>
                </a:lnTo>
                <a:lnTo>
                  <a:pt x="2453759" y="2856393"/>
                </a:lnTo>
                <a:cubicBezTo>
                  <a:pt x="1183283" y="2856393"/>
                  <a:pt x="138326" y="1890840"/>
                  <a:pt x="12668" y="653517"/>
                </a:cubicBezTo>
                <a:lnTo>
                  <a:pt x="861" y="419672"/>
                </a:lnTo>
                <a:lnTo>
                  <a:pt x="0" y="419672"/>
                </a:lnTo>
                <a:lnTo>
                  <a:pt x="0" y="402635"/>
                </a:lnTo>
                <a:close/>
              </a:path>
            </a:pathLst>
          </a:custGeom>
        </p:spPr>
      </p:pic>
      <p:sp>
        <p:nvSpPr>
          <p:cNvPr id="3" name="Zástupný obsah 2">
            <a:extLst>
              <a:ext uri="{FF2B5EF4-FFF2-40B4-BE49-F238E27FC236}">
                <a16:creationId xmlns:a16="http://schemas.microsoft.com/office/drawing/2014/main" id="{032D730B-BF40-41E9-8F61-F54D6EBD5A50}"/>
              </a:ext>
            </a:extLst>
          </p:cNvPr>
          <p:cNvSpPr>
            <a:spLocks noGrp="1"/>
          </p:cNvSpPr>
          <p:nvPr>
            <p:ph idx="1"/>
          </p:nvPr>
        </p:nvSpPr>
        <p:spPr>
          <a:xfrm>
            <a:off x="556492" y="769517"/>
            <a:ext cx="6781800" cy="5788447"/>
          </a:xfrm>
        </p:spPr>
        <p:txBody>
          <a:bodyPr vert="horz" lIns="91440" tIns="45720" rIns="91440" bIns="45720" rtlCol="0" anchor="t">
            <a:noAutofit/>
          </a:bodyPr>
          <a:lstStyle/>
          <a:p>
            <a:pPr algn="just">
              <a:lnSpc>
                <a:spcPct val="110000"/>
              </a:lnSpc>
            </a:pPr>
            <a:r>
              <a:rPr lang="cs-CZ" sz="1600" b="1">
                <a:solidFill>
                  <a:srgbClr val="FFFFFF"/>
                </a:solidFill>
                <a:ea typeface="+mn-lt"/>
                <a:cs typeface="+mn-lt"/>
              </a:rPr>
              <a:t>Před provedením manévru musí být bezpodmínečně dítěti otevřeny ruce. Především v perinatální periodě a také v ranném kojeneckém věku dojde jinak ke stereotypnímu flekčnímu držení horních končetin, které by mohlo být nesprávně hodnoceno jako abnormální.</a:t>
            </a:r>
            <a:endParaRPr lang="cs-CZ" b="1"/>
          </a:p>
          <a:p>
            <a:pPr algn="just">
              <a:lnSpc>
                <a:spcPct val="110000"/>
              </a:lnSpc>
            </a:pPr>
            <a:r>
              <a:rPr lang="cs-CZ" sz="1600" b="1">
                <a:solidFill>
                  <a:srgbClr val="FFFFFF"/>
                </a:solidFill>
                <a:ea typeface="+mn-lt"/>
                <a:cs typeface="+mn-lt"/>
              </a:rPr>
              <a:t>Provokační manévr: Nadzvednutí dítěte z polohy na břiše a rychlé překlopení do strany z vertikální do horizontální polohy.</a:t>
            </a:r>
            <a:endParaRPr lang="cs-CZ" sz="1600" b="1">
              <a:solidFill>
                <a:srgbClr val="FFFFFF"/>
              </a:solidFill>
            </a:endParaRPr>
          </a:p>
          <a:p>
            <a:pPr algn="just">
              <a:lnSpc>
                <a:spcPct val="110000"/>
              </a:lnSpc>
            </a:pPr>
            <a:r>
              <a:rPr lang="cs-CZ" sz="1600" b="1">
                <a:solidFill>
                  <a:srgbClr val="FFFFFF"/>
                </a:solidFill>
                <a:ea typeface="+mn-lt"/>
                <a:cs typeface="+mn-lt"/>
              </a:rPr>
              <a:t>1. fáze: 1.-10. týden</a:t>
            </a:r>
            <a:endParaRPr lang="cs-CZ" sz="1600" b="1">
              <a:solidFill>
                <a:srgbClr val="FFFFFF"/>
              </a:solidFill>
            </a:endParaRPr>
          </a:p>
          <a:p>
            <a:pPr lvl="1" algn="just">
              <a:lnSpc>
                <a:spcPct val="110000"/>
              </a:lnSpc>
            </a:pPr>
            <a:r>
              <a:rPr lang="cs-CZ" sz="1200" b="1">
                <a:solidFill>
                  <a:srgbClr val="FFFFFF"/>
                </a:solidFill>
                <a:ea typeface="+mn-lt"/>
                <a:cs typeface="+mn-lt"/>
              </a:rPr>
              <a:t>Pro klinické hodnocení je důležitější posouzení reakcí svrchních končetin.</a:t>
            </a:r>
            <a:endParaRPr lang="cs-CZ" sz="1200" b="1">
              <a:solidFill>
                <a:srgbClr val="FFFFFF"/>
              </a:solidFill>
            </a:endParaRPr>
          </a:p>
          <a:p>
            <a:pPr lvl="1" algn="just">
              <a:lnSpc>
                <a:spcPct val="110000"/>
              </a:lnSpc>
            </a:pPr>
            <a:r>
              <a:rPr lang="cs-CZ" sz="1200" b="1">
                <a:solidFill>
                  <a:srgbClr val="FFFFFF"/>
                </a:solidFill>
                <a:ea typeface="+mn-lt"/>
                <a:cs typeface="+mn-lt"/>
              </a:rPr>
              <a:t>Hodnocena je reakce svrchních končetin</a:t>
            </a:r>
            <a:endParaRPr lang="cs-CZ" sz="1200" b="1">
              <a:solidFill>
                <a:srgbClr val="FFFFFF"/>
              </a:solidFill>
            </a:endParaRPr>
          </a:p>
          <a:p>
            <a:pPr lvl="1" algn="just">
              <a:lnSpc>
                <a:spcPct val="110000"/>
              </a:lnSpc>
            </a:pPr>
            <a:r>
              <a:rPr lang="cs-CZ" sz="1200" b="1">
                <a:solidFill>
                  <a:srgbClr val="FFFFFF"/>
                </a:solidFill>
                <a:ea typeface="+mn-lt"/>
                <a:cs typeface="+mn-lt"/>
              </a:rPr>
              <a:t>Obě horní končetiny reagují Moro reakcí – objímací fáze, ruce jsou otevřeny.</a:t>
            </a:r>
            <a:endParaRPr lang="cs-CZ" sz="1200" b="1">
              <a:solidFill>
                <a:srgbClr val="FFFFFF"/>
              </a:solidFill>
            </a:endParaRPr>
          </a:p>
          <a:p>
            <a:pPr lvl="1" algn="just">
              <a:lnSpc>
                <a:spcPct val="110000"/>
              </a:lnSpc>
            </a:pPr>
            <a:r>
              <a:rPr lang="cs-CZ" sz="1200" b="1">
                <a:solidFill>
                  <a:srgbClr val="FFFFFF"/>
                </a:solidFill>
                <a:ea typeface="+mn-lt"/>
                <a:cs typeface="+mn-lt"/>
              </a:rPr>
              <a:t>Flexe svrchní dolní končetiny v kyčelním a kolenním kloubu, s dorzální flexí horního hlezenního kloubu</a:t>
            </a:r>
            <a:endParaRPr lang="cs-CZ" sz="1200" b="1">
              <a:solidFill>
                <a:srgbClr val="FFFFFF"/>
              </a:solidFill>
            </a:endParaRPr>
          </a:p>
          <a:p>
            <a:pPr lvl="1" algn="just">
              <a:lnSpc>
                <a:spcPct val="110000"/>
              </a:lnSpc>
            </a:pPr>
            <a:r>
              <a:rPr lang="cs-CZ" sz="1200" b="1">
                <a:solidFill>
                  <a:srgbClr val="FFFFFF"/>
                </a:solidFill>
                <a:ea typeface="+mn-lt"/>
                <a:cs typeface="+mn-lt"/>
              </a:rPr>
              <a:t>Pronace nohy a vějířovité roztažení prstců.</a:t>
            </a:r>
            <a:endParaRPr lang="cs-CZ" sz="1200" b="1">
              <a:solidFill>
                <a:srgbClr val="FFFFFF"/>
              </a:solidFill>
            </a:endParaRPr>
          </a:p>
          <a:p>
            <a:pPr lvl="1" algn="just">
              <a:lnSpc>
                <a:spcPct val="110000"/>
              </a:lnSpc>
            </a:pPr>
            <a:r>
              <a:rPr lang="cs-CZ" sz="1200" b="1">
                <a:solidFill>
                  <a:srgbClr val="FFFFFF"/>
                </a:solidFill>
                <a:ea typeface="+mn-lt"/>
                <a:cs typeface="+mn-lt"/>
              </a:rPr>
              <a:t>Extenze spodní dolní končetiny s dorzální flexí horního hlezenního kloubu, supinací a flexí prstců.</a:t>
            </a:r>
            <a:endParaRPr lang="cs-CZ" sz="1200" b="1">
              <a:solidFill>
                <a:srgbClr val="FFFFFF"/>
              </a:solidFill>
            </a:endParaRPr>
          </a:p>
          <a:p>
            <a:pPr algn="just">
              <a:lnSpc>
                <a:spcPct val="110000"/>
              </a:lnSpc>
            </a:pPr>
            <a:r>
              <a:rPr lang="cs-CZ" sz="1600" b="1">
                <a:solidFill>
                  <a:srgbClr val="FFFFFF"/>
                </a:solidFill>
                <a:ea typeface="+mn-lt"/>
                <a:cs typeface="+mn-lt"/>
              </a:rPr>
              <a:t>1. přechodná fáze: 11. - 20. Týden</a:t>
            </a:r>
          </a:p>
          <a:p>
            <a:pPr lvl="1" algn="just">
              <a:lnSpc>
                <a:spcPct val="110000"/>
              </a:lnSpc>
            </a:pPr>
            <a:r>
              <a:rPr lang="cs-CZ" sz="1200" b="1">
                <a:solidFill>
                  <a:srgbClr val="FFFFFF"/>
                </a:solidFill>
                <a:ea typeface="+mn-lt"/>
                <a:cs typeface="+mn-lt"/>
              </a:rPr>
              <a:t>Odeznívá objímací fáze Moro reakce, paže jsou ještě abdukovány, ruce jsou otevřeny.</a:t>
            </a:r>
            <a:endParaRPr lang="cs-CZ" sz="1200" b="1">
              <a:solidFill>
                <a:srgbClr val="FFFFFF"/>
              </a:solidFill>
            </a:endParaRPr>
          </a:p>
          <a:p>
            <a:pPr lvl="1" algn="just">
              <a:lnSpc>
                <a:spcPct val="110000"/>
              </a:lnSpc>
            </a:pPr>
            <a:r>
              <a:rPr lang="cs-CZ" sz="1200" b="1">
                <a:solidFill>
                  <a:srgbClr val="FFFFFF"/>
                </a:solidFill>
                <a:ea typeface="+mn-lt"/>
                <a:cs typeface="+mn-lt"/>
              </a:rPr>
              <a:t>Na konci 1. přechodné fáze:</a:t>
            </a:r>
            <a:endParaRPr lang="cs-CZ" sz="1200" b="1">
              <a:solidFill>
                <a:srgbClr val="FFFFFF"/>
              </a:solidFill>
            </a:endParaRPr>
          </a:p>
          <a:p>
            <a:pPr lvl="1" algn="just">
              <a:lnSpc>
                <a:spcPct val="110000"/>
              </a:lnSpc>
            </a:pPr>
            <a:r>
              <a:rPr lang="cs-CZ" sz="1200" b="1">
                <a:solidFill>
                  <a:srgbClr val="FFFFFF"/>
                </a:solidFill>
                <a:ea typeface="+mn-lt"/>
                <a:cs typeface="+mn-lt"/>
              </a:rPr>
              <a:t>Horní končetiny jsou volně flektovány (jen při opakování nebo rozčilení se ještě na horních končetinách objevuje abdukční fáze Moro reakce).</a:t>
            </a:r>
            <a:endParaRPr lang="cs-CZ" sz="1200" b="1">
              <a:solidFill>
                <a:srgbClr val="FFFFFF"/>
              </a:solidFill>
            </a:endParaRPr>
          </a:p>
          <a:p>
            <a:pPr lvl="1" algn="just">
              <a:lnSpc>
                <a:spcPct val="110000"/>
              </a:lnSpc>
            </a:pPr>
            <a:r>
              <a:rPr lang="cs-CZ" sz="1200" b="1">
                <a:solidFill>
                  <a:srgbClr val="FFFFFF"/>
                </a:solidFill>
                <a:ea typeface="+mn-lt"/>
                <a:cs typeface="+mn-lt"/>
              </a:rPr>
              <a:t>Dolní končetiny postupně zaujímají flekční držení.</a:t>
            </a:r>
            <a:endParaRPr lang="cs-CZ" sz="1200" b="1">
              <a:solidFill>
                <a:srgbClr val="FFFFFF"/>
              </a:solidFill>
            </a:endParaRPr>
          </a:p>
          <a:p>
            <a:pPr lvl="1" algn="just">
              <a:lnSpc>
                <a:spcPct val="110000"/>
              </a:lnSpc>
            </a:pPr>
            <a:r>
              <a:rPr lang="cs-CZ" sz="1200" b="1">
                <a:solidFill>
                  <a:srgbClr val="FFFFFF"/>
                </a:solidFill>
                <a:ea typeface="+mn-lt"/>
                <a:cs typeface="+mn-lt"/>
              </a:rPr>
              <a:t>Prstce svrchní nohy již nejsou roztaženy.</a:t>
            </a:r>
            <a:endParaRPr lang="cs-CZ" sz="1200" b="1">
              <a:solidFill>
                <a:srgbClr val="FFFFFF"/>
              </a:solidFill>
            </a:endParaRPr>
          </a:p>
          <a:p>
            <a:pPr algn="just">
              <a:lnSpc>
                <a:spcPct val="110000"/>
              </a:lnSpc>
            </a:pPr>
            <a:endParaRPr lang="cs-CZ" sz="1600" b="1" dirty="0">
              <a:solidFill>
                <a:srgbClr val="FFFFFF"/>
              </a:solidFill>
            </a:endParaRPr>
          </a:p>
          <a:p>
            <a:pPr algn="just">
              <a:lnSpc>
                <a:spcPct val="110000"/>
              </a:lnSpc>
            </a:pPr>
            <a:endParaRPr lang="cs-CZ" sz="1600" b="1" dirty="0">
              <a:solidFill>
                <a:srgbClr val="FFFFFF"/>
              </a:solidFill>
            </a:endParaRPr>
          </a:p>
        </p:txBody>
      </p:sp>
      <p:pic>
        <p:nvPicPr>
          <p:cNvPr id="5" name="Obrázek 5" descr="Obsah obrázku osoba, interiér&#10;&#10;Popis se vygeneroval automaticky.">
            <a:extLst>
              <a:ext uri="{FF2B5EF4-FFF2-40B4-BE49-F238E27FC236}">
                <a16:creationId xmlns:a16="http://schemas.microsoft.com/office/drawing/2014/main" id="{54A4A0D1-0BB1-4AE2-8C97-9079040F2F97}"/>
              </a:ext>
            </a:extLst>
          </p:cNvPr>
          <p:cNvPicPr>
            <a:picLocks noChangeAspect="1"/>
          </p:cNvPicPr>
          <p:nvPr/>
        </p:nvPicPr>
        <p:blipFill rotWithShape="1">
          <a:blip r:embed="rId3"/>
          <a:srcRect l="19521" r="9921" b="-2"/>
          <a:stretch/>
        </p:blipFill>
        <p:spPr>
          <a:xfrm>
            <a:off x="7911485" y="2848438"/>
            <a:ext cx="4280515" cy="4009558"/>
          </a:xfrm>
          <a:custGeom>
            <a:avLst/>
            <a:gdLst/>
            <a:ahLst/>
            <a:cxnLst/>
            <a:rect l="l" t="t" r="r" b="b"/>
            <a:pathLst>
              <a:path w="4280515" h="4009558">
                <a:moveTo>
                  <a:pt x="2453759" y="0"/>
                </a:moveTo>
                <a:lnTo>
                  <a:pt x="2564348" y="2797"/>
                </a:lnTo>
                <a:lnTo>
                  <a:pt x="4280515" y="2797"/>
                </a:lnTo>
                <a:lnTo>
                  <a:pt x="4280515" y="4009558"/>
                </a:lnTo>
                <a:lnTo>
                  <a:pt x="0" y="4009558"/>
                </a:lnTo>
                <a:lnTo>
                  <a:pt x="0" y="2453759"/>
                </a:lnTo>
                <a:lnTo>
                  <a:pt x="0" y="2436722"/>
                </a:lnTo>
                <a:lnTo>
                  <a:pt x="861" y="2436722"/>
                </a:lnTo>
                <a:lnTo>
                  <a:pt x="12668" y="2202876"/>
                </a:lnTo>
                <a:cubicBezTo>
                  <a:pt x="138326" y="965554"/>
                  <a:pt x="1183283" y="0"/>
                  <a:pt x="2453759" y="0"/>
                </a:cubicBezTo>
                <a:close/>
              </a:path>
            </a:pathLst>
          </a:custGeom>
        </p:spPr>
      </p:pic>
    </p:spTree>
    <p:extLst>
      <p:ext uri="{BB962C8B-B14F-4D97-AF65-F5344CB8AC3E}">
        <p14:creationId xmlns:p14="http://schemas.microsoft.com/office/powerpoint/2010/main" val="3553661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8F8E80-273B-4562-A81B-FD0E7D728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0A6C05-2E0B-4B10-9ED2-0FF9AE3C6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E59908C-A02F-4D2D-B38E-C50E4D0A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4404B43-D984-4B7A-ADC7-2C45450A2C89}"/>
              </a:ext>
            </a:extLst>
          </p:cNvPr>
          <p:cNvSpPr>
            <a:spLocks noGrp="1"/>
          </p:cNvSpPr>
          <p:nvPr>
            <p:ph type="title"/>
          </p:nvPr>
        </p:nvSpPr>
        <p:spPr>
          <a:xfrm>
            <a:off x="609601" y="685799"/>
            <a:ext cx="2912406" cy="5486401"/>
          </a:xfrm>
        </p:spPr>
        <p:txBody>
          <a:bodyPr>
            <a:normAutofit/>
          </a:bodyPr>
          <a:lstStyle/>
          <a:p>
            <a:r>
              <a:rPr lang="cs-CZ" sz="3700">
                <a:solidFill>
                  <a:srgbClr val="FFFFFF"/>
                </a:solidFill>
              </a:rPr>
              <a:t>VOJTOVA SKLOPNÁ REAKCE</a:t>
            </a:r>
          </a:p>
        </p:txBody>
      </p:sp>
      <p:sp useBgFill="1">
        <p:nvSpPr>
          <p:cNvPr id="17" name="Freeform: Shape 16">
            <a:extLst>
              <a:ext uri="{FF2B5EF4-FFF2-40B4-BE49-F238E27FC236}">
                <a16:creationId xmlns:a16="http://schemas.microsoft.com/office/drawing/2014/main" id="{D71285AF-E716-4D05-9966-A47DE4B7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78DCEBA5-AD9C-476E-83A1-5F0212CA0DFA}"/>
              </a:ext>
            </a:extLst>
          </p:cNvPr>
          <p:cNvSpPr>
            <a:spLocks noGrp="1"/>
          </p:cNvSpPr>
          <p:nvPr>
            <p:ph idx="1"/>
          </p:nvPr>
        </p:nvSpPr>
        <p:spPr>
          <a:xfrm>
            <a:off x="4295054" y="96982"/>
            <a:ext cx="4481103" cy="6645708"/>
          </a:xfrm>
        </p:spPr>
        <p:txBody>
          <a:bodyPr vert="horz" lIns="91440" tIns="45720" rIns="91440" bIns="45720" rtlCol="0" anchor="ctr">
            <a:noAutofit/>
          </a:bodyPr>
          <a:lstStyle/>
          <a:p>
            <a:pPr algn="just">
              <a:lnSpc>
                <a:spcPct val="110000"/>
              </a:lnSpc>
            </a:pPr>
            <a:r>
              <a:rPr lang="cs-CZ" sz="1400" b="1">
                <a:ea typeface="+mn-lt"/>
                <a:cs typeface="+mn-lt"/>
              </a:rPr>
              <a:t>2. fáze od zhruba 4,75 měsíců do konce 7. měsíce</a:t>
            </a:r>
            <a:endParaRPr lang="cs-CZ" sz="1400">
              <a:ea typeface="+mn-lt"/>
              <a:cs typeface="+mn-lt"/>
            </a:endParaRPr>
          </a:p>
          <a:p>
            <a:pPr lvl="1" algn="just">
              <a:lnSpc>
                <a:spcPct val="110000"/>
              </a:lnSpc>
            </a:pPr>
            <a:r>
              <a:rPr lang="cs-CZ" sz="1400">
                <a:ea typeface="+mn-lt"/>
                <a:cs typeface="+mn-lt"/>
              </a:rPr>
              <a:t>Všechny končetiny zaujímají volné flekční postavení.</a:t>
            </a:r>
          </a:p>
          <a:p>
            <a:pPr lvl="1" algn="just">
              <a:lnSpc>
                <a:spcPct val="110000"/>
              </a:lnSpc>
            </a:pPr>
            <a:r>
              <a:rPr lang="cs-CZ" sz="1400">
                <a:ea typeface="+mn-lt"/>
                <a:cs typeface="+mn-lt"/>
              </a:rPr>
              <a:t>Ruce jsou otevřené, nebo volně zavřené.</a:t>
            </a:r>
            <a:endParaRPr lang="en-US" sz="1400">
              <a:ea typeface="+mn-lt"/>
              <a:cs typeface="+mn-lt"/>
            </a:endParaRPr>
          </a:p>
          <a:p>
            <a:pPr lvl="1" algn="just">
              <a:lnSpc>
                <a:spcPct val="110000"/>
              </a:lnSpc>
            </a:pPr>
            <a:r>
              <a:rPr lang="cs-CZ" sz="1400">
                <a:ea typeface="+mn-lt"/>
                <a:cs typeface="+mn-lt"/>
              </a:rPr>
              <a:t>Nohy jsou v dorzální flexi, většinou v supinaci.</a:t>
            </a:r>
            <a:endParaRPr lang="en-US" sz="1400">
              <a:ea typeface="+mn-lt"/>
              <a:cs typeface="+mn-lt"/>
            </a:endParaRPr>
          </a:p>
          <a:p>
            <a:pPr lvl="1" algn="just">
              <a:lnSpc>
                <a:spcPct val="110000"/>
              </a:lnSpc>
            </a:pPr>
            <a:r>
              <a:rPr lang="cs-CZ" sz="1400">
                <a:ea typeface="+mn-lt"/>
                <a:cs typeface="+mn-lt"/>
              </a:rPr>
              <a:t>Prstce jsou ve středním postavení nebo ve flexi.</a:t>
            </a:r>
            <a:endParaRPr lang="en-US" sz="1400">
              <a:ea typeface="+mn-lt"/>
              <a:cs typeface="+mn-lt"/>
            </a:endParaRPr>
          </a:p>
          <a:p>
            <a:pPr algn="just">
              <a:lnSpc>
                <a:spcPct val="110000"/>
              </a:lnSpc>
            </a:pPr>
            <a:r>
              <a:rPr lang="cs-CZ" sz="1400" b="1">
                <a:ea typeface="+mn-lt"/>
                <a:cs typeface="+mn-lt"/>
              </a:rPr>
              <a:t>2. přechodná fáze po 7. měsíci do konce 9. měsíce</a:t>
            </a:r>
            <a:endParaRPr lang="cs-CZ" sz="1400">
              <a:ea typeface="+mn-lt"/>
              <a:cs typeface="+mn-lt"/>
            </a:endParaRPr>
          </a:p>
          <a:p>
            <a:pPr lvl="1" algn="just">
              <a:lnSpc>
                <a:spcPct val="110000"/>
              </a:lnSpc>
            </a:pPr>
            <a:r>
              <a:rPr lang="cs-CZ" sz="1400">
                <a:ea typeface="+mn-lt"/>
                <a:cs typeface="+mn-lt"/>
              </a:rPr>
              <a:t>Horní končetiny jsou volně flektovány, později volně předpaženy a upaženy.</a:t>
            </a:r>
          </a:p>
          <a:p>
            <a:pPr lvl="1" algn="just">
              <a:lnSpc>
                <a:spcPct val="110000"/>
              </a:lnSpc>
            </a:pPr>
            <a:r>
              <a:rPr lang="cs-CZ" sz="1400">
                <a:ea typeface="+mn-lt"/>
                <a:cs typeface="+mn-lt"/>
              </a:rPr>
              <a:t>Dolní končetiny jsou výrazně přednoženy, ustupuje flexe v kolenním kloubu.</a:t>
            </a:r>
          </a:p>
          <a:p>
            <a:pPr lvl="1" algn="just">
              <a:lnSpc>
                <a:spcPct val="110000"/>
              </a:lnSpc>
            </a:pPr>
            <a:r>
              <a:rPr lang="cs-CZ" sz="1400">
                <a:ea typeface="+mn-lt"/>
                <a:cs typeface="+mn-lt"/>
              </a:rPr>
              <a:t>Nohy jsou v dorzální flexi.</a:t>
            </a:r>
          </a:p>
          <a:p>
            <a:pPr lvl="1" algn="just">
              <a:lnSpc>
                <a:spcPct val="110000"/>
              </a:lnSpc>
            </a:pPr>
            <a:r>
              <a:rPr lang="cs-CZ" sz="1400">
                <a:ea typeface="+mn-lt"/>
                <a:cs typeface="+mn-lt"/>
              </a:rPr>
              <a:t>Prstce jsou ve středním postavení.</a:t>
            </a:r>
          </a:p>
          <a:p>
            <a:pPr algn="just">
              <a:lnSpc>
                <a:spcPct val="110000"/>
              </a:lnSpc>
            </a:pPr>
            <a:r>
              <a:rPr lang="cs-CZ" sz="1400" b="1">
                <a:ea typeface="+mn-lt"/>
                <a:cs typeface="+mn-lt"/>
              </a:rPr>
              <a:t>3. fáze po 9. měsíci do 13./14. měsíce</a:t>
            </a:r>
            <a:endParaRPr lang="cs-CZ" sz="1400">
              <a:ea typeface="+mn-lt"/>
              <a:cs typeface="+mn-lt"/>
            </a:endParaRPr>
          </a:p>
          <a:p>
            <a:pPr lvl="1" algn="just">
              <a:lnSpc>
                <a:spcPct val="110000"/>
              </a:lnSpc>
            </a:pPr>
            <a:r>
              <a:rPr lang="cs-CZ" sz="1400">
                <a:ea typeface="+mn-lt"/>
                <a:cs typeface="+mn-lt"/>
              </a:rPr>
              <a:t>Svrchní končetiny jsou abdukovány.</a:t>
            </a:r>
          </a:p>
          <a:p>
            <a:pPr lvl="1" algn="just">
              <a:lnSpc>
                <a:spcPct val="110000"/>
              </a:lnSpc>
            </a:pPr>
            <a:r>
              <a:rPr lang="cs-CZ" sz="1400">
                <a:ea typeface="+mn-lt"/>
                <a:cs typeface="+mn-lt"/>
              </a:rPr>
              <a:t>Nohy jsou dorzálně flektovány.</a:t>
            </a:r>
          </a:p>
          <a:p>
            <a:pPr lvl="1" algn="just">
              <a:lnSpc>
                <a:spcPct val="110000"/>
              </a:lnSpc>
            </a:pPr>
            <a:r>
              <a:rPr lang="cs-CZ" sz="1400">
                <a:ea typeface="+mn-lt"/>
                <a:cs typeface="+mn-lt"/>
              </a:rPr>
              <a:t>U zdravého dítěte po dosažení stoje je Vojtova zkouška již jen obtížně hodnotitelná. Dítě dovede vědomě své držení těla i přes masivní aferenci modifikovat.</a:t>
            </a:r>
          </a:p>
          <a:p>
            <a:pPr algn="just">
              <a:lnSpc>
                <a:spcPct val="110000"/>
              </a:lnSpc>
            </a:pPr>
            <a:endParaRPr lang="cs-CZ" sz="1400" dirty="0"/>
          </a:p>
        </p:txBody>
      </p:sp>
      <p:pic>
        <p:nvPicPr>
          <p:cNvPr id="4" name="Obrázek 4" descr="Obsah obrázku text, osoba, interiér&#10;&#10;Popis se vygeneroval automaticky.">
            <a:extLst>
              <a:ext uri="{FF2B5EF4-FFF2-40B4-BE49-F238E27FC236}">
                <a16:creationId xmlns:a16="http://schemas.microsoft.com/office/drawing/2014/main" id="{0779A016-6522-48EE-9D01-2E4005597416}"/>
              </a:ext>
            </a:extLst>
          </p:cNvPr>
          <p:cNvPicPr>
            <a:picLocks noChangeAspect="1"/>
          </p:cNvPicPr>
          <p:nvPr/>
        </p:nvPicPr>
        <p:blipFill rotWithShape="1">
          <a:blip r:embed="rId2"/>
          <a:srcRect r="3763"/>
          <a:stretch/>
        </p:blipFill>
        <p:spPr>
          <a:xfrm>
            <a:off x="8839200" y="3"/>
            <a:ext cx="3352800" cy="2302501"/>
          </a:xfrm>
          <a:prstGeom prst="rect">
            <a:avLst/>
          </a:prstGeom>
        </p:spPr>
      </p:pic>
      <p:pic>
        <p:nvPicPr>
          <p:cNvPr id="5" name="Obrázek 5" descr="Obsah obrázku osoba, interiér&#10;&#10;Popis se vygeneroval automaticky.">
            <a:extLst>
              <a:ext uri="{FF2B5EF4-FFF2-40B4-BE49-F238E27FC236}">
                <a16:creationId xmlns:a16="http://schemas.microsoft.com/office/drawing/2014/main" id="{E7479A95-A053-4950-9AAB-FEF99B864C70}"/>
              </a:ext>
            </a:extLst>
          </p:cNvPr>
          <p:cNvPicPr>
            <a:picLocks noChangeAspect="1"/>
          </p:cNvPicPr>
          <p:nvPr/>
        </p:nvPicPr>
        <p:blipFill rotWithShape="1">
          <a:blip r:embed="rId3"/>
          <a:srcRect l="5749" r="4" b="4"/>
          <a:stretch/>
        </p:blipFill>
        <p:spPr>
          <a:xfrm>
            <a:off x="8839200" y="2301287"/>
            <a:ext cx="3352800" cy="2302502"/>
          </a:xfrm>
          <a:prstGeom prst="rect">
            <a:avLst/>
          </a:prstGeom>
        </p:spPr>
      </p:pic>
      <p:pic>
        <p:nvPicPr>
          <p:cNvPr id="6" name="Obrázek 6" descr="Obsah obrázku text&#10;&#10;Popis se vygeneroval automaticky.">
            <a:extLst>
              <a:ext uri="{FF2B5EF4-FFF2-40B4-BE49-F238E27FC236}">
                <a16:creationId xmlns:a16="http://schemas.microsoft.com/office/drawing/2014/main" id="{94FBBD4F-9CB2-44D7-91FA-822BB29C1091}"/>
              </a:ext>
            </a:extLst>
          </p:cNvPr>
          <p:cNvPicPr>
            <a:picLocks noChangeAspect="1"/>
          </p:cNvPicPr>
          <p:nvPr/>
        </p:nvPicPr>
        <p:blipFill rotWithShape="1">
          <a:blip r:embed="rId4"/>
          <a:srcRect t="3187" r="-3" b="-3"/>
          <a:stretch/>
        </p:blipFill>
        <p:spPr>
          <a:xfrm>
            <a:off x="8839200" y="4556710"/>
            <a:ext cx="3352800" cy="2302502"/>
          </a:xfrm>
          <a:prstGeom prst="rect">
            <a:avLst/>
          </a:prstGeom>
        </p:spPr>
      </p:pic>
    </p:spTree>
    <p:extLst>
      <p:ext uri="{BB962C8B-B14F-4D97-AF65-F5344CB8AC3E}">
        <p14:creationId xmlns:p14="http://schemas.microsoft.com/office/powerpoint/2010/main" val="1864778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908F8E80-273B-4562-A81B-FD0E7D728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0A6C05-2E0B-4B10-9ED2-0FF9AE3C6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E59908C-A02F-4D2D-B38E-C50E4D0A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DFCCB350-F1DC-4FCD-9E47-B613F493BF95}"/>
              </a:ext>
            </a:extLst>
          </p:cNvPr>
          <p:cNvSpPr>
            <a:spLocks noGrp="1"/>
          </p:cNvSpPr>
          <p:nvPr>
            <p:ph type="title"/>
          </p:nvPr>
        </p:nvSpPr>
        <p:spPr>
          <a:xfrm>
            <a:off x="101601" y="685799"/>
            <a:ext cx="3720587" cy="5486401"/>
          </a:xfrm>
        </p:spPr>
        <p:txBody>
          <a:bodyPr vert="horz" lIns="91440" tIns="45720" rIns="91440" bIns="45720" rtlCol="0" anchor="ctr">
            <a:normAutofit/>
          </a:bodyPr>
          <a:lstStyle/>
          <a:p>
            <a:pPr>
              <a:lnSpc>
                <a:spcPct val="100000"/>
              </a:lnSpc>
            </a:pPr>
            <a:r>
              <a:rPr lang="en-US" sz="2800">
                <a:solidFill>
                  <a:srgbClr val="FFFFFF"/>
                </a:solidFill>
              </a:rPr>
              <a:t>HORIZONTÁLNÍ ZÁVĚS DLE COLLISOVÉ</a:t>
            </a:r>
          </a:p>
        </p:txBody>
      </p:sp>
      <p:sp useBgFill="1">
        <p:nvSpPr>
          <p:cNvPr id="20" name="Freeform: Shape 19">
            <a:extLst>
              <a:ext uri="{FF2B5EF4-FFF2-40B4-BE49-F238E27FC236}">
                <a16:creationId xmlns:a16="http://schemas.microsoft.com/office/drawing/2014/main" id="{D71285AF-E716-4D05-9966-A47DE4B7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74F2BD1A-A6AA-4A7C-AE8D-24C69C303FF0}"/>
              </a:ext>
            </a:extLst>
          </p:cNvPr>
          <p:cNvSpPr>
            <a:spLocks noGrp="1"/>
          </p:cNvSpPr>
          <p:nvPr>
            <p:ph sz="half" idx="1"/>
          </p:nvPr>
        </p:nvSpPr>
        <p:spPr>
          <a:xfrm>
            <a:off x="5033963" y="166255"/>
            <a:ext cx="3372739" cy="6484071"/>
          </a:xfrm>
        </p:spPr>
        <p:txBody>
          <a:bodyPr vert="horz" lIns="91440" tIns="45720" rIns="91440" bIns="45720" rtlCol="0" anchor="ctr">
            <a:normAutofit/>
          </a:bodyPr>
          <a:lstStyle/>
          <a:p>
            <a:pPr algn="just">
              <a:lnSpc>
                <a:spcPct val="110000"/>
              </a:lnSpc>
            </a:pPr>
            <a:r>
              <a:rPr lang="en-US" sz="1600" b="1"/>
              <a:t>Provokační manévr: Dítě je drženo za paži a stejnostranné stehno proximálně blízko kloubu. Aby nedošlo k natažení kloubního pouzdra ramenního kloubu, je nutné počkat na „přivinutí“ dítěte, tzn. na okamžik, když se pokusí drženou paži přitáhnout k tělu.</a:t>
            </a:r>
            <a:endParaRPr lang="cs-CZ" sz="1600" b="1"/>
          </a:p>
          <a:p>
            <a:pPr algn="just">
              <a:lnSpc>
                <a:spcPct val="110000"/>
              </a:lnSpc>
            </a:pPr>
            <a:r>
              <a:rPr lang="en-US" sz="1600" b="1"/>
              <a:t>1. fáze od 1. týdne do 12. týdne</a:t>
            </a:r>
          </a:p>
          <a:p>
            <a:pPr lvl="1" algn="just">
              <a:lnSpc>
                <a:spcPct val="110000"/>
              </a:lnSpc>
            </a:pPr>
            <a:r>
              <a:rPr lang="en-US" sz="1600" b="1"/>
              <a:t>V prvních 6 týdnech moroovská reakce na volné horní kočetině.</a:t>
            </a:r>
          </a:p>
          <a:p>
            <a:pPr lvl="1" algn="just">
              <a:lnSpc>
                <a:spcPct val="110000"/>
              </a:lnSpc>
            </a:pPr>
            <a:r>
              <a:rPr lang="en-US" sz="1600" b="1"/>
              <a:t>V 7. až 9. týdnu moroovská abdukce paží.</a:t>
            </a:r>
          </a:p>
          <a:p>
            <a:pPr lvl="1" algn="just">
              <a:lnSpc>
                <a:spcPct val="110000"/>
              </a:lnSpc>
            </a:pPr>
            <a:r>
              <a:rPr lang="en-US" sz="1600" b="1"/>
              <a:t>V 10. až 12. týdnu volná flexe volné horní končetiny.</a:t>
            </a:r>
          </a:p>
          <a:p>
            <a:pPr algn="just">
              <a:lnSpc>
                <a:spcPct val="110000"/>
              </a:lnSpc>
            </a:pPr>
            <a:r>
              <a:rPr lang="en-US" sz="1600" b="1"/>
              <a:t>Poznámka: Volné kopání volné dolní končetiny je v této době normální.</a:t>
            </a:r>
          </a:p>
        </p:txBody>
      </p:sp>
      <p:pic>
        <p:nvPicPr>
          <p:cNvPr id="7" name="Obrázek 7" descr="Obsah obrázku text, osoba, interiér, postel&#10;&#10;Popis se vygeneroval automaticky.">
            <a:extLst>
              <a:ext uri="{FF2B5EF4-FFF2-40B4-BE49-F238E27FC236}">
                <a16:creationId xmlns:a16="http://schemas.microsoft.com/office/drawing/2014/main" id="{ABB89D6A-873D-4BE6-B87E-E4116FD26CD9}"/>
              </a:ext>
            </a:extLst>
          </p:cNvPr>
          <p:cNvPicPr>
            <a:picLocks noChangeAspect="1"/>
          </p:cNvPicPr>
          <p:nvPr/>
        </p:nvPicPr>
        <p:blipFill rotWithShape="1">
          <a:blip r:embed="rId2"/>
          <a:srcRect r="4110" b="4"/>
          <a:stretch/>
        </p:blipFill>
        <p:spPr>
          <a:xfrm>
            <a:off x="8839200" y="4583548"/>
            <a:ext cx="3352800" cy="2302501"/>
          </a:xfrm>
          <a:prstGeom prst="rect">
            <a:avLst/>
          </a:prstGeom>
        </p:spPr>
      </p:pic>
      <p:pic>
        <p:nvPicPr>
          <p:cNvPr id="4" name="Obrázek 4" descr="Obsah obrázku text, interiér, osoba&#10;&#10;Popis se vygeneroval automaticky.">
            <a:extLst>
              <a:ext uri="{FF2B5EF4-FFF2-40B4-BE49-F238E27FC236}">
                <a16:creationId xmlns:a16="http://schemas.microsoft.com/office/drawing/2014/main" id="{2C539F48-88F8-49A3-9E64-BFAACCA82DFC}"/>
              </a:ext>
            </a:extLst>
          </p:cNvPr>
          <p:cNvPicPr>
            <a:picLocks noChangeAspect="1"/>
          </p:cNvPicPr>
          <p:nvPr/>
        </p:nvPicPr>
        <p:blipFill rotWithShape="1">
          <a:blip r:embed="rId3"/>
          <a:srcRect l="4751"/>
          <a:stretch/>
        </p:blipFill>
        <p:spPr>
          <a:xfrm>
            <a:off x="8839200" y="-19349"/>
            <a:ext cx="3352800" cy="2302502"/>
          </a:xfrm>
          <a:prstGeom prst="rect">
            <a:avLst/>
          </a:prstGeom>
        </p:spPr>
      </p:pic>
      <p:pic>
        <p:nvPicPr>
          <p:cNvPr id="6" name="Obrázek 6" descr="Obsah obrázku text, interiér, osoba&#10;&#10;Popis se vygeneroval automaticky.">
            <a:extLst>
              <a:ext uri="{FF2B5EF4-FFF2-40B4-BE49-F238E27FC236}">
                <a16:creationId xmlns:a16="http://schemas.microsoft.com/office/drawing/2014/main" id="{4A789CE6-572E-4A26-9FBF-2F57DDBA1FBC}"/>
              </a:ext>
            </a:extLst>
          </p:cNvPr>
          <p:cNvPicPr>
            <a:picLocks noGrp="1" noChangeAspect="1"/>
          </p:cNvPicPr>
          <p:nvPr>
            <p:ph sz="half" idx="2"/>
          </p:nvPr>
        </p:nvPicPr>
        <p:blipFill rotWithShape="1">
          <a:blip r:embed="rId4"/>
          <a:srcRect l="4904" r="-2" b="-2"/>
          <a:stretch/>
        </p:blipFill>
        <p:spPr>
          <a:xfrm>
            <a:off x="8839200" y="2282255"/>
            <a:ext cx="3352800" cy="2302502"/>
          </a:xfrm>
          <a:prstGeom prst="rect">
            <a:avLst/>
          </a:prstGeom>
        </p:spPr>
      </p:pic>
    </p:spTree>
    <p:extLst>
      <p:ext uri="{BB962C8B-B14F-4D97-AF65-F5344CB8AC3E}">
        <p14:creationId xmlns:p14="http://schemas.microsoft.com/office/powerpoint/2010/main" val="1214236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70EB6-0ACD-4043-9B1D-05C690163AD8}"/>
              </a:ext>
            </a:extLst>
          </p:cNvPr>
          <p:cNvSpPr>
            <a:spLocks noGrp="1"/>
          </p:cNvSpPr>
          <p:nvPr>
            <p:ph type="title"/>
          </p:nvPr>
        </p:nvSpPr>
        <p:spPr>
          <a:xfrm>
            <a:off x="-3315" y="47736"/>
            <a:ext cx="11991792" cy="1037254"/>
          </a:xfrm>
        </p:spPr>
        <p:txBody>
          <a:bodyPr>
            <a:normAutofit/>
          </a:bodyPr>
          <a:lstStyle/>
          <a:p>
            <a:r>
              <a:rPr lang="cs-CZ" sz="3600">
                <a:ea typeface="+mj-lt"/>
                <a:cs typeface="+mj-lt"/>
              </a:rPr>
              <a:t>HORIZONTÁLNÍ ZÁVĚS DLE COLLISOVÉ</a:t>
            </a:r>
            <a:endParaRPr lang="cs-CZ" sz="3600"/>
          </a:p>
        </p:txBody>
      </p:sp>
      <p:sp>
        <p:nvSpPr>
          <p:cNvPr id="3" name="Zástupný obsah 2">
            <a:extLst>
              <a:ext uri="{FF2B5EF4-FFF2-40B4-BE49-F238E27FC236}">
                <a16:creationId xmlns:a16="http://schemas.microsoft.com/office/drawing/2014/main" id="{6DAA6E4E-A4BB-420D-A87D-9407BC0397C1}"/>
              </a:ext>
            </a:extLst>
          </p:cNvPr>
          <p:cNvSpPr>
            <a:spLocks noGrp="1"/>
          </p:cNvSpPr>
          <p:nvPr>
            <p:ph sz="half" idx="1"/>
          </p:nvPr>
        </p:nvSpPr>
        <p:spPr>
          <a:xfrm>
            <a:off x="81086" y="859089"/>
            <a:ext cx="5823259" cy="5410236"/>
          </a:xfrm>
        </p:spPr>
        <p:txBody>
          <a:bodyPr vert="horz" lIns="91440" tIns="45720" rIns="91440" bIns="45720" rtlCol="0" anchor="t">
            <a:noAutofit/>
          </a:bodyPr>
          <a:lstStyle/>
          <a:p>
            <a:pPr algn="just"/>
            <a:r>
              <a:rPr lang="en-US" sz="1500" b="1">
                <a:ea typeface="+mn-lt"/>
                <a:cs typeface="+mn-lt"/>
              </a:rPr>
              <a:t>2. fáze: od 4. do 6. měsíce</a:t>
            </a:r>
          </a:p>
          <a:p>
            <a:pPr lvl="1" algn="just"/>
            <a:r>
              <a:rPr lang="en-US" sz="1500" b="1">
                <a:ea typeface="+mn-lt"/>
                <a:cs typeface="+mn-lt"/>
              </a:rPr>
              <a:t>Volné předloktí do pronace.</a:t>
            </a:r>
          </a:p>
          <a:p>
            <a:pPr lvl="1" algn="just"/>
            <a:r>
              <a:rPr lang="en-US" sz="1500" b="1">
                <a:ea typeface="+mn-lt"/>
                <a:cs typeface="+mn-lt"/>
              </a:rPr>
              <a:t>Na konci 2. fáze: přibývá zatížení na opřené ruce.</a:t>
            </a:r>
          </a:p>
          <a:p>
            <a:pPr lvl="1" algn="just"/>
            <a:r>
              <a:rPr lang="en-US" sz="1500" b="1">
                <a:ea typeface="+mn-lt"/>
                <a:cs typeface="+mn-lt"/>
              </a:rPr>
              <a:t>Dolní končetina zůstává ve flekčním držení.</a:t>
            </a:r>
          </a:p>
          <a:p>
            <a:pPr lvl="1" algn="just"/>
            <a:r>
              <a:rPr lang="en-US" sz="1500" b="1">
                <a:ea typeface="+mn-lt"/>
                <a:cs typeface="+mn-lt"/>
              </a:rPr>
              <a:t>Pozn.: Druhá fáze – pronace volného předloktí - se objeví teprve tehdy, když je dítě schopno symetricky napřímit šíji v poloze na břiše a opřít se o lokty. Pronační postavení předloktí je vždy spojeno s dorzální flexí zápěstí a povolením pěsti. Konečná opora o dlaň (bez hyperextenze v lokti) spadá do stejného časového období, ve kterém zcela mizí uchopový reflex ruky a dítě je schopno fázicky radiálně uchopovat.</a:t>
            </a:r>
          </a:p>
          <a:p>
            <a:pPr algn="just"/>
            <a:r>
              <a:rPr lang="en-US" sz="1500" b="1">
                <a:ea typeface="+mn-lt"/>
                <a:cs typeface="+mn-lt"/>
              </a:rPr>
              <a:t>3. fáze: od 8. do 10. měsíce</a:t>
            </a:r>
            <a:endParaRPr lang="en-US" sz="1500" b="1"/>
          </a:p>
          <a:p>
            <a:pPr lvl="1" algn="just"/>
            <a:r>
              <a:rPr lang="en-US" sz="1500" b="1">
                <a:ea typeface="+mn-lt"/>
                <a:cs typeface="+mn-lt"/>
              </a:rPr>
              <a:t>Abdukce volné dolní končetiny v kyčelním kloubu</a:t>
            </a:r>
          </a:p>
          <a:p>
            <a:pPr lvl="1" algn="just"/>
            <a:r>
              <a:rPr lang="en-US" sz="1500" b="1">
                <a:ea typeface="+mn-lt"/>
                <a:cs typeface="+mn-lt"/>
              </a:rPr>
              <a:t>Opora na zevní hraně nohy </a:t>
            </a:r>
          </a:p>
          <a:p>
            <a:pPr lvl="1" algn="just"/>
            <a:r>
              <a:rPr lang="en-US" sz="1500" b="1">
                <a:ea typeface="+mn-lt"/>
                <a:cs typeface="+mn-lt"/>
              </a:rPr>
              <a:t>Opora o celou plosku nohy</a:t>
            </a:r>
          </a:p>
          <a:p>
            <a:pPr lvl="1" algn="just"/>
            <a:r>
              <a:rPr lang="en-US" sz="1500" b="1">
                <a:ea typeface="+mn-lt"/>
                <a:cs typeface="+mn-lt"/>
              </a:rPr>
              <a:t>Pozn.: 3. fáze se objevuje současně se „standing reaction“. Objevuje se ve vývojové fázi, kdy je klinicky k dispozici vertikalizace. Dítě se nyní umí samo posadit a snaží se táhnout se nahoru.</a:t>
            </a:r>
            <a:br>
              <a:rPr lang="en-US" sz="1500" b="1" dirty="0">
                <a:ea typeface="+mn-lt"/>
                <a:cs typeface="+mn-lt"/>
              </a:rPr>
            </a:br>
            <a:br>
              <a:rPr lang="en-US" sz="1500" b="1" dirty="0">
                <a:ea typeface="+mn-lt"/>
                <a:cs typeface="+mn-lt"/>
              </a:rPr>
            </a:br>
            <a:endParaRPr lang="en-US" sz="1500" b="1">
              <a:ea typeface="+mn-lt"/>
              <a:cs typeface="+mn-lt"/>
            </a:endParaRPr>
          </a:p>
          <a:p>
            <a:pPr algn="just"/>
            <a:endParaRPr lang="cs-CZ" sz="1500" b="1" dirty="0"/>
          </a:p>
        </p:txBody>
      </p:sp>
      <p:sp>
        <p:nvSpPr>
          <p:cNvPr id="4" name="Zástupný obsah 3">
            <a:extLst>
              <a:ext uri="{FF2B5EF4-FFF2-40B4-BE49-F238E27FC236}">
                <a16:creationId xmlns:a16="http://schemas.microsoft.com/office/drawing/2014/main" id="{F84B0BD8-BC2F-453C-8182-8684725BCD3C}"/>
              </a:ext>
            </a:extLst>
          </p:cNvPr>
          <p:cNvSpPr>
            <a:spLocks noGrp="1"/>
          </p:cNvSpPr>
          <p:nvPr>
            <p:ph sz="half" idx="2"/>
          </p:nvPr>
        </p:nvSpPr>
        <p:spPr/>
        <p:txBody>
          <a:bodyPr vert="horz" lIns="91440" tIns="45720" rIns="91440" bIns="45720" rtlCol="0" anchor="t">
            <a:normAutofit fontScale="70000" lnSpcReduction="20000"/>
          </a:bodyPr>
          <a:lstStyle/>
          <a:p>
            <a:r>
              <a:rPr lang="cs-CZ"/>
              <a:t>m</a:t>
            </a:r>
          </a:p>
        </p:txBody>
      </p:sp>
      <p:pic>
        <p:nvPicPr>
          <p:cNvPr id="5" name="Obrázek 5" descr="Obsah obrázku text, osoba, interiér&#10;&#10;Popis se vygeneroval automaticky.">
            <a:extLst>
              <a:ext uri="{FF2B5EF4-FFF2-40B4-BE49-F238E27FC236}">
                <a16:creationId xmlns:a16="http://schemas.microsoft.com/office/drawing/2014/main" id="{C7EB52A2-9360-4079-9758-A397D5EA8E11}"/>
              </a:ext>
            </a:extLst>
          </p:cNvPr>
          <p:cNvPicPr>
            <a:picLocks noChangeAspect="1"/>
          </p:cNvPicPr>
          <p:nvPr/>
        </p:nvPicPr>
        <p:blipFill>
          <a:blip r:embed="rId2"/>
          <a:stretch>
            <a:fillRect/>
          </a:stretch>
        </p:blipFill>
        <p:spPr>
          <a:xfrm>
            <a:off x="5948218" y="945399"/>
            <a:ext cx="3135745" cy="2069293"/>
          </a:xfrm>
          <a:prstGeom prst="rect">
            <a:avLst/>
          </a:prstGeom>
        </p:spPr>
      </p:pic>
      <p:pic>
        <p:nvPicPr>
          <p:cNvPr id="6" name="Obrázek 6" descr="Obsah obrázku osoba, interiér, postel&#10;&#10;Popis se vygeneroval automaticky.">
            <a:extLst>
              <a:ext uri="{FF2B5EF4-FFF2-40B4-BE49-F238E27FC236}">
                <a16:creationId xmlns:a16="http://schemas.microsoft.com/office/drawing/2014/main" id="{6ECC2B63-FA26-485E-83C6-742092BE7CB4}"/>
              </a:ext>
            </a:extLst>
          </p:cNvPr>
          <p:cNvPicPr>
            <a:picLocks noChangeAspect="1"/>
          </p:cNvPicPr>
          <p:nvPr/>
        </p:nvPicPr>
        <p:blipFill>
          <a:blip r:embed="rId3"/>
          <a:stretch>
            <a:fillRect/>
          </a:stretch>
        </p:blipFill>
        <p:spPr>
          <a:xfrm>
            <a:off x="9088581" y="3008058"/>
            <a:ext cx="3101109" cy="2007974"/>
          </a:xfrm>
          <a:prstGeom prst="rect">
            <a:avLst/>
          </a:prstGeom>
        </p:spPr>
      </p:pic>
      <p:pic>
        <p:nvPicPr>
          <p:cNvPr id="7" name="Obrázek 7" descr="Obsah obrázku text, osoba, muž, interiér&#10;&#10;Popis se vygeneroval automaticky.">
            <a:extLst>
              <a:ext uri="{FF2B5EF4-FFF2-40B4-BE49-F238E27FC236}">
                <a16:creationId xmlns:a16="http://schemas.microsoft.com/office/drawing/2014/main" id="{54ED22AC-6BCE-44BA-8B95-812A30A06154}"/>
              </a:ext>
            </a:extLst>
          </p:cNvPr>
          <p:cNvPicPr>
            <a:picLocks noChangeAspect="1"/>
          </p:cNvPicPr>
          <p:nvPr/>
        </p:nvPicPr>
        <p:blipFill>
          <a:blip r:embed="rId4"/>
          <a:stretch>
            <a:fillRect/>
          </a:stretch>
        </p:blipFill>
        <p:spPr>
          <a:xfrm>
            <a:off x="6860309" y="4873932"/>
            <a:ext cx="3031836" cy="1982319"/>
          </a:xfrm>
          <a:prstGeom prst="rect">
            <a:avLst/>
          </a:prstGeom>
        </p:spPr>
      </p:pic>
    </p:spTree>
    <p:extLst>
      <p:ext uri="{BB962C8B-B14F-4D97-AF65-F5344CB8AC3E}">
        <p14:creationId xmlns:p14="http://schemas.microsoft.com/office/powerpoint/2010/main" val="2780508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ED85572-26BE-478E-A364-2A3317E57852}"/>
              </a:ext>
            </a:extLst>
          </p:cNvPr>
          <p:cNvSpPr>
            <a:spLocks noGrp="1"/>
          </p:cNvSpPr>
          <p:nvPr>
            <p:ph type="title"/>
          </p:nvPr>
        </p:nvSpPr>
        <p:spPr>
          <a:xfrm>
            <a:off x="163947" y="83668"/>
            <a:ext cx="7933040" cy="840679"/>
          </a:xfrm>
        </p:spPr>
        <p:txBody>
          <a:bodyPr>
            <a:normAutofit fontScale="90000"/>
          </a:bodyPr>
          <a:lstStyle/>
          <a:p>
            <a:r>
              <a:rPr lang="cs-CZ"/>
              <a:t>REAKCE PODLE PEIPERA A ISBERTA</a:t>
            </a:r>
          </a:p>
        </p:txBody>
      </p:sp>
      <p:sp>
        <p:nvSpPr>
          <p:cNvPr id="3" name="Zástupný obsah 2">
            <a:extLst>
              <a:ext uri="{FF2B5EF4-FFF2-40B4-BE49-F238E27FC236}">
                <a16:creationId xmlns:a16="http://schemas.microsoft.com/office/drawing/2014/main" id="{3DB82AFB-F5A4-4906-872A-B657ED7E2F04}"/>
              </a:ext>
            </a:extLst>
          </p:cNvPr>
          <p:cNvSpPr>
            <a:spLocks noGrp="1"/>
          </p:cNvSpPr>
          <p:nvPr>
            <p:ph idx="1"/>
          </p:nvPr>
        </p:nvSpPr>
        <p:spPr>
          <a:xfrm>
            <a:off x="163945" y="1127911"/>
            <a:ext cx="7377545" cy="5533962"/>
          </a:xfrm>
        </p:spPr>
        <p:txBody>
          <a:bodyPr vert="horz" lIns="91440" tIns="45720" rIns="91440" bIns="45720" rtlCol="0" anchor="t">
            <a:normAutofit/>
          </a:bodyPr>
          <a:lstStyle/>
          <a:p>
            <a:pPr algn="just">
              <a:lnSpc>
                <a:spcPct val="110000"/>
              </a:lnSpc>
            </a:pPr>
            <a:r>
              <a:rPr lang="cs-CZ" sz="1400" b="1">
                <a:ea typeface="+mn-lt"/>
                <a:cs typeface="+mn-lt"/>
              </a:rPr>
              <a:t>Výchozí poloha: V prvních 4-5 měsících poloha na zádech, pak poloha na břiše. Hlava ve středním postavení, ruce by měly být otevřeny.</a:t>
            </a:r>
            <a:endParaRPr lang="cs-CZ" sz="1400" b="1"/>
          </a:p>
          <a:p>
            <a:pPr algn="just">
              <a:lnSpc>
                <a:spcPct val="110000"/>
              </a:lnSpc>
            </a:pPr>
            <a:r>
              <a:rPr lang="cs-CZ" sz="1400" b="1">
                <a:ea typeface="+mn-lt"/>
                <a:cs typeface="+mn-lt"/>
              </a:rPr>
              <a:t>Provokační manévr: U novorozenců a malých kojenců uchopujeme stehno více proximálně, u větších kojenců a malých dětí uchopujeme distální část stehna nebo kolenní kloub. Pak dítě náhle převrátíme do verikály hlavou dolů.</a:t>
            </a:r>
            <a:endParaRPr lang="cs-CZ" sz="1400" b="1"/>
          </a:p>
          <a:p>
            <a:pPr algn="just">
              <a:lnSpc>
                <a:spcPct val="110000"/>
              </a:lnSpc>
            </a:pPr>
            <a:r>
              <a:rPr lang="cs-CZ" sz="1400" b="1">
                <a:ea typeface="+mn-lt"/>
                <a:cs typeface="+mn-lt"/>
              </a:rPr>
              <a:t>Obecné poznámky:</a:t>
            </a:r>
            <a:endParaRPr lang="cs-CZ" sz="1400" b="1" dirty="0">
              <a:ea typeface="+mn-lt"/>
              <a:cs typeface="+mn-lt"/>
            </a:endParaRPr>
          </a:p>
          <a:p>
            <a:pPr lvl="1" algn="just">
              <a:lnSpc>
                <a:spcPct val="110000"/>
              </a:lnSpc>
            </a:pPr>
            <a:r>
              <a:rPr lang="cs-CZ" sz="1400" b="1">
                <a:ea typeface="+mn-lt"/>
                <a:cs typeface="+mn-lt"/>
              </a:rPr>
              <a:t>Reakce dítěte je hodnocena v okamžiku zvednutí.</a:t>
            </a:r>
            <a:endParaRPr lang="cs-CZ" sz="1400" b="1" dirty="0">
              <a:ea typeface="+mn-lt"/>
              <a:cs typeface="+mn-lt"/>
            </a:endParaRPr>
          </a:p>
          <a:p>
            <a:pPr lvl="1" algn="just">
              <a:lnSpc>
                <a:spcPct val="110000"/>
              </a:lnSpc>
            </a:pPr>
            <a:r>
              <a:rPr lang="cs-CZ" sz="1400" b="1">
                <a:ea typeface="+mn-lt"/>
                <a:cs typeface="+mn-lt"/>
              </a:rPr>
              <a:t>Před každým vyšetřením musí být otevřeny ruce, především u novorozenců a malých kojenců.</a:t>
            </a:r>
            <a:endParaRPr lang="cs-CZ" sz="1400" b="1" dirty="0">
              <a:ea typeface="+mn-lt"/>
              <a:cs typeface="+mn-lt"/>
            </a:endParaRPr>
          </a:p>
          <a:p>
            <a:pPr lvl="1" algn="just">
              <a:lnSpc>
                <a:spcPct val="110000"/>
              </a:lnSpc>
            </a:pPr>
            <a:r>
              <a:rPr lang="cs-CZ" sz="1400" b="1">
                <a:ea typeface="+mn-lt"/>
                <a:cs typeface="+mn-lt"/>
              </a:rPr>
              <a:t>Dítě mladší 5 měsíců musí být bezpodmínečně vyšetřováno z polohy na zádech kvůli ještě přetrvávající ventrální flexi pánve.</a:t>
            </a:r>
            <a:endParaRPr lang="cs-CZ" sz="1400" b="1" dirty="0">
              <a:ea typeface="+mn-lt"/>
              <a:cs typeface="+mn-lt"/>
            </a:endParaRPr>
          </a:p>
          <a:p>
            <a:pPr lvl="1" algn="just">
              <a:lnSpc>
                <a:spcPct val="110000"/>
              </a:lnSpc>
            </a:pPr>
            <a:r>
              <a:rPr lang="cs-CZ" sz="1400" b="1">
                <a:ea typeface="+mn-lt"/>
                <a:cs typeface="+mn-lt"/>
              </a:rPr>
              <a:t>Dítě starší 6 měsíců je výhodnější vyšetřovat z polohy na břiše, protože má pak méně možností zachytit se vyšetřujícího.</a:t>
            </a:r>
            <a:endParaRPr lang="cs-CZ" sz="1400" b="1" dirty="0">
              <a:ea typeface="+mn-lt"/>
              <a:cs typeface="+mn-lt"/>
            </a:endParaRPr>
          </a:p>
          <a:p>
            <a:pPr algn="just">
              <a:lnSpc>
                <a:spcPct val="110000"/>
              </a:lnSpc>
            </a:pPr>
            <a:endParaRPr lang="cs-CZ" sz="1400" b="1" dirty="0">
              <a:ea typeface="+mn-lt"/>
              <a:cs typeface="+mn-lt"/>
            </a:endParaRPr>
          </a:p>
          <a:p>
            <a:pPr algn="just">
              <a:lnSpc>
                <a:spcPct val="110000"/>
              </a:lnSpc>
            </a:pPr>
            <a:r>
              <a:rPr lang="cs-CZ" sz="1400" b="1">
                <a:ea typeface="+mn-lt"/>
                <a:cs typeface="+mn-lt"/>
              </a:rPr>
              <a:t>1. fáze: od 1. týdne do konce 3. měsíce</a:t>
            </a:r>
            <a:endParaRPr lang="cs-CZ" sz="1400" b="1"/>
          </a:p>
          <a:p>
            <a:pPr lvl="1" algn="just">
              <a:lnSpc>
                <a:spcPct val="110000"/>
              </a:lnSpc>
            </a:pPr>
            <a:r>
              <a:rPr lang="cs-CZ" sz="1400" b="1">
                <a:ea typeface="+mn-lt"/>
                <a:cs typeface="+mn-lt"/>
              </a:rPr>
              <a:t>V prvních 6 týdnech: Moro reakce – objímací fáze (1a-fáze)</a:t>
            </a:r>
            <a:endParaRPr lang="cs-CZ" sz="1400" b="1"/>
          </a:p>
          <a:p>
            <a:pPr lvl="1" algn="just">
              <a:lnSpc>
                <a:spcPct val="110000"/>
              </a:lnSpc>
            </a:pPr>
            <a:r>
              <a:rPr lang="cs-CZ" sz="1400" b="1">
                <a:ea typeface="+mn-lt"/>
                <a:cs typeface="+mn-lt"/>
              </a:rPr>
              <a:t>Pak (1b-fáze): Neúplná moro-reakce horních končetin (bez „objímací fáze“).</a:t>
            </a:r>
            <a:endParaRPr lang="cs-CZ" sz="1400" b="1"/>
          </a:p>
          <a:p>
            <a:pPr lvl="1" algn="just">
              <a:lnSpc>
                <a:spcPct val="110000"/>
              </a:lnSpc>
            </a:pPr>
            <a:r>
              <a:rPr lang="cs-CZ" sz="1400" b="1">
                <a:ea typeface="+mn-lt"/>
                <a:cs typeface="+mn-lt"/>
              </a:rPr>
              <a:t>Šíje napřímena, pánev ventrálně flektována.</a:t>
            </a:r>
            <a:endParaRPr lang="cs-CZ" sz="1400" b="1"/>
          </a:p>
        </p:txBody>
      </p:sp>
      <p:pic>
        <p:nvPicPr>
          <p:cNvPr id="4" name="Obrázek 4" descr="Obsah obrázku text, osoba, interiér&#10;&#10;Popis se vygeneroval automaticky.">
            <a:extLst>
              <a:ext uri="{FF2B5EF4-FFF2-40B4-BE49-F238E27FC236}">
                <a16:creationId xmlns:a16="http://schemas.microsoft.com/office/drawing/2014/main" id="{D834BE3A-F1AF-4DFA-B7D1-61EB268BD499}"/>
              </a:ext>
            </a:extLst>
          </p:cNvPr>
          <p:cNvPicPr>
            <a:picLocks noChangeAspect="1"/>
          </p:cNvPicPr>
          <p:nvPr/>
        </p:nvPicPr>
        <p:blipFill rotWithShape="1">
          <a:blip r:embed="rId2"/>
          <a:srcRect l="5375" r="-2" b="-2"/>
          <a:stretch/>
        </p:blipFill>
        <p:spPr>
          <a:xfrm>
            <a:off x="7924803" y="1"/>
            <a:ext cx="4267197" cy="6870626"/>
          </a:xfrm>
          <a:prstGeom prst="rect">
            <a:avLst/>
          </a:prstGeom>
        </p:spPr>
      </p:pic>
      <p:sp>
        <p:nvSpPr>
          <p:cNvPr id="21" name="Freeform: Shape 20">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29120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409A230-1F63-4EE2-8589-626E2B6F9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CA51A8C-0E50-41DF-A91D-08AF981DA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96D2A81-8ABB-4DD9-96A0-733693A9E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848353" y="0"/>
            <a:ext cx="2343647" cy="4385568"/>
          </a:xfrm>
          <a:custGeom>
            <a:avLst/>
            <a:gdLst>
              <a:gd name="connsiteX0" fmla="*/ 2343647 w 2343647"/>
              <a:gd name="connsiteY0" fmla="*/ 4385568 h 4385568"/>
              <a:gd name="connsiteX1" fmla="*/ 2329829 w 2343647"/>
              <a:gd name="connsiteY1" fmla="*/ 4385568 h 4385568"/>
              <a:gd name="connsiteX2" fmla="*/ 2309087 w 2343647"/>
              <a:gd name="connsiteY2" fmla="*/ 4243910 h 4385568"/>
              <a:gd name="connsiteX3" fmla="*/ 134816 w 2343647"/>
              <a:gd name="connsiteY3" fmla="*/ 2266740 h 4385568"/>
              <a:gd name="connsiteX4" fmla="*/ 0 w 2343647"/>
              <a:gd name="connsiteY4" fmla="*/ 2260357 h 4385568"/>
              <a:gd name="connsiteX5" fmla="*/ 134816 w 2343647"/>
              <a:gd name="connsiteY5" fmla="*/ 2253974 h 4385568"/>
              <a:gd name="connsiteX6" fmla="*/ 2340504 w 2343647"/>
              <a:gd name="connsiteY6" fmla="*/ 62243 h 4385568"/>
              <a:gd name="connsiteX7" fmla="*/ 2343647 w 2343647"/>
              <a:gd name="connsiteY7" fmla="*/ 0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2343647" y="4385568"/>
                </a:moveTo>
                <a:lnTo>
                  <a:pt x="2329829" y="4385568"/>
                </a:lnTo>
                <a:lnTo>
                  <a:pt x="2309087" y="4243910"/>
                </a:lnTo>
                <a:cubicBezTo>
                  <a:pt x="2106054" y="3186505"/>
                  <a:pt x="1224286" y="2370437"/>
                  <a:pt x="134816" y="2266740"/>
                </a:cubicBezTo>
                <a:lnTo>
                  <a:pt x="0" y="2260357"/>
                </a:lnTo>
                <a:lnTo>
                  <a:pt x="134816" y="2253974"/>
                </a:lnTo>
                <a:cubicBezTo>
                  <a:pt x="1296917" y="2143364"/>
                  <a:pt x="2222700" y="1222233"/>
                  <a:pt x="2340504" y="62243"/>
                </a:cubicBezTo>
                <a:lnTo>
                  <a:pt x="234364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7931CC98-8C1D-402C-BEC5-3B8396015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848353" y="0"/>
            <a:ext cx="2343647" cy="4385568"/>
          </a:xfrm>
          <a:custGeom>
            <a:avLst/>
            <a:gdLst>
              <a:gd name="connsiteX0" fmla="*/ 2343647 w 2343647"/>
              <a:gd name="connsiteY0" fmla="*/ 4385568 h 4385568"/>
              <a:gd name="connsiteX1" fmla="*/ 2329829 w 2343647"/>
              <a:gd name="connsiteY1" fmla="*/ 4385568 h 4385568"/>
              <a:gd name="connsiteX2" fmla="*/ 2309087 w 2343647"/>
              <a:gd name="connsiteY2" fmla="*/ 4243910 h 4385568"/>
              <a:gd name="connsiteX3" fmla="*/ 134816 w 2343647"/>
              <a:gd name="connsiteY3" fmla="*/ 2266740 h 4385568"/>
              <a:gd name="connsiteX4" fmla="*/ 0 w 2343647"/>
              <a:gd name="connsiteY4" fmla="*/ 2260357 h 4385568"/>
              <a:gd name="connsiteX5" fmla="*/ 134816 w 2343647"/>
              <a:gd name="connsiteY5" fmla="*/ 2253974 h 4385568"/>
              <a:gd name="connsiteX6" fmla="*/ 2340504 w 2343647"/>
              <a:gd name="connsiteY6" fmla="*/ 62243 h 4385568"/>
              <a:gd name="connsiteX7" fmla="*/ 2343647 w 2343647"/>
              <a:gd name="connsiteY7" fmla="*/ 0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2343647" y="4385568"/>
                </a:moveTo>
                <a:lnTo>
                  <a:pt x="2329829" y="4385568"/>
                </a:lnTo>
                <a:lnTo>
                  <a:pt x="2309087" y="4243910"/>
                </a:lnTo>
                <a:cubicBezTo>
                  <a:pt x="2106054" y="3186505"/>
                  <a:pt x="1224286" y="2370437"/>
                  <a:pt x="134816" y="2266740"/>
                </a:cubicBezTo>
                <a:lnTo>
                  <a:pt x="0" y="2260357"/>
                </a:lnTo>
                <a:lnTo>
                  <a:pt x="134816" y="2253974"/>
                </a:lnTo>
                <a:cubicBezTo>
                  <a:pt x="1296917" y="2143364"/>
                  <a:pt x="2222700" y="1222233"/>
                  <a:pt x="2340504" y="62243"/>
                </a:cubicBezTo>
                <a:lnTo>
                  <a:pt x="2343647" y="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DBC8D282-CAFB-40C0-9A3B-83E161E631D7}"/>
              </a:ext>
            </a:extLst>
          </p:cNvPr>
          <p:cNvSpPr>
            <a:spLocks noGrp="1"/>
          </p:cNvSpPr>
          <p:nvPr>
            <p:ph type="title"/>
          </p:nvPr>
        </p:nvSpPr>
        <p:spPr>
          <a:xfrm>
            <a:off x="914401" y="405245"/>
            <a:ext cx="9614847" cy="1507226"/>
          </a:xfrm>
        </p:spPr>
        <p:txBody>
          <a:bodyPr>
            <a:normAutofit/>
          </a:bodyPr>
          <a:lstStyle/>
          <a:p>
            <a:r>
              <a:rPr lang="cs-CZ">
                <a:solidFill>
                  <a:srgbClr val="FFFFFF"/>
                </a:solidFill>
                <a:ea typeface="+mj-lt"/>
                <a:cs typeface="+mj-lt"/>
              </a:rPr>
              <a:t>REAKCE PODLE PEIPERA A ISBERTA</a:t>
            </a:r>
            <a:endParaRPr lang="cs-CZ">
              <a:solidFill>
                <a:srgbClr val="FFFFFF"/>
              </a:solidFill>
            </a:endParaRPr>
          </a:p>
        </p:txBody>
      </p:sp>
      <p:pic>
        <p:nvPicPr>
          <p:cNvPr id="15" name="Obrázek 16" descr="Obsah obrázku osoba, interiér&#10;&#10;Popis se vygeneroval automaticky.">
            <a:extLst>
              <a:ext uri="{FF2B5EF4-FFF2-40B4-BE49-F238E27FC236}">
                <a16:creationId xmlns:a16="http://schemas.microsoft.com/office/drawing/2014/main" id="{D52ED43E-CC16-41CC-B70C-E2F24D9C4A9A}"/>
              </a:ext>
            </a:extLst>
          </p:cNvPr>
          <p:cNvPicPr>
            <a:picLocks noChangeAspect="1"/>
          </p:cNvPicPr>
          <p:nvPr/>
        </p:nvPicPr>
        <p:blipFill>
          <a:blip r:embed="rId2"/>
          <a:stretch>
            <a:fillRect/>
          </a:stretch>
        </p:blipFill>
        <p:spPr>
          <a:xfrm>
            <a:off x="609600" y="2644402"/>
            <a:ext cx="2267804" cy="3431389"/>
          </a:xfrm>
          <a:prstGeom prst="rect">
            <a:avLst/>
          </a:prstGeom>
        </p:spPr>
      </p:pic>
      <p:pic>
        <p:nvPicPr>
          <p:cNvPr id="17" name="Obrázek 18" descr="Obsah obrázku osoba, interiér&#10;&#10;Popis se vygeneroval automaticky.">
            <a:extLst>
              <a:ext uri="{FF2B5EF4-FFF2-40B4-BE49-F238E27FC236}">
                <a16:creationId xmlns:a16="http://schemas.microsoft.com/office/drawing/2014/main" id="{E3BF89EC-7EA6-4E22-A4B5-9FAE77DADF27}"/>
              </a:ext>
            </a:extLst>
          </p:cNvPr>
          <p:cNvPicPr>
            <a:picLocks noChangeAspect="1"/>
          </p:cNvPicPr>
          <p:nvPr/>
        </p:nvPicPr>
        <p:blipFill>
          <a:blip r:embed="rId3"/>
          <a:stretch>
            <a:fillRect/>
          </a:stretch>
        </p:blipFill>
        <p:spPr>
          <a:xfrm>
            <a:off x="3202674" y="2650431"/>
            <a:ext cx="2267804" cy="3419331"/>
          </a:xfrm>
          <a:prstGeom prst="rect">
            <a:avLst/>
          </a:prstGeom>
        </p:spPr>
      </p:pic>
      <p:graphicFrame>
        <p:nvGraphicFramePr>
          <p:cNvPr id="22" name="Zástupný obsah 2">
            <a:extLst>
              <a:ext uri="{FF2B5EF4-FFF2-40B4-BE49-F238E27FC236}">
                <a16:creationId xmlns:a16="http://schemas.microsoft.com/office/drawing/2014/main" id="{F56FFA92-A495-4BA0-886D-1B8660E07DA1}"/>
              </a:ext>
            </a:extLst>
          </p:cNvPr>
          <p:cNvGraphicFramePr>
            <a:graphicFrameLocks noGrp="1"/>
          </p:cNvGraphicFramePr>
          <p:nvPr>
            <p:ph idx="1"/>
            <p:extLst>
              <p:ext uri="{D42A27DB-BD31-4B8C-83A1-F6EECF244321}">
                <p14:modId xmlns:p14="http://schemas.microsoft.com/office/powerpoint/2010/main" val="188984058"/>
              </p:ext>
            </p:extLst>
          </p:nvPr>
        </p:nvGraphicFramePr>
        <p:xfrm>
          <a:off x="5657273" y="2814783"/>
          <a:ext cx="4876800" cy="366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 name="Obrázek 32" descr="Obsah obrázku text, interiér, osoba&#10;&#10;Popis se vygeneroval automaticky.">
            <a:extLst>
              <a:ext uri="{FF2B5EF4-FFF2-40B4-BE49-F238E27FC236}">
                <a16:creationId xmlns:a16="http://schemas.microsoft.com/office/drawing/2014/main" id="{36BD6631-0835-4EFE-9C22-5859EE2C1DC2}"/>
              </a:ext>
            </a:extLst>
          </p:cNvPr>
          <p:cNvPicPr>
            <a:picLocks noChangeAspect="1"/>
          </p:cNvPicPr>
          <p:nvPr/>
        </p:nvPicPr>
        <p:blipFill>
          <a:blip r:embed="rId9"/>
          <a:stretch>
            <a:fillRect/>
          </a:stretch>
        </p:blipFill>
        <p:spPr>
          <a:xfrm>
            <a:off x="10201853" y="38966"/>
            <a:ext cx="1948295" cy="2981613"/>
          </a:xfrm>
          <a:prstGeom prst="rect">
            <a:avLst/>
          </a:prstGeom>
        </p:spPr>
      </p:pic>
    </p:spTree>
    <p:extLst>
      <p:ext uri="{BB962C8B-B14F-4D97-AF65-F5344CB8AC3E}">
        <p14:creationId xmlns:p14="http://schemas.microsoft.com/office/powerpoint/2010/main" val="1653883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409A230-1F63-4EE2-8589-626E2B6F9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A51A8C-0E50-41DF-A91D-08AF981DA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6D2A81-8ABB-4DD9-96A0-733693A9E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848353" y="0"/>
            <a:ext cx="2343647" cy="4385568"/>
          </a:xfrm>
          <a:custGeom>
            <a:avLst/>
            <a:gdLst>
              <a:gd name="connsiteX0" fmla="*/ 2343647 w 2343647"/>
              <a:gd name="connsiteY0" fmla="*/ 4385568 h 4385568"/>
              <a:gd name="connsiteX1" fmla="*/ 2329829 w 2343647"/>
              <a:gd name="connsiteY1" fmla="*/ 4385568 h 4385568"/>
              <a:gd name="connsiteX2" fmla="*/ 2309087 w 2343647"/>
              <a:gd name="connsiteY2" fmla="*/ 4243910 h 4385568"/>
              <a:gd name="connsiteX3" fmla="*/ 134816 w 2343647"/>
              <a:gd name="connsiteY3" fmla="*/ 2266740 h 4385568"/>
              <a:gd name="connsiteX4" fmla="*/ 0 w 2343647"/>
              <a:gd name="connsiteY4" fmla="*/ 2260357 h 4385568"/>
              <a:gd name="connsiteX5" fmla="*/ 134816 w 2343647"/>
              <a:gd name="connsiteY5" fmla="*/ 2253974 h 4385568"/>
              <a:gd name="connsiteX6" fmla="*/ 2340504 w 2343647"/>
              <a:gd name="connsiteY6" fmla="*/ 62243 h 4385568"/>
              <a:gd name="connsiteX7" fmla="*/ 2343647 w 2343647"/>
              <a:gd name="connsiteY7" fmla="*/ 0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2343647" y="4385568"/>
                </a:moveTo>
                <a:lnTo>
                  <a:pt x="2329829" y="4385568"/>
                </a:lnTo>
                <a:lnTo>
                  <a:pt x="2309087" y="4243910"/>
                </a:lnTo>
                <a:cubicBezTo>
                  <a:pt x="2106054" y="3186505"/>
                  <a:pt x="1224286" y="2370437"/>
                  <a:pt x="134816" y="2266740"/>
                </a:cubicBezTo>
                <a:lnTo>
                  <a:pt x="0" y="2260357"/>
                </a:lnTo>
                <a:lnTo>
                  <a:pt x="134816" y="2253974"/>
                </a:lnTo>
                <a:cubicBezTo>
                  <a:pt x="1296917" y="2143364"/>
                  <a:pt x="2222700" y="1222233"/>
                  <a:pt x="2340504" y="62243"/>
                </a:cubicBezTo>
                <a:lnTo>
                  <a:pt x="234364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7931CC98-8C1D-402C-BEC5-3B8396015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848353" y="0"/>
            <a:ext cx="2343647" cy="4385568"/>
          </a:xfrm>
          <a:custGeom>
            <a:avLst/>
            <a:gdLst>
              <a:gd name="connsiteX0" fmla="*/ 2343647 w 2343647"/>
              <a:gd name="connsiteY0" fmla="*/ 4385568 h 4385568"/>
              <a:gd name="connsiteX1" fmla="*/ 2329829 w 2343647"/>
              <a:gd name="connsiteY1" fmla="*/ 4385568 h 4385568"/>
              <a:gd name="connsiteX2" fmla="*/ 2309087 w 2343647"/>
              <a:gd name="connsiteY2" fmla="*/ 4243910 h 4385568"/>
              <a:gd name="connsiteX3" fmla="*/ 134816 w 2343647"/>
              <a:gd name="connsiteY3" fmla="*/ 2266740 h 4385568"/>
              <a:gd name="connsiteX4" fmla="*/ 0 w 2343647"/>
              <a:gd name="connsiteY4" fmla="*/ 2260357 h 4385568"/>
              <a:gd name="connsiteX5" fmla="*/ 134816 w 2343647"/>
              <a:gd name="connsiteY5" fmla="*/ 2253974 h 4385568"/>
              <a:gd name="connsiteX6" fmla="*/ 2340504 w 2343647"/>
              <a:gd name="connsiteY6" fmla="*/ 62243 h 4385568"/>
              <a:gd name="connsiteX7" fmla="*/ 2343647 w 2343647"/>
              <a:gd name="connsiteY7" fmla="*/ 0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2343647" y="4385568"/>
                </a:moveTo>
                <a:lnTo>
                  <a:pt x="2329829" y="4385568"/>
                </a:lnTo>
                <a:lnTo>
                  <a:pt x="2309087" y="4243910"/>
                </a:lnTo>
                <a:cubicBezTo>
                  <a:pt x="2106054" y="3186505"/>
                  <a:pt x="1224286" y="2370437"/>
                  <a:pt x="134816" y="2266740"/>
                </a:cubicBezTo>
                <a:lnTo>
                  <a:pt x="0" y="2260357"/>
                </a:lnTo>
                <a:lnTo>
                  <a:pt x="134816" y="2253974"/>
                </a:lnTo>
                <a:cubicBezTo>
                  <a:pt x="1296917" y="2143364"/>
                  <a:pt x="2222700" y="1222233"/>
                  <a:pt x="2340504" y="62243"/>
                </a:cubicBezTo>
                <a:lnTo>
                  <a:pt x="2343647" y="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3277BB8-FC74-405C-8C58-1A0FF5C15BE5}"/>
              </a:ext>
            </a:extLst>
          </p:cNvPr>
          <p:cNvSpPr>
            <a:spLocks noGrp="1"/>
          </p:cNvSpPr>
          <p:nvPr>
            <p:ph type="title"/>
          </p:nvPr>
        </p:nvSpPr>
        <p:spPr>
          <a:xfrm>
            <a:off x="914401" y="405245"/>
            <a:ext cx="9614847" cy="1507226"/>
          </a:xfrm>
        </p:spPr>
        <p:txBody>
          <a:bodyPr>
            <a:normAutofit/>
          </a:bodyPr>
          <a:lstStyle/>
          <a:p>
            <a:r>
              <a:rPr lang="cs-CZ">
                <a:solidFill>
                  <a:srgbClr val="FFFFFF"/>
                </a:solidFill>
              </a:rPr>
              <a:t>VERTIKÁLNÍ ZÁVĚS PODLE COLLISOVÉ</a:t>
            </a:r>
          </a:p>
        </p:txBody>
      </p:sp>
      <p:pic>
        <p:nvPicPr>
          <p:cNvPr id="5" name="Obrázek 5" descr="Obsah obrázku text, osoba, interiér&#10;&#10;Popis se vygeneroval automaticky.">
            <a:extLst>
              <a:ext uri="{FF2B5EF4-FFF2-40B4-BE49-F238E27FC236}">
                <a16:creationId xmlns:a16="http://schemas.microsoft.com/office/drawing/2014/main" id="{9AA80FF6-8FDA-4EEF-97EC-740D51F1B272}"/>
              </a:ext>
            </a:extLst>
          </p:cNvPr>
          <p:cNvPicPr>
            <a:picLocks noChangeAspect="1"/>
          </p:cNvPicPr>
          <p:nvPr/>
        </p:nvPicPr>
        <p:blipFill>
          <a:blip r:embed="rId2"/>
          <a:stretch>
            <a:fillRect/>
          </a:stretch>
        </p:blipFill>
        <p:spPr>
          <a:xfrm>
            <a:off x="3276600" y="2478924"/>
            <a:ext cx="2267804" cy="3485256"/>
          </a:xfrm>
          <a:prstGeom prst="rect">
            <a:avLst/>
          </a:prstGeom>
        </p:spPr>
      </p:pic>
      <p:pic>
        <p:nvPicPr>
          <p:cNvPr id="4" name="Obrázek 4" descr="Obsah obrázku text, osoba&#10;&#10;Popis se vygeneroval automaticky.">
            <a:extLst>
              <a:ext uri="{FF2B5EF4-FFF2-40B4-BE49-F238E27FC236}">
                <a16:creationId xmlns:a16="http://schemas.microsoft.com/office/drawing/2014/main" id="{1C2ABDC8-B5A0-42A6-A69F-A696410CCB77}"/>
              </a:ext>
            </a:extLst>
          </p:cNvPr>
          <p:cNvPicPr>
            <a:picLocks noChangeAspect="1"/>
          </p:cNvPicPr>
          <p:nvPr/>
        </p:nvPicPr>
        <p:blipFill>
          <a:blip r:embed="rId3"/>
          <a:stretch>
            <a:fillRect/>
          </a:stretch>
        </p:blipFill>
        <p:spPr>
          <a:xfrm>
            <a:off x="420219" y="2473736"/>
            <a:ext cx="2267804" cy="3449449"/>
          </a:xfrm>
          <a:prstGeom prst="rect">
            <a:avLst/>
          </a:prstGeom>
        </p:spPr>
      </p:pic>
      <p:sp>
        <p:nvSpPr>
          <p:cNvPr id="3" name="Zástupný obsah 2">
            <a:extLst>
              <a:ext uri="{FF2B5EF4-FFF2-40B4-BE49-F238E27FC236}">
                <a16:creationId xmlns:a16="http://schemas.microsoft.com/office/drawing/2014/main" id="{5E97D965-B712-4E61-A766-DEEBDBB9559E}"/>
              </a:ext>
            </a:extLst>
          </p:cNvPr>
          <p:cNvSpPr>
            <a:spLocks noGrp="1"/>
          </p:cNvSpPr>
          <p:nvPr>
            <p:ph idx="1"/>
          </p:nvPr>
        </p:nvSpPr>
        <p:spPr>
          <a:xfrm>
            <a:off x="6096000" y="2479966"/>
            <a:ext cx="5153890" cy="3974087"/>
          </a:xfrm>
        </p:spPr>
        <p:txBody>
          <a:bodyPr vert="horz" lIns="91440" tIns="45720" rIns="91440" bIns="45720" rtlCol="0" anchor="t">
            <a:normAutofit/>
          </a:bodyPr>
          <a:lstStyle/>
          <a:p>
            <a:pPr algn="just">
              <a:lnSpc>
                <a:spcPct val="110000"/>
              </a:lnSpc>
            </a:pPr>
            <a:r>
              <a:rPr lang="cs-CZ" sz="1600" b="1">
                <a:ea typeface="+mn-lt"/>
                <a:cs typeface="+mn-lt"/>
              </a:rPr>
              <a:t>Výchozí poloha: poloha na zádech.</a:t>
            </a:r>
            <a:endParaRPr lang="cs-CZ" sz="1600" b="1"/>
          </a:p>
          <a:p>
            <a:pPr algn="just">
              <a:lnSpc>
                <a:spcPct val="110000"/>
              </a:lnSpc>
            </a:pPr>
            <a:r>
              <a:rPr lang="cs-CZ" sz="1600" b="1">
                <a:ea typeface="+mn-lt"/>
                <a:cs typeface="+mn-lt"/>
              </a:rPr>
              <a:t>Provokační manévr: Dítě je drženo za koleno (u malých kojenců za stehno blíže kyčelnímu kloubu) a náhle zvednuto do vertikály hlavou dolů.</a:t>
            </a:r>
            <a:endParaRPr lang="cs-CZ" sz="1600" b="1"/>
          </a:p>
          <a:p>
            <a:pPr algn="just">
              <a:lnSpc>
                <a:spcPct val="110000"/>
              </a:lnSpc>
            </a:pPr>
            <a:r>
              <a:rPr lang="cs-CZ" sz="1600" b="1">
                <a:ea typeface="+mn-lt"/>
                <a:cs typeface="+mn-lt"/>
              </a:rPr>
              <a:t>1. fáze: od 1. týdne do konce 6./7. měsíce</a:t>
            </a:r>
          </a:p>
          <a:p>
            <a:pPr lvl="1" algn="just">
              <a:lnSpc>
                <a:spcPct val="110000"/>
              </a:lnSpc>
            </a:pPr>
            <a:r>
              <a:rPr lang="cs-CZ" sz="1600" b="1">
                <a:ea typeface="+mn-lt"/>
                <a:cs typeface="+mn-lt"/>
              </a:rPr>
              <a:t>Volná dolní končetina zaujme flekční držení v kyčelním, kolenním a hlezenním kloubu.</a:t>
            </a:r>
            <a:endParaRPr lang="cs-CZ" sz="1600" b="1"/>
          </a:p>
          <a:p>
            <a:pPr algn="just">
              <a:lnSpc>
                <a:spcPct val="110000"/>
              </a:lnSpc>
            </a:pPr>
            <a:r>
              <a:rPr lang="cs-CZ" sz="1600" b="1">
                <a:ea typeface="+mn-lt"/>
                <a:cs typeface="+mn-lt"/>
              </a:rPr>
              <a:t>2. fáze: od 7. měsíce</a:t>
            </a:r>
            <a:endParaRPr lang="cs-CZ" sz="1600" b="1"/>
          </a:p>
          <a:p>
            <a:pPr lvl="1" algn="just">
              <a:lnSpc>
                <a:spcPct val="110000"/>
              </a:lnSpc>
            </a:pPr>
            <a:r>
              <a:rPr lang="cs-CZ" sz="1600" b="1">
                <a:ea typeface="+mn-lt"/>
                <a:cs typeface="+mn-lt"/>
              </a:rPr>
              <a:t>Volná dolní končetina zaujme volné extenční držení v kolenním kloubu, v kyčelním kloubu zůstává flexe.</a:t>
            </a:r>
            <a:endParaRPr lang="cs-CZ" sz="1600" b="1"/>
          </a:p>
        </p:txBody>
      </p:sp>
    </p:spTree>
    <p:extLst>
      <p:ext uri="{BB962C8B-B14F-4D97-AF65-F5344CB8AC3E}">
        <p14:creationId xmlns:p14="http://schemas.microsoft.com/office/powerpoint/2010/main" val="1456114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B663E900-0B59-4326-97A6-326A75B12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13B66-A56C-47CF-A925-B6177C5A6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2147D44-C97C-405A-A47A-45863B50D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0578" y="0"/>
            <a:ext cx="10311423" cy="6858000"/>
          </a:xfrm>
          <a:custGeom>
            <a:avLst/>
            <a:gdLst>
              <a:gd name="connsiteX0" fmla="*/ 3491766 w 10311423"/>
              <a:gd name="connsiteY0" fmla="*/ 0 h 6858000"/>
              <a:gd name="connsiteX1" fmla="*/ 3516179 w 10311423"/>
              <a:gd name="connsiteY1" fmla="*/ 0 h 6858000"/>
              <a:gd name="connsiteX2" fmla="*/ 4068324 w 10311423"/>
              <a:gd name="connsiteY2" fmla="*/ 0 h 6858000"/>
              <a:gd name="connsiteX3" fmla="*/ 5624072 w 10311423"/>
              <a:gd name="connsiteY3" fmla="*/ 0 h 6858000"/>
              <a:gd name="connsiteX4" fmla="*/ 6389966 w 10311423"/>
              <a:gd name="connsiteY4" fmla="*/ 0 h 6858000"/>
              <a:gd name="connsiteX5" fmla="*/ 7032359 w 10311423"/>
              <a:gd name="connsiteY5" fmla="*/ 0 h 6858000"/>
              <a:gd name="connsiteX6" fmla="*/ 8830217 w 10311423"/>
              <a:gd name="connsiteY6" fmla="*/ 0 h 6858000"/>
              <a:gd name="connsiteX7" fmla="*/ 9753600 w 10311423"/>
              <a:gd name="connsiteY7" fmla="*/ 0 h 6858000"/>
              <a:gd name="connsiteX8" fmla="*/ 10311423 w 10311423"/>
              <a:gd name="connsiteY8" fmla="*/ 0 h 6858000"/>
              <a:gd name="connsiteX9" fmla="*/ 10311423 w 10311423"/>
              <a:gd name="connsiteY9" fmla="*/ 6858000 h 6858000"/>
              <a:gd name="connsiteX10" fmla="*/ 4007 w 10311423"/>
              <a:gd name="connsiteY10" fmla="*/ 6858000 h 6858000"/>
              <a:gd name="connsiteX11" fmla="*/ 4007 w 10311423"/>
              <a:gd name="connsiteY11" fmla="*/ 3688236 h 6858000"/>
              <a:gd name="connsiteX12" fmla="*/ 0 w 10311423"/>
              <a:gd name="connsiteY12" fmla="*/ 3529178 h 6858000"/>
              <a:gd name="connsiteX13" fmla="*/ 3156672 w 10311423"/>
              <a:gd name="connsiteY13" fmla="*/ 18220 h 6858000"/>
              <a:gd name="connsiteX14" fmla="*/ 3491766 w 10311423"/>
              <a:gd name="connsiteY14" fmla="*/ 12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1423" h="6858000">
                <a:moveTo>
                  <a:pt x="3491766" y="0"/>
                </a:moveTo>
                <a:lnTo>
                  <a:pt x="3516179" y="0"/>
                </a:lnTo>
                <a:lnTo>
                  <a:pt x="4068324" y="0"/>
                </a:lnTo>
                <a:lnTo>
                  <a:pt x="5624072" y="0"/>
                </a:lnTo>
                <a:lnTo>
                  <a:pt x="6389966" y="0"/>
                </a:lnTo>
                <a:lnTo>
                  <a:pt x="7032359" y="0"/>
                </a:lnTo>
                <a:lnTo>
                  <a:pt x="8830217" y="0"/>
                </a:lnTo>
                <a:lnTo>
                  <a:pt x="9753600" y="0"/>
                </a:lnTo>
                <a:lnTo>
                  <a:pt x="10311423" y="0"/>
                </a:lnTo>
                <a:lnTo>
                  <a:pt x="10311423" y="6858000"/>
                </a:lnTo>
                <a:lnTo>
                  <a:pt x="4007" y="6858000"/>
                </a:lnTo>
                <a:lnTo>
                  <a:pt x="4007" y="3688236"/>
                </a:lnTo>
                <a:lnTo>
                  <a:pt x="0" y="3529178"/>
                </a:lnTo>
                <a:cubicBezTo>
                  <a:pt x="0" y="1701886"/>
                  <a:pt x="1383616" y="198950"/>
                  <a:pt x="3156672" y="18220"/>
                </a:cubicBezTo>
                <a:lnTo>
                  <a:pt x="3491766" y="1238"/>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0227DB4-32B5-4FE1-8847-991A412DB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7997" y="3597208"/>
            <a:ext cx="3132577" cy="3260792"/>
          </a:xfrm>
          <a:custGeom>
            <a:avLst/>
            <a:gdLst>
              <a:gd name="connsiteX0" fmla="*/ 3132577 w 3132577"/>
              <a:gd name="connsiteY0" fmla="*/ 0 h 3260792"/>
              <a:gd name="connsiteX1" fmla="*/ 3132577 w 3132577"/>
              <a:gd name="connsiteY1" fmla="*/ 3260792 h 3260792"/>
              <a:gd name="connsiteX2" fmla="*/ 0 w 3132577"/>
              <a:gd name="connsiteY2" fmla="*/ 3260792 h 3260792"/>
              <a:gd name="connsiteX3" fmla="*/ 49518 w 3132577"/>
              <a:gd name="connsiteY3" fmla="*/ 3254500 h 3260792"/>
              <a:gd name="connsiteX4" fmla="*/ 3131620 w 3132577"/>
              <a:gd name="connsiteY4" fmla="*/ 12589 h 326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577" h="3260792">
                <a:moveTo>
                  <a:pt x="3132577" y="0"/>
                </a:moveTo>
                <a:lnTo>
                  <a:pt x="3132577" y="3260792"/>
                </a:lnTo>
                <a:lnTo>
                  <a:pt x="0" y="3260792"/>
                </a:lnTo>
                <a:lnTo>
                  <a:pt x="49518" y="3254500"/>
                </a:lnTo>
                <a:cubicBezTo>
                  <a:pt x="1684321" y="3004707"/>
                  <a:pt x="2963023" y="1672736"/>
                  <a:pt x="3131620" y="125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068B6DAD-7E1E-4EF6-8EA1-63EE2D580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01118"/>
            <a:ext cx="12182323" cy="5356883"/>
          </a:xfrm>
          <a:custGeom>
            <a:avLst/>
            <a:gdLst>
              <a:gd name="connsiteX0" fmla="*/ 0 w 12182323"/>
              <a:gd name="connsiteY0" fmla="*/ 0 h 5356883"/>
              <a:gd name="connsiteX1" fmla="*/ 9210 w 12182323"/>
              <a:gd name="connsiteY1" fmla="*/ 182385 h 5356883"/>
              <a:gd name="connsiteX2" fmla="*/ 3648465 w 12182323"/>
              <a:gd name="connsiteY2" fmla="*/ 3466503 h 5356883"/>
              <a:gd name="connsiteX3" fmla="*/ 12182323 w 12182323"/>
              <a:gd name="connsiteY3" fmla="*/ 3466500 h 5356883"/>
              <a:gd name="connsiteX4" fmla="*/ 12182323 w 12182323"/>
              <a:gd name="connsiteY4" fmla="*/ 5356883 h 5356883"/>
              <a:gd name="connsiteX5" fmla="*/ 0 w 12182323"/>
              <a:gd name="connsiteY5" fmla="*/ 5356883 h 53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2323" h="5356883">
                <a:moveTo>
                  <a:pt x="0" y="0"/>
                </a:moveTo>
                <a:lnTo>
                  <a:pt x="9210" y="182385"/>
                </a:lnTo>
                <a:cubicBezTo>
                  <a:pt x="196543" y="2027025"/>
                  <a:pt x="1754400" y="3466503"/>
                  <a:pt x="3648465" y="3466503"/>
                </a:cubicBezTo>
                <a:lnTo>
                  <a:pt x="12182323" y="3466500"/>
                </a:lnTo>
                <a:lnTo>
                  <a:pt x="12182323" y="5356883"/>
                </a:lnTo>
                <a:lnTo>
                  <a:pt x="0" y="5356883"/>
                </a:ln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8D5D251-A39C-4A6E-A63E-BB5698A67A08}"/>
              </a:ext>
            </a:extLst>
          </p:cNvPr>
          <p:cNvSpPr>
            <a:spLocks noGrp="1"/>
          </p:cNvSpPr>
          <p:nvPr>
            <p:ph type="title"/>
          </p:nvPr>
        </p:nvSpPr>
        <p:spPr>
          <a:xfrm>
            <a:off x="2709081" y="1122361"/>
            <a:ext cx="7478974" cy="2992439"/>
          </a:xfrm>
        </p:spPr>
        <p:txBody>
          <a:bodyPr vert="horz" lIns="91440" tIns="45720" rIns="91440" bIns="45720" rtlCol="0" anchor="b">
            <a:normAutofit/>
          </a:bodyPr>
          <a:lstStyle/>
          <a:p>
            <a:pPr>
              <a:lnSpc>
                <a:spcPct val="90000"/>
              </a:lnSpc>
            </a:pPr>
            <a:r>
              <a:rPr lang="en-US" sz="4600">
                <a:solidFill>
                  <a:srgbClr val="FFFFFF"/>
                </a:solidFill>
              </a:rPr>
              <a:t>VOJTOVA REFLEXNÍ TERAPIE - TERAPEUTICKÝ SYSTÉM</a:t>
            </a:r>
          </a:p>
        </p:txBody>
      </p:sp>
    </p:spTree>
    <p:extLst>
      <p:ext uri="{BB962C8B-B14F-4D97-AF65-F5344CB8AC3E}">
        <p14:creationId xmlns:p14="http://schemas.microsoft.com/office/powerpoint/2010/main" val="12227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EB9BA0-2653-443C-8583-01A67689FA6B}"/>
              </a:ext>
            </a:extLst>
          </p:cNvPr>
          <p:cNvSpPr>
            <a:spLocks noGrp="1"/>
          </p:cNvSpPr>
          <p:nvPr>
            <p:ph type="title"/>
          </p:nvPr>
        </p:nvSpPr>
        <p:spPr/>
        <p:txBody>
          <a:bodyPr/>
          <a:lstStyle/>
          <a:p>
            <a:r>
              <a:rPr lang="cs-CZ"/>
              <a:t>KONTRAINDIKACE VRL</a:t>
            </a:r>
          </a:p>
        </p:txBody>
      </p:sp>
      <p:sp>
        <p:nvSpPr>
          <p:cNvPr id="3" name="Zástupný obsah 2">
            <a:extLst>
              <a:ext uri="{FF2B5EF4-FFF2-40B4-BE49-F238E27FC236}">
                <a16:creationId xmlns:a16="http://schemas.microsoft.com/office/drawing/2014/main" id="{E67E9741-3F31-4CD3-8971-AC4D737CF630}"/>
              </a:ext>
            </a:extLst>
          </p:cNvPr>
          <p:cNvSpPr>
            <a:spLocks noGrp="1"/>
          </p:cNvSpPr>
          <p:nvPr>
            <p:ph idx="1"/>
          </p:nvPr>
        </p:nvSpPr>
        <p:spPr/>
        <p:txBody>
          <a:bodyPr vert="horz" lIns="91440" tIns="45720" rIns="91440" bIns="45720" rtlCol="0" anchor="t">
            <a:normAutofit/>
          </a:bodyPr>
          <a:lstStyle/>
          <a:p>
            <a:r>
              <a:rPr lang="cs-CZ"/>
              <a:t>10 dní po očkování polio proti dětské přenosné obrně</a:t>
            </a:r>
          </a:p>
          <a:p>
            <a:r>
              <a:rPr lang="cs-CZ"/>
              <a:t>Vysoké dávky kortikoidů</a:t>
            </a:r>
            <a:endParaRPr lang="cs-CZ" dirty="0"/>
          </a:p>
          <a:p>
            <a:r>
              <a:rPr lang="cs-CZ"/>
              <a:t>Těžké mentální stavy, prvky autismu v projevu dítěte</a:t>
            </a:r>
          </a:p>
          <a:p>
            <a:r>
              <a:rPr lang="cs-CZ"/>
              <a:t>Akutní onemocnění a teplota nad 38°C</a:t>
            </a:r>
          </a:p>
          <a:p>
            <a:r>
              <a:rPr lang="cs-CZ"/>
              <a:t>Průjmové onemocnění, zvracení</a:t>
            </a:r>
          </a:p>
          <a:p>
            <a:endParaRPr lang="cs-CZ" dirty="0"/>
          </a:p>
          <a:p>
            <a:r>
              <a:rPr lang="cs-CZ"/>
              <a:t>CAVE! Epileptické záchvaty NEJSOU KI! Naopak po aplikaci VRL dochází k jejich snížení až vymizení.</a:t>
            </a:r>
            <a:endParaRPr lang="cs-CZ" dirty="0"/>
          </a:p>
        </p:txBody>
      </p:sp>
    </p:spTree>
    <p:extLst>
      <p:ext uri="{BB962C8B-B14F-4D97-AF65-F5344CB8AC3E}">
        <p14:creationId xmlns:p14="http://schemas.microsoft.com/office/powerpoint/2010/main" val="929710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7E31AC88-CBB4-4BCB-8B15-EAF19CCAF8C7}"/>
              </a:ext>
            </a:extLst>
          </p:cNvPr>
          <p:cNvSpPr>
            <a:spLocks noGrp="1"/>
          </p:cNvSpPr>
          <p:nvPr>
            <p:ph type="title"/>
          </p:nvPr>
        </p:nvSpPr>
        <p:spPr>
          <a:xfrm>
            <a:off x="609600" y="685800"/>
            <a:ext cx="2952465" cy="5486400"/>
          </a:xfrm>
        </p:spPr>
        <p:txBody>
          <a:bodyPr anchor="ctr">
            <a:normAutofit/>
          </a:bodyPr>
          <a:lstStyle/>
          <a:p>
            <a:r>
              <a:rPr lang="cs-CZ">
                <a:solidFill>
                  <a:srgbClr val="FFFFFF"/>
                </a:solidFill>
              </a:rPr>
              <a:t>PRINCIP VRL</a:t>
            </a:r>
          </a:p>
        </p:txBody>
      </p:sp>
      <p:sp useBgFill="1">
        <p:nvSpPr>
          <p:cNvPr id="25" name="Freeform: Shape 24">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D1C9F277-D119-4707-A6CC-1592A3A20D81}"/>
              </a:ext>
            </a:extLst>
          </p:cNvPr>
          <p:cNvSpPr>
            <a:spLocks noGrp="1"/>
          </p:cNvSpPr>
          <p:nvPr>
            <p:ph idx="1"/>
          </p:nvPr>
        </p:nvSpPr>
        <p:spPr>
          <a:xfrm>
            <a:off x="5181600" y="685800"/>
            <a:ext cx="6096000" cy="5491163"/>
          </a:xfrm>
        </p:spPr>
        <p:txBody>
          <a:bodyPr anchor="ctr">
            <a:normAutofit/>
          </a:bodyPr>
          <a:lstStyle/>
          <a:p>
            <a:pPr algn="just"/>
            <a:r>
              <a:rPr lang="cs-CZ" b="1"/>
              <a:t>Václav Vojta: základní hybné vzory jsou programovány geneticky v CNS každého jedince.</a:t>
            </a:r>
          </a:p>
          <a:p>
            <a:pPr algn="just"/>
            <a:r>
              <a:rPr lang="cs-CZ" b="1"/>
              <a:t>Základní hybné vzory = "stavební kameny" pro vzpřímení a pohyb vpřed</a:t>
            </a:r>
          </a:p>
          <a:p>
            <a:pPr algn="just"/>
            <a:r>
              <a:rPr lang="cs-CZ" b="1"/>
              <a:t>U poruch CNS a pohybové soustavy je spontánní zapojení těchto vrozených pohybových vzorů omezeno.</a:t>
            </a:r>
          </a:p>
          <a:p>
            <a:pPr algn="just"/>
            <a:r>
              <a:rPr lang="cs-CZ" b="1"/>
              <a:t>Pomocí reflexní lokomoce můžeme "probudit" a aktivovat tyto vzory.</a:t>
            </a:r>
          </a:p>
          <a:p>
            <a:pPr algn="just"/>
            <a:r>
              <a:rPr lang="cs-CZ" b="1"/>
              <a:t>Podkladem je vývojová kineziologie</a:t>
            </a:r>
          </a:p>
        </p:txBody>
      </p:sp>
    </p:spTree>
    <p:extLst>
      <p:ext uri="{BB962C8B-B14F-4D97-AF65-F5344CB8AC3E}">
        <p14:creationId xmlns:p14="http://schemas.microsoft.com/office/powerpoint/2010/main" val="2536031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2D29A3E8-9A79-4545-BF40-DE5BE483D9D7}"/>
              </a:ext>
            </a:extLst>
          </p:cNvPr>
          <p:cNvSpPr>
            <a:spLocks noGrp="1"/>
          </p:cNvSpPr>
          <p:nvPr>
            <p:ph type="title"/>
          </p:nvPr>
        </p:nvSpPr>
        <p:spPr>
          <a:xfrm>
            <a:off x="914400" y="510988"/>
            <a:ext cx="9344578" cy="1156448"/>
          </a:xfrm>
        </p:spPr>
        <p:txBody>
          <a:bodyPr>
            <a:normAutofit/>
          </a:bodyPr>
          <a:lstStyle/>
          <a:p>
            <a:pPr>
              <a:lnSpc>
                <a:spcPct val="90000"/>
              </a:lnSpc>
            </a:pPr>
            <a:r>
              <a:rPr lang="cs-CZ" sz="3700" b="1">
                <a:solidFill>
                  <a:srgbClr val="FFFFFF"/>
                </a:solidFill>
                <a:ea typeface="+mj-lt"/>
                <a:cs typeface="+mj-lt"/>
              </a:rPr>
              <a:t>TERAPEUTICKÝ SYSTÉM VÁCLAVA VOJTY</a:t>
            </a:r>
            <a:endParaRPr lang="cs-CZ" sz="3700" b="1">
              <a:solidFill>
                <a:srgbClr val="FFFFFF"/>
              </a:solidFill>
            </a:endParaRPr>
          </a:p>
        </p:txBody>
      </p:sp>
      <p:sp>
        <p:nvSpPr>
          <p:cNvPr id="3" name="Zástupný obsah 2">
            <a:extLst>
              <a:ext uri="{FF2B5EF4-FFF2-40B4-BE49-F238E27FC236}">
                <a16:creationId xmlns:a16="http://schemas.microsoft.com/office/drawing/2014/main" id="{A7C7D18D-1597-441F-8EAD-7B520C1EC036}"/>
              </a:ext>
            </a:extLst>
          </p:cNvPr>
          <p:cNvSpPr>
            <a:spLocks noGrp="1"/>
          </p:cNvSpPr>
          <p:nvPr>
            <p:ph idx="1"/>
          </p:nvPr>
        </p:nvSpPr>
        <p:spPr>
          <a:xfrm>
            <a:off x="914400" y="2593074"/>
            <a:ext cx="5589767" cy="3579126"/>
          </a:xfrm>
        </p:spPr>
        <p:txBody>
          <a:bodyPr vert="horz" lIns="91440" tIns="45720" rIns="91440" bIns="45720" rtlCol="0" anchor="t">
            <a:normAutofit/>
          </a:bodyPr>
          <a:lstStyle/>
          <a:p>
            <a:pPr marL="0" indent="0" algn="just">
              <a:lnSpc>
                <a:spcPct val="110000"/>
              </a:lnSpc>
              <a:buNone/>
            </a:pPr>
            <a:endParaRPr lang="cs-CZ" sz="1600" b="1" dirty="0"/>
          </a:p>
          <a:p>
            <a:pPr algn="just">
              <a:lnSpc>
                <a:spcPct val="110000"/>
              </a:lnSpc>
            </a:pPr>
            <a:r>
              <a:rPr lang="cs-CZ" sz="1600" b="1"/>
              <a:t>Terapeutický systém V. Vojty zahrnuje tři modely</a:t>
            </a:r>
            <a:endParaRPr lang="cs-CZ" sz="1600" b="1" dirty="0"/>
          </a:p>
          <a:p>
            <a:pPr algn="just">
              <a:lnSpc>
                <a:spcPct val="110000"/>
              </a:lnSpc>
            </a:pPr>
            <a:r>
              <a:rPr lang="cs-CZ" sz="1600" b="1">
                <a:ea typeface="+mn-lt"/>
                <a:cs typeface="+mn-lt"/>
              </a:rPr>
              <a:t>model, který se aktivuje na břiše. se nazývá REFLEXNÍ PLAZENÍ</a:t>
            </a:r>
          </a:p>
          <a:p>
            <a:pPr algn="just">
              <a:lnSpc>
                <a:spcPct val="110000"/>
              </a:lnSpc>
            </a:pPr>
            <a:r>
              <a:rPr lang="cs-CZ" sz="1600" b="1">
                <a:ea typeface="+mn-lt"/>
                <a:cs typeface="+mn-lt"/>
              </a:rPr>
              <a:t>model aktivovaný z polohy na zádech se nazývá REFLEXNÍ OTÁČENÍ</a:t>
            </a:r>
          </a:p>
          <a:p>
            <a:pPr algn="just">
              <a:lnSpc>
                <a:spcPct val="110000"/>
              </a:lnSpc>
            </a:pPr>
            <a:r>
              <a:rPr lang="cs-CZ" sz="1600" b="1">
                <a:ea typeface="+mn-lt"/>
                <a:cs typeface="+mn-lt"/>
              </a:rPr>
              <a:t>model, aktivovaný z polohy na obou kolenou se nazývá 1.pozice</a:t>
            </a:r>
          </a:p>
          <a:p>
            <a:pPr algn="just">
              <a:lnSpc>
                <a:spcPct val="110000"/>
              </a:lnSpc>
            </a:pPr>
            <a:r>
              <a:rPr lang="cs-CZ" sz="1600" b="1"/>
              <a:t>Modely jsou umělé</a:t>
            </a:r>
            <a:endParaRPr lang="cs-CZ" sz="1600" b="1" dirty="0"/>
          </a:p>
          <a:p>
            <a:pPr algn="just">
              <a:lnSpc>
                <a:spcPct val="110000"/>
              </a:lnSpc>
            </a:pPr>
            <a:r>
              <a:rPr lang="cs-CZ" sz="1600" b="1"/>
              <a:t>Obsahují dílčí modely ontogeneze dítěte</a:t>
            </a:r>
            <a:endParaRPr lang="cs-CZ" sz="1600" b="1" dirty="0"/>
          </a:p>
        </p:txBody>
      </p:sp>
      <p:pic>
        <p:nvPicPr>
          <p:cNvPr id="4" name="Obrázek 4" descr="Obsah obrázku hmyz, větvička&#10;&#10;Popis se vygeneroval automaticky.">
            <a:extLst>
              <a:ext uri="{FF2B5EF4-FFF2-40B4-BE49-F238E27FC236}">
                <a16:creationId xmlns:a16="http://schemas.microsoft.com/office/drawing/2014/main" id="{CE2ECCF9-1ADD-4943-A266-7D1970587521}"/>
              </a:ext>
            </a:extLst>
          </p:cNvPr>
          <p:cNvPicPr>
            <a:picLocks noChangeAspect="1"/>
          </p:cNvPicPr>
          <p:nvPr/>
        </p:nvPicPr>
        <p:blipFill>
          <a:blip r:embed="rId2"/>
          <a:stretch>
            <a:fillRect/>
          </a:stretch>
        </p:blipFill>
        <p:spPr>
          <a:xfrm>
            <a:off x="7010401" y="2978508"/>
            <a:ext cx="4572000" cy="2813022"/>
          </a:xfrm>
          <a:prstGeom prst="rect">
            <a:avLst/>
          </a:prstGeom>
        </p:spPr>
      </p:pic>
    </p:spTree>
    <p:extLst>
      <p:ext uri="{BB962C8B-B14F-4D97-AF65-F5344CB8AC3E}">
        <p14:creationId xmlns:p14="http://schemas.microsoft.com/office/powerpoint/2010/main" val="907744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A4298C-3B35-4490-B20E-FE53B8561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747F40-F9BD-47EC-AE13-27CA7BBEF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69CBA32-A140-4FCB-96BB-143E10FC4085}"/>
              </a:ext>
            </a:extLst>
          </p:cNvPr>
          <p:cNvSpPr>
            <a:spLocks noGrp="1"/>
          </p:cNvSpPr>
          <p:nvPr>
            <p:ph type="title"/>
          </p:nvPr>
        </p:nvSpPr>
        <p:spPr>
          <a:xfrm>
            <a:off x="914401" y="621846"/>
            <a:ext cx="9914859" cy="1036833"/>
          </a:xfrm>
        </p:spPr>
        <p:txBody>
          <a:bodyPr>
            <a:normAutofit/>
          </a:bodyPr>
          <a:lstStyle/>
          <a:p>
            <a:r>
              <a:rPr lang="cs-CZ">
                <a:solidFill>
                  <a:srgbClr val="FFFFFF"/>
                </a:solidFill>
              </a:rPr>
              <a:t>TERAPIE</a:t>
            </a:r>
          </a:p>
        </p:txBody>
      </p:sp>
      <p:sp>
        <p:nvSpPr>
          <p:cNvPr id="13" name="Freeform: Shape 12">
            <a:extLst>
              <a:ext uri="{FF2B5EF4-FFF2-40B4-BE49-F238E27FC236}">
                <a16:creationId xmlns:a16="http://schemas.microsoft.com/office/drawing/2014/main" id="{A115D65E-0C93-4C40-B736-E34E0BBE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424" y="2132695"/>
            <a:ext cx="8231814" cy="4725305"/>
          </a:xfrm>
          <a:custGeom>
            <a:avLst/>
            <a:gdLst>
              <a:gd name="connsiteX0" fmla="*/ 5778056 w 8231814"/>
              <a:gd name="connsiteY0" fmla="*/ 0 h 4725305"/>
              <a:gd name="connsiteX1" fmla="*/ 8219146 w 8231814"/>
              <a:gd name="connsiteY1" fmla="*/ 2202876 h 4725305"/>
              <a:gd name="connsiteX2" fmla="*/ 8230954 w 8231814"/>
              <a:gd name="connsiteY2" fmla="*/ 2436722 h 4725305"/>
              <a:gd name="connsiteX3" fmla="*/ 8231814 w 8231814"/>
              <a:gd name="connsiteY3" fmla="*/ 2436722 h 4725305"/>
              <a:gd name="connsiteX4" fmla="*/ 8231814 w 8231814"/>
              <a:gd name="connsiteY4" fmla="*/ 2453759 h 4725305"/>
              <a:gd name="connsiteX5" fmla="*/ 8231814 w 8231814"/>
              <a:gd name="connsiteY5" fmla="*/ 4725305 h 4725305"/>
              <a:gd name="connsiteX6" fmla="*/ 0 w 8231814"/>
              <a:gd name="connsiteY6" fmla="*/ 4725305 h 4725305"/>
              <a:gd name="connsiteX7" fmla="*/ 0 w 8231814"/>
              <a:gd name="connsiteY7" fmla="*/ 2797 h 4725305"/>
              <a:gd name="connsiteX8" fmla="*/ 5667466 w 8231814"/>
              <a:gd name="connsiteY8" fmla="*/ 2797 h 47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1814" h="4725305">
                <a:moveTo>
                  <a:pt x="5778056" y="0"/>
                </a:moveTo>
                <a:cubicBezTo>
                  <a:pt x="7048530" y="0"/>
                  <a:pt x="8093488" y="965554"/>
                  <a:pt x="8219146" y="2202876"/>
                </a:cubicBezTo>
                <a:lnTo>
                  <a:pt x="8230954" y="2436722"/>
                </a:lnTo>
                <a:lnTo>
                  <a:pt x="8231814" y="2436722"/>
                </a:lnTo>
                <a:lnTo>
                  <a:pt x="8231814" y="2453759"/>
                </a:lnTo>
                <a:lnTo>
                  <a:pt x="8231814" y="4725305"/>
                </a:lnTo>
                <a:lnTo>
                  <a:pt x="0" y="4725305"/>
                </a:lnTo>
                <a:lnTo>
                  <a:pt x="0" y="2797"/>
                </a:lnTo>
                <a:lnTo>
                  <a:pt x="5667466" y="2797"/>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ázek 4" descr="Obsah obrázku slipy&#10;&#10;Popis se vygeneroval automaticky.">
            <a:extLst>
              <a:ext uri="{FF2B5EF4-FFF2-40B4-BE49-F238E27FC236}">
                <a16:creationId xmlns:a16="http://schemas.microsoft.com/office/drawing/2014/main" id="{1F108557-DB10-4052-8E46-45C250B99B62}"/>
              </a:ext>
            </a:extLst>
          </p:cNvPr>
          <p:cNvPicPr>
            <a:picLocks noChangeAspect="1"/>
          </p:cNvPicPr>
          <p:nvPr/>
        </p:nvPicPr>
        <p:blipFill rotWithShape="1">
          <a:blip r:embed="rId2"/>
          <a:srcRect l="20054" r="20319"/>
          <a:stretch/>
        </p:blipFill>
        <p:spPr>
          <a:xfrm>
            <a:off x="20" y="2138900"/>
            <a:ext cx="4267180" cy="4719099"/>
          </a:xfrm>
          <a:prstGeom prst="rect">
            <a:avLst/>
          </a:prstGeom>
        </p:spPr>
      </p:pic>
      <p:sp>
        <p:nvSpPr>
          <p:cNvPr id="3" name="Zástupný obsah 2">
            <a:extLst>
              <a:ext uri="{FF2B5EF4-FFF2-40B4-BE49-F238E27FC236}">
                <a16:creationId xmlns:a16="http://schemas.microsoft.com/office/drawing/2014/main" id="{39A36667-05FD-456C-B7E9-981FF6FCEF51}"/>
              </a:ext>
            </a:extLst>
          </p:cNvPr>
          <p:cNvSpPr>
            <a:spLocks noGrp="1"/>
          </p:cNvSpPr>
          <p:nvPr>
            <p:ph idx="1"/>
          </p:nvPr>
        </p:nvSpPr>
        <p:spPr>
          <a:xfrm>
            <a:off x="4927358" y="2305507"/>
            <a:ext cx="6553442" cy="4425636"/>
          </a:xfrm>
        </p:spPr>
        <p:txBody>
          <a:bodyPr vert="horz" lIns="91440" tIns="45720" rIns="91440" bIns="45720" rtlCol="0" anchor="t">
            <a:normAutofit/>
          </a:bodyPr>
          <a:lstStyle/>
          <a:p>
            <a:pPr algn="just">
              <a:lnSpc>
                <a:spcPct val="110000"/>
              </a:lnSpc>
            </a:pPr>
            <a:r>
              <a:rPr lang="cs-CZ" sz="1800" b="1">
                <a:solidFill>
                  <a:srgbClr val="FFFFFF"/>
                </a:solidFill>
              </a:rPr>
              <a:t>Při terapii jsou oba vzory nebo spíše jejich části využívány tak, že je pacient nejdříve uveden do určité výchozí polohy a poté jsou tlakem drážděny přesně určené spouštěcí zóny. </a:t>
            </a:r>
            <a:endParaRPr lang="cs-CZ" sz="1800" b="1"/>
          </a:p>
          <a:p>
            <a:pPr algn="just">
              <a:lnSpc>
                <a:spcPct val="110000"/>
              </a:lnSpc>
            </a:pPr>
            <a:r>
              <a:rPr lang="cs-CZ" sz="1800" b="1">
                <a:solidFill>
                  <a:srgbClr val="FFFFFF"/>
                </a:solidFill>
              </a:rPr>
              <a:t>Aference daná touto výchozí polohou a drážděním spouštěcích zón má charakter především </a:t>
            </a:r>
            <a:r>
              <a:rPr lang="cs-CZ" sz="1800" b="1" err="1">
                <a:solidFill>
                  <a:srgbClr val="FFFFFF"/>
                </a:solidFill>
              </a:rPr>
              <a:t>propriocepce</a:t>
            </a:r>
            <a:r>
              <a:rPr lang="cs-CZ" sz="1800" b="1">
                <a:solidFill>
                  <a:srgbClr val="FFFFFF"/>
                </a:solidFill>
              </a:rPr>
              <a:t>, ale i </a:t>
            </a:r>
            <a:r>
              <a:rPr lang="cs-CZ" sz="1800" b="1" err="1">
                <a:solidFill>
                  <a:srgbClr val="FFFFFF"/>
                </a:solidFill>
              </a:rPr>
              <a:t>exterocepce</a:t>
            </a:r>
            <a:r>
              <a:rPr lang="cs-CZ" sz="1800" b="1">
                <a:solidFill>
                  <a:srgbClr val="FFFFFF"/>
                </a:solidFill>
              </a:rPr>
              <a:t> a podle autora metody i </a:t>
            </a:r>
            <a:r>
              <a:rPr lang="cs-CZ" sz="1800" b="1" err="1">
                <a:solidFill>
                  <a:srgbClr val="FFFFFF"/>
                </a:solidFill>
              </a:rPr>
              <a:t>interocepce</a:t>
            </a:r>
            <a:r>
              <a:rPr lang="cs-CZ" sz="1800" b="1">
                <a:solidFill>
                  <a:srgbClr val="FFFFFF"/>
                </a:solidFill>
              </a:rPr>
              <a:t>. Touto </a:t>
            </a:r>
            <a:r>
              <a:rPr lang="cs-CZ" sz="1800" b="1" err="1">
                <a:solidFill>
                  <a:srgbClr val="FFFFFF"/>
                </a:solidFill>
              </a:rPr>
              <a:t>aferentací</a:t>
            </a:r>
            <a:r>
              <a:rPr lang="cs-CZ" sz="1800" b="1">
                <a:solidFill>
                  <a:srgbClr val="FFFFFF"/>
                </a:solidFill>
              </a:rPr>
              <a:t> jsou v CNS spuštěny vrozené pohybové vzory, jejichž konkrétní kineziologický obsah pak můžeme pozorovat jako koordinovanou aktivitu určitých svalů a svalových skupin (zřetězení funkcí) vedoucí k určitému pohybu (distribuci tonu svalového), jehož řízením se dociluje žádaná aktivita (obohacení stávajících motorických možností o prvky ideálního vzoru).</a:t>
            </a:r>
          </a:p>
        </p:txBody>
      </p:sp>
      <p:sp>
        <p:nvSpPr>
          <p:cNvPr id="15" name="Freeform: Shape 14">
            <a:extLst>
              <a:ext uri="{FF2B5EF4-FFF2-40B4-BE49-F238E27FC236}">
                <a16:creationId xmlns:a16="http://schemas.microsoft.com/office/drawing/2014/main" id="{A2EF89B5-146A-40CD-9E37-AE6B8156D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127662"/>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14146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4C2E7D8-47CA-4F56-B0F3-A8632D5F6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4299714-8AD8-4EE9-83F3-D75A561C8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239000" y="-496"/>
            <a:ext cx="4953000" cy="6858000"/>
          </a:xfrm>
          <a:custGeom>
            <a:avLst/>
            <a:gdLst>
              <a:gd name="connsiteX0" fmla="*/ 4700562 w 4953000"/>
              <a:gd name="connsiteY0" fmla="*/ 2375 h 6858000"/>
              <a:gd name="connsiteX1" fmla="*/ 4606656 w 4953000"/>
              <a:gd name="connsiteY1" fmla="*/ 0 h 6858000"/>
              <a:gd name="connsiteX2" fmla="*/ 4953000 w 4953000"/>
              <a:gd name="connsiteY2" fmla="*/ 0 h 6858000"/>
              <a:gd name="connsiteX3" fmla="*/ 4953000 w 4953000"/>
              <a:gd name="connsiteY3" fmla="*/ 2 h 6858000"/>
              <a:gd name="connsiteX4" fmla="*/ 4700562 w 4953000"/>
              <a:gd name="connsiteY4" fmla="*/ 2 h 6858000"/>
              <a:gd name="connsiteX5" fmla="*/ 1178476 w 4953000"/>
              <a:gd name="connsiteY5" fmla="*/ 6858000 h 6858000"/>
              <a:gd name="connsiteX6" fmla="*/ 0 w 4953000"/>
              <a:gd name="connsiteY6" fmla="*/ 6858000 h 6858000"/>
              <a:gd name="connsiteX7" fmla="*/ 0 w 4953000"/>
              <a:gd name="connsiteY7" fmla="*/ 0 h 6858000"/>
              <a:gd name="connsiteX8" fmla="*/ 4606656 w 4953000"/>
              <a:gd name="connsiteY8" fmla="*/ 0 h 6858000"/>
              <a:gd name="connsiteX9" fmla="*/ 1177656 w 4953000"/>
              <a:gd name="connsiteY9" fmla="*/ 3429000 h 6858000"/>
              <a:gd name="connsiteX10" fmla="*/ 1178921 w 4953000"/>
              <a:gd name="connsiteY10" fmla="*/ 3479029 h 6858000"/>
              <a:gd name="connsiteX11" fmla="*/ 1178476 w 4953000"/>
              <a:gd name="connsiteY11" fmla="*/ 34790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3000" h="6858000">
                <a:moveTo>
                  <a:pt x="4700562" y="2375"/>
                </a:moveTo>
                <a:lnTo>
                  <a:pt x="4606656" y="0"/>
                </a:lnTo>
                <a:lnTo>
                  <a:pt x="4953000" y="0"/>
                </a:lnTo>
                <a:lnTo>
                  <a:pt x="4953000" y="2"/>
                </a:lnTo>
                <a:lnTo>
                  <a:pt x="4700562" y="2"/>
                </a:lnTo>
                <a:close/>
                <a:moveTo>
                  <a:pt x="1178476" y="6858000"/>
                </a:moveTo>
                <a:lnTo>
                  <a:pt x="0" y="6858000"/>
                </a:lnTo>
                <a:lnTo>
                  <a:pt x="0" y="0"/>
                </a:lnTo>
                <a:lnTo>
                  <a:pt x="4606656" y="0"/>
                </a:lnTo>
                <a:cubicBezTo>
                  <a:pt x="2712871" y="0"/>
                  <a:pt x="1177656" y="1535216"/>
                  <a:pt x="1177656" y="3429000"/>
                </a:cubicBezTo>
                <a:lnTo>
                  <a:pt x="1178921" y="3479029"/>
                </a:lnTo>
                <a:lnTo>
                  <a:pt x="1178476" y="34790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CCD6BB64-2F43-4CA7-B329-464CB2BDD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0" y="0"/>
            <a:ext cx="12191730" cy="3476078"/>
          </a:xfrm>
          <a:custGeom>
            <a:avLst/>
            <a:gdLst>
              <a:gd name="connsiteX0" fmla="*/ 0 w 12191730"/>
              <a:gd name="connsiteY0" fmla="*/ 0 h 3476078"/>
              <a:gd name="connsiteX1" fmla="*/ 12191730 w 12191730"/>
              <a:gd name="connsiteY1" fmla="*/ 0 h 3476078"/>
              <a:gd name="connsiteX2" fmla="*/ 12191730 w 12191730"/>
              <a:gd name="connsiteY2" fmla="*/ 686389 h 3476078"/>
              <a:gd name="connsiteX3" fmla="*/ 2942183 w 12191730"/>
              <a:gd name="connsiteY3" fmla="*/ 686390 h 3476078"/>
              <a:gd name="connsiteX4" fmla="*/ 2942183 w 12191730"/>
              <a:gd name="connsiteY4" fmla="*/ 688370 h 3476078"/>
              <a:gd name="connsiteX5" fmla="*/ 2863812 w 12191730"/>
              <a:gd name="connsiteY5" fmla="*/ 686389 h 3476078"/>
              <a:gd name="connsiteX6" fmla="*/ 16854 w 12191730"/>
              <a:gd name="connsiteY6" fmla="*/ 3255526 h 3476078"/>
              <a:gd name="connsiteX7" fmla="*/ 5717 w 12191730"/>
              <a:gd name="connsiteY7" fmla="*/ 3476078 h 3476078"/>
              <a:gd name="connsiteX8" fmla="*/ 2079 w 12191730"/>
              <a:gd name="connsiteY8" fmla="*/ 3476078 h 3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730" h="3476078">
                <a:moveTo>
                  <a:pt x="0" y="0"/>
                </a:moveTo>
                <a:lnTo>
                  <a:pt x="12191730" y="0"/>
                </a:lnTo>
                <a:lnTo>
                  <a:pt x="12191730" y="686389"/>
                </a:lnTo>
                <a:lnTo>
                  <a:pt x="2942183" y="686390"/>
                </a:lnTo>
                <a:lnTo>
                  <a:pt x="2942183" y="688370"/>
                </a:lnTo>
                <a:lnTo>
                  <a:pt x="2863812" y="686389"/>
                </a:lnTo>
                <a:cubicBezTo>
                  <a:pt x="1382101" y="686389"/>
                  <a:pt x="163403" y="1812480"/>
                  <a:pt x="16854" y="3255526"/>
                </a:cubicBezTo>
                <a:lnTo>
                  <a:pt x="5717" y="3476078"/>
                </a:lnTo>
                <a:lnTo>
                  <a:pt x="2079" y="3476078"/>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7486E8A-AC56-4641-8186-F97C37D6D0E3}"/>
              </a:ext>
            </a:extLst>
          </p:cNvPr>
          <p:cNvSpPr>
            <a:spLocks noGrp="1"/>
          </p:cNvSpPr>
          <p:nvPr>
            <p:ph type="title"/>
          </p:nvPr>
        </p:nvSpPr>
        <p:spPr/>
        <p:txBody>
          <a:bodyPr/>
          <a:lstStyle/>
          <a:p>
            <a:r>
              <a:rPr lang="cs-CZ" dirty="0"/>
              <a:t>PRINCIP TERAPIE</a:t>
            </a:r>
          </a:p>
        </p:txBody>
      </p:sp>
      <p:graphicFrame>
        <p:nvGraphicFramePr>
          <p:cNvPr id="5" name="Zástupný obsah 2">
            <a:extLst>
              <a:ext uri="{FF2B5EF4-FFF2-40B4-BE49-F238E27FC236}">
                <a16:creationId xmlns:a16="http://schemas.microsoft.com/office/drawing/2014/main" id="{9C936850-D541-451F-A46F-20FA646A4FEE}"/>
              </a:ext>
            </a:extLst>
          </p:cNvPr>
          <p:cNvGraphicFramePr>
            <a:graphicFrameLocks noGrp="1"/>
          </p:cNvGraphicFramePr>
          <p:nvPr>
            <p:ph idx="1"/>
            <p:extLst>
              <p:ext uri="{D42A27DB-BD31-4B8C-83A1-F6EECF244321}">
                <p14:modId xmlns:p14="http://schemas.microsoft.com/office/powerpoint/2010/main" val="2729448524"/>
              </p:ext>
            </p:extLst>
          </p:nvPr>
        </p:nvGraphicFramePr>
        <p:xfrm>
          <a:off x="902855" y="1919673"/>
          <a:ext cx="10249677" cy="467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041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74EBBD-8E06-4E83-B0A2-75BB23875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0CCE1B-689A-4430-B79E-977B226F3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DDC33EC-086D-4551-A7B9-520718C13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1741" y="3249454"/>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E6E1EF9-BCA8-4087-A0A6-3B1D576DE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3790" y="3249455"/>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DCBA8DF3-F9EF-4FDE-8DED-88BAD10E8D71}"/>
              </a:ext>
            </a:extLst>
          </p:cNvPr>
          <p:cNvSpPr>
            <a:spLocks noGrp="1"/>
          </p:cNvSpPr>
          <p:nvPr>
            <p:ph type="title"/>
          </p:nvPr>
        </p:nvSpPr>
        <p:spPr>
          <a:xfrm>
            <a:off x="609601" y="685799"/>
            <a:ext cx="3075296" cy="4572001"/>
          </a:xfrm>
        </p:spPr>
        <p:txBody>
          <a:bodyPr anchor="t">
            <a:normAutofit/>
          </a:bodyPr>
          <a:lstStyle/>
          <a:p>
            <a:r>
              <a:rPr lang="cs-CZ">
                <a:solidFill>
                  <a:srgbClr val="FFFFFF"/>
                </a:solidFill>
              </a:rPr>
              <a:t>TERAPIE V PRAXI</a:t>
            </a:r>
          </a:p>
        </p:txBody>
      </p:sp>
      <p:sp>
        <p:nvSpPr>
          <p:cNvPr id="3" name="Zástupný obsah 2">
            <a:extLst>
              <a:ext uri="{FF2B5EF4-FFF2-40B4-BE49-F238E27FC236}">
                <a16:creationId xmlns:a16="http://schemas.microsoft.com/office/drawing/2014/main" id="{593769E6-2140-4C3F-8915-25BA25853705}"/>
              </a:ext>
            </a:extLst>
          </p:cNvPr>
          <p:cNvSpPr>
            <a:spLocks noGrp="1"/>
          </p:cNvSpPr>
          <p:nvPr>
            <p:ph idx="1"/>
          </p:nvPr>
        </p:nvSpPr>
        <p:spPr>
          <a:xfrm>
            <a:off x="5181600" y="685800"/>
            <a:ext cx="6096000" cy="5491163"/>
          </a:xfrm>
        </p:spPr>
        <p:txBody>
          <a:bodyPr vert="horz" lIns="91440" tIns="45720" rIns="91440" bIns="45720" rtlCol="0" anchor="t">
            <a:normAutofit/>
          </a:bodyPr>
          <a:lstStyle/>
          <a:p>
            <a:pPr algn="just"/>
            <a:r>
              <a:rPr lang="cs-CZ" sz="1900" b="1" dirty="0"/>
              <a:t>Terapeutická sezení provádět pravidelně</a:t>
            </a:r>
            <a:endParaRPr lang="cs-CZ" b="1" dirty="0"/>
          </a:p>
          <a:p>
            <a:pPr algn="just"/>
            <a:r>
              <a:rPr lang="cs-CZ" sz="1900" b="1" dirty="0"/>
              <a:t>Včasné zahájení, ideálně před 12. měsícem věku dítěte</a:t>
            </a:r>
          </a:p>
          <a:p>
            <a:pPr algn="just"/>
            <a:r>
              <a:rPr lang="cs-CZ" sz="1900" b="1" dirty="0"/>
              <a:t>Ideálně PŘED vznikem náhradních modelů</a:t>
            </a:r>
          </a:p>
          <a:p>
            <a:pPr algn="just"/>
            <a:r>
              <a:rPr lang="cs-CZ" sz="1900" b="1" dirty="0"/>
              <a:t>Začít nejsnazšími cviky, kupř. Reflexní otáčení 1. fáze</a:t>
            </a:r>
            <a:endParaRPr lang="cs-CZ" dirty="0"/>
          </a:p>
          <a:p>
            <a:pPr algn="just"/>
            <a:r>
              <a:rPr lang="cs-CZ" sz="1900" b="1" dirty="0"/>
              <a:t>Vyhledání zóny, která poskytne nejlepší vybavení žádané reakce = reflexní pohyb je optimálně vybavitelný</a:t>
            </a:r>
          </a:p>
          <a:p>
            <a:pPr algn="just"/>
            <a:r>
              <a:rPr lang="cs-CZ" sz="1900" b="1" dirty="0"/>
              <a:t>Vybavené reflexní pohyby ústí v definované konečné pozice</a:t>
            </a:r>
          </a:p>
          <a:p>
            <a:pPr algn="just"/>
            <a:r>
              <a:rPr lang="cs-CZ" sz="1900" b="1" dirty="0"/>
              <a:t>Někdy až SOUČASNÉ dráždění více zón vyvolává pomocí časové a prostorové sumace úspěšnou odpověď </a:t>
            </a:r>
          </a:p>
        </p:txBody>
      </p:sp>
    </p:spTree>
    <p:extLst>
      <p:ext uri="{BB962C8B-B14F-4D97-AF65-F5344CB8AC3E}">
        <p14:creationId xmlns:p14="http://schemas.microsoft.com/office/powerpoint/2010/main" val="332522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958C06-3C04-49E5-ADC2-F87376A58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D4F8B04-08DD-4011-96EC-6196277E6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04A4D663-820A-41EC-92CA-BECFCED8A659}"/>
              </a:ext>
            </a:extLst>
          </p:cNvPr>
          <p:cNvSpPr>
            <a:spLocks noGrp="1"/>
          </p:cNvSpPr>
          <p:nvPr>
            <p:ph type="title"/>
          </p:nvPr>
        </p:nvSpPr>
        <p:spPr>
          <a:xfrm>
            <a:off x="609600" y="685800"/>
            <a:ext cx="2952465" cy="5486400"/>
          </a:xfrm>
        </p:spPr>
        <p:txBody>
          <a:bodyPr anchor="ctr">
            <a:normAutofit/>
          </a:bodyPr>
          <a:lstStyle/>
          <a:p>
            <a:r>
              <a:rPr lang="cs-CZ" sz="3100">
                <a:solidFill>
                  <a:srgbClr val="FFFFFF"/>
                </a:solidFill>
              </a:rPr>
              <a:t>REFLEXNÍ PLAZENÍ</a:t>
            </a:r>
          </a:p>
        </p:txBody>
      </p:sp>
      <p:sp useBgFill="1">
        <p:nvSpPr>
          <p:cNvPr id="25" name="Freeform: Shape 24">
            <a:extLst>
              <a:ext uri="{FF2B5EF4-FFF2-40B4-BE49-F238E27FC236}">
                <a16:creationId xmlns:a16="http://schemas.microsoft.com/office/drawing/2014/main" id="{068666C8-2303-425E-AD7D-7978AF7FA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783E7870-96A8-46B2-9F40-5904DEEB466E}"/>
              </a:ext>
            </a:extLst>
          </p:cNvPr>
          <p:cNvSpPr>
            <a:spLocks noGrp="1"/>
          </p:cNvSpPr>
          <p:nvPr>
            <p:ph idx="1"/>
          </p:nvPr>
        </p:nvSpPr>
        <p:spPr>
          <a:xfrm>
            <a:off x="5131811" y="1170709"/>
            <a:ext cx="7034880" cy="5491163"/>
          </a:xfrm>
        </p:spPr>
        <p:txBody>
          <a:bodyPr vert="horz" lIns="91440" tIns="45720" rIns="91440" bIns="45720" rtlCol="0" anchor="ctr">
            <a:noAutofit/>
          </a:bodyPr>
          <a:lstStyle/>
          <a:p>
            <a:pPr algn="just">
              <a:lnSpc>
                <a:spcPct val="110000"/>
              </a:lnSpc>
            </a:pPr>
            <a:r>
              <a:rPr lang="cs-CZ" sz="1500" b="1"/>
              <a:t>VÝCHOZÍ POLOHA:</a:t>
            </a:r>
            <a:endParaRPr lang="cs-CZ" sz="1500" b="1" dirty="0"/>
          </a:p>
          <a:p>
            <a:pPr algn="just">
              <a:lnSpc>
                <a:spcPct val="110000"/>
              </a:lnSpc>
            </a:pPr>
            <a:r>
              <a:rPr lang="cs-CZ" sz="1500" b="1"/>
              <a:t>Vleže na břiše</a:t>
            </a:r>
            <a:endParaRPr lang="cs-CZ" sz="1500" b="1" dirty="0"/>
          </a:p>
          <a:p>
            <a:pPr algn="just">
              <a:lnSpc>
                <a:spcPct val="110000"/>
              </a:lnSpc>
            </a:pPr>
            <a:r>
              <a:rPr lang="cs-CZ" sz="1500" b="1"/>
              <a:t>Hlava otočena k 1 straně cca 30°- dle ní dělíme končetiny na ČELISTNÍ &amp; ZÁHLAVNÍ</a:t>
            </a:r>
            <a:endParaRPr lang="cs-CZ" sz="1500" b="1" dirty="0"/>
          </a:p>
          <a:p>
            <a:pPr algn="just">
              <a:lnSpc>
                <a:spcPct val="110000"/>
              </a:lnSpc>
            </a:pPr>
            <a:r>
              <a:rPr lang="cs-CZ" sz="1500" b="1"/>
              <a:t>Osa RAK se svažuje ke straně záhlavní, osa pánevní se svažuje ke straně čelistní</a:t>
            </a:r>
            <a:endParaRPr lang="cs-CZ" sz="1500" b="1" dirty="0"/>
          </a:p>
          <a:p>
            <a:pPr algn="just">
              <a:lnSpc>
                <a:spcPct val="110000"/>
              </a:lnSpc>
            </a:pPr>
            <a:r>
              <a:rPr lang="cs-CZ" sz="1500" b="1"/>
              <a:t>Tento rozdílný směr obou os v rovině transverzální má nesmírně důležitý význam pro aktivaci modelu reflexního plazení!</a:t>
            </a:r>
            <a:endParaRPr lang="cs-CZ" sz="1500" b="1" dirty="0"/>
          </a:p>
          <a:p>
            <a:pPr algn="just">
              <a:lnSpc>
                <a:spcPct val="110000"/>
              </a:lnSpc>
            </a:pPr>
            <a:r>
              <a:rPr lang="cs-CZ" sz="1500" b="1"/>
              <a:t>Čelistní HK: vyváženě mezi ZR a VR, Flx cca 130°, Abd 30°, předloktí v pronaci, zápěstí leží na spojnici s RAK a KYK čelistní strany</a:t>
            </a:r>
            <a:endParaRPr lang="cs-CZ" sz="1500" b="1" dirty="0"/>
          </a:p>
          <a:p>
            <a:pPr algn="just">
              <a:lnSpc>
                <a:spcPct val="110000"/>
              </a:lnSpc>
            </a:pPr>
            <a:r>
              <a:rPr lang="cs-CZ" sz="1500" b="1"/>
              <a:t>Záhlavní DK: vyváženě mezi ZR a VR, Abd 30°, Flx 30° (osa stehna srovnaná s osou paže), Flx v KOK: nastavíme patu do sagitální roviny, aby procházela hrbolem kosti sedací (tuber osis ischii).</a:t>
            </a:r>
            <a:endParaRPr lang="cs-CZ" sz="1500" b="1" dirty="0"/>
          </a:p>
          <a:p>
            <a:pPr algn="just">
              <a:lnSpc>
                <a:spcPct val="110000"/>
              </a:lnSpc>
            </a:pPr>
            <a:r>
              <a:rPr lang="cs-CZ" sz="1500" b="1"/>
              <a:t>Záhlavní HK: volně uložena podél těla ve VR</a:t>
            </a:r>
            <a:endParaRPr lang="cs-CZ" sz="1500" b="1" dirty="0"/>
          </a:p>
          <a:p>
            <a:pPr algn="just">
              <a:lnSpc>
                <a:spcPct val="110000"/>
              </a:lnSpc>
            </a:pPr>
            <a:r>
              <a:rPr lang="cs-CZ" sz="1500" b="1"/>
              <a:t>Čelistní DK: leží volně na podložce</a:t>
            </a:r>
            <a:endParaRPr lang="cs-CZ" sz="1500" b="1" dirty="0"/>
          </a:p>
          <a:p>
            <a:pPr algn="just">
              <a:lnSpc>
                <a:spcPct val="110000"/>
              </a:lnSpc>
            </a:pPr>
            <a:r>
              <a:rPr lang="cs-CZ" sz="1500" b="1"/>
              <a:t>VYVOLANÉ POHYBY: </a:t>
            </a:r>
            <a:endParaRPr lang="cs-CZ" sz="1500" b="1" dirty="0"/>
          </a:p>
          <a:p>
            <a:pPr algn="just">
              <a:lnSpc>
                <a:spcPct val="110000"/>
              </a:lnSpc>
            </a:pPr>
            <a:r>
              <a:rPr lang="cs-CZ" sz="1500" b="1"/>
              <a:t>Hlava ve středním postavení</a:t>
            </a:r>
            <a:endParaRPr lang="cs-CZ" sz="1500" b="1" dirty="0"/>
          </a:p>
          <a:p>
            <a:pPr algn="just">
              <a:lnSpc>
                <a:spcPct val="110000"/>
              </a:lnSpc>
            </a:pPr>
            <a:r>
              <a:rPr lang="cs-CZ" sz="1500" b="1"/>
              <a:t>Rotace RAK k záhlavní straně</a:t>
            </a:r>
            <a:endParaRPr lang="cs-CZ" sz="1500" b="1" dirty="0"/>
          </a:p>
          <a:p>
            <a:pPr algn="just">
              <a:lnSpc>
                <a:spcPct val="110000"/>
              </a:lnSpc>
            </a:pPr>
            <a:r>
              <a:rPr lang="cs-CZ" sz="1500" b="1"/>
              <a:t>Rotace pánve k záhlavní straně a její napřímení</a:t>
            </a:r>
            <a:endParaRPr lang="cs-CZ" sz="1500" b="1" dirty="0"/>
          </a:p>
          <a:p>
            <a:pPr algn="just">
              <a:lnSpc>
                <a:spcPct val="110000"/>
              </a:lnSpc>
            </a:pPr>
            <a:r>
              <a:rPr lang="cs-CZ" sz="1500" b="1"/>
              <a:t>Flexe KYK a KOK do 90°, dorzální flexe a pronace nohou</a:t>
            </a:r>
            <a:endParaRPr lang="cs-CZ" sz="1500" b="1" dirty="0"/>
          </a:p>
          <a:p>
            <a:pPr algn="just">
              <a:lnSpc>
                <a:spcPct val="110000"/>
              </a:lnSpc>
            </a:pPr>
            <a:endParaRPr lang="cs-CZ" sz="1500" b="1" dirty="0"/>
          </a:p>
          <a:p>
            <a:pPr algn="just">
              <a:lnSpc>
                <a:spcPct val="110000"/>
              </a:lnSpc>
            </a:pPr>
            <a:endParaRPr lang="cs-CZ" sz="1500" b="1" dirty="0"/>
          </a:p>
          <a:p>
            <a:pPr algn="just">
              <a:lnSpc>
                <a:spcPct val="110000"/>
              </a:lnSpc>
            </a:pPr>
            <a:endParaRPr lang="cs-CZ" sz="1500" b="1" dirty="0"/>
          </a:p>
        </p:txBody>
      </p:sp>
      <p:pic>
        <p:nvPicPr>
          <p:cNvPr id="4" name="Obrázek 4">
            <a:extLst>
              <a:ext uri="{FF2B5EF4-FFF2-40B4-BE49-F238E27FC236}">
                <a16:creationId xmlns:a16="http://schemas.microsoft.com/office/drawing/2014/main" id="{71C006FD-527B-43A3-89F1-7183208D4FD8}"/>
              </a:ext>
            </a:extLst>
          </p:cNvPr>
          <p:cNvPicPr>
            <a:picLocks noChangeAspect="1"/>
          </p:cNvPicPr>
          <p:nvPr/>
        </p:nvPicPr>
        <p:blipFill>
          <a:blip r:embed="rId2"/>
          <a:stretch>
            <a:fillRect/>
          </a:stretch>
        </p:blipFill>
        <p:spPr>
          <a:xfrm>
            <a:off x="327891" y="4269099"/>
            <a:ext cx="2895600" cy="1252347"/>
          </a:xfrm>
          <a:prstGeom prst="rect">
            <a:avLst/>
          </a:prstGeom>
        </p:spPr>
      </p:pic>
    </p:spTree>
    <p:extLst>
      <p:ext uri="{BB962C8B-B14F-4D97-AF65-F5344CB8AC3E}">
        <p14:creationId xmlns:p14="http://schemas.microsoft.com/office/powerpoint/2010/main" val="2975853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B5B09F67-0226-4836-9B22-AFF94EF6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F6D18FB-3D39-4747-9ED8-42C5DFAB8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1" y="1"/>
            <a:ext cx="5199156" cy="6857999"/>
          </a:xfrm>
          <a:custGeom>
            <a:avLst/>
            <a:gdLst>
              <a:gd name="connsiteX0" fmla="*/ 0 w 5199156"/>
              <a:gd name="connsiteY0" fmla="*/ 0 h 6857999"/>
              <a:gd name="connsiteX1" fmla="*/ 5199156 w 5199156"/>
              <a:gd name="connsiteY1" fmla="*/ 0 h 6857999"/>
              <a:gd name="connsiteX2" fmla="*/ 5199156 w 5199156"/>
              <a:gd name="connsiteY2" fmla="*/ 4404241 h 6857999"/>
              <a:gd name="connsiteX3" fmla="*/ 2996280 w 5199156"/>
              <a:gd name="connsiteY3" fmla="*/ 6845331 h 6857999"/>
              <a:gd name="connsiteX4" fmla="*/ 2762435 w 5199156"/>
              <a:gd name="connsiteY4" fmla="*/ 6857139 h 6857999"/>
              <a:gd name="connsiteX5" fmla="*/ 2762435 w 5199156"/>
              <a:gd name="connsiteY5" fmla="*/ 6857999 h 6857999"/>
              <a:gd name="connsiteX6" fmla="*/ 2745398 w 5199156"/>
              <a:gd name="connsiteY6" fmla="*/ 6857999 h 6857999"/>
              <a:gd name="connsiteX7" fmla="*/ 0 w 5199156"/>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156" h="6857999">
                <a:moveTo>
                  <a:pt x="0" y="0"/>
                </a:moveTo>
                <a:lnTo>
                  <a:pt x="5199156" y="0"/>
                </a:lnTo>
                <a:lnTo>
                  <a:pt x="5199156" y="4404241"/>
                </a:lnTo>
                <a:cubicBezTo>
                  <a:pt x="5199156" y="5674715"/>
                  <a:pt x="4233603" y="6719673"/>
                  <a:pt x="2996280" y="6845331"/>
                </a:cubicBezTo>
                <a:lnTo>
                  <a:pt x="2762435" y="6857139"/>
                </a:lnTo>
                <a:lnTo>
                  <a:pt x="2762435" y="6857999"/>
                </a:lnTo>
                <a:lnTo>
                  <a:pt x="2745398"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DCDD4D4-ADBD-45B9-944B-E77CC2584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34" y="-39394"/>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A44652C-C070-4139-9255-3CB21C9861E8}"/>
              </a:ext>
            </a:extLst>
          </p:cNvPr>
          <p:cNvSpPr>
            <a:spLocks noGrp="1"/>
          </p:cNvSpPr>
          <p:nvPr>
            <p:ph type="title"/>
          </p:nvPr>
        </p:nvSpPr>
        <p:spPr>
          <a:xfrm>
            <a:off x="914400" y="1122362"/>
            <a:ext cx="3814549" cy="3354104"/>
          </a:xfrm>
        </p:spPr>
        <p:txBody>
          <a:bodyPr vert="horz" lIns="91440" tIns="45720" rIns="91440" bIns="45720" rtlCol="0" anchor="b">
            <a:normAutofit/>
          </a:bodyPr>
          <a:lstStyle/>
          <a:p>
            <a:r>
              <a:rPr lang="en-US" sz="3700">
                <a:solidFill>
                  <a:srgbClr val="FFFFFF"/>
                </a:solidFill>
              </a:rPr>
              <a:t>PLÁNOVANÁ HYBNOST</a:t>
            </a:r>
          </a:p>
        </p:txBody>
      </p:sp>
      <p:pic>
        <p:nvPicPr>
          <p:cNvPr id="4" name="Obrázek 4">
            <a:extLst>
              <a:ext uri="{FF2B5EF4-FFF2-40B4-BE49-F238E27FC236}">
                <a16:creationId xmlns:a16="http://schemas.microsoft.com/office/drawing/2014/main" id="{6120220F-5D89-485B-A1B3-A4780DE30F3A}"/>
              </a:ext>
            </a:extLst>
          </p:cNvPr>
          <p:cNvPicPr>
            <a:picLocks noGrp="1" noChangeAspect="1"/>
          </p:cNvPicPr>
          <p:nvPr>
            <p:ph idx="1"/>
          </p:nvPr>
        </p:nvPicPr>
        <p:blipFill>
          <a:blip r:embed="rId2"/>
          <a:stretch>
            <a:fillRect/>
          </a:stretch>
        </p:blipFill>
        <p:spPr>
          <a:xfrm>
            <a:off x="5431234" y="741970"/>
            <a:ext cx="6532166" cy="5454877"/>
          </a:xfrm>
          <a:prstGeom prst="rect">
            <a:avLst/>
          </a:prstGeom>
        </p:spPr>
      </p:pic>
    </p:spTree>
    <p:extLst>
      <p:ext uri="{BB962C8B-B14F-4D97-AF65-F5344CB8AC3E}">
        <p14:creationId xmlns:p14="http://schemas.microsoft.com/office/powerpoint/2010/main" val="2766637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B5B09F67-0226-4836-9B22-AFF94EF6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F6D18FB-3D39-4747-9ED8-42C5DFAB8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1" y="1"/>
            <a:ext cx="5199156" cy="6857999"/>
          </a:xfrm>
          <a:custGeom>
            <a:avLst/>
            <a:gdLst>
              <a:gd name="connsiteX0" fmla="*/ 0 w 5199156"/>
              <a:gd name="connsiteY0" fmla="*/ 0 h 6857999"/>
              <a:gd name="connsiteX1" fmla="*/ 5199156 w 5199156"/>
              <a:gd name="connsiteY1" fmla="*/ 0 h 6857999"/>
              <a:gd name="connsiteX2" fmla="*/ 5199156 w 5199156"/>
              <a:gd name="connsiteY2" fmla="*/ 4404241 h 6857999"/>
              <a:gd name="connsiteX3" fmla="*/ 2996280 w 5199156"/>
              <a:gd name="connsiteY3" fmla="*/ 6845331 h 6857999"/>
              <a:gd name="connsiteX4" fmla="*/ 2762435 w 5199156"/>
              <a:gd name="connsiteY4" fmla="*/ 6857139 h 6857999"/>
              <a:gd name="connsiteX5" fmla="*/ 2762435 w 5199156"/>
              <a:gd name="connsiteY5" fmla="*/ 6857999 h 6857999"/>
              <a:gd name="connsiteX6" fmla="*/ 2745398 w 5199156"/>
              <a:gd name="connsiteY6" fmla="*/ 6857999 h 6857999"/>
              <a:gd name="connsiteX7" fmla="*/ 0 w 5199156"/>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156" h="6857999">
                <a:moveTo>
                  <a:pt x="0" y="0"/>
                </a:moveTo>
                <a:lnTo>
                  <a:pt x="5199156" y="0"/>
                </a:lnTo>
                <a:lnTo>
                  <a:pt x="5199156" y="4404241"/>
                </a:lnTo>
                <a:cubicBezTo>
                  <a:pt x="5199156" y="5674715"/>
                  <a:pt x="4233603" y="6719673"/>
                  <a:pt x="2996280" y="6845331"/>
                </a:cubicBezTo>
                <a:lnTo>
                  <a:pt x="2762435" y="6857139"/>
                </a:lnTo>
                <a:lnTo>
                  <a:pt x="2762435" y="6857999"/>
                </a:lnTo>
                <a:lnTo>
                  <a:pt x="2745398"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DCDD4D4-ADBD-45B9-944B-E77CC2584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34" y="-39394"/>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094A0F97-0799-42A7-9538-9D255CFBFF9E}"/>
              </a:ext>
            </a:extLst>
          </p:cNvPr>
          <p:cNvSpPr>
            <a:spLocks noGrp="1"/>
          </p:cNvSpPr>
          <p:nvPr>
            <p:ph type="title"/>
          </p:nvPr>
        </p:nvSpPr>
        <p:spPr>
          <a:xfrm>
            <a:off x="914400" y="1122362"/>
            <a:ext cx="3814549" cy="3354104"/>
          </a:xfrm>
        </p:spPr>
        <p:txBody>
          <a:bodyPr vert="horz" lIns="91440" tIns="45720" rIns="91440" bIns="45720" rtlCol="0" anchor="b">
            <a:normAutofit/>
          </a:bodyPr>
          <a:lstStyle/>
          <a:p>
            <a:r>
              <a:rPr lang="en-US" sz="4400">
                <a:solidFill>
                  <a:srgbClr val="FFFFFF"/>
                </a:solidFill>
              </a:rPr>
              <a:t>REFLEXNÍ PLAZENÍ</a:t>
            </a:r>
          </a:p>
        </p:txBody>
      </p:sp>
      <p:pic>
        <p:nvPicPr>
          <p:cNvPr id="4" name="Obrázek 4" descr="Obsah obrázku text&#10;&#10;Popis se vygeneroval automaticky.">
            <a:extLst>
              <a:ext uri="{FF2B5EF4-FFF2-40B4-BE49-F238E27FC236}">
                <a16:creationId xmlns:a16="http://schemas.microsoft.com/office/drawing/2014/main" id="{036EE021-5DFC-47A0-B2BC-F6DF6E379E16}"/>
              </a:ext>
            </a:extLst>
          </p:cNvPr>
          <p:cNvPicPr>
            <a:picLocks noGrp="1" noChangeAspect="1"/>
          </p:cNvPicPr>
          <p:nvPr>
            <p:ph idx="1"/>
          </p:nvPr>
        </p:nvPicPr>
        <p:blipFill>
          <a:blip r:embed="rId2"/>
          <a:stretch>
            <a:fillRect/>
          </a:stretch>
        </p:blipFill>
        <p:spPr>
          <a:xfrm>
            <a:off x="5434133" y="205636"/>
            <a:ext cx="6513241" cy="6540673"/>
          </a:xfrm>
          <a:prstGeom prst="rect">
            <a:avLst/>
          </a:prstGeom>
        </p:spPr>
      </p:pic>
    </p:spTree>
    <p:extLst>
      <p:ext uri="{BB962C8B-B14F-4D97-AF65-F5344CB8AC3E}">
        <p14:creationId xmlns:p14="http://schemas.microsoft.com/office/powerpoint/2010/main" val="4181309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FF25AD-0F94-41DA-B0CB-8FDC642B7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14EEE2-91CA-464B-AC64-5479DB513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850C165-81F9-4CBC-87CA-3E6EBEA63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C1A212B-431A-4929-AA76-34A688D35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26005656-FBC6-40F0-98EC-F4958A6B6818}"/>
              </a:ext>
            </a:extLst>
          </p:cNvPr>
          <p:cNvSpPr>
            <a:spLocks noGrp="1"/>
          </p:cNvSpPr>
          <p:nvPr>
            <p:ph type="title"/>
          </p:nvPr>
        </p:nvSpPr>
        <p:spPr>
          <a:xfrm>
            <a:off x="914401" y="430307"/>
            <a:ext cx="9914859" cy="1371600"/>
          </a:xfrm>
        </p:spPr>
        <p:txBody>
          <a:bodyPr>
            <a:normAutofit/>
          </a:bodyPr>
          <a:lstStyle/>
          <a:p>
            <a:r>
              <a:rPr lang="cs-CZ">
                <a:solidFill>
                  <a:srgbClr val="FFFFFF"/>
                </a:solidFill>
              </a:rPr>
              <a:t>SPOUŠŤOVÉ ZÓNY REFLEXNÍHO PLAZENÍ</a:t>
            </a:r>
            <a:endParaRPr lang="cs-CZ"/>
          </a:p>
        </p:txBody>
      </p:sp>
      <p:sp>
        <p:nvSpPr>
          <p:cNvPr id="3" name="Zástupný obsah 2">
            <a:extLst>
              <a:ext uri="{FF2B5EF4-FFF2-40B4-BE49-F238E27FC236}">
                <a16:creationId xmlns:a16="http://schemas.microsoft.com/office/drawing/2014/main" id="{C5BFCF4A-CEAC-4697-BE3C-665E330D73FA}"/>
              </a:ext>
            </a:extLst>
          </p:cNvPr>
          <p:cNvSpPr>
            <a:spLocks noGrp="1"/>
          </p:cNvSpPr>
          <p:nvPr>
            <p:ph idx="1"/>
          </p:nvPr>
        </p:nvSpPr>
        <p:spPr>
          <a:xfrm>
            <a:off x="914400" y="2810001"/>
            <a:ext cx="9753600" cy="3366961"/>
          </a:xfrm>
        </p:spPr>
        <p:txBody>
          <a:bodyPr vert="horz" lIns="91440" tIns="45720" rIns="91440" bIns="45720" rtlCol="0" anchor="t">
            <a:normAutofit fontScale="92500" lnSpcReduction="20000"/>
          </a:bodyPr>
          <a:lstStyle/>
          <a:p>
            <a:pPr algn="just"/>
            <a:r>
              <a:rPr lang="cs-CZ" b="1"/>
              <a:t>Tlak do zóny má definovaný směr a souvisí s provokací aktivity – KLADE ODPOR PROTI PLÁNOVANÉMU POHYBU SEGMENTU</a:t>
            </a:r>
            <a:endParaRPr lang="cs-CZ" b="1" dirty="0"/>
          </a:p>
          <a:p>
            <a:pPr algn="just"/>
            <a:r>
              <a:rPr lang="cs-CZ" b="1"/>
              <a:t>1 = mediální epikondyl humeru: čelistní HK, směr tlaku je do čelistního RAK</a:t>
            </a:r>
            <a:endParaRPr lang="cs-CZ" b="1" dirty="0"/>
          </a:p>
          <a:p>
            <a:pPr algn="just"/>
            <a:r>
              <a:rPr lang="cs-CZ" b="1"/>
              <a:t>2 = mediální hrana lopatky: čelistní HK, rozhraní mezi střední a spodní třetinou. Směr tlaku je do čelistního lokte.</a:t>
            </a:r>
            <a:endParaRPr lang="cs-CZ" b="1" dirty="0"/>
          </a:p>
          <a:p>
            <a:pPr algn="just"/>
            <a:r>
              <a:rPr lang="cs-CZ" b="1"/>
              <a:t>3 = tuber calcanei: záhlavní DK, směr tlaku je do KOK záhlavní strany.</a:t>
            </a:r>
            <a:endParaRPr lang="cs-CZ" b="1" dirty="0"/>
          </a:p>
          <a:p>
            <a:pPr algn="just"/>
            <a:r>
              <a:rPr lang="cs-CZ" b="1"/>
              <a:t>4 = rozhraní fascie m. gluteus medius a m. gluteus maximus: záhlavní DK, směr tlaku míří do KOK na čelistní straně.</a:t>
            </a:r>
            <a:endParaRPr lang="cs-CZ" b="1" dirty="0"/>
          </a:p>
          <a:p>
            <a:pPr algn="just"/>
            <a:r>
              <a:rPr lang="cs-CZ" b="1"/>
              <a:t>5 = akromion: záhlavní HK, směr tlaku je mezi lopatky asi do výše Th4.</a:t>
            </a:r>
            <a:endParaRPr lang="cs-CZ" b="1" dirty="0"/>
          </a:p>
          <a:p>
            <a:pPr algn="just"/>
            <a:endParaRPr lang="cs-CZ" b="1" dirty="0"/>
          </a:p>
        </p:txBody>
      </p:sp>
    </p:spTree>
    <p:extLst>
      <p:ext uri="{BB962C8B-B14F-4D97-AF65-F5344CB8AC3E}">
        <p14:creationId xmlns:p14="http://schemas.microsoft.com/office/powerpoint/2010/main" val="2194176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0320D1B2-1ACC-4582-B368-5985EA0D84ED}"/>
              </a:ext>
            </a:extLst>
          </p:cNvPr>
          <p:cNvSpPr>
            <a:spLocks noGrp="1"/>
          </p:cNvSpPr>
          <p:nvPr>
            <p:ph type="title"/>
          </p:nvPr>
        </p:nvSpPr>
        <p:spPr>
          <a:xfrm>
            <a:off x="914400" y="510988"/>
            <a:ext cx="9344578" cy="1156448"/>
          </a:xfrm>
        </p:spPr>
        <p:txBody>
          <a:bodyPr>
            <a:normAutofit/>
          </a:bodyPr>
          <a:lstStyle/>
          <a:p>
            <a:pPr>
              <a:lnSpc>
                <a:spcPct val="90000"/>
              </a:lnSpc>
            </a:pPr>
            <a:r>
              <a:rPr lang="cs-CZ" sz="3700">
                <a:solidFill>
                  <a:srgbClr val="FFFFFF"/>
                </a:solidFill>
                <a:ea typeface="+mj-lt"/>
                <a:cs typeface="+mj-lt"/>
              </a:rPr>
              <a:t>SPOUŠŤOVÉ ZÓNY REFLEXNÍHO PLAZENÍ</a:t>
            </a:r>
            <a:endParaRPr lang="cs-CZ" sz="3700">
              <a:solidFill>
                <a:srgbClr val="FFFFFF"/>
              </a:solidFill>
            </a:endParaRPr>
          </a:p>
        </p:txBody>
      </p:sp>
      <p:sp>
        <p:nvSpPr>
          <p:cNvPr id="3" name="Zástupný obsah 2">
            <a:extLst>
              <a:ext uri="{FF2B5EF4-FFF2-40B4-BE49-F238E27FC236}">
                <a16:creationId xmlns:a16="http://schemas.microsoft.com/office/drawing/2014/main" id="{CC8F53DF-A98B-4B7F-B5EC-94AC7777CD98}"/>
              </a:ext>
            </a:extLst>
          </p:cNvPr>
          <p:cNvSpPr>
            <a:spLocks noGrp="1"/>
          </p:cNvSpPr>
          <p:nvPr>
            <p:ph idx="1"/>
          </p:nvPr>
        </p:nvSpPr>
        <p:spPr>
          <a:xfrm>
            <a:off x="914400" y="2593074"/>
            <a:ext cx="5589767" cy="3579126"/>
          </a:xfrm>
        </p:spPr>
        <p:txBody>
          <a:bodyPr vert="horz" lIns="91440" tIns="45720" rIns="91440" bIns="45720" rtlCol="0" anchor="t">
            <a:normAutofit/>
          </a:bodyPr>
          <a:lstStyle/>
          <a:p>
            <a:pPr algn="just">
              <a:lnSpc>
                <a:spcPct val="110000"/>
              </a:lnSpc>
            </a:pPr>
            <a:r>
              <a:rPr lang="cs-CZ" sz="1600" b="1"/>
              <a:t>6 = procesus styloideus radii, asi 1 cm kraniálně: záhlavní HK, směr tlaku je do lokte.</a:t>
            </a:r>
            <a:endParaRPr lang="cs-CZ" b="1"/>
          </a:p>
          <a:p>
            <a:pPr algn="just">
              <a:lnSpc>
                <a:spcPct val="110000"/>
              </a:lnSpc>
            </a:pPr>
            <a:r>
              <a:rPr lang="cs-CZ" sz="1600" b="1"/>
              <a:t>7 = mediální kondyl femuru: čelistní DK, směr tlaku je do čelistního KYK.</a:t>
            </a:r>
          </a:p>
          <a:p>
            <a:pPr algn="just">
              <a:lnSpc>
                <a:spcPct val="110000"/>
              </a:lnSpc>
            </a:pPr>
            <a:r>
              <a:rPr lang="cs-CZ" sz="1600" b="1"/>
              <a:t>8 = spina iliaca anterior superior: čelistní DK, směr tlaku do KYK záhlavní strany.</a:t>
            </a:r>
          </a:p>
          <a:p>
            <a:pPr algn="just">
              <a:lnSpc>
                <a:spcPct val="110000"/>
              </a:lnSpc>
            </a:pPr>
            <a:r>
              <a:rPr lang="cs-CZ" sz="1600" b="1"/>
              <a:t>9 = trupová zóna: záhlavní strana ve výši kaudálního úhlu lopatky laterálně od paravertebrálního valu ve výši trnových výběžků Th5 a Th6. Směr tlaku je mediální, ventrální a kraniální, tedy mediálně k LOK na čelistní straně, výslednice směřuje do RAK. </a:t>
            </a:r>
          </a:p>
        </p:txBody>
      </p:sp>
      <p:pic>
        <p:nvPicPr>
          <p:cNvPr id="4" name="Obrázek 12">
            <a:extLst>
              <a:ext uri="{FF2B5EF4-FFF2-40B4-BE49-F238E27FC236}">
                <a16:creationId xmlns:a16="http://schemas.microsoft.com/office/drawing/2014/main" id="{CC56D751-F586-45A5-8000-78314AB76FE5}"/>
              </a:ext>
            </a:extLst>
          </p:cNvPr>
          <p:cNvPicPr>
            <a:picLocks noChangeAspect="1"/>
          </p:cNvPicPr>
          <p:nvPr/>
        </p:nvPicPr>
        <p:blipFill>
          <a:blip r:embed="rId2"/>
          <a:stretch>
            <a:fillRect/>
          </a:stretch>
        </p:blipFill>
        <p:spPr>
          <a:xfrm>
            <a:off x="7010401" y="2967699"/>
            <a:ext cx="5126181" cy="3192549"/>
          </a:xfrm>
          <a:prstGeom prst="rect">
            <a:avLst/>
          </a:prstGeom>
        </p:spPr>
      </p:pic>
    </p:spTree>
    <p:extLst>
      <p:ext uri="{BB962C8B-B14F-4D97-AF65-F5344CB8AC3E}">
        <p14:creationId xmlns:p14="http://schemas.microsoft.com/office/powerpoint/2010/main" val="293929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2ACFBFEE-8DA6-40D8-9269-B1779C44E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irálový vzor mušle">
            <a:extLst>
              <a:ext uri="{FF2B5EF4-FFF2-40B4-BE49-F238E27FC236}">
                <a16:creationId xmlns:a16="http://schemas.microsoft.com/office/drawing/2014/main" id="{F0A84193-B6BF-4499-9DA9-3220D5DEB122}"/>
              </a:ext>
            </a:extLst>
          </p:cNvPr>
          <p:cNvPicPr>
            <a:picLocks noChangeAspect="1"/>
          </p:cNvPicPr>
          <p:nvPr/>
        </p:nvPicPr>
        <p:blipFill rotWithShape="1">
          <a:blip r:embed="rId2"/>
          <a:srcRect t="21186" r="-2" b="8483"/>
          <a:stretch/>
        </p:blipFill>
        <p:spPr>
          <a:xfrm>
            <a:off x="20" y="10"/>
            <a:ext cx="12191980" cy="6857990"/>
          </a:xfrm>
          <a:prstGeom prst="rect">
            <a:avLst/>
          </a:prstGeom>
        </p:spPr>
      </p:pic>
      <p:sp>
        <p:nvSpPr>
          <p:cNvPr id="13" name="Freeform: Shape 12">
            <a:extLst>
              <a:ext uri="{FF2B5EF4-FFF2-40B4-BE49-F238E27FC236}">
                <a16:creationId xmlns:a16="http://schemas.microsoft.com/office/drawing/2014/main" id="{581C75C9-8B7B-45C0-9FCF-DB9A15B63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08330"/>
          </a:xfrm>
          <a:custGeom>
            <a:avLst/>
            <a:gdLst>
              <a:gd name="connsiteX0" fmla="*/ 0 w 12192000"/>
              <a:gd name="connsiteY0" fmla="*/ 0 h 4908330"/>
              <a:gd name="connsiteX1" fmla="*/ 12192000 w 12192000"/>
              <a:gd name="connsiteY1" fmla="*/ 0 h 4908330"/>
              <a:gd name="connsiteX2" fmla="*/ 12192000 w 12192000"/>
              <a:gd name="connsiteY2" fmla="*/ 2140891 h 4908330"/>
              <a:gd name="connsiteX3" fmla="*/ 2848416 w 12192000"/>
              <a:gd name="connsiteY3" fmla="*/ 2135844 h 4908330"/>
              <a:gd name="connsiteX4" fmla="*/ 2772489 w 12192000"/>
              <a:gd name="connsiteY4" fmla="*/ 2135843 h 4908330"/>
              <a:gd name="connsiteX5" fmla="*/ 14315 w 12192000"/>
              <a:gd name="connsiteY5" fmla="*/ 4624860 h 4908330"/>
              <a:gd name="connsiteX6" fmla="*/ 3526 w 12192000"/>
              <a:gd name="connsiteY6" fmla="*/ 4838534 h 4908330"/>
              <a:gd name="connsiteX7" fmla="*/ 1 w 12192000"/>
              <a:gd name="connsiteY7" fmla="*/ 4838534 h 4908330"/>
              <a:gd name="connsiteX8" fmla="*/ 1 w 12192000"/>
              <a:gd name="connsiteY8" fmla="*/ 4908330 h 490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908330">
                <a:moveTo>
                  <a:pt x="0" y="0"/>
                </a:moveTo>
                <a:lnTo>
                  <a:pt x="12192000" y="0"/>
                </a:lnTo>
                <a:lnTo>
                  <a:pt x="12192000" y="2140891"/>
                </a:lnTo>
                <a:lnTo>
                  <a:pt x="2848416" y="2135844"/>
                </a:lnTo>
                <a:lnTo>
                  <a:pt x="2772489" y="2135843"/>
                </a:lnTo>
                <a:cubicBezTo>
                  <a:pt x="1336986" y="2135843"/>
                  <a:pt x="156294" y="3226816"/>
                  <a:pt x="14315" y="4624860"/>
                </a:cubicBezTo>
                <a:lnTo>
                  <a:pt x="3526" y="4838534"/>
                </a:lnTo>
                <a:lnTo>
                  <a:pt x="1" y="4838534"/>
                </a:lnTo>
                <a:lnTo>
                  <a:pt x="1" y="4908330"/>
                </a:lnTo>
                <a:close/>
              </a:path>
            </a:pathLst>
          </a:custGeom>
          <a:solidFill>
            <a:schemeClr val="accent2">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99A96A4-4DBB-414E-9A3F-0B93AA144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6188" y="0"/>
            <a:ext cx="4095812" cy="6858000"/>
          </a:xfrm>
          <a:custGeom>
            <a:avLst/>
            <a:gdLst>
              <a:gd name="connsiteX0" fmla="*/ 3208797 w 4095812"/>
              <a:gd name="connsiteY0" fmla="*/ 0 h 6858000"/>
              <a:gd name="connsiteX1" fmla="*/ 4095812 w 4095812"/>
              <a:gd name="connsiteY1" fmla="*/ 0 h 6858000"/>
              <a:gd name="connsiteX2" fmla="*/ 4095812 w 4095812"/>
              <a:gd name="connsiteY2" fmla="*/ 6858000 h 6858000"/>
              <a:gd name="connsiteX3" fmla="*/ 0 w 4095812"/>
              <a:gd name="connsiteY3" fmla="*/ 6858000 h 6858000"/>
              <a:gd name="connsiteX4" fmla="*/ 119187 w 4095812"/>
              <a:gd name="connsiteY4" fmla="*/ 6836929 h 6858000"/>
              <a:gd name="connsiteX5" fmla="*/ 3209717 w 4095812"/>
              <a:gd name="connsiteY5" fmla="*/ 3049589 h 6858000"/>
              <a:gd name="connsiteX6" fmla="*/ 3208297 w 4095812"/>
              <a:gd name="connsiteY6" fmla="*/ 2993239 h 6858000"/>
              <a:gd name="connsiteX7" fmla="*/ 3208797 w 4095812"/>
              <a:gd name="connsiteY7" fmla="*/ 29932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812" h="6858000">
                <a:moveTo>
                  <a:pt x="3208797" y="0"/>
                </a:moveTo>
                <a:lnTo>
                  <a:pt x="4095812" y="0"/>
                </a:lnTo>
                <a:lnTo>
                  <a:pt x="4095812" y="6858000"/>
                </a:lnTo>
                <a:lnTo>
                  <a:pt x="0" y="6858000"/>
                </a:lnTo>
                <a:lnTo>
                  <a:pt x="119187" y="6836929"/>
                </a:lnTo>
                <a:cubicBezTo>
                  <a:pt x="1881669" y="6483638"/>
                  <a:pt x="3209717" y="4922257"/>
                  <a:pt x="3209717" y="3049589"/>
                </a:cubicBezTo>
                <a:lnTo>
                  <a:pt x="3208297" y="2993239"/>
                </a:lnTo>
                <a:lnTo>
                  <a:pt x="3208797" y="2993239"/>
                </a:ln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FF20FB2-438D-45FD-9075-74DED45174F5}"/>
              </a:ext>
            </a:extLst>
          </p:cNvPr>
          <p:cNvSpPr>
            <a:spLocks noGrp="1"/>
          </p:cNvSpPr>
          <p:nvPr>
            <p:ph type="title"/>
          </p:nvPr>
        </p:nvSpPr>
        <p:spPr>
          <a:xfrm>
            <a:off x="1219200" y="896452"/>
            <a:ext cx="8886825" cy="924397"/>
          </a:xfrm>
        </p:spPr>
        <p:txBody>
          <a:bodyPr vert="horz" lIns="91440" tIns="45720" rIns="91440" bIns="45720" rtlCol="0" anchor="ctr">
            <a:normAutofit fontScale="90000"/>
          </a:bodyPr>
          <a:lstStyle/>
          <a:p>
            <a:r>
              <a:rPr lang="en-US" sz="4400" dirty="0">
                <a:solidFill>
                  <a:srgbClr val="FFFFFF"/>
                </a:solidFill>
              </a:rPr>
              <a:t>STRUČNÉ SHRNUTÍ MOTORICKÉ ONTOGENEZE </a:t>
            </a:r>
          </a:p>
        </p:txBody>
      </p:sp>
    </p:spTree>
    <p:extLst>
      <p:ext uri="{BB962C8B-B14F-4D97-AF65-F5344CB8AC3E}">
        <p14:creationId xmlns:p14="http://schemas.microsoft.com/office/powerpoint/2010/main" val="1431781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20D22759-9B78-42EF-ABAD-06B0A4EC887C}"/>
              </a:ext>
            </a:extLst>
          </p:cNvPr>
          <p:cNvSpPr>
            <a:spLocks noGrp="1"/>
          </p:cNvSpPr>
          <p:nvPr>
            <p:ph type="title"/>
          </p:nvPr>
        </p:nvSpPr>
        <p:spPr>
          <a:xfrm>
            <a:off x="609600" y="685800"/>
            <a:ext cx="2952465" cy="5486400"/>
          </a:xfrm>
        </p:spPr>
        <p:txBody>
          <a:bodyPr anchor="ctr">
            <a:normAutofit/>
          </a:bodyPr>
          <a:lstStyle/>
          <a:p>
            <a:r>
              <a:rPr lang="cs-CZ" sz="3100" b="1">
                <a:solidFill>
                  <a:srgbClr val="FFFFFF"/>
                </a:solidFill>
              </a:rPr>
              <a:t>REFLEXNÍ PLAZENÍ</a:t>
            </a: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ázek 4">
            <a:extLst>
              <a:ext uri="{FF2B5EF4-FFF2-40B4-BE49-F238E27FC236}">
                <a16:creationId xmlns:a16="http://schemas.microsoft.com/office/drawing/2014/main" id="{0BC97438-0B7C-417E-9289-24904EED778C}"/>
              </a:ext>
            </a:extLst>
          </p:cNvPr>
          <p:cNvPicPr>
            <a:picLocks noGrp="1" noChangeAspect="1"/>
          </p:cNvPicPr>
          <p:nvPr>
            <p:ph idx="1"/>
          </p:nvPr>
        </p:nvPicPr>
        <p:blipFill>
          <a:blip r:embed="rId2"/>
          <a:stretch>
            <a:fillRect/>
          </a:stretch>
        </p:blipFill>
        <p:spPr>
          <a:xfrm>
            <a:off x="5181600" y="799019"/>
            <a:ext cx="7008090" cy="5253181"/>
          </a:xfrm>
        </p:spPr>
      </p:pic>
    </p:spTree>
    <p:extLst>
      <p:ext uri="{BB962C8B-B14F-4D97-AF65-F5344CB8AC3E}">
        <p14:creationId xmlns:p14="http://schemas.microsoft.com/office/powerpoint/2010/main" val="2576594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9B9C0EA8-1D7C-4958-8088-FCCA7A14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000D6DE-A23B-4C22-B47F-8F693347E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D14FB4-6458-4E1D-B46C-BBE29EDFC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CF0F7CE-15DE-4549-B1AD-71D91FB5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182352" cy="6857998"/>
          </a:xfrm>
          <a:custGeom>
            <a:avLst/>
            <a:gdLst>
              <a:gd name="connsiteX0" fmla="*/ 0 w 5182352"/>
              <a:gd name="connsiteY0" fmla="*/ 0 h 6857998"/>
              <a:gd name="connsiteX1" fmla="*/ 2818507 w 5182352"/>
              <a:gd name="connsiteY1" fmla="*/ 0 h 6857998"/>
              <a:gd name="connsiteX2" fmla="*/ 2930927 w 5182352"/>
              <a:gd name="connsiteY2" fmla="*/ 43392 h 6857998"/>
              <a:gd name="connsiteX3" fmla="*/ 5182352 w 5182352"/>
              <a:gd name="connsiteY3" fmla="*/ 3428998 h 6857998"/>
              <a:gd name="connsiteX4" fmla="*/ 2930927 w 5182352"/>
              <a:gd name="connsiteY4" fmla="*/ 6814605 h 6857998"/>
              <a:gd name="connsiteX5" fmla="*/ 2818504 w 5182352"/>
              <a:gd name="connsiteY5" fmla="*/ 6857998 h 6857998"/>
              <a:gd name="connsiteX6" fmla="*/ 0 w 5182352"/>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2352" h="6857998">
                <a:moveTo>
                  <a:pt x="0" y="0"/>
                </a:moveTo>
                <a:lnTo>
                  <a:pt x="2818507" y="0"/>
                </a:lnTo>
                <a:lnTo>
                  <a:pt x="2930927" y="43392"/>
                </a:lnTo>
                <a:cubicBezTo>
                  <a:pt x="4251985" y="590036"/>
                  <a:pt x="5182352" y="1899962"/>
                  <a:pt x="5182352" y="3428998"/>
                </a:cubicBezTo>
                <a:cubicBezTo>
                  <a:pt x="5182352" y="4958035"/>
                  <a:pt x="4251985" y="6267961"/>
                  <a:pt x="2930927" y="6814605"/>
                </a:cubicBezTo>
                <a:lnTo>
                  <a:pt x="2818504" y="6857998"/>
                </a:lnTo>
                <a:lnTo>
                  <a:pt x="0" y="68579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B96F836A-7876-42BD-894C-2CE0DB130FCD}"/>
              </a:ext>
            </a:extLst>
          </p:cNvPr>
          <p:cNvSpPr>
            <a:spLocks noGrp="1"/>
          </p:cNvSpPr>
          <p:nvPr>
            <p:ph type="title"/>
          </p:nvPr>
        </p:nvSpPr>
        <p:spPr>
          <a:xfrm>
            <a:off x="914400" y="685801"/>
            <a:ext cx="4080681" cy="3657600"/>
          </a:xfrm>
        </p:spPr>
        <p:txBody>
          <a:bodyPr vert="horz" lIns="91440" tIns="45720" rIns="91440" bIns="45720" rtlCol="0" anchor="b">
            <a:normAutofit/>
          </a:bodyPr>
          <a:lstStyle/>
          <a:p>
            <a:r>
              <a:rPr lang="en-US" sz="4400">
                <a:solidFill>
                  <a:srgbClr val="FFFFFF"/>
                </a:solidFill>
              </a:rPr>
              <a:t>SPOUŠTĚCÍ ZÓNY</a:t>
            </a:r>
          </a:p>
        </p:txBody>
      </p:sp>
      <p:sp useBgFill="1">
        <p:nvSpPr>
          <p:cNvPr id="30" name="Freeform: Shape 29">
            <a:extLst>
              <a:ext uri="{FF2B5EF4-FFF2-40B4-BE49-F238E27FC236}">
                <a16:creationId xmlns:a16="http://schemas.microsoft.com/office/drawing/2014/main" id="{3D651D50-AFE8-4258-90FE-E239C3138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1600" y="2"/>
            <a:ext cx="7010401" cy="6857998"/>
          </a:xfrm>
          <a:custGeom>
            <a:avLst/>
            <a:gdLst>
              <a:gd name="connsiteX0" fmla="*/ 2363848 w 7010401"/>
              <a:gd name="connsiteY0" fmla="*/ 0 h 6857998"/>
              <a:gd name="connsiteX1" fmla="*/ 7010401 w 7010401"/>
              <a:gd name="connsiteY1" fmla="*/ 0 h 6857998"/>
              <a:gd name="connsiteX2" fmla="*/ 7010401 w 7010401"/>
              <a:gd name="connsiteY2" fmla="*/ 6857998 h 6857998"/>
              <a:gd name="connsiteX3" fmla="*/ 2363845 w 7010401"/>
              <a:gd name="connsiteY3" fmla="*/ 6857998 h 6857998"/>
              <a:gd name="connsiteX4" fmla="*/ 2251425 w 7010401"/>
              <a:gd name="connsiteY4" fmla="*/ 6814606 h 6857998"/>
              <a:gd name="connsiteX5" fmla="*/ 0 w 7010401"/>
              <a:gd name="connsiteY5" fmla="*/ 3429000 h 6857998"/>
              <a:gd name="connsiteX6" fmla="*/ 2251425 w 7010401"/>
              <a:gd name="connsiteY6" fmla="*/ 43393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401" h="6857998">
                <a:moveTo>
                  <a:pt x="2363848" y="0"/>
                </a:moveTo>
                <a:lnTo>
                  <a:pt x="7010401" y="0"/>
                </a:lnTo>
                <a:lnTo>
                  <a:pt x="7010401" y="6857998"/>
                </a:lnTo>
                <a:lnTo>
                  <a:pt x="2363845" y="6857998"/>
                </a:lnTo>
                <a:lnTo>
                  <a:pt x="2251425" y="6814606"/>
                </a:lnTo>
                <a:cubicBezTo>
                  <a:pt x="930367" y="6267962"/>
                  <a:pt x="0" y="4958036"/>
                  <a:pt x="0" y="3429000"/>
                </a:cubicBezTo>
                <a:cubicBezTo>
                  <a:pt x="0" y="1899963"/>
                  <a:pt x="930367" y="590037"/>
                  <a:pt x="2251425" y="4339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ázek 4" descr="Obsah obrázku elektronika&#10;&#10;Popis se vygeneroval automaticky.">
            <a:extLst>
              <a:ext uri="{FF2B5EF4-FFF2-40B4-BE49-F238E27FC236}">
                <a16:creationId xmlns:a16="http://schemas.microsoft.com/office/drawing/2014/main" id="{D73C06EC-5FD3-4CBC-AB0E-AF1643004178}"/>
              </a:ext>
            </a:extLst>
          </p:cNvPr>
          <p:cNvPicPr>
            <a:picLocks noGrp="1" noChangeAspect="1"/>
          </p:cNvPicPr>
          <p:nvPr>
            <p:ph idx="1"/>
          </p:nvPr>
        </p:nvPicPr>
        <p:blipFill>
          <a:blip r:embed="rId2"/>
          <a:stretch>
            <a:fillRect/>
          </a:stretch>
        </p:blipFill>
        <p:spPr>
          <a:xfrm>
            <a:off x="7032213" y="304800"/>
            <a:ext cx="4755618" cy="6190672"/>
          </a:xfrm>
          <a:prstGeom prst="rect">
            <a:avLst/>
          </a:prstGeom>
        </p:spPr>
      </p:pic>
    </p:spTree>
    <p:extLst>
      <p:ext uri="{BB962C8B-B14F-4D97-AF65-F5344CB8AC3E}">
        <p14:creationId xmlns:p14="http://schemas.microsoft.com/office/powerpoint/2010/main" val="1960946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D347C3AD-AA6D-4E6E-9F8E-AF83BC1369F5}"/>
              </a:ext>
            </a:extLst>
          </p:cNvPr>
          <p:cNvSpPr>
            <a:spLocks noGrp="1"/>
          </p:cNvSpPr>
          <p:nvPr>
            <p:ph type="title"/>
          </p:nvPr>
        </p:nvSpPr>
        <p:spPr>
          <a:xfrm>
            <a:off x="609600" y="685800"/>
            <a:ext cx="2952465" cy="5486400"/>
          </a:xfrm>
        </p:spPr>
        <p:txBody>
          <a:bodyPr anchor="ctr">
            <a:normAutofit/>
          </a:bodyPr>
          <a:lstStyle/>
          <a:p>
            <a:r>
              <a:rPr lang="cs-CZ" sz="3100">
                <a:solidFill>
                  <a:srgbClr val="FFFFFF"/>
                </a:solidFill>
              </a:rPr>
              <a:t>REFLEXNÍ OTÁČENÍ</a:t>
            </a: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31067231-0F3B-41FA-A961-4F2F63171CB6}"/>
              </a:ext>
            </a:extLst>
          </p:cNvPr>
          <p:cNvSpPr>
            <a:spLocks noGrp="1"/>
          </p:cNvSpPr>
          <p:nvPr>
            <p:ph idx="1"/>
          </p:nvPr>
        </p:nvSpPr>
        <p:spPr>
          <a:xfrm>
            <a:off x="5216236" y="870527"/>
            <a:ext cx="6096000" cy="5491163"/>
          </a:xfrm>
        </p:spPr>
        <p:txBody>
          <a:bodyPr vert="horz" lIns="91440" tIns="45720" rIns="91440" bIns="45720" rtlCol="0" anchor="ctr">
            <a:noAutofit/>
          </a:bodyPr>
          <a:lstStyle/>
          <a:p>
            <a:pPr algn="just"/>
            <a:r>
              <a:rPr lang="cs-CZ" sz="1400" b="1" dirty="0"/>
              <a:t>Globální cyklus má několik fází</a:t>
            </a:r>
          </a:p>
          <a:p>
            <a:pPr algn="just"/>
            <a:r>
              <a:rPr lang="cs-CZ" sz="1400" b="1"/>
              <a:t>VÝCHOZÍ POLOHA:</a:t>
            </a:r>
            <a:endParaRPr lang="cs-CZ" sz="1400" b="1" dirty="0"/>
          </a:p>
          <a:p>
            <a:pPr algn="just"/>
            <a:r>
              <a:rPr lang="cs-CZ" sz="1400" b="1"/>
              <a:t>Vleže na zádech</a:t>
            </a:r>
            <a:endParaRPr lang="cs-CZ" sz="1400" b="1" dirty="0"/>
          </a:p>
          <a:p>
            <a:pPr algn="just"/>
            <a:r>
              <a:rPr lang="cs-CZ" sz="1400" b="1"/>
              <a:t>Hlava 30° rotace v prodloužení osy trupu, otočena k 1 straně: končetiny čelistní a záhlavní</a:t>
            </a:r>
            <a:endParaRPr lang="cs-CZ" sz="1400" b="1" dirty="0"/>
          </a:p>
          <a:p>
            <a:pPr algn="just"/>
            <a:r>
              <a:rPr lang="cs-CZ" sz="1400" b="1"/>
              <a:t>Podélná osa těla ve středním postavení v rovině frontální</a:t>
            </a:r>
            <a:endParaRPr lang="cs-CZ" sz="1400" b="1" dirty="0"/>
          </a:p>
          <a:p>
            <a:pPr algn="just"/>
            <a:r>
              <a:rPr lang="cs-CZ" sz="1400" b="1"/>
              <a:t>Osy ramen a pánve kolmé na osu trupu</a:t>
            </a:r>
            <a:endParaRPr lang="cs-CZ" sz="1400" b="1" dirty="0"/>
          </a:p>
          <a:p>
            <a:pPr algn="just"/>
            <a:r>
              <a:rPr lang="cs-CZ" sz="1400" b="1" dirty="0"/>
              <a:t>HKK podél těla, DKK extenze</a:t>
            </a:r>
          </a:p>
          <a:p>
            <a:pPr algn="just"/>
            <a:r>
              <a:rPr lang="cs-CZ" sz="1400" b="1"/>
              <a:t>VYVOLANÉ POHYBY:</a:t>
            </a:r>
            <a:endParaRPr lang="cs-CZ" sz="1400" b="1" dirty="0"/>
          </a:p>
          <a:p>
            <a:pPr algn="just"/>
            <a:r>
              <a:rPr lang="cs-CZ" sz="1400" b="1"/>
              <a:t>Hlava se rotuje k záhlavní straně</a:t>
            </a:r>
            <a:endParaRPr lang="cs-CZ" sz="1400" b="1" dirty="0"/>
          </a:p>
          <a:p>
            <a:pPr algn="just"/>
            <a:r>
              <a:rPr lang="cs-CZ" sz="1400" b="1"/>
              <a:t>Rozvinutí hrudníku, zatažení žeberních oblouků</a:t>
            </a:r>
            <a:endParaRPr lang="cs-CZ" sz="1400" b="1" dirty="0"/>
          </a:p>
          <a:p>
            <a:pPr algn="just"/>
            <a:r>
              <a:rPr lang="cs-CZ" sz="1400" b="1"/>
              <a:t>Koncentrické stažení břicha, napřímení páteře</a:t>
            </a:r>
            <a:endParaRPr lang="cs-CZ" sz="1400" b="1" dirty="0"/>
          </a:p>
          <a:p>
            <a:pPr algn="just"/>
            <a:r>
              <a:rPr lang="cs-CZ" sz="1400" b="1"/>
              <a:t>ZR všech klíčových kloubů, …</a:t>
            </a:r>
            <a:endParaRPr lang="cs-CZ" sz="1400" b="1" dirty="0"/>
          </a:p>
          <a:p>
            <a:pPr algn="just"/>
            <a:r>
              <a:rPr lang="cs-CZ" sz="1400" b="1"/>
              <a:t>AKTIVAČNÍ ZÓNA - HRUDNÍ ZÓNA:</a:t>
            </a:r>
            <a:endParaRPr lang="cs-CZ" sz="1400" b="1" dirty="0"/>
          </a:p>
          <a:p>
            <a:pPr algn="just"/>
            <a:r>
              <a:rPr lang="cs-CZ" sz="1400" b="1"/>
              <a:t>Průsečík mamilární linie a bráničního úponu = výše 6. žebra, mezi 5.-6. či případně mezi 6.-7. žebrem. Směr tlaku: dorzálně, mediálně, kraniálně + případně přidání dalších aktivačních bodů pro zlepšení kvality reakce, jako jsou: processus mastoideus záhlavní strany (směr tlaku: mediálně, dorzálně a kraniálně proti bazi kosti týlní a hlavovým kloubům; m. mylohyoideus na záhlavní straně (směr tlaku: dorzálně + mediálně)...</a:t>
            </a:r>
            <a:endParaRPr lang="cs-CZ" sz="1400" b="1" dirty="0"/>
          </a:p>
          <a:p>
            <a:pPr algn="just"/>
            <a:endParaRPr lang="cs-CZ" sz="1400" b="1" dirty="0"/>
          </a:p>
        </p:txBody>
      </p:sp>
    </p:spTree>
    <p:extLst>
      <p:ext uri="{BB962C8B-B14F-4D97-AF65-F5344CB8AC3E}">
        <p14:creationId xmlns:p14="http://schemas.microsoft.com/office/powerpoint/2010/main" val="2448119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E3A8FF-6C8A-41AD-8FEB-66272BFF430B}"/>
              </a:ext>
            </a:extLst>
          </p:cNvPr>
          <p:cNvSpPr>
            <a:spLocks noGrp="1"/>
          </p:cNvSpPr>
          <p:nvPr>
            <p:ph type="title"/>
          </p:nvPr>
        </p:nvSpPr>
        <p:spPr>
          <a:xfrm>
            <a:off x="685892" y="175032"/>
            <a:ext cx="10815404" cy="1329004"/>
          </a:xfrm>
        </p:spPr>
        <p:txBody>
          <a:bodyPr>
            <a:normAutofit/>
          </a:bodyPr>
          <a:lstStyle/>
          <a:p>
            <a:r>
              <a:rPr lang="cs-CZ" dirty="0">
                <a:ea typeface="+mj-lt"/>
                <a:cs typeface="+mj-lt"/>
              </a:rPr>
              <a:t> </a:t>
            </a:r>
            <a:r>
              <a:rPr lang="cs-CZ" b="1" dirty="0">
                <a:ea typeface="+mj-lt"/>
                <a:cs typeface="+mj-lt"/>
              </a:rPr>
              <a:t>VOJTOVA REFLEXNÍ LOKOMOCE </a:t>
            </a:r>
            <a:endParaRPr lang="cs-CZ" b="1" dirty="0"/>
          </a:p>
        </p:txBody>
      </p:sp>
      <p:pic>
        <p:nvPicPr>
          <p:cNvPr id="4" name="Obrázek 4">
            <a:extLst>
              <a:ext uri="{FF2B5EF4-FFF2-40B4-BE49-F238E27FC236}">
                <a16:creationId xmlns:a16="http://schemas.microsoft.com/office/drawing/2014/main" id="{2E8EF772-867C-401E-B189-0C2517A9A426}"/>
              </a:ext>
            </a:extLst>
          </p:cNvPr>
          <p:cNvPicPr>
            <a:picLocks noGrp="1" noChangeAspect="1"/>
          </p:cNvPicPr>
          <p:nvPr>
            <p:ph idx="1"/>
          </p:nvPr>
        </p:nvPicPr>
        <p:blipFill>
          <a:blip r:embed="rId2"/>
          <a:stretch>
            <a:fillRect/>
          </a:stretch>
        </p:blipFill>
        <p:spPr>
          <a:xfrm>
            <a:off x="1445381" y="1711855"/>
            <a:ext cx="7721443" cy="5058499"/>
          </a:xfrm>
        </p:spPr>
      </p:pic>
    </p:spTree>
    <p:extLst>
      <p:ext uri="{BB962C8B-B14F-4D97-AF65-F5344CB8AC3E}">
        <p14:creationId xmlns:p14="http://schemas.microsoft.com/office/powerpoint/2010/main" val="3019084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3028C90-B7BB-48C4-B98C-BA3B4394AD4F}"/>
              </a:ext>
            </a:extLst>
          </p:cNvPr>
          <p:cNvSpPr>
            <a:spLocks noGrp="1"/>
          </p:cNvSpPr>
          <p:nvPr>
            <p:ph type="title"/>
          </p:nvPr>
        </p:nvSpPr>
        <p:spPr>
          <a:xfrm>
            <a:off x="5963479" y="596393"/>
            <a:ext cx="5618922" cy="1542507"/>
          </a:xfrm>
        </p:spPr>
        <p:txBody>
          <a:bodyPr>
            <a:normAutofit/>
          </a:bodyPr>
          <a:lstStyle/>
          <a:p>
            <a:r>
              <a:rPr lang="cs-CZ">
                <a:solidFill>
                  <a:srgbClr val="FFFFFF"/>
                </a:solidFill>
              </a:rPr>
              <a:t>PLÁNOVANÁ HYBNOST</a:t>
            </a:r>
          </a:p>
        </p:txBody>
      </p:sp>
      <p:pic>
        <p:nvPicPr>
          <p:cNvPr id="4" name="Obrázek 4">
            <a:extLst>
              <a:ext uri="{FF2B5EF4-FFF2-40B4-BE49-F238E27FC236}">
                <a16:creationId xmlns:a16="http://schemas.microsoft.com/office/drawing/2014/main" id="{673362B2-5EF7-4FEB-BF44-6551B6226B93}"/>
              </a:ext>
            </a:extLst>
          </p:cNvPr>
          <p:cNvPicPr>
            <a:picLocks noChangeAspect="1"/>
          </p:cNvPicPr>
          <p:nvPr/>
        </p:nvPicPr>
        <p:blipFill rotWithShape="1">
          <a:blip r:embed="rId2"/>
          <a:srcRect b="735"/>
          <a:stretch/>
        </p:blipFill>
        <p:spPr>
          <a:xfrm>
            <a:off x="20" y="5379"/>
            <a:ext cx="5181578" cy="6858000"/>
          </a:xfrm>
          <a:prstGeom prst="rect">
            <a:avLst/>
          </a:prstGeom>
        </p:spPr>
      </p:pic>
      <p:sp>
        <p:nvSpPr>
          <p:cNvPr id="8" name="Content Placeholder 7">
            <a:extLst>
              <a:ext uri="{FF2B5EF4-FFF2-40B4-BE49-F238E27FC236}">
                <a16:creationId xmlns:a16="http://schemas.microsoft.com/office/drawing/2014/main" id="{719BD33B-AB7C-4C82-BCAA-0A355F039663}"/>
              </a:ext>
            </a:extLst>
          </p:cNvPr>
          <p:cNvSpPr>
            <a:spLocks noGrp="1"/>
          </p:cNvSpPr>
          <p:nvPr>
            <p:ph idx="1"/>
          </p:nvPr>
        </p:nvSpPr>
        <p:spPr>
          <a:xfrm>
            <a:off x="5963478" y="2138901"/>
            <a:ext cx="5618922" cy="4033299"/>
          </a:xfrm>
        </p:spPr>
        <p:txBody>
          <a:bodyPr>
            <a:normAutofit/>
          </a:bodyPr>
          <a:lstStyle/>
          <a:p>
            <a:endParaRPr lang="en-US">
              <a:solidFill>
                <a:srgbClr val="FFFFFF"/>
              </a:solidFill>
            </a:endParaRPr>
          </a:p>
        </p:txBody>
      </p:sp>
      <p:sp>
        <p:nvSpPr>
          <p:cNvPr id="15" name="Freeform: Shape 14">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423791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96BE0E-FC30-4168-BDFC-8DD4D1D42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2B0BF24-49CD-4259-B076-57BF640F2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0A3F262-FC31-4211-8F69-56F78448E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alpha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47C0B86-386E-472B-B980-775A3B3C0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2800" cy="6856084"/>
          </a:xfrm>
          <a:custGeom>
            <a:avLst/>
            <a:gdLst>
              <a:gd name="connsiteX0" fmla="*/ 0 w 3352800"/>
              <a:gd name="connsiteY0" fmla="*/ 0 h 6856084"/>
              <a:gd name="connsiteX1" fmla="*/ 3352800 w 3352800"/>
              <a:gd name="connsiteY1" fmla="*/ 0 h 6856084"/>
              <a:gd name="connsiteX2" fmla="*/ 3352800 w 3352800"/>
              <a:gd name="connsiteY2" fmla="*/ 3427044 h 6856084"/>
              <a:gd name="connsiteX3" fmla="*/ 3352800 w 3352800"/>
              <a:gd name="connsiteY3" fmla="*/ 3442336 h 6856084"/>
              <a:gd name="connsiteX4" fmla="*/ 3352413 w 3352800"/>
              <a:gd name="connsiteY4" fmla="*/ 3442336 h 6856084"/>
              <a:gd name="connsiteX5" fmla="*/ 3348336 w 3352800"/>
              <a:gd name="connsiteY5" fmla="*/ 3603600 h 6856084"/>
              <a:gd name="connsiteX6" fmla="*/ 92918 w 3352800"/>
              <a:gd name="connsiteY6" fmla="*/ 6853808 h 6856084"/>
              <a:gd name="connsiteX7" fmla="*/ 0 w 3352800"/>
              <a:gd name="connsiteY7" fmla="*/ 6856084 h 685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6856084">
                <a:moveTo>
                  <a:pt x="0" y="0"/>
                </a:moveTo>
                <a:lnTo>
                  <a:pt x="3352800" y="0"/>
                </a:lnTo>
                <a:lnTo>
                  <a:pt x="3352800" y="3427044"/>
                </a:lnTo>
                <a:lnTo>
                  <a:pt x="3352800" y="3442336"/>
                </a:lnTo>
                <a:lnTo>
                  <a:pt x="3352413" y="3442336"/>
                </a:lnTo>
                <a:lnTo>
                  <a:pt x="3348336" y="3603600"/>
                </a:lnTo>
                <a:cubicBezTo>
                  <a:pt x="3259315" y="5359763"/>
                  <a:pt x="1849804" y="6767537"/>
                  <a:pt x="92918" y="6853808"/>
                </a:cubicBezTo>
                <a:lnTo>
                  <a:pt x="0" y="6856084"/>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50CC4C8-5B45-42FD-9F13-6FFB7B678C66}"/>
              </a:ext>
            </a:extLst>
          </p:cNvPr>
          <p:cNvSpPr>
            <a:spLocks noGrp="1"/>
          </p:cNvSpPr>
          <p:nvPr>
            <p:ph type="title"/>
          </p:nvPr>
        </p:nvSpPr>
        <p:spPr>
          <a:xfrm>
            <a:off x="609601" y="685799"/>
            <a:ext cx="2570328" cy="3992694"/>
          </a:xfrm>
        </p:spPr>
        <p:txBody>
          <a:bodyPr anchor="t">
            <a:normAutofit fontScale="90000"/>
          </a:bodyPr>
          <a:lstStyle/>
          <a:p>
            <a:r>
              <a:rPr lang="cs-CZ" dirty="0">
                <a:solidFill>
                  <a:srgbClr val="FFFFFF"/>
                </a:solidFill>
              </a:rPr>
              <a:t>VÝVOJ DÍTĚTE V PRVNÍM ROCE ŽIVOTA</a:t>
            </a:r>
          </a:p>
        </p:txBody>
      </p:sp>
      <p:pic>
        <p:nvPicPr>
          <p:cNvPr id="4" name="Obrázek 4">
            <a:extLst>
              <a:ext uri="{FF2B5EF4-FFF2-40B4-BE49-F238E27FC236}">
                <a16:creationId xmlns:a16="http://schemas.microsoft.com/office/drawing/2014/main" id="{1300C958-50F5-42D8-8B73-1C93613D6F7A}"/>
              </a:ext>
            </a:extLst>
          </p:cNvPr>
          <p:cNvPicPr>
            <a:picLocks noGrp="1" noChangeAspect="1"/>
          </p:cNvPicPr>
          <p:nvPr>
            <p:ph idx="1"/>
          </p:nvPr>
        </p:nvPicPr>
        <p:blipFill>
          <a:blip r:embed="rId2"/>
          <a:stretch>
            <a:fillRect/>
          </a:stretch>
        </p:blipFill>
        <p:spPr>
          <a:xfrm>
            <a:off x="6618576" y="5413"/>
            <a:ext cx="5032373" cy="6851938"/>
          </a:xfrm>
        </p:spPr>
      </p:pic>
    </p:spTree>
    <p:extLst>
      <p:ext uri="{BB962C8B-B14F-4D97-AF65-F5344CB8AC3E}">
        <p14:creationId xmlns:p14="http://schemas.microsoft.com/office/powerpoint/2010/main" val="3452298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96BE0E-FC30-4168-BDFC-8DD4D1D42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2B0BF24-49CD-4259-B076-57BF640F2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0A3F262-FC31-4211-8F69-56F78448E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alpha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47C0B86-386E-472B-B980-775A3B3C0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2800" cy="6856084"/>
          </a:xfrm>
          <a:custGeom>
            <a:avLst/>
            <a:gdLst>
              <a:gd name="connsiteX0" fmla="*/ 0 w 3352800"/>
              <a:gd name="connsiteY0" fmla="*/ 0 h 6856084"/>
              <a:gd name="connsiteX1" fmla="*/ 3352800 w 3352800"/>
              <a:gd name="connsiteY1" fmla="*/ 0 h 6856084"/>
              <a:gd name="connsiteX2" fmla="*/ 3352800 w 3352800"/>
              <a:gd name="connsiteY2" fmla="*/ 3427044 h 6856084"/>
              <a:gd name="connsiteX3" fmla="*/ 3352800 w 3352800"/>
              <a:gd name="connsiteY3" fmla="*/ 3442336 h 6856084"/>
              <a:gd name="connsiteX4" fmla="*/ 3352413 w 3352800"/>
              <a:gd name="connsiteY4" fmla="*/ 3442336 h 6856084"/>
              <a:gd name="connsiteX5" fmla="*/ 3348336 w 3352800"/>
              <a:gd name="connsiteY5" fmla="*/ 3603600 h 6856084"/>
              <a:gd name="connsiteX6" fmla="*/ 92918 w 3352800"/>
              <a:gd name="connsiteY6" fmla="*/ 6853808 h 6856084"/>
              <a:gd name="connsiteX7" fmla="*/ 0 w 3352800"/>
              <a:gd name="connsiteY7" fmla="*/ 6856084 h 685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6856084">
                <a:moveTo>
                  <a:pt x="0" y="0"/>
                </a:moveTo>
                <a:lnTo>
                  <a:pt x="3352800" y="0"/>
                </a:lnTo>
                <a:lnTo>
                  <a:pt x="3352800" y="3427044"/>
                </a:lnTo>
                <a:lnTo>
                  <a:pt x="3352800" y="3442336"/>
                </a:lnTo>
                <a:lnTo>
                  <a:pt x="3352413" y="3442336"/>
                </a:lnTo>
                <a:lnTo>
                  <a:pt x="3348336" y="3603600"/>
                </a:lnTo>
                <a:cubicBezTo>
                  <a:pt x="3259315" y="5359763"/>
                  <a:pt x="1849804" y="6767537"/>
                  <a:pt x="92918" y="6853808"/>
                </a:cubicBezTo>
                <a:lnTo>
                  <a:pt x="0" y="6856084"/>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B0D7325-0C70-44DE-B155-D2992BE3DE1D}"/>
              </a:ext>
            </a:extLst>
          </p:cNvPr>
          <p:cNvSpPr>
            <a:spLocks noGrp="1"/>
          </p:cNvSpPr>
          <p:nvPr>
            <p:ph type="title"/>
          </p:nvPr>
        </p:nvSpPr>
        <p:spPr>
          <a:xfrm>
            <a:off x="609601" y="685799"/>
            <a:ext cx="2570328" cy="3715603"/>
          </a:xfrm>
        </p:spPr>
        <p:txBody>
          <a:bodyPr anchor="t">
            <a:normAutofit/>
          </a:bodyPr>
          <a:lstStyle/>
          <a:p>
            <a:r>
              <a:rPr lang="cs-CZ" sz="3100">
                <a:solidFill>
                  <a:srgbClr val="FFFFFF"/>
                </a:solidFill>
              </a:rPr>
              <a:t>SHRNUTÍ VRL</a:t>
            </a:r>
          </a:p>
        </p:txBody>
      </p:sp>
      <p:sp>
        <p:nvSpPr>
          <p:cNvPr id="3" name="Zástupný obsah 2">
            <a:extLst>
              <a:ext uri="{FF2B5EF4-FFF2-40B4-BE49-F238E27FC236}">
                <a16:creationId xmlns:a16="http://schemas.microsoft.com/office/drawing/2014/main" id="{B72FF6A3-FB20-47BB-A431-C39A969FFEBA}"/>
              </a:ext>
            </a:extLst>
          </p:cNvPr>
          <p:cNvSpPr>
            <a:spLocks noGrp="1"/>
          </p:cNvSpPr>
          <p:nvPr>
            <p:ph idx="1"/>
          </p:nvPr>
        </p:nvSpPr>
        <p:spPr>
          <a:xfrm>
            <a:off x="4267200" y="685800"/>
            <a:ext cx="7010400" cy="5491163"/>
          </a:xfrm>
        </p:spPr>
        <p:txBody>
          <a:bodyPr vert="horz" lIns="91440" tIns="45720" rIns="91440" bIns="45720" rtlCol="0" anchor="ctr">
            <a:normAutofit/>
          </a:bodyPr>
          <a:lstStyle/>
          <a:p>
            <a:pPr algn="just"/>
            <a:r>
              <a:rPr lang="cs-CZ" b="1"/>
              <a:t>Primárně neučí, nenacvičuje ani netrénuje "normální" pohybové děje, jako je uchopování, vzpřimování a chůze.</a:t>
            </a:r>
            <a:endParaRPr lang="cs-CZ" b="1" dirty="0"/>
          </a:p>
          <a:p>
            <a:pPr algn="just"/>
            <a:r>
              <a:rPr lang="cs-CZ" b="1"/>
              <a:t>Prováděna reflexním způsobem = bez volního úsilí pacienta.</a:t>
            </a:r>
            <a:endParaRPr lang="cs-CZ" b="1" dirty="0"/>
          </a:p>
          <a:p>
            <a:pPr algn="just"/>
            <a:r>
              <a:rPr lang="cs-CZ" b="1"/>
              <a:t>Účinkem terapie dochází k celkové změně v držení těla, ke změně v přesunu těžiště, ke zlepšení vzpřimování, řízení "rovnováhy", celkové koordinaci pohybů...</a:t>
            </a:r>
          </a:p>
          <a:p>
            <a:pPr algn="just"/>
            <a:r>
              <a:rPr lang="cs-CZ" b="1"/>
              <a:t>Reflexní lokomoce jsou vybavitelné u každého nezávisle na jeho věku.</a:t>
            </a:r>
          </a:p>
          <a:p>
            <a:pPr algn="just"/>
            <a:r>
              <a:rPr lang="cs-CZ" b="1"/>
              <a:t>Účinnost terapie dle erudovanosti terapeutů, přesnosti provádění terapie, její intenzity a frekvence, dle edukace rodinných příslušníků...</a:t>
            </a:r>
            <a:endParaRPr lang="cs-CZ" b="1" dirty="0"/>
          </a:p>
        </p:txBody>
      </p:sp>
    </p:spTree>
    <p:extLst>
      <p:ext uri="{BB962C8B-B14F-4D97-AF65-F5344CB8AC3E}">
        <p14:creationId xmlns:p14="http://schemas.microsoft.com/office/powerpoint/2010/main" val="1475123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00D14A17-65F4-4064-90E6-520921CC8DE6}"/>
              </a:ext>
            </a:extLst>
          </p:cNvPr>
          <p:cNvSpPr>
            <a:spLocks noGrp="1"/>
          </p:cNvSpPr>
          <p:nvPr>
            <p:ph type="title"/>
          </p:nvPr>
        </p:nvSpPr>
        <p:spPr>
          <a:xfrm>
            <a:off x="914400" y="484497"/>
            <a:ext cx="9753600" cy="1239528"/>
          </a:xfrm>
        </p:spPr>
        <p:txBody>
          <a:bodyPr>
            <a:normAutofit/>
          </a:bodyPr>
          <a:lstStyle/>
          <a:p>
            <a:r>
              <a:rPr lang="cs-CZ">
                <a:solidFill>
                  <a:srgbClr val="FFFFFF"/>
                </a:solidFill>
              </a:rPr>
              <a:t>LITERATURA</a:t>
            </a:r>
          </a:p>
        </p:txBody>
      </p:sp>
      <p:sp>
        <p:nvSpPr>
          <p:cNvPr id="3" name="Zástupný obsah 2">
            <a:extLst>
              <a:ext uri="{FF2B5EF4-FFF2-40B4-BE49-F238E27FC236}">
                <a16:creationId xmlns:a16="http://schemas.microsoft.com/office/drawing/2014/main" id="{32DD665E-7C67-4FD7-B18A-2B32F237D25C}"/>
              </a:ext>
            </a:extLst>
          </p:cNvPr>
          <p:cNvSpPr>
            <a:spLocks noGrp="1"/>
          </p:cNvSpPr>
          <p:nvPr>
            <p:ph idx="1"/>
          </p:nvPr>
        </p:nvSpPr>
        <p:spPr>
          <a:xfrm>
            <a:off x="914401" y="2790825"/>
            <a:ext cx="10134600" cy="3386137"/>
          </a:xfrm>
        </p:spPr>
        <p:txBody>
          <a:bodyPr vert="horz" lIns="91440" tIns="45720" rIns="91440" bIns="45720" rtlCol="0" anchor="t">
            <a:normAutofit lnSpcReduction="10000"/>
          </a:bodyPr>
          <a:lstStyle/>
          <a:p>
            <a:pPr algn="just"/>
            <a:r>
              <a:rPr lang="cs" dirty="0">
                <a:ea typeface="+mn-lt"/>
                <a:cs typeface="+mn-lt"/>
                <a:hlinkClick r:id="rId2"/>
              </a:rPr>
              <a:t>http://www.rl-corpus.cz/vojtuv-princip/vyvojova-kineziologie/</a:t>
            </a:r>
            <a:r>
              <a:rPr lang="cs-CZ" dirty="0">
                <a:ea typeface="+mn-lt"/>
                <a:cs typeface="+mn-lt"/>
              </a:rPr>
              <a:t> </a:t>
            </a:r>
            <a:endParaRPr lang="cs-CZ"/>
          </a:p>
          <a:p>
            <a:pPr algn="just"/>
            <a:r>
              <a:rPr lang="cs" dirty="0">
                <a:ea typeface="+mn-lt"/>
                <a:cs typeface="+mn-lt"/>
                <a:hlinkClick r:id="rId3"/>
              </a:rPr>
              <a:t>https://www.fyzioklinika.cz/clanky-o-zdravi</a:t>
            </a:r>
            <a:r>
              <a:rPr lang="cs-CZ" dirty="0">
                <a:ea typeface="+mn-lt"/>
                <a:cs typeface="+mn-lt"/>
              </a:rPr>
              <a:t> </a:t>
            </a:r>
            <a:endParaRPr lang="cs-CZ"/>
          </a:p>
          <a:p>
            <a:pPr algn="just"/>
            <a:r>
              <a:rPr lang="cs-CZ" dirty="0">
                <a:ea typeface="+mn-lt"/>
                <a:cs typeface="+mn-lt"/>
                <a:hlinkClick r:id="rId4"/>
              </a:rPr>
              <a:t>https://www.vojta.com/cs/vojtuv-princip/diagnostika-vojty/polohove-testy</a:t>
            </a:r>
            <a:r>
              <a:rPr lang="cs-CZ" dirty="0">
                <a:ea typeface="+mn-lt"/>
                <a:cs typeface="+mn-lt"/>
              </a:rPr>
              <a:t> </a:t>
            </a:r>
          </a:p>
          <a:p>
            <a:pPr algn="just"/>
            <a:r>
              <a:rPr lang="cs-CZ" dirty="0">
                <a:ea typeface="+mn-lt"/>
                <a:cs typeface="+mn-lt"/>
                <a:hlinkClick r:id="rId5"/>
              </a:rPr>
              <a:t>https://konecnylumir.wixsite.com/expertfyzio1/vojtova-metoda</a:t>
            </a:r>
            <a:r>
              <a:rPr lang="cs-CZ" dirty="0">
                <a:ea typeface="+mn-lt"/>
                <a:cs typeface="+mn-lt"/>
              </a:rPr>
              <a:t> </a:t>
            </a:r>
          </a:p>
          <a:p>
            <a:pPr algn="just"/>
            <a:r>
              <a:rPr lang="cs" dirty="0">
                <a:ea typeface="+mn-lt"/>
                <a:cs typeface="+mn-lt"/>
              </a:rPr>
              <a:t>PAVLŮ, Dagmar. </a:t>
            </a:r>
            <a:r>
              <a:rPr lang="cs" i="1" dirty="0">
                <a:ea typeface="+mn-lt"/>
                <a:cs typeface="+mn-lt"/>
              </a:rPr>
              <a:t>Speciální fyzioterapeutické koncepty a metody.</a:t>
            </a:r>
            <a:r>
              <a:rPr lang="cs" dirty="0">
                <a:ea typeface="+mn-lt"/>
                <a:cs typeface="+mn-lt"/>
              </a:rPr>
              <a:t> 1. vyd. Brno: Akademické nakladatelství CERM, 2002. 239 s. ISBN 8072042661.</a:t>
            </a:r>
            <a:r>
              <a:rPr lang="cs-CZ" dirty="0">
                <a:ea typeface="+mn-lt"/>
                <a:cs typeface="+mn-lt"/>
              </a:rPr>
              <a:t> </a:t>
            </a:r>
            <a:endParaRPr lang="cs-CZ"/>
          </a:p>
          <a:p>
            <a:r>
              <a:rPr lang="cs" dirty="0">
                <a:ea typeface="+mn-lt"/>
                <a:cs typeface="+mn-lt"/>
              </a:rPr>
              <a:t>KOLÁŘ, Pavel. </a:t>
            </a:r>
            <a:r>
              <a:rPr lang="cs" i="1" dirty="0">
                <a:ea typeface="+mn-lt"/>
                <a:cs typeface="+mn-lt"/>
              </a:rPr>
              <a:t>Rehabilitace v klinické praxi</a:t>
            </a:r>
            <a:r>
              <a:rPr lang="cs" dirty="0">
                <a:ea typeface="+mn-lt"/>
                <a:cs typeface="+mn-lt"/>
              </a:rPr>
              <a:t>. 1. vyd. Praha: </a:t>
            </a:r>
            <a:r>
              <a:rPr lang="cs" dirty="0" err="1">
                <a:ea typeface="+mn-lt"/>
                <a:cs typeface="+mn-lt"/>
              </a:rPr>
              <a:t>Galén</a:t>
            </a:r>
            <a:r>
              <a:rPr lang="cs" dirty="0">
                <a:ea typeface="+mn-lt"/>
                <a:cs typeface="+mn-lt"/>
              </a:rPr>
              <a:t>, 2009. </a:t>
            </a:r>
            <a:r>
              <a:rPr lang="cs" dirty="0" err="1">
                <a:ea typeface="+mn-lt"/>
                <a:cs typeface="+mn-lt"/>
              </a:rPr>
              <a:t>xxxi</a:t>
            </a:r>
            <a:r>
              <a:rPr lang="cs" dirty="0">
                <a:ea typeface="+mn-lt"/>
                <a:cs typeface="+mn-lt"/>
              </a:rPr>
              <a:t>, 713. ISBN 9788072626571.</a:t>
            </a:r>
            <a:r>
              <a:rPr lang="cs-CZ" dirty="0">
                <a:ea typeface="+mn-lt"/>
                <a:cs typeface="+mn-lt"/>
              </a:rPr>
              <a:t> </a:t>
            </a:r>
            <a:endParaRPr lang="cs-CZ"/>
          </a:p>
        </p:txBody>
      </p:sp>
    </p:spTree>
    <p:extLst>
      <p:ext uri="{BB962C8B-B14F-4D97-AF65-F5344CB8AC3E}">
        <p14:creationId xmlns:p14="http://schemas.microsoft.com/office/powerpoint/2010/main" val="1455155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Shape 18">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0">
            <a:extLst>
              <a:ext uri="{FF2B5EF4-FFF2-40B4-BE49-F238E27FC236}">
                <a16:creationId xmlns:a16="http://schemas.microsoft.com/office/drawing/2014/main" id="{9BB8F2C0-5085-4286-BF3B-489C592A9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4">
            <a:extLst>
              <a:ext uri="{FF2B5EF4-FFF2-40B4-BE49-F238E27FC236}">
                <a16:creationId xmlns:a16="http://schemas.microsoft.com/office/drawing/2014/main" id="{52337D07-653B-4B3D-BE8A-C71BD75D7F87}"/>
              </a:ext>
            </a:extLst>
          </p:cNvPr>
          <p:cNvPicPr>
            <a:picLocks noGrp="1" noChangeAspect="1"/>
          </p:cNvPicPr>
          <p:nvPr>
            <p:ph idx="1"/>
          </p:nvPr>
        </p:nvPicPr>
        <p:blipFill rotWithShape="1">
          <a:blip r:embed="rId2"/>
          <a:srcRect r="-2" b="13146"/>
          <a:stretch/>
        </p:blipFill>
        <p:spPr>
          <a:xfrm>
            <a:off x="20" y="10"/>
            <a:ext cx="7113748" cy="6864903"/>
          </a:xfrm>
          <a:prstGeom prst="rect">
            <a:avLst/>
          </a:prstGeom>
        </p:spPr>
      </p:pic>
      <p:sp>
        <p:nvSpPr>
          <p:cNvPr id="26" name="Freeform: Shape 22">
            <a:extLst>
              <a:ext uri="{FF2B5EF4-FFF2-40B4-BE49-F238E27FC236}">
                <a16:creationId xmlns:a16="http://schemas.microsoft.com/office/drawing/2014/main" id="{E705AD56-8B1B-4111-AE73-A1DEC707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5103" y="-5976"/>
            <a:ext cx="8556895" cy="6872531"/>
          </a:xfrm>
          <a:custGeom>
            <a:avLst/>
            <a:gdLst>
              <a:gd name="connsiteX0" fmla="*/ 5317418 w 8556895"/>
              <a:gd name="connsiteY0" fmla="*/ 0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0 w 8556895"/>
              <a:gd name="connsiteY4" fmla="*/ 6865265 h 6865265"/>
              <a:gd name="connsiteX5" fmla="*/ 3430955 w 8556895"/>
              <a:gd name="connsiteY5" fmla="*/ 3434310 h 6865265"/>
              <a:gd name="connsiteX6" fmla="*/ 176556 w 8556895"/>
              <a:gd name="connsiteY6" fmla="*/ 7819 h 6865265"/>
              <a:gd name="connsiteX7" fmla="*/ 154644 w 8556895"/>
              <a:gd name="connsiteY7" fmla="*/ 7265 h 6865265"/>
              <a:gd name="connsiteX8" fmla="*/ 5317418 w 8556895"/>
              <a:gd name="connsiteY8"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 name="connsiteX7" fmla="*/ 5317418 w 8556895"/>
              <a:gd name="connsiteY7" fmla="*/ 7265 h 6865265"/>
              <a:gd name="connsiteX0" fmla="*/ 154644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895" h="6865265">
                <a:moveTo>
                  <a:pt x="154644" y="7265"/>
                </a:moveTo>
                <a:lnTo>
                  <a:pt x="8556895" y="0"/>
                </a:lnTo>
                <a:lnTo>
                  <a:pt x="8556895" y="6858000"/>
                </a:lnTo>
                <a:lnTo>
                  <a:pt x="0" y="6865265"/>
                </a:lnTo>
                <a:cubicBezTo>
                  <a:pt x="1894864" y="6865265"/>
                  <a:pt x="3430955" y="5329174"/>
                  <a:pt x="3430955" y="3434310"/>
                </a:cubicBezTo>
                <a:cubicBezTo>
                  <a:pt x="3430955" y="1598661"/>
                  <a:pt x="1989370" y="99711"/>
                  <a:pt x="176556" y="7819"/>
                </a:cubicBezTo>
                <a:lnTo>
                  <a:pt x="154644" y="72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66C1A084-6580-4A9B-BD64-F3967B96873E}"/>
              </a:ext>
            </a:extLst>
          </p:cNvPr>
          <p:cNvSpPr>
            <a:spLocks noGrp="1"/>
          </p:cNvSpPr>
          <p:nvPr>
            <p:ph type="title"/>
          </p:nvPr>
        </p:nvSpPr>
        <p:spPr>
          <a:xfrm>
            <a:off x="7426518" y="685800"/>
            <a:ext cx="4155881" cy="3814481"/>
          </a:xfrm>
        </p:spPr>
        <p:txBody>
          <a:bodyPr vert="horz" lIns="91440" tIns="45720" rIns="91440" bIns="45720" rtlCol="0" anchor="b">
            <a:normAutofit/>
          </a:bodyPr>
          <a:lstStyle/>
          <a:p>
            <a:pPr algn="r"/>
            <a:r>
              <a:rPr lang="en-US" sz="3700">
                <a:solidFill>
                  <a:srgbClr val="FFFFFF"/>
                </a:solidFill>
              </a:rPr>
              <a:t>DĚKUJI ZA POZORNOST!</a:t>
            </a:r>
          </a:p>
        </p:txBody>
      </p:sp>
      <p:sp>
        <p:nvSpPr>
          <p:cNvPr id="28" name="Freeform: Shape 24">
            <a:extLst>
              <a:ext uri="{FF2B5EF4-FFF2-40B4-BE49-F238E27FC236}">
                <a16:creationId xmlns:a16="http://schemas.microsoft.com/office/drawing/2014/main" id="{0439D4E6-5229-413A-A17B-5910539E8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600" y="4957767"/>
            <a:ext cx="9880399" cy="1907146"/>
          </a:xfrm>
          <a:custGeom>
            <a:avLst/>
            <a:gdLst>
              <a:gd name="connsiteX0" fmla="*/ 3703306 w 9880399"/>
              <a:gd name="connsiteY0" fmla="*/ 0 h 1907146"/>
              <a:gd name="connsiteX1" fmla="*/ 9880399 w 9880399"/>
              <a:gd name="connsiteY1" fmla="*/ 0 h 1907146"/>
              <a:gd name="connsiteX2" fmla="*/ 9880399 w 9880399"/>
              <a:gd name="connsiteY2" fmla="*/ 1907146 h 1907146"/>
              <a:gd name="connsiteX3" fmla="*/ 0 w 9880399"/>
              <a:gd name="connsiteY3" fmla="*/ 1907146 h 1907146"/>
              <a:gd name="connsiteX4" fmla="*/ 38110 w 9880399"/>
              <a:gd name="connsiteY4" fmla="*/ 1752976 h 1907146"/>
              <a:gd name="connsiteX5" fmla="*/ 2390342 w 9880399"/>
              <a:gd name="connsiteY5" fmla="*/ 1 h 1907146"/>
              <a:gd name="connsiteX6" fmla="*/ 2500931 w 9880399"/>
              <a:gd name="connsiteY6" fmla="*/ 2797 h 1907146"/>
              <a:gd name="connsiteX7" fmla="*/ 3703306 w 9880399"/>
              <a:gd name="connsiteY7" fmla="*/ 2797 h 19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399" h="1907146">
                <a:moveTo>
                  <a:pt x="3703306" y="0"/>
                </a:moveTo>
                <a:lnTo>
                  <a:pt x="9880399" y="0"/>
                </a:lnTo>
                <a:lnTo>
                  <a:pt x="9880399" y="1907146"/>
                </a:lnTo>
                <a:lnTo>
                  <a:pt x="0" y="1907146"/>
                </a:lnTo>
                <a:lnTo>
                  <a:pt x="38110" y="1752976"/>
                </a:lnTo>
                <a:cubicBezTo>
                  <a:pt x="339672" y="739254"/>
                  <a:pt x="1278677" y="1"/>
                  <a:pt x="2390342" y="1"/>
                </a:cubicBezTo>
                <a:lnTo>
                  <a:pt x="2500931" y="2797"/>
                </a:lnTo>
                <a:lnTo>
                  <a:pt x="3703306" y="2797"/>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0862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C30E1BFE-D243-4680-9C0E-1EB3958B2174}"/>
              </a:ext>
            </a:extLst>
          </p:cNvPr>
          <p:cNvSpPr>
            <a:spLocks noGrp="1"/>
          </p:cNvSpPr>
          <p:nvPr>
            <p:ph type="title"/>
          </p:nvPr>
        </p:nvSpPr>
        <p:spPr>
          <a:xfrm>
            <a:off x="609600" y="685800"/>
            <a:ext cx="2952465" cy="5486400"/>
          </a:xfrm>
        </p:spPr>
        <p:txBody>
          <a:bodyPr anchor="ctr">
            <a:normAutofit/>
          </a:bodyPr>
          <a:lstStyle/>
          <a:p>
            <a:pPr>
              <a:lnSpc>
                <a:spcPct val="90000"/>
              </a:lnSpc>
            </a:pPr>
            <a:r>
              <a:rPr lang="cs-CZ" sz="2200">
                <a:solidFill>
                  <a:srgbClr val="FFFFFF"/>
                </a:solidFill>
              </a:rPr>
              <a:t>ONTOGENEZE NAPŘÍMENÍ (ROTABILITY) OSOVÉHO ORGÁNU</a:t>
            </a:r>
          </a:p>
        </p:txBody>
      </p:sp>
      <p:sp useBgFill="1">
        <p:nvSpPr>
          <p:cNvPr id="25" name="Freeform: Shape 24">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id="{B185EF1B-4FF2-489F-9FA3-6895FCD95BDA}"/>
              </a:ext>
            </a:extLst>
          </p:cNvPr>
          <p:cNvSpPr>
            <a:spLocks noGrp="1"/>
          </p:cNvSpPr>
          <p:nvPr>
            <p:ph idx="1"/>
          </p:nvPr>
        </p:nvSpPr>
        <p:spPr>
          <a:xfrm>
            <a:off x="5181600" y="685800"/>
            <a:ext cx="6096000" cy="5491163"/>
          </a:xfrm>
        </p:spPr>
        <p:txBody>
          <a:bodyPr vert="horz" lIns="91440" tIns="45720" rIns="91440" bIns="45720" rtlCol="0" anchor="ctr">
            <a:normAutofit/>
          </a:bodyPr>
          <a:lstStyle/>
          <a:p>
            <a:pPr algn="just"/>
            <a:r>
              <a:rPr lang="cs-CZ" b="1" dirty="0"/>
              <a:t>Novorozenec: asymetrie, </a:t>
            </a:r>
            <a:r>
              <a:rPr lang="cs-CZ" b="1" err="1"/>
              <a:t>holokineze</a:t>
            </a:r>
            <a:r>
              <a:rPr lang="cs-CZ" b="1" dirty="0"/>
              <a:t>, bez napřímení páteře a diferenciace</a:t>
            </a:r>
          </a:p>
          <a:p>
            <a:pPr algn="just"/>
            <a:r>
              <a:rPr lang="cs-CZ" b="1" dirty="0"/>
              <a:t>3. měsíc: </a:t>
            </a:r>
            <a:r>
              <a:rPr lang="cs-CZ" b="1" err="1"/>
              <a:t>rotabilita</a:t>
            </a:r>
            <a:r>
              <a:rPr lang="cs-CZ" b="1" dirty="0"/>
              <a:t> do střední </a:t>
            </a:r>
            <a:r>
              <a:rPr lang="cs-CZ" b="1" err="1"/>
              <a:t>Thp</a:t>
            </a:r>
            <a:r>
              <a:rPr lang="cs-CZ" b="1" dirty="0"/>
              <a:t>, izolovaný pohyb očí a hlavy do 30° R</a:t>
            </a:r>
          </a:p>
          <a:p>
            <a:pPr algn="just"/>
            <a:r>
              <a:rPr lang="cs-CZ" b="1" dirty="0"/>
              <a:t>4,5. měsíc: napřímení do </a:t>
            </a:r>
            <a:r>
              <a:rPr lang="cs-CZ" b="1" err="1"/>
              <a:t>ThL</a:t>
            </a:r>
            <a:r>
              <a:rPr lang="cs-CZ" b="1" dirty="0"/>
              <a:t> přechodu, zkřížený model, rozvoj úchopu přes střed, otočení na bok</a:t>
            </a:r>
          </a:p>
          <a:p>
            <a:pPr algn="just"/>
            <a:r>
              <a:rPr lang="cs-CZ" b="1" dirty="0"/>
              <a:t>6. měsíc: celá páteř schopna R, otočení ze Z na B, radiální úchop</a:t>
            </a:r>
          </a:p>
          <a:p>
            <a:pPr algn="just"/>
            <a:r>
              <a:rPr lang="cs-CZ" b="1" dirty="0"/>
              <a:t>7,5. měsíc: vertikalizace trupu ve frontální rovině (šikmý sed)</a:t>
            </a:r>
          </a:p>
          <a:p>
            <a:pPr algn="just"/>
            <a:r>
              <a:rPr lang="cs-CZ" b="1" dirty="0"/>
              <a:t>9. měsíc: vertikalizace do vzpřímeného stoje</a:t>
            </a:r>
          </a:p>
        </p:txBody>
      </p:sp>
    </p:spTree>
    <p:extLst>
      <p:ext uri="{BB962C8B-B14F-4D97-AF65-F5344CB8AC3E}">
        <p14:creationId xmlns:p14="http://schemas.microsoft.com/office/powerpoint/2010/main" val="129276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63154B-778D-4A97-B328-36341A52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852807-850F-4AFA-B3C1-C7E2F1806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14"/>
            <a:ext cx="12192000" cy="6867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4FE1A07-A5FC-4947-88B8-D7BBEEDDD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3923248" cy="6853236"/>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75B8A0-61D9-46E9-8787-46CEB7D0A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2" y="-6914"/>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345BFCA-92C3-4C8C-AD4E-7C93B21AB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2" y="-6914"/>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A42CB2DF-2926-4309-B0C1-B570F8A0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7191" y="1710167"/>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ADD5268D-4E12-4537-9331-7D63522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7191" y="1710167"/>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9334AACE-9F4D-4624-B16C-ACD7F4656FE2}"/>
              </a:ext>
            </a:extLst>
          </p:cNvPr>
          <p:cNvSpPr>
            <a:spLocks noGrp="1"/>
          </p:cNvSpPr>
          <p:nvPr>
            <p:ph type="title"/>
          </p:nvPr>
        </p:nvSpPr>
        <p:spPr>
          <a:xfrm>
            <a:off x="609600" y="685800"/>
            <a:ext cx="3048000" cy="5491164"/>
          </a:xfrm>
        </p:spPr>
        <p:txBody>
          <a:bodyPr anchor="ctr">
            <a:normAutofit/>
          </a:bodyPr>
          <a:lstStyle/>
          <a:p>
            <a:pPr>
              <a:lnSpc>
                <a:spcPct val="90000"/>
              </a:lnSpc>
            </a:pPr>
            <a:r>
              <a:rPr lang="cs-CZ" sz="2500">
                <a:solidFill>
                  <a:srgbClr val="FFFFFF"/>
                </a:solidFill>
              </a:rPr>
              <a:t>ONTOGENEZE ÚCHOPOVÝCH FUNKCÍ HORNÍCH KONČETIN</a:t>
            </a:r>
          </a:p>
        </p:txBody>
      </p:sp>
      <p:sp>
        <p:nvSpPr>
          <p:cNvPr id="3" name="Zástupný obsah 2">
            <a:extLst>
              <a:ext uri="{FF2B5EF4-FFF2-40B4-BE49-F238E27FC236}">
                <a16:creationId xmlns:a16="http://schemas.microsoft.com/office/drawing/2014/main" id="{53EFB785-440A-46CF-84B0-936D8BA8FF88}"/>
              </a:ext>
            </a:extLst>
          </p:cNvPr>
          <p:cNvSpPr>
            <a:spLocks noGrp="1"/>
          </p:cNvSpPr>
          <p:nvPr>
            <p:ph idx="1"/>
          </p:nvPr>
        </p:nvSpPr>
        <p:spPr>
          <a:xfrm>
            <a:off x="5181600" y="685800"/>
            <a:ext cx="6096000" cy="5491163"/>
          </a:xfrm>
        </p:spPr>
        <p:txBody>
          <a:bodyPr vert="horz" lIns="91440" tIns="45720" rIns="91440" bIns="45720" rtlCol="0" anchor="ctr">
            <a:normAutofit/>
          </a:bodyPr>
          <a:lstStyle/>
          <a:p>
            <a:pPr algn="just">
              <a:lnSpc>
                <a:spcPct val="110000"/>
              </a:lnSpc>
            </a:pPr>
            <a:r>
              <a:rPr lang="cs-CZ" b="1" dirty="0">
                <a:solidFill>
                  <a:srgbClr val="FFFFFF"/>
                </a:solidFill>
              </a:rPr>
              <a:t>Novorozenec: reflexní úchop</a:t>
            </a:r>
            <a:endParaRPr lang="cs-CZ" b="1" dirty="0"/>
          </a:p>
          <a:p>
            <a:pPr algn="just">
              <a:lnSpc>
                <a:spcPct val="110000"/>
              </a:lnSpc>
            </a:pPr>
            <a:r>
              <a:rPr lang="cs-CZ" b="1" dirty="0">
                <a:solidFill>
                  <a:srgbClr val="FFFFFF"/>
                </a:solidFill>
              </a:rPr>
              <a:t>3. měsíc: napřímení </a:t>
            </a:r>
            <a:r>
              <a:rPr lang="cs-CZ" b="1" dirty="0" err="1">
                <a:solidFill>
                  <a:srgbClr val="FFFFFF"/>
                </a:solidFill>
              </a:rPr>
              <a:t>CThp</a:t>
            </a:r>
            <a:r>
              <a:rPr lang="cs-CZ" b="1" dirty="0">
                <a:solidFill>
                  <a:srgbClr val="FFFFFF"/>
                </a:solidFill>
              </a:rPr>
              <a:t> </a:t>
            </a:r>
            <a:r>
              <a:rPr lang="cs-CZ" b="1" dirty="0">
                <a:solidFill>
                  <a:schemeClr val="bg1"/>
                </a:solidFill>
                <a:ea typeface="+mn-lt"/>
                <a:cs typeface="+mn-lt"/>
              </a:rPr>
              <a:t>→</a:t>
            </a:r>
            <a:r>
              <a:rPr lang="cs-CZ" b="1" dirty="0">
                <a:solidFill>
                  <a:srgbClr val="FFFFFF"/>
                </a:solidFill>
              </a:rPr>
              <a:t> </a:t>
            </a:r>
            <a:r>
              <a:rPr lang="cs-CZ" b="1" dirty="0" err="1">
                <a:solidFill>
                  <a:srgbClr val="FFFFFF"/>
                </a:solidFill>
              </a:rPr>
              <a:t>medio</a:t>
            </a:r>
            <a:r>
              <a:rPr lang="cs-CZ" b="1" dirty="0">
                <a:solidFill>
                  <a:srgbClr val="FFFFFF"/>
                </a:solidFill>
              </a:rPr>
              <a:t>-kaudální posun lopatky </a:t>
            </a:r>
            <a:r>
              <a:rPr lang="cs-CZ" b="1" dirty="0">
                <a:solidFill>
                  <a:schemeClr val="bg1"/>
                </a:solidFill>
                <a:ea typeface="+mn-lt"/>
                <a:cs typeface="+mn-lt"/>
              </a:rPr>
              <a:t>→</a:t>
            </a:r>
            <a:r>
              <a:rPr lang="cs-CZ" b="1" dirty="0">
                <a:solidFill>
                  <a:srgbClr val="FFFFFF"/>
                </a:solidFill>
              </a:rPr>
              <a:t> </a:t>
            </a:r>
            <a:r>
              <a:rPr lang="cs-CZ" b="1" dirty="0" err="1">
                <a:solidFill>
                  <a:srgbClr val="FFFFFF"/>
                </a:solidFill>
              </a:rPr>
              <a:t>koaktivace</a:t>
            </a:r>
            <a:r>
              <a:rPr lang="cs-CZ" b="1" dirty="0">
                <a:solidFill>
                  <a:srgbClr val="FFFFFF"/>
                </a:solidFill>
              </a:rPr>
              <a:t> ZR a ADD - opora o oba lokty </a:t>
            </a:r>
            <a:r>
              <a:rPr lang="cs-CZ" b="1" dirty="0">
                <a:solidFill>
                  <a:schemeClr val="bg1"/>
                </a:solidFill>
                <a:ea typeface="+mn-lt"/>
                <a:cs typeface="+mn-lt"/>
              </a:rPr>
              <a:t>→</a:t>
            </a:r>
            <a:r>
              <a:rPr lang="cs-CZ" b="1" dirty="0">
                <a:solidFill>
                  <a:srgbClr val="FFFFFF"/>
                </a:solidFill>
              </a:rPr>
              <a:t> povolení pěsti</a:t>
            </a:r>
          </a:p>
          <a:p>
            <a:pPr algn="just">
              <a:lnSpc>
                <a:spcPct val="110000"/>
              </a:lnSpc>
            </a:pPr>
            <a:r>
              <a:rPr lang="cs-CZ" b="1" dirty="0">
                <a:solidFill>
                  <a:srgbClr val="FFFFFF"/>
                </a:solidFill>
              </a:rPr>
              <a:t>4. měsíc: laterální (ulnární) úchop</a:t>
            </a:r>
          </a:p>
          <a:p>
            <a:pPr algn="just">
              <a:lnSpc>
                <a:spcPct val="110000"/>
              </a:lnSpc>
            </a:pPr>
            <a:r>
              <a:rPr lang="cs-CZ" b="1" dirty="0">
                <a:solidFill>
                  <a:srgbClr val="FFFFFF"/>
                </a:solidFill>
              </a:rPr>
              <a:t>4,5. měsíc: zkřížený model (opora o jeden loket) </a:t>
            </a:r>
            <a:r>
              <a:rPr lang="cs-CZ" b="1" dirty="0">
                <a:solidFill>
                  <a:schemeClr val="bg1"/>
                </a:solidFill>
                <a:ea typeface="+mn-lt"/>
                <a:cs typeface="+mn-lt"/>
              </a:rPr>
              <a:t>→</a:t>
            </a:r>
            <a:r>
              <a:rPr lang="cs-CZ" b="1" dirty="0">
                <a:solidFill>
                  <a:srgbClr val="FFFFFF"/>
                </a:solidFill>
              </a:rPr>
              <a:t> úchop přes střední linii</a:t>
            </a:r>
          </a:p>
          <a:p>
            <a:pPr algn="just">
              <a:lnSpc>
                <a:spcPct val="110000"/>
              </a:lnSpc>
            </a:pPr>
            <a:r>
              <a:rPr lang="cs-CZ" b="1" dirty="0">
                <a:solidFill>
                  <a:srgbClr val="FFFFFF"/>
                </a:solidFill>
              </a:rPr>
              <a:t>5. měsíc: izolovaná supinace-pronace předloktí</a:t>
            </a:r>
          </a:p>
          <a:p>
            <a:pPr algn="just">
              <a:lnSpc>
                <a:spcPct val="110000"/>
              </a:lnSpc>
            </a:pPr>
            <a:r>
              <a:rPr lang="cs-CZ" b="1" dirty="0">
                <a:solidFill>
                  <a:srgbClr val="FFFFFF"/>
                </a:solidFill>
              </a:rPr>
              <a:t>6. měsíc: opora o rozvinuté dlaně na extendovaných HKK, dokončen radiální úchop</a:t>
            </a:r>
          </a:p>
          <a:p>
            <a:pPr algn="just">
              <a:lnSpc>
                <a:spcPct val="110000"/>
              </a:lnSpc>
            </a:pPr>
            <a:r>
              <a:rPr lang="cs-CZ" b="1" dirty="0">
                <a:solidFill>
                  <a:srgbClr val="FFFFFF"/>
                </a:solidFill>
              </a:rPr>
              <a:t>7,5. měsíc: opora o jednu extendovanou HK, </a:t>
            </a:r>
            <a:r>
              <a:rPr lang="cs-CZ" b="1" dirty="0" err="1">
                <a:solidFill>
                  <a:srgbClr val="FFFFFF"/>
                </a:solidFill>
              </a:rPr>
              <a:t>pinzetový</a:t>
            </a:r>
            <a:r>
              <a:rPr lang="cs-CZ" b="1" dirty="0">
                <a:solidFill>
                  <a:srgbClr val="FFFFFF"/>
                </a:solidFill>
              </a:rPr>
              <a:t> úchop</a:t>
            </a:r>
          </a:p>
          <a:p>
            <a:pPr algn="just">
              <a:lnSpc>
                <a:spcPct val="110000"/>
              </a:lnSpc>
            </a:pPr>
            <a:r>
              <a:rPr lang="cs-CZ" b="1" dirty="0">
                <a:solidFill>
                  <a:srgbClr val="FFFFFF"/>
                </a:solidFill>
              </a:rPr>
              <a:t>8. měsíc: </a:t>
            </a:r>
            <a:r>
              <a:rPr lang="cs-CZ" b="1" dirty="0" err="1">
                <a:solidFill>
                  <a:srgbClr val="FFFFFF"/>
                </a:solidFill>
              </a:rPr>
              <a:t>kleštičkový</a:t>
            </a:r>
            <a:r>
              <a:rPr lang="cs-CZ" b="1" dirty="0">
                <a:solidFill>
                  <a:srgbClr val="FFFFFF"/>
                </a:solidFill>
              </a:rPr>
              <a:t> úchop</a:t>
            </a:r>
          </a:p>
        </p:txBody>
      </p:sp>
    </p:spTree>
    <p:extLst>
      <p:ext uri="{BB962C8B-B14F-4D97-AF65-F5344CB8AC3E}">
        <p14:creationId xmlns:p14="http://schemas.microsoft.com/office/powerpoint/2010/main" val="366348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833A6DA-6AEB-406A-8451-AAEEDFA5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A3DA0F-0A2B-4794-A6BD-D7FE641D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F4791EF-F3AC-48C0-A1AD-9A1BC724E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67201" cy="6858000"/>
          </a:xfrm>
          <a:custGeom>
            <a:avLst/>
            <a:gdLst>
              <a:gd name="connsiteX0" fmla="*/ 0 w 4267201"/>
              <a:gd name="connsiteY0" fmla="*/ 0 h 6858000"/>
              <a:gd name="connsiteX1" fmla="*/ 4267201 w 4267201"/>
              <a:gd name="connsiteY1" fmla="*/ 0 h 6858000"/>
              <a:gd name="connsiteX2" fmla="*/ 4267201 w 4267201"/>
              <a:gd name="connsiteY2" fmla="*/ 1397000 h 6858000"/>
              <a:gd name="connsiteX3" fmla="*/ 4267201 w 4267201"/>
              <a:gd name="connsiteY3" fmla="*/ 1600200 h 6858000"/>
              <a:gd name="connsiteX4" fmla="*/ 4267201 w 4267201"/>
              <a:gd name="connsiteY4" fmla="*/ 4205703 h 6858000"/>
              <a:gd name="connsiteX5" fmla="*/ 4265081 w 4267201"/>
              <a:gd name="connsiteY5" fmla="*/ 4250752 h 6858000"/>
              <a:gd name="connsiteX6" fmla="*/ 4265081 w 4267201"/>
              <a:gd name="connsiteY6" fmla="*/ 4276165 h 6858000"/>
              <a:gd name="connsiteX7" fmla="*/ 4263877 w 4267201"/>
              <a:gd name="connsiteY7" fmla="*/ 4276165 h 6858000"/>
              <a:gd name="connsiteX8" fmla="*/ 4258654 w 4267201"/>
              <a:gd name="connsiteY8" fmla="*/ 4386466 h 6858000"/>
              <a:gd name="connsiteX9" fmla="*/ 1819737 w 4267201"/>
              <a:gd name="connsiteY9" fmla="*/ 6840915 h 6858000"/>
              <a:gd name="connsiteX10" fmla="*/ 1553968 w 4267201"/>
              <a:gd name="connsiteY10" fmla="*/ 6854335 h 6858000"/>
              <a:gd name="connsiteX11" fmla="*/ 1553968 w 4267201"/>
              <a:gd name="connsiteY11" fmla="*/ 6858000 h 6858000"/>
              <a:gd name="connsiteX12" fmla="*/ 0 w 4267201"/>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1" h="6858000">
                <a:moveTo>
                  <a:pt x="0" y="0"/>
                </a:moveTo>
                <a:lnTo>
                  <a:pt x="4267201" y="0"/>
                </a:lnTo>
                <a:lnTo>
                  <a:pt x="4267201" y="1397000"/>
                </a:lnTo>
                <a:lnTo>
                  <a:pt x="4267201" y="1600200"/>
                </a:lnTo>
                <a:lnTo>
                  <a:pt x="4267201" y="4205703"/>
                </a:lnTo>
                <a:lnTo>
                  <a:pt x="4265081" y="4250752"/>
                </a:lnTo>
                <a:lnTo>
                  <a:pt x="4265081" y="4276165"/>
                </a:lnTo>
                <a:lnTo>
                  <a:pt x="4263877" y="4276165"/>
                </a:lnTo>
                <a:lnTo>
                  <a:pt x="4258654" y="4386466"/>
                </a:lnTo>
                <a:cubicBezTo>
                  <a:pt x="4135569" y="5679631"/>
                  <a:pt x="3110552" y="6709825"/>
                  <a:pt x="1819737" y="6840915"/>
                </a:cubicBezTo>
                <a:lnTo>
                  <a:pt x="1553968" y="6854335"/>
                </a:lnTo>
                <a:lnTo>
                  <a:pt x="1553968"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281677F-EDC3-4F59-BA45-99AC5ACBB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08254"/>
            <a:ext cx="12192000" cy="4549747"/>
          </a:xfrm>
          <a:custGeom>
            <a:avLst/>
            <a:gdLst>
              <a:gd name="connsiteX0" fmla="*/ 0 w 12192000"/>
              <a:gd name="connsiteY0" fmla="*/ 0 h 4549747"/>
              <a:gd name="connsiteX1" fmla="*/ 4679 w 12192000"/>
              <a:gd name="connsiteY1" fmla="*/ 0 h 4549747"/>
              <a:gd name="connsiteX2" fmla="*/ 18887 w 12192000"/>
              <a:gd name="connsiteY2" fmla="*/ 281361 h 4549747"/>
              <a:gd name="connsiteX3" fmla="*/ 3658142 w 12192000"/>
              <a:gd name="connsiteY3" fmla="*/ 3565479 h 4549747"/>
              <a:gd name="connsiteX4" fmla="*/ 3758325 w 12192000"/>
              <a:gd name="connsiteY4" fmla="*/ 3562945 h 4549747"/>
              <a:gd name="connsiteX5" fmla="*/ 3758325 w 12192000"/>
              <a:gd name="connsiteY5" fmla="*/ 3565479 h 4549747"/>
              <a:gd name="connsiteX6" fmla="*/ 11844593 w 12192000"/>
              <a:gd name="connsiteY6" fmla="*/ 3565479 h 4549747"/>
              <a:gd name="connsiteX7" fmla="*/ 11844593 w 12192000"/>
              <a:gd name="connsiteY7" fmla="*/ 3565476 h 4549747"/>
              <a:gd name="connsiteX8" fmla="*/ 12192000 w 12192000"/>
              <a:gd name="connsiteY8" fmla="*/ 3565476 h 4549747"/>
              <a:gd name="connsiteX9" fmla="*/ 12192000 w 12192000"/>
              <a:gd name="connsiteY9" fmla="*/ 4417168 h 4549747"/>
              <a:gd name="connsiteX10" fmla="*/ 12192000 w 12192000"/>
              <a:gd name="connsiteY10" fmla="*/ 4549747 h 4549747"/>
              <a:gd name="connsiteX11" fmla="*/ 0 w 12192000"/>
              <a:gd name="connsiteY11" fmla="*/ 4549747 h 45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49747">
                <a:moveTo>
                  <a:pt x="0" y="0"/>
                </a:moveTo>
                <a:lnTo>
                  <a:pt x="4679" y="0"/>
                </a:lnTo>
                <a:lnTo>
                  <a:pt x="18887" y="281361"/>
                </a:lnTo>
                <a:cubicBezTo>
                  <a:pt x="206220" y="2126001"/>
                  <a:pt x="1764077" y="3565479"/>
                  <a:pt x="3658142" y="3565479"/>
                </a:cubicBezTo>
                <a:lnTo>
                  <a:pt x="3758325" y="3562945"/>
                </a:lnTo>
                <a:lnTo>
                  <a:pt x="3758325" y="3565479"/>
                </a:lnTo>
                <a:lnTo>
                  <a:pt x="11844593" y="3565479"/>
                </a:lnTo>
                <a:lnTo>
                  <a:pt x="11844593" y="3565476"/>
                </a:lnTo>
                <a:lnTo>
                  <a:pt x="12192000" y="3565476"/>
                </a:lnTo>
                <a:lnTo>
                  <a:pt x="12192000" y="4417168"/>
                </a:lnTo>
                <a:lnTo>
                  <a:pt x="12192000" y="4549747"/>
                </a:lnTo>
                <a:lnTo>
                  <a:pt x="0" y="4549747"/>
                </a:ln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B79904F-4249-43F3-B0DA-8637487A482D}"/>
              </a:ext>
            </a:extLst>
          </p:cNvPr>
          <p:cNvSpPr>
            <a:spLocks noGrp="1"/>
          </p:cNvSpPr>
          <p:nvPr>
            <p:ph type="title"/>
          </p:nvPr>
        </p:nvSpPr>
        <p:spPr>
          <a:xfrm>
            <a:off x="609600" y="685800"/>
            <a:ext cx="3225421" cy="4138683"/>
          </a:xfrm>
        </p:spPr>
        <p:txBody>
          <a:bodyPr anchor="t">
            <a:normAutofit/>
          </a:bodyPr>
          <a:lstStyle/>
          <a:p>
            <a:pPr>
              <a:lnSpc>
                <a:spcPct val="90000"/>
              </a:lnSpc>
            </a:pPr>
            <a:r>
              <a:rPr lang="cs-CZ" sz="2500">
                <a:solidFill>
                  <a:srgbClr val="FFFFFF"/>
                </a:solidFill>
              </a:rPr>
              <a:t>ONTOGENEZE OPĚRNÉ FUNKCE DOLNÍ KONČETINY</a:t>
            </a:r>
          </a:p>
        </p:txBody>
      </p:sp>
      <p:sp>
        <p:nvSpPr>
          <p:cNvPr id="3" name="Zástupný obsah 2">
            <a:extLst>
              <a:ext uri="{FF2B5EF4-FFF2-40B4-BE49-F238E27FC236}">
                <a16:creationId xmlns:a16="http://schemas.microsoft.com/office/drawing/2014/main" id="{D06295D7-7039-4A30-9211-94277BEF7134}"/>
              </a:ext>
            </a:extLst>
          </p:cNvPr>
          <p:cNvSpPr>
            <a:spLocks noGrp="1"/>
          </p:cNvSpPr>
          <p:nvPr>
            <p:ph idx="1"/>
          </p:nvPr>
        </p:nvSpPr>
        <p:spPr>
          <a:xfrm>
            <a:off x="4878137" y="362527"/>
            <a:ext cx="6399463" cy="5663924"/>
          </a:xfrm>
        </p:spPr>
        <p:txBody>
          <a:bodyPr vert="horz" lIns="91440" tIns="45720" rIns="91440" bIns="45720" rtlCol="0" anchor="t">
            <a:noAutofit/>
          </a:bodyPr>
          <a:lstStyle/>
          <a:p>
            <a:pPr algn="just">
              <a:lnSpc>
                <a:spcPct val="110000"/>
              </a:lnSpc>
            </a:pPr>
            <a:r>
              <a:rPr lang="cs-CZ" sz="1800" b="1">
                <a:solidFill>
                  <a:srgbClr val="FFFFFF"/>
                </a:solidFill>
              </a:rPr>
              <a:t>Novorozenec: </a:t>
            </a:r>
            <a:r>
              <a:rPr lang="cs-CZ" sz="1800" b="1" err="1">
                <a:solidFill>
                  <a:srgbClr val="FFFFFF"/>
                </a:solidFill>
              </a:rPr>
              <a:t>anteverze</a:t>
            </a:r>
            <a:r>
              <a:rPr lang="cs-CZ" sz="1800" b="1">
                <a:solidFill>
                  <a:srgbClr val="FFFFFF"/>
                </a:solidFill>
              </a:rPr>
              <a:t> pánve s inertní </a:t>
            </a:r>
            <a:r>
              <a:rPr lang="cs-CZ" sz="1800" b="1" err="1">
                <a:solidFill>
                  <a:srgbClr val="FFFFFF"/>
                </a:solidFill>
              </a:rPr>
              <a:t>trojflexí</a:t>
            </a:r>
            <a:r>
              <a:rPr lang="cs-CZ" sz="1800" b="1">
                <a:solidFill>
                  <a:srgbClr val="FFFFFF"/>
                </a:solidFill>
              </a:rPr>
              <a:t> a everzí </a:t>
            </a:r>
            <a:r>
              <a:rPr lang="cs-CZ" sz="1800" b="1" err="1">
                <a:solidFill>
                  <a:srgbClr val="FFFFFF"/>
                </a:solidFill>
              </a:rPr>
              <a:t>akra</a:t>
            </a:r>
            <a:r>
              <a:rPr lang="cs-CZ" sz="1800" b="1">
                <a:solidFill>
                  <a:srgbClr val="FFFFFF"/>
                </a:solidFill>
              </a:rPr>
              <a:t>, reflexní úchop</a:t>
            </a:r>
            <a:endParaRPr lang="cs-CZ" sz="1800" b="1"/>
          </a:p>
          <a:p>
            <a:pPr algn="just">
              <a:lnSpc>
                <a:spcPct val="110000"/>
              </a:lnSpc>
            </a:pPr>
            <a:r>
              <a:rPr lang="cs-CZ" sz="1800" b="1">
                <a:solidFill>
                  <a:srgbClr val="FFFFFF"/>
                </a:solidFill>
              </a:rPr>
              <a:t>3. měsíc: pánev ve středním postavení, 90° </a:t>
            </a:r>
            <a:r>
              <a:rPr lang="cs-CZ" sz="1800" b="1" err="1">
                <a:solidFill>
                  <a:srgbClr val="FFFFFF"/>
                </a:solidFill>
              </a:rPr>
              <a:t>trojflexe</a:t>
            </a:r>
            <a:r>
              <a:rPr lang="cs-CZ" sz="1800" b="1">
                <a:solidFill>
                  <a:srgbClr val="FFFFFF"/>
                </a:solidFill>
              </a:rPr>
              <a:t> a akrem ve středním postavení</a:t>
            </a:r>
          </a:p>
          <a:p>
            <a:pPr algn="just">
              <a:lnSpc>
                <a:spcPct val="110000"/>
              </a:lnSpc>
            </a:pPr>
            <a:r>
              <a:rPr lang="cs-CZ" sz="1800" b="1">
                <a:solidFill>
                  <a:srgbClr val="FFFFFF"/>
                </a:solidFill>
              </a:rPr>
              <a:t>4. měsíc: uvolnění z flexe, supinace </a:t>
            </a:r>
            <a:r>
              <a:rPr lang="cs-CZ" sz="1800" b="1" err="1">
                <a:solidFill>
                  <a:srgbClr val="FFFFFF"/>
                </a:solidFill>
              </a:rPr>
              <a:t>aker</a:t>
            </a:r>
            <a:r>
              <a:rPr lang="cs-CZ" sz="1800" b="1">
                <a:solidFill>
                  <a:srgbClr val="FFFFFF"/>
                </a:solidFill>
              </a:rPr>
              <a:t>, vznik úchopové funkce nohou, opora o koleno ve zkříženém vzoru v opoře o kontralaterální HK (4,5. měsíc)</a:t>
            </a:r>
          </a:p>
          <a:p>
            <a:pPr algn="just">
              <a:lnSpc>
                <a:spcPct val="110000"/>
              </a:lnSpc>
            </a:pPr>
            <a:r>
              <a:rPr lang="cs-CZ" sz="1800" b="1">
                <a:solidFill>
                  <a:srgbClr val="FFFFFF"/>
                </a:solidFill>
              </a:rPr>
              <a:t>6. měsíc: opora o DK o distální část laterální strany femuru při otočení na břicho</a:t>
            </a:r>
          </a:p>
          <a:p>
            <a:pPr algn="just">
              <a:lnSpc>
                <a:spcPct val="110000"/>
              </a:lnSpc>
            </a:pPr>
            <a:r>
              <a:rPr lang="cs-CZ" sz="1800" b="1">
                <a:solidFill>
                  <a:srgbClr val="FFFFFF"/>
                </a:solidFill>
              </a:rPr>
              <a:t>7,5. měsíc: opora </a:t>
            </a:r>
            <a:r>
              <a:rPr lang="cs-CZ" sz="1800" b="1" err="1">
                <a:solidFill>
                  <a:srgbClr val="FFFFFF"/>
                </a:solidFill>
              </a:rPr>
              <a:t>akrum</a:t>
            </a:r>
            <a:r>
              <a:rPr lang="cs-CZ" sz="1800" b="1">
                <a:solidFill>
                  <a:srgbClr val="FFFFFF"/>
                </a:solidFill>
              </a:rPr>
              <a:t> DK a laterální strana KOK v šikmém sedu</a:t>
            </a:r>
          </a:p>
          <a:p>
            <a:pPr algn="just">
              <a:lnSpc>
                <a:spcPct val="110000"/>
              </a:lnSpc>
            </a:pPr>
            <a:r>
              <a:rPr lang="cs-CZ" sz="1800" b="1">
                <a:solidFill>
                  <a:srgbClr val="FFFFFF"/>
                </a:solidFill>
              </a:rPr>
              <a:t>8. měsíc: lezení po čtyřech s oporou o střed kolen</a:t>
            </a:r>
          </a:p>
          <a:p>
            <a:pPr algn="just">
              <a:lnSpc>
                <a:spcPct val="110000"/>
              </a:lnSpc>
            </a:pPr>
            <a:r>
              <a:rPr lang="cs-CZ" sz="1800" b="1">
                <a:solidFill>
                  <a:srgbClr val="FFFFFF"/>
                </a:solidFill>
              </a:rPr>
              <a:t>9. měsíc: vertikalizace s nákrokem přes ZR a </a:t>
            </a:r>
            <a:r>
              <a:rPr lang="cs-CZ" sz="1800" b="1" err="1">
                <a:solidFill>
                  <a:srgbClr val="FFFFFF"/>
                </a:solidFill>
              </a:rPr>
              <a:t>Abd</a:t>
            </a:r>
            <a:r>
              <a:rPr lang="cs-CZ" sz="1800" b="1">
                <a:solidFill>
                  <a:srgbClr val="FFFFFF"/>
                </a:solidFill>
              </a:rPr>
              <a:t>, planta v opoře</a:t>
            </a:r>
          </a:p>
          <a:p>
            <a:pPr algn="just">
              <a:lnSpc>
                <a:spcPct val="110000"/>
              </a:lnSpc>
            </a:pPr>
            <a:r>
              <a:rPr lang="cs-CZ" sz="1800" b="1">
                <a:solidFill>
                  <a:srgbClr val="FFFFFF"/>
                </a:solidFill>
              </a:rPr>
              <a:t>10.-12. měsíc: chůze stranou ve frontální rovině (přes </a:t>
            </a:r>
            <a:r>
              <a:rPr lang="cs-CZ" sz="1800" b="1" err="1">
                <a:solidFill>
                  <a:srgbClr val="FFFFFF"/>
                </a:solidFill>
              </a:rPr>
              <a:t>Abd</a:t>
            </a:r>
            <a:r>
              <a:rPr lang="cs-CZ" sz="1800" b="1">
                <a:solidFill>
                  <a:srgbClr val="FFFFFF"/>
                </a:solidFill>
              </a:rPr>
              <a:t> v KYK)</a:t>
            </a:r>
          </a:p>
          <a:p>
            <a:pPr algn="just">
              <a:lnSpc>
                <a:spcPct val="110000"/>
              </a:lnSpc>
            </a:pPr>
            <a:r>
              <a:rPr lang="cs-CZ" sz="1800" b="1">
                <a:solidFill>
                  <a:srgbClr val="FFFFFF"/>
                </a:solidFill>
              </a:rPr>
              <a:t>16. měsíc: sociální </a:t>
            </a:r>
            <a:r>
              <a:rPr lang="cs-CZ" sz="1800" b="1" err="1">
                <a:solidFill>
                  <a:srgbClr val="FFFFFF"/>
                </a:solidFill>
              </a:rPr>
              <a:t>bipedální</a:t>
            </a:r>
            <a:r>
              <a:rPr lang="cs-CZ" sz="1800" b="1">
                <a:solidFill>
                  <a:srgbClr val="FFFFFF"/>
                </a:solidFill>
              </a:rPr>
              <a:t> lokomoce </a:t>
            </a:r>
          </a:p>
        </p:txBody>
      </p:sp>
    </p:spTree>
    <p:extLst>
      <p:ext uri="{BB962C8B-B14F-4D97-AF65-F5344CB8AC3E}">
        <p14:creationId xmlns:p14="http://schemas.microsoft.com/office/powerpoint/2010/main" val="204592725"/>
      </p:ext>
    </p:extLst>
  </p:cSld>
  <p:clrMapOvr>
    <a:masterClrMapping/>
  </p:clrMapOvr>
</p:sld>
</file>

<file path=ppt/theme/theme1.xml><?xml version="1.0" encoding="utf-8"?>
<a:theme xmlns:a="http://schemas.openxmlformats.org/drawingml/2006/main" name="ModOverlayVTI">
  <a:themeElements>
    <a:clrScheme name="AnalogousFromLightSeed_2SEEDS">
      <a:dk1>
        <a:srgbClr val="000000"/>
      </a:dk1>
      <a:lt1>
        <a:srgbClr val="FFFFFF"/>
      </a:lt1>
      <a:dk2>
        <a:srgbClr val="412434"/>
      </a:dk2>
      <a:lt2>
        <a:srgbClr val="E2E5E8"/>
      </a:lt2>
      <a:accent1>
        <a:srgbClr val="CD9750"/>
      </a:accent1>
      <a:accent2>
        <a:srgbClr val="DA8B7D"/>
      </a:accent2>
      <a:accent3>
        <a:srgbClr val="A6A561"/>
      </a:accent3>
      <a:accent4>
        <a:srgbClr val="65A5D3"/>
      </a:accent4>
      <a:accent5>
        <a:srgbClr val="8190DB"/>
      </a:accent5>
      <a:accent6>
        <a:srgbClr val="8165D3"/>
      </a:accent6>
      <a:hlink>
        <a:srgbClr val="6483AB"/>
      </a:hlink>
      <a:folHlink>
        <a:srgbClr val="7F7F7F"/>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Širokoúhlá obrazovka</PresentationFormat>
  <Paragraphs>0</Paragraphs>
  <Slides>68</Slides>
  <Notes>0</Notes>
  <HiddenSlides>0</HiddenSlides>
  <MMClips>0</MMClips>
  <ScaleCrop>false</ScaleCrop>
  <HeadingPairs>
    <vt:vector size="4" baseType="variant">
      <vt:variant>
        <vt:lpstr>Motiv</vt:lpstr>
      </vt:variant>
      <vt:variant>
        <vt:i4>1</vt:i4>
      </vt:variant>
      <vt:variant>
        <vt:lpstr>Nadpisy snímků</vt:lpstr>
      </vt:variant>
      <vt:variant>
        <vt:i4>68</vt:i4>
      </vt:variant>
    </vt:vector>
  </HeadingPairs>
  <TitlesOfParts>
    <vt:vector size="69" baseType="lpstr">
      <vt:lpstr>ModOverlayVTI</vt:lpstr>
      <vt:lpstr>VOJTOVA REFLEXNÍ LOKOMOCE</vt:lpstr>
      <vt:lpstr>VOJTŮV PRINCIP REFLEXNÍ LOKOMOCE</vt:lpstr>
      <vt:lpstr>Reflexní lokomoce – terapeutický systém</vt:lpstr>
      <vt:lpstr>INDIKACE</vt:lpstr>
      <vt:lpstr>KONTRAINDIKACE VRL</vt:lpstr>
      <vt:lpstr>STRUČNÉ SHRNUTÍ MOTORICKÉ ONTOGENEZE </vt:lpstr>
      <vt:lpstr>ONTOGENEZE NAPŘÍMENÍ (ROTABILITY) OSOVÉHO ORGÁNU</vt:lpstr>
      <vt:lpstr>ONTOGENEZE ÚCHOPOVÝCH FUNKCÍ HORNÍCH KONČETIN</vt:lpstr>
      <vt:lpstr>ONTOGENEZE OPĚRNÉ FUNKCE DOLNÍ KONČETINY</vt:lpstr>
      <vt:lpstr>ONTOGENEZE DECHOVÝCH FUNKCÍ</vt:lpstr>
      <vt:lpstr>OBECNÉ PRINCIPY POSTURÁLNÍ ONTOGENEZE V KINEZIOTERAPII </vt:lpstr>
      <vt:lpstr>OBECNÉ PRINCIPY</vt:lpstr>
      <vt:lpstr>VÝVOJOVÁ KINEZIOLOGIE &amp; ONTOGENEZE LIDSKÉ MOTORIKY</vt:lpstr>
      <vt:lpstr>ONTOGENETICKÝ VÝVOJ MOTORIKY ČLOVĚKA</vt:lpstr>
      <vt:lpstr>VYUŽITÍ PRINCIPU ONTOGENEZE</vt:lpstr>
      <vt:lpstr>POSTURÁLNÍ AKTIVITA</vt:lpstr>
      <vt:lpstr>PODMÍNKY PRO REALIZACI LOKOMOCE</vt:lpstr>
      <vt:lpstr>DIAGNOSTIKA VYPRACOVANÁ VOJTOU   </vt:lpstr>
      <vt:lpstr>DIAGNOSTIKA</vt:lpstr>
      <vt:lpstr> Diagnostika</vt:lpstr>
      <vt:lpstr>POSTURÁLNÍ AKTIVITA V JEDNOTLIVÝCH FÁZÍCH VÝVOJE</vt:lpstr>
      <vt:lpstr>NOVOROZENEC</vt:lpstr>
      <vt:lpstr>ČTYŘI TÝDNY</vt:lpstr>
      <vt:lpstr>ŠEST TÝDNŮ</vt:lpstr>
      <vt:lpstr>OSM TÝDNŮ</vt:lpstr>
      <vt:lpstr>TŘI MĚSÍCE</vt:lpstr>
      <vt:lpstr>4,5 MĚSÍCE</vt:lpstr>
      <vt:lpstr>PĚT MĚSÍCŮ</vt:lpstr>
      <vt:lpstr>ŠEST MĚSÍCŮ</vt:lpstr>
      <vt:lpstr>VERTIKALIZACE</vt:lpstr>
      <vt:lpstr>Vertikalizace - 3. trimenon(spojení vývoje z polohy na zádech a z polohy na břiše)</vt:lpstr>
      <vt:lpstr>VERTIKALIZACE POKRAČOVÁNÍ</vt:lpstr>
      <vt:lpstr>Vyšetření reflexů</vt:lpstr>
      <vt:lpstr>ASYMETRICKÝ TONICKÝ ŠÍJOVÝ REFLEX (AŠTR)</vt:lpstr>
      <vt:lpstr>BABKINŮV REFLEX</vt:lpstr>
      <vt:lpstr>MORO REFLEX</vt:lpstr>
      <vt:lpstr>POLOHOVÉ TESTY</vt:lpstr>
      <vt:lpstr>VYŠETŘENÍ POSTURÁLNÍ REAKTABILITY    Polohové testy</vt:lpstr>
      <vt:lpstr>TRAKČNÍ ZKOUŠKA </vt:lpstr>
      <vt:lpstr>LANDAUOVA REAKCE</vt:lpstr>
      <vt:lpstr>AXILÁRNÍ VIS</vt:lpstr>
      <vt:lpstr>VOJTOVA SKLOPNÁ REAKCE</vt:lpstr>
      <vt:lpstr>VOJTOVA SKLOPNÁ REAKCE</vt:lpstr>
      <vt:lpstr>HORIZONTÁLNÍ ZÁVĚS DLE COLLISOVÉ</vt:lpstr>
      <vt:lpstr>HORIZONTÁLNÍ ZÁVĚS DLE COLLISOVÉ</vt:lpstr>
      <vt:lpstr>REAKCE PODLE PEIPERA A ISBERTA</vt:lpstr>
      <vt:lpstr>REAKCE PODLE PEIPERA A ISBERTA</vt:lpstr>
      <vt:lpstr>VERTIKÁLNÍ ZÁVĚS PODLE COLLISOVÉ</vt:lpstr>
      <vt:lpstr>VOJTOVA REFLEXNÍ TERAPIE - TERAPEUTICKÝ SYSTÉM</vt:lpstr>
      <vt:lpstr>PRINCIP VRL</vt:lpstr>
      <vt:lpstr>TERAPEUTICKÝ SYSTÉM VÁCLAVA VOJTY</vt:lpstr>
      <vt:lpstr>TERAPIE</vt:lpstr>
      <vt:lpstr>PRINCIP TERAPIE</vt:lpstr>
      <vt:lpstr>TERAPIE V PRAXI</vt:lpstr>
      <vt:lpstr>REFLEXNÍ PLAZENÍ</vt:lpstr>
      <vt:lpstr>PLÁNOVANÁ HYBNOST</vt:lpstr>
      <vt:lpstr>REFLEXNÍ PLAZENÍ</vt:lpstr>
      <vt:lpstr>SPOUŠŤOVÉ ZÓNY REFLEXNÍHO PLAZENÍ</vt:lpstr>
      <vt:lpstr>SPOUŠŤOVÉ ZÓNY REFLEXNÍHO PLAZENÍ</vt:lpstr>
      <vt:lpstr>REFLEXNÍ PLAZENÍ</vt:lpstr>
      <vt:lpstr>SPOUŠTĚCÍ ZÓNY</vt:lpstr>
      <vt:lpstr>REFLEXNÍ OTÁČENÍ</vt:lpstr>
      <vt:lpstr> VOJTOVA REFLEXNÍ LOKOMOCE </vt:lpstr>
      <vt:lpstr>PLÁNOVANÁ HYBNOST</vt:lpstr>
      <vt:lpstr>VÝVOJ DÍTĚTE V PRVNÍM ROCE ŽIVOTA</vt:lpstr>
      <vt:lpstr>SHRNUTÍ VRL</vt:lpstr>
      <vt:lpstr>LITERATURA</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lastModifiedBy/>
  <cp:revision>1970</cp:revision>
  <dcterms:created xsi:type="dcterms:W3CDTF">2021-03-28T09:46:21Z</dcterms:created>
  <dcterms:modified xsi:type="dcterms:W3CDTF">2021-05-01T20:38:00Z</dcterms:modified>
</cp:coreProperties>
</file>