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794" r:id="rId2"/>
  </p:sldMasterIdLst>
  <p:sldIdLst>
    <p:sldId id="256" r:id="rId3"/>
    <p:sldId id="257" r:id="rId4"/>
    <p:sldId id="258" r:id="rId5"/>
    <p:sldId id="272" r:id="rId6"/>
    <p:sldId id="273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0" r:id="rId18"/>
    <p:sldId id="271" r:id="rId19"/>
    <p:sldId id="284" r:id="rId20"/>
    <p:sldId id="285" r:id="rId21"/>
    <p:sldId id="294" r:id="rId22"/>
    <p:sldId id="295" r:id="rId23"/>
    <p:sldId id="296" r:id="rId24"/>
    <p:sldId id="286" r:id="rId25"/>
    <p:sldId id="287" r:id="rId26"/>
    <p:sldId id="288" r:id="rId27"/>
    <p:sldId id="297" r:id="rId28"/>
    <p:sldId id="289" r:id="rId29"/>
    <p:sldId id="290" r:id="rId30"/>
    <p:sldId id="291" r:id="rId31"/>
    <p:sldId id="274" r:id="rId32"/>
    <p:sldId id="279" r:id="rId33"/>
    <p:sldId id="276" r:id="rId34"/>
    <p:sldId id="280" r:id="rId35"/>
    <p:sldId id="281" r:id="rId36"/>
    <p:sldId id="277" r:id="rId37"/>
    <p:sldId id="278" r:id="rId38"/>
    <p:sldId id="282" r:id="rId39"/>
    <p:sldId id="269" r:id="rId40"/>
    <p:sldId id="283" r:id="rId4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A40FEC-E172-405C-9C96-4BFB781B0E36}" v="199" dt="2021-02-21T22:17:59.665"/>
    <p1510:client id="{646EAE9F-201D-2000-9FF9-200880C3E4E0}" v="3311" dt="2021-02-24T17:41:25.237"/>
    <p1510:client id="{8291988C-B9AA-C5D1-0CC2-5A8654B65DD8}" v="1980" dt="2021-02-22T09:46:20.159"/>
    <p1510:client id="{C2FDB106-4076-E67E-7D18-6E1A406F4081}" v="1864" dt="2021-02-23T22:46:35.2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microsoft.com/office/2015/10/relationships/revisionInfo" Target="revisionInfo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39921F-76CA-4069-9E4C-0EC7B8A9D7ED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8BC9B8B-A8CF-4D13-89C5-878C1DE8CBFA}">
      <dgm:prSet/>
      <dgm:spPr/>
      <dgm:t>
        <a:bodyPr/>
        <a:lstStyle/>
        <a:p>
          <a:r>
            <a:rPr lang="cs-CZ" b="1" u="sng" dirty="0"/>
            <a:t>Anamnéza:</a:t>
          </a:r>
          <a:r>
            <a:rPr lang="cs-CZ" dirty="0"/>
            <a:t> detailně hodnoceny ADL, zhodnocení domácího &amp; pracovního prostředí</a:t>
          </a:r>
          <a:endParaRPr lang="en-US" dirty="0"/>
        </a:p>
      </dgm:t>
    </dgm:pt>
    <dgm:pt modelId="{EA6B891B-B3F8-49FA-9643-4E7AEE46FF6E}" type="parTrans" cxnId="{8AF2B5C5-B625-453C-8E04-7B3E4F545E20}">
      <dgm:prSet/>
      <dgm:spPr/>
      <dgm:t>
        <a:bodyPr/>
        <a:lstStyle/>
        <a:p>
          <a:endParaRPr lang="en-US"/>
        </a:p>
      </dgm:t>
    </dgm:pt>
    <dgm:pt modelId="{5FA0E368-E190-4CB1-A956-CCDA91775A94}" type="sibTrans" cxnId="{8AF2B5C5-B625-453C-8E04-7B3E4F545E20}">
      <dgm:prSet/>
      <dgm:spPr/>
      <dgm:t>
        <a:bodyPr/>
        <a:lstStyle/>
        <a:p>
          <a:endParaRPr lang="en-US"/>
        </a:p>
      </dgm:t>
    </dgm:pt>
    <dgm:pt modelId="{73CC17EC-B4F2-472A-A71D-8E75C51A40FD}">
      <dgm:prSet/>
      <dgm:spPr/>
      <dgm:t>
        <a:bodyPr/>
        <a:lstStyle/>
        <a:p>
          <a:r>
            <a:rPr lang="cs-CZ" b="1" u="sng" dirty="0"/>
            <a:t>Aspekce:</a:t>
          </a:r>
          <a:r>
            <a:rPr lang="cs-CZ" dirty="0"/>
            <a:t> perzistující otoky, </a:t>
          </a:r>
          <a:r>
            <a:rPr lang="cs-CZ" dirty="0" err="1"/>
            <a:t>pchch</a:t>
          </a:r>
          <a:r>
            <a:rPr lang="cs-CZ" dirty="0"/>
            <a:t> prokrvení, jizvy... Stres? </a:t>
          </a:r>
          <a:endParaRPr lang="en-US" dirty="0"/>
        </a:p>
      </dgm:t>
    </dgm:pt>
    <dgm:pt modelId="{EAA5B6C2-2C8C-4848-AECA-BF1FACE481ED}" type="parTrans" cxnId="{46058A52-046D-4317-87C6-4D425A51C10B}">
      <dgm:prSet/>
      <dgm:spPr/>
      <dgm:t>
        <a:bodyPr/>
        <a:lstStyle/>
        <a:p>
          <a:endParaRPr lang="en-US"/>
        </a:p>
      </dgm:t>
    </dgm:pt>
    <dgm:pt modelId="{A0013631-16C5-496C-B81A-7937347BDCE2}" type="sibTrans" cxnId="{46058A52-046D-4317-87C6-4D425A51C10B}">
      <dgm:prSet/>
      <dgm:spPr/>
      <dgm:t>
        <a:bodyPr/>
        <a:lstStyle/>
        <a:p>
          <a:endParaRPr lang="en-US"/>
        </a:p>
      </dgm:t>
    </dgm:pt>
    <dgm:pt modelId="{18E3EE33-4340-49C1-AF31-0679F3FCD97B}">
      <dgm:prSet/>
      <dgm:spPr/>
      <dgm:t>
        <a:bodyPr/>
        <a:lstStyle/>
        <a:p>
          <a:r>
            <a:rPr lang="cs-CZ" b="1" u="sng" dirty="0"/>
            <a:t>Funkční vyšetření:</a:t>
          </a:r>
          <a:r>
            <a:rPr lang="cs-CZ" dirty="0"/>
            <a:t> třístupňová škála</a:t>
          </a:r>
          <a:endParaRPr lang="en-US" dirty="0"/>
        </a:p>
      </dgm:t>
    </dgm:pt>
    <dgm:pt modelId="{E2B6C128-573A-4D35-82C9-F1BFEB3F9112}" type="parTrans" cxnId="{D8231110-7C4E-4A40-8E82-07D3F8FAF87F}">
      <dgm:prSet/>
      <dgm:spPr/>
      <dgm:t>
        <a:bodyPr/>
        <a:lstStyle/>
        <a:p>
          <a:endParaRPr lang="en-US"/>
        </a:p>
      </dgm:t>
    </dgm:pt>
    <dgm:pt modelId="{987879ED-B14A-4BC1-BBAB-56D331031325}" type="sibTrans" cxnId="{D8231110-7C4E-4A40-8E82-07D3F8FAF87F}">
      <dgm:prSet/>
      <dgm:spPr/>
      <dgm:t>
        <a:bodyPr/>
        <a:lstStyle/>
        <a:p>
          <a:endParaRPr lang="en-US"/>
        </a:p>
      </dgm:t>
    </dgm:pt>
    <dgm:pt modelId="{7834CE08-F288-41F9-8A86-69B15E338D44}">
      <dgm:prSet/>
      <dgm:spPr/>
      <dgm:t>
        <a:bodyPr/>
        <a:lstStyle/>
        <a:p>
          <a:r>
            <a:rPr lang="cs-CZ" b="1" u="sng" dirty="0"/>
            <a:t>Hodnocení habituálního držení</a:t>
          </a:r>
          <a:r>
            <a:rPr lang="cs-CZ" dirty="0"/>
            <a:t>: klopení pánve vpřed, zvedání hrudníku &amp; protažení šíje, postavení v ostatních segmentech</a:t>
          </a:r>
          <a:endParaRPr lang="en-US" dirty="0"/>
        </a:p>
      </dgm:t>
    </dgm:pt>
    <dgm:pt modelId="{0861C93B-6C9F-4048-8915-5A14A702C5A7}" type="parTrans" cxnId="{AAB37648-9F1A-45F6-B65C-EB86CC9A5A71}">
      <dgm:prSet/>
      <dgm:spPr/>
      <dgm:t>
        <a:bodyPr/>
        <a:lstStyle/>
        <a:p>
          <a:endParaRPr lang="en-US"/>
        </a:p>
      </dgm:t>
    </dgm:pt>
    <dgm:pt modelId="{429CAAC0-E69B-428A-A1C4-D6416FBC5C11}" type="sibTrans" cxnId="{AAB37648-9F1A-45F6-B65C-EB86CC9A5A71}">
      <dgm:prSet/>
      <dgm:spPr/>
      <dgm:t>
        <a:bodyPr/>
        <a:lstStyle/>
        <a:p>
          <a:endParaRPr lang="en-US"/>
        </a:p>
      </dgm:t>
    </dgm:pt>
    <dgm:pt modelId="{D7D217BA-8705-4E28-A5B2-89CB4F8BB8B0}">
      <dgm:prSet/>
      <dgm:spPr/>
      <dgm:t>
        <a:bodyPr/>
        <a:lstStyle/>
        <a:p>
          <a:r>
            <a:rPr lang="cs-CZ" b="1" u="sng" dirty="0"/>
            <a:t>Hodnocení korigovaného držení</a:t>
          </a:r>
          <a:endParaRPr lang="en-US" b="1" u="sng" dirty="0"/>
        </a:p>
      </dgm:t>
    </dgm:pt>
    <dgm:pt modelId="{F3539819-283A-4558-9786-4AF5C00665C8}" type="parTrans" cxnId="{FD94D50C-0DCC-440D-AF27-CB2FDD1602F8}">
      <dgm:prSet/>
      <dgm:spPr/>
      <dgm:t>
        <a:bodyPr/>
        <a:lstStyle/>
        <a:p>
          <a:endParaRPr lang="en-US"/>
        </a:p>
      </dgm:t>
    </dgm:pt>
    <dgm:pt modelId="{37F10B0C-E928-4AA5-97F9-9AD043B4AA48}" type="sibTrans" cxnId="{FD94D50C-0DCC-440D-AF27-CB2FDD1602F8}">
      <dgm:prSet/>
      <dgm:spPr/>
      <dgm:t>
        <a:bodyPr/>
        <a:lstStyle/>
        <a:p>
          <a:endParaRPr lang="en-US"/>
        </a:p>
      </dgm:t>
    </dgm:pt>
    <dgm:pt modelId="{EFFEA4A3-F587-409C-A9A4-394D05785D7E}">
      <dgm:prSet/>
      <dgm:spPr/>
      <dgm:t>
        <a:bodyPr/>
        <a:lstStyle/>
        <a:p>
          <a:r>
            <a:rPr lang="cs-CZ" b="1" u="sng" dirty="0"/>
            <a:t>Srovnání obou hodnocení</a:t>
          </a:r>
          <a:r>
            <a:rPr lang="cs-CZ" dirty="0"/>
            <a:t> ukazuje na velikost funkční </a:t>
          </a:r>
          <a:r>
            <a:rPr lang="cs-CZ" dirty="0" err="1"/>
            <a:t>pch</a:t>
          </a:r>
          <a:r>
            <a:rPr lang="cs-CZ" dirty="0"/>
            <a:t> + 1. kritérium prognózy</a:t>
          </a:r>
          <a:endParaRPr lang="en-US" dirty="0"/>
        </a:p>
      </dgm:t>
    </dgm:pt>
    <dgm:pt modelId="{2EDCD4F4-2EFA-4538-8535-E45D9A13DCFD}" type="parTrans" cxnId="{C394EF2E-2BC0-4C3A-80EB-279408925441}">
      <dgm:prSet/>
      <dgm:spPr/>
      <dgm:t>
        <a:bodyPr/>
        <a:lstStyle/>
        <a:p>
          <a:endParaRPr lang="en-US"/>
        </a:p>
      </dgm:t>
    </dgm:pt>
    <dgm:pt modelId="{5282B737-02F5-4DF0-9150-2C4726B9DFE6}" type="sibTrans" cxnId="{C394EF2E-2BC0-4C3A-80EB-279408925441}">
      <dgm:prSet/>
      <dgm:spPr/>
      <dgm:t>
        <a:bodyPr/>
        <a:lstStyle/>
        <a:p>
          <a:endParaRPr lang="en-US"/>
        </a:p>
      </dgm:t>
    </dgm:pt>
    <dgm:pt modelId="{9236F13C-1B70-468A-B93B-0A336E0CBF4A}" type="pres">
      <dgm:prSet presAssocID="{AC39921F-76CA-4069-9E4C-0EC7B8A9D7ED}" presName="Name0" presStyleCnt="0">
        <dgm:presLayoutVars>
          <dgm:dir/>
          <dgm:resizeHandles val="exact"/>
        </dgm:presLayoutVars>
      </dgm:prSet>
      <dgm:spPr/>
    </dgm:pt>
    <dgm:pt modelId="{07CB9EFC-DD8E-4764-AEE5-42E49992A932}" type="pres">
      <dgm:prSet presAssocID="{C8BC9B8B-A8CF-4D13-89C5-878C1DE8CBFA}" presName="node" presStyleLbl="node1" presStyleIdx="0" presStyleCnt="6">
        <dgm:presLayoutVars>
          <dgm:bulletEnabled val="1"/>
        </dgm:presLayoutVars>
      </dgm:prSet>
      <dgm:spPr/>
    </dgm:pt>
    <dgm:pt modelId="{75290343-E25E-47B1-BD4A-15E33A3D9B12}" type="pres">
      <dgm:prSet presAssocID="{5FA0E368-E190-4CB1-A956-CCDA91775A94}" presName="sibTrans" presStyleLbl="sibTrans1D1" presStyleIdx="0" presStyleCnt="5"/>
      <dgm:spPr/>
    </dgm:pt>
    <dgm:pt modelId="{F37CEA46-1063-428A-9B7E-00C05766118C}" type="pres">
      <dgm:prSet presAssocID="{5FA0E368-E190-4CB1-A956-CCDA91775A94}" presName="connectorText" presStyleLbl="sibTrans1D1" presStyleIdx="0" presStyleCnt="5"/>
      <dgm:spPr/>
    </dgm:pt>
    <dgm:pt modelId="{AF088F46-E9ED-4252-869E-71C7C4E1DF3A}" type="pres">
      <dgm:prSet presAssocID="{73CC17EC-B4F2-472A-A71D-8E75C51A40FD}" presName="node" presStyleLbl="node1" presStyleIdx="1" presStyleCnt="6">
        <dgm:presLayoutVars>
          <dgm:bulletEnabled val="1"/>
        </dgm:presLayoutVars>
      </dgm:prSet>
      <dgm:spPr/>
    </dgm:pt>
    <dgm:pt modelId="{008AD2CA-560A-401A-AE06-94B18AAB22A7}" type="pres">
      <dgm:prSet presAssocID="{A0013631-16C5-496C-B81A-7937347BDCE2}" presName="sibTrans" presStyleLbl="sibTrans1D1" presStyleIdx="1" presStyleCnt="5"/>
      <dgm:spPr/>
    </dgm:pt>
    <dgm:pt modelId="{57AD9D32-4BC8-4AA3-AC46-7E985A4CA332}" type="pres">
      <dgm:prSet presAssocID="{A0013631-16C5-496C-B81A-7937347BDCE2}" presName="connectorText" presStyleLbl="sibTrans1D1" presStyleIdx="1" presStyleCnt="5"/>
      <dgm:spPr/>
    </dgm:pt>
    <dgm:pt modelId="{94EDA0A7-1D0D-4629-B227-B8B403BAE50A}" type="pres">
      <dgm:prSet presAssocID="{18E3EE33-4340-49C1-AF31-0679F3FCD97B}" presName="node" presStyleLbl="node1" presStyleIdx="2" presStyleCnt="6">
        <dgm:presLayoutVars>
          <dgm:bulletEnabled val="1"/>
        </dgm:presLayoutVars>
      </dgm:prSet>
      <dgm:spPr/>
    </dgm:pt>
    <dgm:pt modelId="{B17261B3-81D0-40BA-9576-2E47447D9EEB}" type="pres">
      <dgm:prSet presAssocID="{987879ED-B14A-4BC1-BBAB-56D331031325}" presName="sibTrans" presStyleLbl="sibTrans1D1" presStyleIdx="2" presStyleCnt="5"/>
      <dgm:spPr/>
    </dgm:pt>
    <dgm:pt modelId="{B700BC0C-A996-4BFC-B4DD-A6BE23FC3D42}" type="pres">
      <dgm:prSet presAssocID="{987879ED-B14A-4BC1-BBAB-56D331031325}" presName="connectorText" presStyleLbl="sibTrans1D1" presStyleIdx="2" presStyleCnt="5"/>
      <dgm:spPr/>
    </dgm:pt>
    <dgm:pt modelId="{783521E9-026F-44D4-971F-BEC1CA77EE73}" type="pres">
      <dgm:prSet presAssocID="{7834CE08-F288-41F9-8A86-69B15E338D44}" presName="node" presStyleLbl="node1" presStyleIdx="3" presStyleCnt="6">
        <dgm:presLayoutVars>
          <dgm:bulletEnabled val="1"/>
        </dgm:presLayoutVars>
      </dgm:prSet>
      <dgm:spPr/>
    </dgm:pt>
    <dgm:pt modelId="{C621A7AA-DF7D-47E3-A496-22BC52884AFB}" type="pres">
      <dgm:prSet presAssocID="{429CAAC0-E69B-428A-A1C4-D6416FBC5C11}" presName="sibTrans" presStyleLbl="sibTrans1D1" presStyleIdx="3" presStyleCnt="5"/>
      <dgm:spPr/>
    </dgm:pt>
    <dgm:pt modelId="{E2DC317A-2B44-431C-B727-AB5AAE8937A0}" type="pres">
      <dgm:prSet presAssocID="{429CAAC0-E69B-428A-A1C4-D6416FBC5C11}" presName="connectorText" presStyleLbl="sibTrans1D1" presStyleIdx="3" presStyleCnt="5"/>
      <dgm:spPr/>
    </dgm:pt>
    <dgm:pt modelId="{CF73AE4C-3983-46CF-91B8-E3C2AE4FA01F}" type="pres">
      <dgm:prSet presAssocID="{D7D217BA-8705-4E28-A5B2-89CB4F8BB8B0}" presName="node" presStyleLbl="node1" presStyleIdx="4" presStyleCnt="6">
        <dgm:presLayoutVars>
          <dgm:bulletEnabled val="1"/>
        </dgm:presLayoutVars>
      </dgm:prSet>
      <dgm:spPr/>
    </dgm:pt>
    <dgm:pt modelId="{9094F488-EE2A-457F-84FD-C2212EB08513}" type="pres">
      <dgm:prSet presAssocID="{37F10B0C-E928-4AA5-97F9-9AD043B4AA48}" presName="sibTrans" presStyleLbl="sibTrans1D1" presStyleIdx="4" presStyleCnt="5"/>
      <dgm:spPr/>
    </dgm:pt>
    <dgm:pt modelId="{A5E14A2E-E02F-4F68-A7DA-6D9E38460BD8}" type="pres">
      <dgm:prSet presAssocID="{37F10B0C-E928-4AA5-97F9-9AD043B4AA48}" presName="connectorText" presStyleLbl="sibTrans1D1" presStyleIdx="4" presStyleCnt="5"/>
      <dgm:spPr/>
    </dgm:pt>
    <dgm:pt modelId="{F62A6A67-6FC9-41EE-B973-AC84BAB79F29}" type="pres">
      <dgm:prSet presAssocID="{EFFEA4A3-F587-409C-A9A4-394D05785D7E}" presName="node" presStyleLbl="node1" presStyleIdx="5" presStyleCnt="6">
        <dgm:presLayoutVars>
          <dgm:bulletEnabled val="1"/>
        </dgm:presLayoutVars>
      </dgm:prSet>
      <dgm:spPr/>
    </dgm:pt>
  </dgm:ptLst>
  <dgm:cxnLst>
    <dgm:cxn modelId="{9403EC05-F121-4032-BA92-3CF8A6FB456C}" type="presOf" srcId="{987879ED-B14A-4BC1-BBAB-56D331031325}" destId="{B700BC0C-A996-4BFC-B4DD-A6BE23FC3D42}" srcOrd="1" destOrd="0" presId="urn:microsoft.com/office/officeart/2016/7/layout/RepeatingBendingProcessNew"/>
    <dgm:cxn modelId="{F9025F0C-D50F-4313-9478-FD6D64EBEAF1}" type="presOf" srcId="{5FA0E368-E190-4CB1-A956-CCDA91775A94}" destId="{F37CEA46-1063-428A-9B7E-00C05766118C}" srcOrd="1" destOrd="0" presId="urn:microsoft.com/office/officeart/2016/7/layout/RepeatingBendingProcessNew"/>
    <dgm:cxn modelId="{FD94D50C-0DCC-440D-AF27-CB2FDD1602F8}" srcId="{AC39921F-76CA-4069-9E4C-0EC7B8A9D7ED}" destId="{D7D217BA-8705-4E28-A5B2-89CB4F8BB8B0}" srcOrd="4" destOrd="0" parTransId="{F3539819-283A-4558-9786-4AF5C00665C8}" sibTransId="{37F10B0C-E928-4AA5-97F9-9AD043B4AA48}"/>
    <dgm:cxn modelId="{D8231110-7C4E-4A40-8E82-07D3F8FAF87F}" srcId="{AC39921F-76CA-4069-9E4C-0EC7B8A9D7ED}" destId="{18E3EE33-4340-49C1-AF31-0679F3FCD97B}" srcOrd="2" destOrd="0" parTransId="{E2B6C128-573A-4D35-82C9-F1BFEB3F9112}" sibTransId="{987879ED-B14A-4BC1-BBAB-56D331031325}"/>
    <dgm:cxn modelId="{584AD120-458C-4D59-B6B2-A15BFAA3A7CB}" type="presOf" srcId="{7834CE08-F288-41F9-8A86-69B15E338D44}" destId="{783521E9-026F-44D4-971F-BEC1CA77EE73}" srcOrd="0" destOrd="0" presId="urn:microsoft.com/office/officeart/2016/7/layout/RepeatingBendingProcessNew"/>
    <dgm:cxn modelId="{56ED3525-4FDA-4F33-8041-41104D151938}" type="presOf" srcId="{37F10B0C-E928-4AA5-97F9-9AD043B4AA48}" destId="{9094F488-EE2A-457F-84FD-C2212EB08513}" srcOrd="0" destOrd="0" presId="urn:microsoft.com/office/officeart/2016/7/layout/RepeatingBendingProcessNew"/>
    <dgm:cxn modelId="{C394EF2E-2BC0-4C3A-80EB-279408925441}" srcId="{AC39921F-76CA-4069-9E4C-0EC7B8A9D7ED}" destId="{EFFEA4A3-F587-409C-A9A4-394D05785D7E}" srcOrd="5" destOrd="0" parTransId="{2EDCD4F4-2EFA-4538-8535-E45D9A13DCFD}" sibTransId="{5282B737-02F5-4DF0-9150-2C4726B9DFE6}"/>
    <dgm:cxn modelId="{9A3E3F67-9EB0-4B37-80AF-0D8837CA79FE}" type="presOf" srcId="{AC39921F-76CA-4069-9E4C-0EC7B8A9D7ED}" destId="{9236F13C-1B70-468A-B93B-0A336E0CBF4A}" srcOrd="0" destOrd="0" presId="urn:microsoft.com/office/officeart/2016/7/layout/RepeatingBendingProcessNew"/>
    <dgm:cxn modelId="{AAB37648-9F1A-45F6-B65C-EB86CC9A5A71}" srcId="{AC39921F-76CA-4069-9E4C-0EC7B8A9D7ED}" destId="{7834CE08-F288-41F9-8A86-69B15E338D44}" srcOrd="3" destOrd="0" parTransId="{0861C93B-6C9F-4048-8915-5A14A702C5A7}" sibTransId="{429CAAC0-E69B-428A-A1C4-D6416FBC5C11}"/>
    <dgm:cxn modelId="{5C8F3B4F-407C-456A-89A3-3195EC27AFF0}" type="presOf" srcId="{EFFEA4A3-F587-409C-A9A4-394D05785D7E}" destId="{F62A6A67-6FC9-41EE-B973-AC84BAB79F29}" srcOrd="0" destOrd="0" presId="urn:microsoft.com/office/officeart/2016/7/layout/RepeatingBendingProcessNew"/>
    <dgm:cxn modelId="{0DFFB671-34A8-4DE3-9186-0489A468C6E5}" type="presOf" srcId="{987879ED-B14A-4BC1-BBAB-56D331031325}" destId="{B17261B3-81D0-40BA-9576-2E47447D9EEB}" srcOrd="0" destOrd="0" presId="urn:microsoft.com/office/officeart/2016/7/layout/RepeatingBendingProcessNew"/>
    <dgm:cxn modelId="{46058A52-046D-4317-87C6-4D425A51C10B}" srcId="{AC39921F-76CA-4069-9E4C-0EC7B8A9D7ED}" destId="{73CC17EC-B4F2-472A-A71D-8E75C51A40FD}" srcOrd="1" destOrd="0" parTransId="{EAA5B6C2-2C8C-4848-AECA-BF1FACE481ED}" sibTransId="{A0013631-16C5-496C-B81A-7937347BDCE2}"/>
    <dgm:cxn modelId="{4B8F8D78-00E4-4877-BF06-127093230D07}" type="presOf" srcId="{37F10B0C-E928-4AA5-97F9-9AD043B4AA48}" destId="{A5E14A2E-E02F-4F68-A7DA-6D9E38460BD8}" srcOrd="1" destOrd="0" presId="urn:microsoft.com/office/officeart/2016/7/layout/RepeatingBendingProcessNew"/>
    <dgm:cxn modelId="{D5E84B7C-CC14-4CB8-BA1C-C245133A8680}" type="presOf" srcId="{5FA0E368-E190-4CB1-A956-CCDA91775A94}" destId="{75290343-E25E-47B1-BD4A-15E33A3D9B12}" srcOrd="0" destOrd="0" presId="urn:microsoft.com/office/officeart/2016/7/layout/RepeatingBendingProcessNew"/>
    <dgm:cxn modelId="{09ECE37C-939D-4BDA-880C-B58480F3372B}" type="presOf" srcId="{18E3EE33-4340-49C1-AF31-0679F3FCD97B}" destId="{94EDA0A7-1D0D-4629-B227-B8B403BAE50A}" srcOrd="0" destOrd="0" presId="urn:microsoft.com/office/officeart/2016/7/layout/RepeatingBendingProcessNew"/>
    <dgm:cxn modelId="{1A4AF87F-442D-4564-9144-AAE1B2C2FA30}" type="presOf" srcId="{73CC17EC-B4F2-472A-A71D-8E75C51A40FD}" destId="{AF088F46-E9ED-4252-869E-71C7C4E1DF3A}" srcOrd="0" destOrd="0" presId="urn:microsoft.com/office/officeart/2016/7/layout/RepeatingBendingProcessNew"/>
    <dgm:cxn modelId="{F6A4BB86-4A2A-41A9-9C57-6A66B308FB97}" type="presOf" srcId="{C8BC9B8B-A8CF-4D13-89C5-878C1DE8CBFA}" destId="{07CB9EFC-DD8E-4764-AEE5-42E49992A932}" srcOrd="0" destOrd="0" presId="urn:microsoft.com/office/officeart/2016/7/layout/RepeatingBendingProcessNew"/>
    <dgm:cxn modelId="{B049649E-79FF-453F-943B-F761718757A8}" type="presOf" srcId="{429CAAC0-E69B-428A-A1C4-D6416FBC5C11}" destId="{C621A7AA-DF7D-47E3-A496-22BC52884AFB}" srcOrd="0" destOrd="0" presId="urn:microsoft.com/office/officeart/2016/7/layout/RepeatingBendingProcessNew"/>
    <dgm:cxn modelId="{372038AC-B5B5-41CD-B9C6-11BB229D37BD}" type="presOf" srcId="{A0013631-16C5-496C-B81A-7937347BDCE2}" destId="{57AD9D32-4BC8-4AA3-AC46-7E985A4CA332}" srcOrd="1" destOrd="0" presId="urn:microsoft.com/office/officeart/2016/7/layout/RepeatingBendingProcessNew"/>
    <dgm:cxn modelId="{8AF2B5C5-B625-453C-8E04-7B3E4F545E20}" srcId="{AC39921F-76CA-4069-9E4C-0EC7B8A9D7ED}" destId="{C8BC9B8B-A8CF-4D13-89C5-878C1DE8CBFA}" srcOrd="0" destOrd="0" parTransId="{EA6B891B-B3F8-49FA-9643-4E7AEE46FF6E}" sibTransId="{5FA0E368-E190-4CB1-A956-CCDA91775A94}"/>
    <dgm:cxn modelId="{56B6F8D2-F6BF-496F-9E3E-E4A24417D1A5}" type="presOf" srcId="{D7D217BA-8705-4E28-A5B2-89CB4F8BB8B0}" destId="{CF73AE4C-3983-46CF-91B8-E3C2AE4FA01F}" srcOrd="0" destOrd="0" presId="urn:microsoft.com/office/officeart/2016/7/layout/RepeatingBendingProcessNew"/>
    <dgm:cxn modelId="{C373CFDB-0D57-4380-9442-989436E8810B}" type="presOf" srcId="{A0013631-16C5-496C-B81A-7937347BDCE2}" destId="{008AD2CA-560A-401A-AE06-94B18AAB22A7}" srcOrd="0" destOrd="0" presId="urn:microsoft.com/office/officeart/2016/7/layout/RepeatingBendingProcessNew"/>
    <dgm:cxn modelId="{60A9FAFE-D2D5-4049-81F2-820E9084D98A}" type="presOf" srcId="{429CAAC0-E69B-428A-A1C4-D6416FBC5C11}" destId="{E2DC317A-2B44-431C-B727-AB5AAE8937A0}" srcOrd="1" destOrd="0" presId="urn:microsoft.com/office/officeart/2016/7/layout/RepeatingBendingProcessNew"/>
    <dgm:cxn modelId="{B93F672F-3BB7-42E0-84D9-D0260277E7CA}" type="presParOf" srcId="{9236F13C-1B70-468A-B93B-0A336E0CBF4A}" destId="{07CB9EFC-DD8E-4764-AEE5-42E49992A932}" srcOrd="0" destOrd="0" presId="urn:microsoft.com/office/officeart/2016/7/layout/RepeatingBendingProcessNew"/>
    <dgm:cxn modelId="{38624F07-49C0-49E7-961C-B937724A7BE6}" type="presParOf" srcId="{9236F13C-1B70-468A-B93B-0A336E0CBF4A}" destId="{75290343-E25E-47B1-BD4A-15E33A3D9B12}" srcOrd="1" destOrd="0" presId="urn:microsoft.com/office/officeart/2016/7/layout/RepeatingBendingProcessNew"/>
    <dgm:cxn modelId="{EEADCC20-C38E-421E-B929-4D38A3BCED25}" type="presParOf" srcId="{75290343-E25E-47B1-BD4A-15E33A3D9B12}" destId="{F37CEA46-1063-428A-9B7E-00C05766118C}" srcOrd="0" destOrd="0" presId="urn:microsoft.com/office/officeart/2016/7/layout/RepeatingBendingProcessNew"/>
    <dgm:cxn modelId="{E934809D-14C0-4C27-BE1D-526EAD56210B}" type="presParOf" srcId="{9236F13C-1B70-468A-B93B-0A336E0CBF4A}" destId="{AF088F46-E9ED-4252-869E-71C7C4E1DF3A}" srcOrd="2" destOrd="0" presId="urn:microsoft.com/office/officeart/2016/7/layout/RepeatingBendingProcessNew"/>
    <dgm:cxn modelId="{E0869DB5-E73A-4A77-9632-65392AAEC815}" type="presParOf" srcId="{9236F13C-1B70-468A-B93B-0A336E0CBF4A}" destId="{008AD2CA-560A-401A-AE06-94B18AAB22A7}" srcOrd="3" destOrd="0" presId="urn:microsoft.com/office/officeart/2016/7/layout/RepeatingBendingProcessNew"/>
    <dgm:cxn modelId="{A94F3E93-5C79-434F-AFF8-57DC48943178}" type="presParOf" srcId="{008AD2CA-560A-401A-AE06-94B18AAB22A7}" destId="{57AD9D32-4BC8-4AA3-AC46-7E985A4CA332}" srcOrd="0" destOrd="0" presId="urn:microsoft.com/office/officeart/2016/7/layout/RepeatingBendingProcessNew"/>
    <dgm:cxn modelId="{334DA02A-AB46-4D1D-8E13-A34BCA740AC9}" type="presParOf" srcId="{9236F13C-1B70-468A-B93B-0A336E0CBF4A}" destId="{94EDA0A7-1D0D-4629-B227-B8B403BAE50A}" srcOrd="4" destOrd="0" presId="urn:microsoft.com/office/officeart/2016/7/layout/RepeatingBendingProcessNew"/>
    <dgm:cxn modelId="{20C9A326-202C-41CB-AEEF-575C2CFC583E}" type="presParOf" srcId="{9236F13C-1B70-468A-B93B-0A336E0CBF4A}" destId="{B17261B3-81D0-40BA-9576-2E47447D9EEB}" srcOrd="5" destOrd="0" presId="urn:microsoft.com/office/officeart/2016/7/layout/RepeatingBendingProcessNew"/>
    <dgm:cxn modelId="{96A1A054-6E77-4800-BC3F-0C0D80F7ECA2}" type="presParOf" srcId="{B17261B3-81D0-40BA-9576-2E47447D9EEB}" destId="{B700BC0C-A996-4BFC-B4DD-A6BE23FC3D42}" srcOrd="0" destOrd="0" presId="urn:microsoft.com/office/officeart/2016/7/layout/RepeatingBendingProcessNew"/>
    <dgm:cxn modelId="{600A3483-7C6F-4F8D-AD20-61D90D06AAA8}" type="presParOf" srcId="{9236F13C-1B70-468A-B93B-0A336E0CBF4A}" destId="{783521E9-026F-44D4-971F-BEC1CA77EE73}" srcOrd="6" destOrd="0" presId="urn:microsoft.com/office/officeart/2016/7/layout/RepeatingBendingProcessNew"/>
    <dgm:cxn modelId="{FC37164C-5558-4BBF-A1F0-CCC1368B7119}" type="presParOf" srcId="{9236F13C-1B70-468A-B93B-0A336E0CBF4A}" destId="{C621A7AA-DF7D-47E3-A496-22BC52884AFB}" srcOrd="7" destOrd="0" presId="urn:microsoft.com/office/officeart/2016/7/layout/RepeatingBendingProcessNew"/>
    <dgm:cxn modelId="{ACCE7A37-CE3F-4EA5-8247-C2C877558FDC}" type="presParOf" srcId="{C621A7AA-DF7D-47E3-A496-22BC52884AFB}" destId="{E2DC317A-2B44-431C-B727-AB5AAE8937A0}" srcOrd="0" destOrd="0" presId="urn:microsoft.com/office/officeart/2016/7/layout/RepeatingBendingProcessNew"/>
    <dgm:cxn modelId="{EC22412E-EF48-4867-83F3-B7253B37865C}" type="presParOf" srcId="{9236F13C-1B70-468A-B93B-0A336E0CBF4A}" destId="{CF73AE4C-3983-46CF-91B8-E3C2AE4FA01F}" srcOrd="8" destOrd="0" presId="urn:microsoft.com/office/officeart/2016/7/layout/RepeatingBendingProcessNew"/>
    <dgm:cxn modelId="{51FFC84A-E446-45DD-BD2C-9CD831689D1E}" type="presParOf" srcId="{9236F13C-1B70-468A-B93B-0A336E0CBF4A}" destId="{9094F488-EE2A-457F-84FD-C2212EB08513}" srcOrd="9" destOrd="0" presId="urn:microsoft.com/office/officeart/2016/7/layout/RepeatingBendingProcessNew"/>
    <dgm:cxn modelId="{703350D9-B108-422C-84A0-7C4FED3FA095}" type="presParOf" srcId="{9094F488-EE2A-457F-84FD-C2212EB08513}" destId="{A5E14A2E-E02F-4F68-A7DA-6D9E38460BD8}" srcOrd="0" destOrd="0" presId="urn:microsoft.com/office/officeart/2016/7/layout/RepeatingBendingProcessNew"/>
    <dgm:cxn modelId="{8FA1F04B-0C46-4F71-A0F4-E1A3DBEB3237}" type="presParOf" srcId="{9236F13C-1B70-468A-B93B-0A336E0CBF4A}" destId="{F62A6A67-6FC9-41EE-B973-AC84BAB79F29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1B94EC-2CA0-42D9-9D98-D8112A2A5DCC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89CEF59-EB0F-4FAE-BD2A-04B3B3BF3513}">
      <dgm:prSet/>
      <dgm:spPr/>
      <dgm:t>
        <a:bodyPr/>
        <a:lstStyle/>
        <a:p>
          <a:r>
            <a:rPr lang="cs-CZ"/>
            <a:t>FUNKČNÍ ONEMOCNĚNÍ HYBNÉHO SYSTÉMU</a:t>
          </a:r>
          <a:endParaRPr lang="en-US"/>
        </a:p>
      </dgm:t>
    </dgm:pt>
    <dgm:pt modelId="{60908336-56C9-445E-AB6E-6A7197BB7FEE}" type="parTrans" cxnId="{00500EFC-4D0B-4562-9C98-A26B89E5BCF5}">
      <dgm:prSet/>
      <dgm:spPr/>
      <dgm:t>
        <a:bodyPr/>
        <a:lstStyle/>
        <a:p>
          <a:endParaRPr lang="en-US"/>
        </a:p>
      </dgm:t>
    </dgm:pt>
    <dgm:pt modelId="{5A71FBB9-3725-4E0E-B2A6-99F858E67ECB}" type="sibTrans" cxnId="{00500EFC-4D0B-4562-9C98-A26B89E5BCF5}">
      <dgm:prSet/>
      <dgm:spPr/>
      <dgm:t>
        <a:bodyPr/>
        <a:lstStyle/>
        <a:p>
          <a:endParaRPr lang="en-US"/>
        </a:p>
      </dgm:t>
    </dgm:pt>
    <dgm:pt modelId="{4AA5E763-C6CC-4338-BF50-B04016C9303A}">
      <dgm:prSet/>
      <dgm:spPr/>
      <dgm:t>
        <a:bodyPr/>
        <a:lstStyle/>
        <a:p>
          <a:r>
            <a:rPr lang="cs-CZ"/>
            <a:t>NEUROLOGICKÁ ONEMOCNĚNÍ</a:t>
          </a:r>
          <a:endParaRPr lang="en-US"/>
        </a:p>
      </dgm:t>
    </dgm:pt>
    <dgm:pt modelId="{CB58B1FE-5066-4200-BE57-35FB53A02A85}" type="parTrans" cxnId="{B361D817-354A-448D-9D68-456AD7066DD9}">
      <dgm:prSet/>
      <dgm:spPr/>
      <dgm:t>
        <a:bodyPr/>
        <a:lstStyle/>
        <a:p>
          <a:endParaRPr lang="en-US"/>
        </a:p>
      </dgm:t>
    </dgm:pt>
    <dgm:pt modelId="{0B634ECC-5487-4343-A636-EE79031AC819}" type="sibTrans" cxnId="{B361D817-354A-448D-9D68-456AD7066DD9}">
      <dgm:prSet/>
      <dgm:spPr/>
      <dgm:t>
        <a:bodyPr/>
        <a:lstStyle/>
        <a:p>
          <a:endParaRPr lang="en-US"/>
        </a:p>
      </dgm:t>
    </dgm:pt>
    <dgm:pt modelId="{94598E72-47C2-4A1B-A143-5048698FC664}">
      <dgm:prSet phldr="0"/>
      <dgm:spPr/>
      <dgm:t>
        <a:bodyPr/>
        <a:lstStyle/>
        <a:p>
          <a:pPr rtl="0"/>
          <a:r>
            <a:rPr lang="cs-CZ" dirty="0">
              <a:latin typeface="Source Sans Pro"/>
            </a:rPr>
            <a:t>Centrální léze</a:t>
          </a:r>
        </a:p>
      </dgm:t>
    </dgm:pt>
    <dgm:pt modelId="{B717B255-E209-4901-840B-A2C94BA935A4}" type="parTrans" cxnId="{F463BB55-09DC-4B2B-804C-3FEFCDC7A09E}">
      <dgm:prSet/>
      <dgm:spPr/>
    </dgm:pt>
    <dgm:pt modelId="{3C0659E9-5897-45A4-AC84-924BCF239A62}" type="sibTrans" cxnId="{F463BB55-09DC-4B2B-804C-3FEFCDC7A09E}">
      <dgm:prSet/>
      <dgm:spPr/>
    </dgm:pt>
    <dgm:pt modelId="{9F79E1DC-27CC-4FB1-9960-F3180739BBE8}">
      <dgm:prSet phldr="0"/>
      <dgm:spPr/>
      <dgm:t>
        <a:bodyPr/>
        <a:lstStyle/>
        <a:p>
          <a:pPr rtl="0"/>
          <a:r>
            <a:rPr lang="cs-CZ" dirty="0">
              <a:latin typeface="Source Sans Pro"/>
            </a:rPr>
            <a:t>Parkinsonova nemoc</a:t>
          </a:r>
        </a:p>
      </dgm:t>
    </dgm:pt>
    <dgm:pt modelId="{DEB9398C-6CD6-4C2D-B3A0-B7D986E2EEE1}" type="parTrans" cxnId="{FB1184C6-A3F3-4FA3-B7BF-496D094460AB}">
      <dgm:prSet/>
      <dgm:spPr/>
    </dgm:pt>
    <dgm:pt modelId="{8A61D998-83F1-4F50-8F6B-7CF017C3281B}" type="sibTrans" cxnId="{FB1184C6-A3F3-4FA3-B7BF-496D094460AB}">
      <dgm:prSet/>
      <dgm:spPr/>
    </dgm:pt>
    <dgm:pt modelId="{0DBE2880-2B88-4445-B507-DA3C678E2232}">
      <dgm:prSet phldr="0"/>
      <dgm:spPr/>
      <dgm:t>
        <a:bodyPr/>
        <a:lstStyle/>
        <a:p>
          <a:pPr rtl="0"/>
          <a:r>
            <a:rPr lang="cs-CZ" dirty="0">
              <a:latin typeface="Source Sans Pro"/>
            </a:rPr>
            <a:t>ORTOPEDICKÁ ONEMOCNĚNÍ</a:t>
          </a:r>
        </a:p>
      </dgm:t>
    </dgm:pt>
    <dgm:pt modelId="{D854515B-582E-43C5-BAC4-E9940CBD6BFC}" type="parTrans" cxnId="{33E1FEF4-B80B-419C-95F5-355549AAC39F}">
      <dgm:prSet/>
      <dgm:spPr/>
    </dgm:pt>
    <dgm:pt modelId="{861B532B-378F-41F0-8D24-512C4690210B}" type="sibTrans" cxnId="{33E1FEF4-B80B-419C-95F5-355549AAC39F}">
      <dgm:prSet/>
      <dgm:spPr/>
    </dgm:pt>
    <dgm:pt modelId="{5F56A38F-0632-4405-955A-1812757F1283}">
      <dgm:prSet phldr="0"/>
      <dgm:spPr/>
      <dgm:t>
        <a:bodyPr/>
        <a:lstStyle/>
        <a:p>
          <a:pPr rtl="0"/>
          <a:r>
            <a:rPr lang="cs-CZ" dirty="0">
              <a:latin typeface="Source Sans Pro"/>
            </a:rPr>
            <a:t>Skoliózy  </a:t>
          </a:r>
        </a:p>
      </dgm:t>
    </dgm:pt>
    <dgm:pt modelId="{771585C4-4BF5-4848-B740-360606F5713E}" type="parTrans" cxnId="{D800A36D-ADEF-4021-8206-2311ADC40DB4}">
      <dgm:prSet/>
      <dgm:spPr/>
    </dgm:pt>
    <dgm:pt modelId="{21EECAA4-D335-40B3-8302-9DFF77A73D0B}" type="sibTrans" cxnId="{D800A36D-ADEF-4021-8206-2311ADC40DB4}">
      <dgm:prSet/>
      <dgm:spPr/>
    </dgm:pt>
    <dgm:pt modelId="{DB8A4D09-FE82-4662-86DA-B36AC7BE13B8}" type="pres">
      <dgm:prSet presAssocID="{F51B94EC-2CA0-42D9-9D98-D8112A2A5DCC}" presName="linear" presStyleCnt="0">
        <dgm:presLayoutVars>
          <dgm:animLvl val="lvl"/>
          <dgm:resizeHandles val="exact"/>
        </dgm:presLayoutVars>
      </dgm:prSet>
      <dgm:spPr/>
    </dgm:pt>
    <dgm:pt modelId="{9CB3E30B-A6C3-4DC9-9D65-9BDA84BB80FD}" type="pres">
      <dgm:prSet presAssocID="{089CEF59-EB0F-4FAE-BD2A-04B3B3BF351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8759943-5F51-4DFE-A3CC-926EA96D1CDA}" type="pres">
      <dgm:prSet presAssocID="{5A71FBB9-3725-4E0E-B2A6-99F858E67ECB}" presName="spacer" presStyleCnt="0"/>
      <dgm:spPr/>
    </dgm:pt>
    <dgm:pt modelId="{371AA3B5-95B5-40CD-885C-29B011AE4072}" type="pres">
      <dgm:prSet presAssocID="{0DBE2880-2B88-4445-B507-DA3C678E223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FED8326-9165-49CF-99CA-88FA2BB1D08F}" type="pres">
      <dgm:prSet presAssocID="{0DBE2880-2B88-4445-B507-DA3C678E2232}" presName="childText" presStyleLbl="revTx" presStyleIdx="0" presStyleCnt="2">
        <dgm:presLayoutVars>
          <dgm:bulletEnabled val="1"/>
        </dgm:presLayoutVars>
      </dgm:prSet>
      <dgm:spPr/>
    </dgm:pt>
    <dgm:pt modelId="{BE16A1A8-17FE-4DAE-B70C-7E3AA1B248C2}" type="pres">
      <dgm:prSet presAssocID="{4AA5E763-C6CC-4338-BF50-B04016C9303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E5E6859-4BB6-4735-A37E-9BD78E361014}" type="pres">
      <dgm:prSet presAssocID="{4AA5E763-C6CC-4338-BF50-B04016C9303A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B361D817-354A-448D-9D68-456AD7066DD9}" srcId="{F51B94EC-2CA0-42D9-9D98-D8112A2A5DCC}" destId="{4AA5E763-C6CC-4338-BF50-B04016C9303A}" srcOrd="2" destOrd="0" parTransId="{CB58B1FE-5066-4200-BE57-35FB53A02A85}" sibTransId="{0B634ECC-5487-4343-A636-EE79031AC819}"/>
    <dgm:cxn modelId="{D800A36D-ADEF-4021-8206-2311ADC40DB4}" srcId="{0DBE2880-2B88-4445-B507-DA3C678E2232}" destId="{5F56A38F-0632-4405-955A-1812757F1283}" srcOrd="0" destOrd="0" parTransId="{771585C4-4BF5-4848-B740-360606F5713E}" sibTransId="{21EECAA4-D335-40B3-8302-9DFF77A73D0B}"/>
    <dgm:cxn modelId="{F463BB55-09DC-4B2B-804C-3FEFCDC7A09E}" srcId="{4AA5E763-C6CC-4338-BF50-B04016C9303A}" destId="{94598E72-47C2-4A1B-A143-5048698FC664}" srcOrd="0" destOrd="0" parTransId="{B717B255-E209-4901-840B-A2C94BA935A4}" sibTransId="{3C0659E9-5897-45A4-AC84-924BCF239A62}"/>
    <dgm:cxn modelId="{70CAA181-A34E-4C15-8457-1D6088379777}" type="presOf" srcId="{9F79E1DC-27CC-4FB1-9960-F3180739BBE8}" destId="{BE5E6859-4BB6-4735-A37E-9BD78E361014}" srcOrd="0" destOrd="1" presId="urn:microsoft.com/office/officeart/2005/8/layout/vList2"/>
    <dgm:cxn modelId="{E0DA9283-22FE-40FE-986B-5E923661534F}" type="presOf" srcId="{5F56A38F-0632-4405-955A-1812757F1283}" destId="{4FED8326-9165-49CF-99CA-88FA2BB1D08F}" srcOrd="0" destOrd="0" presId="urn:microsoft.com/office/officeart/2005/8/layout/vList2"/>
    <dgm:cxn modelId="{F7612A8B-78EB-4B8D-A772-4DA1BE1A9D70}" type="presOf" srcId="{F51B94EC-2CA0-42D9-9D98-D8112A2A5DCC}" destId="{DB8A4D09-FE82-4662-86DA-B36AC7BE13B8}" srcOrd="0" destOrd="0" presId="urn:microsoft.com/office/officeart/2005/8/layout/vList2"/>
    <dgm:cxn modelId="{73BFA495-466F-4911-8D7C-501CFAAA776C}" type="presOf" srcId="{4AA5E763-C6CC-4338-BF50-B04016C9303A}" destId="{BE16A1A8-17FE-4DAE-B70C-7E3AA1B248C2}" srcOrd="0" destOrd="0" presId="urn:microsoft.com/office/officeart/2005/8/layout/vList2"/>
    <dgm:cxn modelId="{FB1184C6-A3F3-4FA3-B7BF-496D094460AB}" srcId="{4AA5E763-C6CC-4338-BF50-B04016C9303A}" destId="{9F79E1DC-27CC-4FB1-9960-F3180739BBE8}" srcOrd="1" destOrd="0" parTransId="{DEB9398C-6CD6-4C2D-B3A0-B7D986E2EEE1}" sibTransId="{8A61D998-83F1-4F50-8F6B-7CF017C3281B}"/>
    <dgm:cxn modelId="{EC8567CF-1F8A-4432-AD3B-97F3423D997F}" type="presOf" srcId="{0DBE2880-2B88-4445-B507-DA3C678E2232}" destId="{371AA3B5-95B5-40CD-885C-29B011AE4072}" srcOrd="0" destOrd="0" presId="urn:microsoft.com/office/officeart/2005/8/layout/vList2"/>
    <dgm:cxn modelId="{75A51CEC-1D02-438F-BF34-369AED5AC9CC}" type="presOf" srcId="{94598E72-47C2-4A1B-A143-5048698FC664}" destId="{BE5E6859-4BB6-4735-A37E-9BD78E361014}" srcOrd="0" destOrd="0" presId="urn:microsoft.com/office/officeart/2005/8/layout/vList2"/>
    <dgm:cxn modelId="{33E1FEF4-B80B-419C-95F5-355549AAC39F}" srcId="{F51B94EC-2CA0-42D9-9D98-D8112A2A5DCC}" destId="{0DBE2880-2B88-4445-B507-DA3C678E2232}" srcOrd="1" destOrd="0" parTransId="{D854515B-582E-43C5-BAC4-E9940CBD6BFC}" sibTransId="{861B532B-378F-41F0-8D24-512C4690210B}"/>
    <dgm:cxn modelId="{00500EFC-4D0B-4562-9C98-A26B89E5BCF5}" srcId="{F51B94EC-2CA0-42D9-9D98-D8112A2A5DCC}" destId="{089CEF59-EB0F-4FAE-BD2A-04B3B3BF3513}" srcOrd="0" destOrd="0" parTransId="{60908336-56C9-445E-AB6E-6A7197BB7FEE}" sibTransId="{5A71FBB9-3725-4E0E-B2A6-99F858E67ECB}"/>
    <dgm:cxn modelId="{E558C9FC-E168-47C9-A629-2F3581992299}" type="presOf" srcId="{089CEF59-EB0F-4FAE-BD2A-04B3B3BF3513}" destId="{9CB3E30B-A6C3-4DC9-9D65-9BDA84BB80FD}" srcOrd="0" destOrd="0" presId="urn:microsoft.com/office/officeart/2005/8/layout/vList2"/>
    <dgm:cxn modelId="{D0F898C2-A4C2-49B9-96D3-9A42FE2369D9}" type="presParOf" srcId="{DB8A4D09-FE82-4662-86DA-B36AC7BE13B8}" destId="{9CB3E30B-A6C3-4DC9-9D65-9BDA84BB80FD}" srcOrd="0" destOrd="0" presId="urn:microsoft.com/office/officeart/2005/8/layout/vList2"/>
    <dgm:cxn modelId="{909AD3DB-BBAE-4BDA-8934-C8434730BD40}" type="presParOf" srcId="{DB8A4D09-FE82-4662-86DA-B36AC7BE13B8}" destId="{78759943-5F51-4DFE-A3CC-926EA96D1CDA}" srcOrd="1" destOrd="0" presId="urn:microsoft.com/office/officeart/2005/8/layout/vList2"/>
    <dgm:cxn modelId="{01483111-142C-4E23-B305-163060DB9D8F}" type="presParOf" srcId="{DB8A4D09-FE82-4662-86DA-B36AC7BE13B8}" destId="{371AA3B5-95B5-40CD-885C-29B011AE4072}" srcOrd="2" destOrd="0" presId="urn:microsoft.com/office/officeart/2005/8/layout/vList2"/>
    <dgm:cxn modelId="{785AAA87-48EA-448D-AD6F-A03F8EF0D70D}" type="presParOf" srcId="{DB8A4D09-FE82-4662-86DA-B36AC7BE13B8}" destId="{4FED8326-9165-49CF-99CA-88FA2BB1D08F}" srcOrd="3" destOrd="0" presId="urn:microsoft.com/office/officeart/2005/8/layout/vList2"/>
    <dgm:cxn modelId="{F801F76F-AE0C-4060-ADA5-B1E7DC71E68C}" type="presParOf" srcId="{DB8A4D09-FE82-4662-86DA-B36AC7BE13B8}" destId="{BE16A1A8-17FE-4DAE-B70C-7E3AA1B248C2}" srcOrd="4" destOrd="0" presId="urn:microsoft.com/office/officeart/2005/8/layout/vList2"/>
    <dgm:cxn modelId="{BE4A5FEC-8EEC-4CB8-A697-5E87BA3F1D9D}" type="presParOf" srcId="{DB8A4D09-FE82-4662-86DA-B36AC7BE13B8}" destId="{BE5E6859-4BB6-4735-A37E-9BD78E36101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E6C867-1F83-43F5-A46E-DA2A266A1973}" type="doc">
      <dgm:prSet loTypeId="urn:microsoft.com/office/officeart/2008/layout/LinedList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181A6637-5B90-4F06-BED3-2A7E2B4BABD7}">
      <dgm:prSet/>
      <dgm:spPr/>
      <dgm:t>
        <a:bodyPr/>
        <a:lstStyle/>
        <a:p>
          <a:r>
            <a:rPr lang="cs-CZ"/>
            <a:t>Instrukce o správném držení těla</a:t>
          </a:r>
          <a:endParaRPr lang="en-US"/>
        </a:p>
      </dgm:t>
    </dgm:pt>
    <dgm:pt modelId="{A8C3C815-FD6E-47DB-B04D-99F8739090AB}" type="parTrans" cxnId="{6833B705-876C-46DA-AF1F-D7CF5E93BE2A}">
      <dgm:prSet/>
      <dgm:spPr/>
      <dgm:t>
        <a:bodyPr/>
        <a:lstStyle/>
        <a:p>
          <a:endParaRPr lang="en-US"/>
        </a:p>
      </dgm:t>
    </dgm:pt>
    <dgm:pt modelId="{8947F192-AD91-4C97-9742-EAAFB3CC4C75}" type="sibTrans" cxnId="{6833B705-876C-46DA-AF1F-D7CF5E93BE2A}">
      <dgm:prSet/>
      <dgm:spPr/>
      <dgm:t>
        <a:bodyPr/>
        <a:lstStyle/>
        <a:p>
          <a:endParaRPr lang="en-US"/>
        </a:p>
      </dgm:t>
    </dgm:pt>
    <dgm:pt modelId="{B41AB377-D78A-4B1B-AD8D-682722AD07B1}">
      <dgm:prSet/>
      <dgm:spPr/>
      <dgm:t>
        <a:bodyPr/>
        <a:lstStyle/>
        <a:p>
          <a:r>
            <a:rPr lang="cs-CZ"/>
            <a:t>Model 3 ozubených kol reprezentující 3 základní pohyby: klopení pánve vpřed, zvednutí hrudníku, protažení šíje</a:t>
          </a:r>
          <a:endParaRPr lang="en-US"/>
        </a:p>
      </dgm:t>
    </dgm:pt>
    <dgm:pt modelId="{1464F82A-64D2-436A-B045-F31901322DB2}" type="parTrans" cxnId="{674827BA-07DB-4BA9-B2B9-049BBE2449D3}">
      <dgm:prSet/>
      <dgm:spPr/>
      <dgm:t>
        <a:bodyPr/>
        <a:lstStyle/>
        <a:p>
          <a:endParaRPr lang="en-US"/>
        </a:p>
      </dgm:t>
    </dgm:pt>
    <dgm:pt modelId="{B09862CC-BA6E-4E55-A270-EE1BCDED1FEF}" type="sibTrans" cxnId="{674827BA-07DB-4BA9-B2B9-049BBE2449D3}">
      <dgm:prSet/>
      <dgm:spPr/>
      <dgm:t>
        <a:bodyPr/>
        <a:lstStyle/>
        <a:p>
          <a:endParaRPr lang="en-US"/>
        </a:p>
      </dgm:t>
    </dgm:pt>
    <dgm:pt modelId="{4539C49F-8EEC-4D2D-A7F2-9C4DDF11409F}">
      <dgm:prSet/>
      <dgm:spPr/>
      <dgm:t>
        <a:bodyPr/>
        <a:lstStyle/>
        <a:p>
          <a:r>
            <a:rPr lang="cs-CZ"/>
            <a:t>Thoracolumbální lordóza: protažená od os sacrum po Th5</a:t>
          </a:r>
          <a:endParaRPr lang="en-US"/>
        </a:p>
      </dgm:t>
    </dgm:pt>
    <dgm:pt modelId="{BC361003-FD5E-439D-9CF6-B79BA66FE21F}" type="parTrans" cxnId="{4D15BB2E-00DC-49EF-9B7F-04018F4E0C4F}">
      <dgm:prSet/>
      <dgm:spPr/>
      <dgm:t>
        <a:bodyPr/>
        <a:lstStyle/>
        <a:p>
          <a:endParaRPr lang="en-US"/>
        </a:p>
      </dgm:t>
    </dgm:pt>
    <dgm:pt modelId="{D0883180-76ED-4F75-8EC2-2C3FBE49AFF4}" type="sibTrans" cxnId="{4D15BB2E-00DC-49EF-9B7F-04018F4E0C4F}">
      <dgm:prSet/>
      <dgm:spPr/>
      <dgm:t>
        <a:bodyPr/>
        <a:lstStyle/>
        <a:p>
          <a:endParaRPr lang="en-US"/>
        </a:p>
      </dgm:t>
    </dgm:pt>
    <dgm:pt modelId="{98605BC8-DDD9-4243-BB03-9EDD1A6ED1F1}">
      <dgm:prSet/>
      <dgm:spPr/>
      <dgm:t>
        <a:bodyPr/>
        <a:lstStyle/>
        <a:p>
          <a:r>
            <a:rPr lang="cs-CZ"/>
            <a:t>Možné vlivy končetin na držení těla</a:t>
          </a:r>
          <a:endParaRPr lang="en-US"/>
        </a:p>
      </dgm:t>
    </dgm:pt>
    <dgm:pt modelId="{7213AFC6-39F4-408B-8F95-E5488BB40393}" type="parTrans" cxnId="{192D2DF5-F051-4078-BB07-E3DAA009A010}">
      <dgm:prSet/>
      <dgm:spPr/>
      <dgm:t>
        <a:bodyPr/>
        <a:lstStyle/>
        <a:p>
          <a:endParaRPr lang="en-US"/>
        </a:p>
      </dgm:t>
    </dgm:pt>
    <dgm:pt modelId="{94D79889-8D54-43DF-8C18-33AE04C553E1}" type="sibTrans" cxnId="{192D2DF5-F051-4078-BB07-E3DAA009A010}">
      <dgm:prSet/>
      <dgm:spPr/>
      <dgm:t>
        <a:bodyPr/>
        <a:lstStyle/>
        <a:p>
          <a:endParaRPr lang="en-US"/>
        </a:p>
      </dgm:t>
    </dgm:pt>
    <dgm:pt modelId="{EFE990F1-69BE-49B6-BF14-C2FEF561292D}" type="pres">
      <dgm:prSet presAssocID="{C0E6C867-1F83-43F5-A46E-DA2A266A1973}" presName="vert0" presStyleCnt="0">
        <dgm:presLayoutVars>
          <dgm:dir/>
          <dgm:animOne val="branch"/>
          <dgm:animLvl val="lvl"/>
        </dgm:presLayoutVars>
      </dgm:prSet>
      <dgm:spPr/>
    </dgm:pt>
    <dgm:pt modelId="{CD82034B-9853-4723-9CED-4435D025F367}" type="pres">
      <dgm:prSet presAssocID="{181A6637-5B90-4F06-BED3-2A7E2B4BABD7}" presName="thickLine" presStyleLbl="alignNode1" presStyleIdx="0" presStyleCnt="4"/>
      <dgm:spPr/>
    </dgm:pt>
    <dgm:pt modelId="{50C2F70D-042F-4388-80EB-68BABA9987FF}" type="pres">
      <dgm:prSet presAssocID="{181A6637-5B90-4F06-BED3-2A7E2B4BABD7}" presName="horz1" presStyleCnt="0"/>
      <dgm:spPr/>
    </dgm:pt>
    <dgm:pt modelId="{D9EE6C55-DCD4-4FEF-BE47-484623EBF9D2}" type="pres">
      <dgm:prSet presAssocID="{181A6637-5B90-4F06-BED3-2A7E2B4BABD7}" presName="tx1" presStyleLbl="revTx" presStyleIdx="0" presStyleCnt="4"/>
      <dgm:spPr/>
    </dgm:pt>
    <dgm:pt modelId="{8E7A13BE-38DF-4AC9-8CBC-6930A0B2D248}" type="pres">
      <dgm:prSet presAssocID="{181A6637-5B90-4F06-BED3-2A7E2B4BABD7}" presName="vert1" presStyleCnt="0"/>
      <dgm:spPr/>
    </dgm:pt>
    <dgm:pt modelId="{66053AC8-DFBB-47E5-A862-03D60AEE0F00}" type="pres">
      <dgm:prSet presAssocID="{B41AB377-D78A-4B1B-AD8D-682722AD07B1}" presName="thickLine" presStyleLbl="alignNode1" presStyleIdx="1" presStyleCnt="4"/>
      <dgm:spPr/>
    </dgm:pt>
    <dgm:pt modelId="{A6EA883D-C6E7-47DB-BE49-2A74DD59B53E}" type="pres">
      <dgm:prSet presAssocID="{B41AB377-D78A-4B1B-AD8D-682722AD07B1}" presName="horz1" presStyleCnt="0"/>
      <dgm:spPr/>
    </dgm:pt>
    <dgm:pt modelId="{B68BACC7-388B-46F8-AD1B-D364E2F67EDC}" type="pres">
      <dgm:prSet presAssocID="{B41AB377-D78A-4B1B-AD8D-682722AD07B1}" presName="tx1" presStyleLbl="revTx" presStyleIdx="1" presStyleCnt="4"/>
      <dgm:spPr/>
    </dgm:pt>
    <dgm:pt modelId="{568059CF-8E1C-49FA-9F74-8F8F61C6871B}" type="pres">
      <dgm:prSet presAssocID="{B41AB377-D78A-4B1B-AD8D-682722AD07B1}" presName="vert1" presStyleCnt="0"/>
      <dgm:spPr/>
    </dgm:pt>
    <dgm:pt modelId="{CC11DAEF-9295-4849-BAA8-E62C15D399D3}" type="pres">
      <dgm:prSet presAssocID="{4539C49F-8EEC-4D2D-A7F2-9C4DDF11409F}" presName="thickLine" presStyleLbl="alignNode1" presStyleIdx="2" presStyleCnt="4"/>
      <dgm:spPr/>
    </dgm:pt>
    <dgm:pt modelId="{569491DE-9EDF-4518-9B7B-F254282943B3}" type="pres">
      <dgm:prSet presAssocID="{4539C49F-8EEC-4D2D-A7F2-9C4DDF11409F}" presName="horz1" presStyleCnt="0"/>
      <dgm:spPr/>
    </dgm:pt>
    <dgm:pt modelId="{C1C6149B-BB29-46FC-9975-60B7D9E9FABE}" type="pres">
      <dgm:prSet presAssocID="{4539C49F-8EEC-4D2D-A7F2-9C4DDF11409F}" presName="tx1" presStyleLbl="revTx" presStyleIdx="2" presStyleCnt="4"/>
      <dgm:spPr/>
    </dgm:pt>
    <dgm:pt modelId="{18F956A8-FDA5-47E3-BAE3-2434DDA1EAA0}" type="pres">
      <dgm:prSet presAssocID="{4539C49F-8EEC-4D2D-A7F2-9C4DDF11409F}" presName="vert1" presStyleCnt="0"/>
      <dgm:spPr/>
    </dgm:pt>
    <dgm:pt modelId="{754C4CD2-8CC2-47D5-BEDF-FAC19E6927F2}" type="pres">
      <dgm:prSet presAssocID="{98605BC8-DDD9-4243-BB03-9EDD1A6ED1F1}" presName="thickLine" presStyleLbl="alignNode1" presStyleIdx="3" presStyleCnt="4"/>
      <dgm:spPr/>
    </dgm:pt>
    <dgm:pt modelId="{B4EB5EA5-7565-427C-A118-61EE21C02B35}" type="pres">
      <dgm:prSet presAssocID="{98605BC8-DDD9-4243-BB03-9EDD1A6ED1F1}" presName="horz1" presStyleCnt="0"/>
      <dgm:spPr/>
    </dgm:pt>
    <dgm:pt modelId="{FBB96F84-A1BF-409A-9683-14C3BB7719B4}" type="pres">
      <dgm:prSet presAssocID="{98605BC8-DDD9-4243-BB03-9EDD1A6ED1F1}" presName="tx1" presStyleLbl="revTx" presStyleIdx="3" presStyleCnt="4"/>
      <dgm:spPr/>
    </dgm:pt>
    <dgm:pt modelId="{385C66AD-AAF0-4E1F-8397-7069A637546C}" type="pres">
      <dgm:prSet presAssocID="{98605BC8-DDD9-4243-BB03-9EDD1A6ED1F1}" presName="vert1" presStyleCnt="0"/>
      <dgm:spPr/>
    </dgm:pt>
  </dgm:ptLst>
  <dgm:cxnLst>
    <dgm:cxn modelId="{6833B705-876C-46DA-AF1F-D7CF5E93BE2A}" srcId="{C0E6C867-1F83-43F5-A46E-DA2A266A1973}" destId="{181A6637-5B90-4F06-BED3-2A7E2B4BABD7}" srcOrd="0" destOrd="0" parTransId="{A8C3C815-FD6E-47DB-B04D-99F8739090AB}" sibTransId="{8947F192-AD91-4C97-9742-EAAFB3CC4C75}"/>
    <dgm:cxn modelId="{F53A1A11-89F3-4390-B6DD-55920DC7BAE6}" type="presOf" srcId="{4539C49F-8EEC-4D2D-A7F2-9C4DDF11409F}" destId="{C1C6149B-BB29-46FC-9975-60B7D9E9FABE}" srcOrd="0" destOrd="0" presId="urn:microsoft.com/office/officeart/2008/layout/LinedList"/>
    <dgm:cxn modelId="{F0F8C32A-760C-483E-B24C-6EC9C9A6E156}" type="presOf" srcId="{181A6637-5B90-4F06-BED3-2A7E2B4BABD7}" destId="{D9EE6C55-DCD4-4FEF-BE47-484623EBF9D2}" srcOrd="0" destOrd="0" presId="urn:microsoft.com/office/officeart/2008/layout/LinedList"/>
    <dgm:cxn modelId="{4D15BB2E-00DC-49EF-9B7F-04018F4E0C4F}" srcId="{C0E6C867-1F83-43F5-A46E-DA2A266A1973}" destId="{4539C49F-8EEC-4D2D-A7F2-9C4DDF11409F}" srcOrd="2" destOrd="0" parTransId="{BC361003-FD5E-439D-9CF6-B79BA66FE21F}" sibTransId="{D0883180-76ED-4F75-8EC2-2C3FBE49AFF4}"/>
    <dgm:cxn modelId="{AA8EDD34-9037-4B62-9533-2C6BF0F2E184}" type="presOf" srcId="{C0E6C867-1F83-43F5-A46E-DA2A266A1973}" destId="{EFE990F1-69BE-49B6-BF14-C2FEF561292D}" srcOrd="0" destOrd="0" presId="urn:microsoft.com/office/officeart/2008/layout/LinedList"/>
    <dgm:cxn modelId="{C98D8F35-25A9-4DC9-BF96-4F01BA21E09E}" type="presOf" srcId="{98605BC8-DDD9-4243-BB03-9EDD1A6ED1F1}" destId="{FBB96F84-A1BF-409A-9683-14C3BB7719B4}" srcOrd="0" destOrd="0" presId="urn:microsoft.com/office/officeart/2008/layout/LinedList"/>
    <dgm:cxn modelId="{6375C0B3-C660-4A60-AC2E-93488009D5D0}" type="presOf" srcId="{B41AB377-D78A-4B1B-AD8D-682722AD07B1}" destId="{B68BACC7-388B-46F8-AD1B-D364E2F67EDC}" srcOrd="0" destOrd="0" presId="urn:microsoft.com/office/officeart/2008/layout/LinedList"/>
    <dgm:cxn modelId="{674827BA-07DB-4BA9-B2B9-049BBE2449D3}" srcId="{C0E6C867-1F83-43F5-A46E-DA2A266A1973}" destId="{B41AB377-D78A-4B1B-AD8D-682722AD07B1}" srcOrd="1" destOrd="0" parTransId="{1464F82A-64D2-436A-B045-F31901322DB2}" sibTransId="{B09862CC-BA6E-4E55-A270-EE1BCDED1FEF}"/>
    <dgm:cxn modelId="{192D2DF5-F051-4078-BB07-E3DAA009A010}" srcId="{C0E6C867-1F83-43F5-A46E-DA2A266A1973}" destId="{98605BC8-DDD9-4243-BB03-9EDD1A6ED1F1}" srcOrd="3" destOrd="0" parTransId="{7213AFC6-39F4-408B-8F95-E5488BB40393}" sibTransId="{94D79889-8D54-43DF-8C18-33AE04C553E1}"/>
    <dgm:cxn modelId="{5F229299-258C-4722-AF60-F19B822990C7}" type="presParOf" srcId="{EFE990F1-69BE-49B6-BF14-C2FEF561292D}" destId="{CD82034B-9853-4723-9CED-4435D025F367}" srcOrd="0" destOrd="0" presId="urn:microsoft.com/office/officeart/2008/layout/LinedList"/>
    <dgm:cxn modelId="{87D5016F-2388-4539-85DA-6E7BCE7F5FF4}" type="presParOf" srcId="{EFE990F1-69BE-49B6-BF14-C2FEF561292D}" destId="{50C2F70D-042F-4388-80EB-68BABA9987FF}" srcOrd="1" destOrd="0" presId="urn:microsoft.com/office/officeart/2008/layout/LinedList"/>
    <dgm:cxn modelId="{B3DE435F-3587-479E-A659-8EBDBE8E7007}" type="presParOf" srcId="{50C2F70D-042F-4388-80EB-68BABA9987FF}" destId="{D9EE6C55-DCD4-4FEF-BE47-484623EBF9D2}" srcOrd="0" destOrd="0" presId="urn:microsoft.com/office/officeart/2008/layout/LinedList"/>
    <dgm:cxn modelId="{34ABCCA9-5CB1-4057-AA44-22753D2A1021}" type="presParOf" srcId="{50C2F70D-042F-4388-80EB-68BABA9987FF}" destId="{8E7A13BE-38DF-4AC9-8CBC-6930A0B2D248}" srcOrd="1" destOrd="0" presId="urn:microsoft.com/office/officeart/2008/layout/LinedList"/>
    <dgm:cxn modelId="{2C6D92D4-36C4-44BD-BA42-D6B7EB11C7B5}" type="presParOf" srcId="{EFE990F1-69BE-49B6-BF14-C2FEF561292D}" destId="{66053AC8-DFBB-47E5-A862-03D60AEE0F00}" srcOrd="2" destOrd="0" presId="urn:microsoft.com/office/officeart/2008/layout/LinedList"/>
    <dgm:cxn modelId="{5E4A0BC5-48E7-4DCE-AD6A-CC079D350165}" type="presParOf" srcId="{EFE990F1-69BE-49B6-BF14-C2FEF561292D}" destId="{A6EA883D-C6E7-47DB-BE49-2A74DD59B53E}" srcOrd="3" destOrd="0" presId="urn:microsoft.com/office/officeart/2008/layout/LinedList"/>
    <dgm:cxn modelId="{AAC2506A-A9B6-493B-A6A2-AFA995B6C916}" type="presParOf" srcId="{A6EA883D-C6E7-47DB-BE49-2A74DD59B53E}" destId="{B68BACC7-388B-46F8-AD1B-D364E2F67EDC}" srcOrd="0" destOrd="0" presId="urn:microsoft.com/office/officeart/2008/layout/LinedList"/>
    <dgm:cxn modelId="{CC06E5DC-A011-41C4-B892-96D3D7FA545D}" type="presParOf" srcId="{A6EA883D-C6E7-47DB-BE49-2A74DD59B53E}" destId="{568059CF-8E1C-49FA-9F74-8F8F61C6871B}" srcOrd="1" destOrd="0" presId="urn:microsoft.com/office/officeart/2008/layout/LinedList"/>
    <dgm:cxn modelId="{0981F0F8-5124-4F46-B59A-CA20406C32DE}" type="presParOf" srcId="{EFE990F1-69BE-49B6-BF14-C2FEF561292D}" destId="{CC11DAEF-9295-4849-BAA8-E62C15D399D3}" srcOrd="4" destOrd="0" presId="urn:microsoft.com/office/officeart/2008/layout/LinedList"/>
    <dgm:cxn modelId="{AABFDCB8-BCF8-49F2-B4D3-BC5D237E4BDD}" type="presParOf" srcId="{EFE990F1-69BE-49B6-BF14-C2FEF561292D}" destId="{569491DE-9EDF-4518-9B7B-F254282943B3}" srcOrd="5" destOrd="0" presId="urn:microsoft.com/office/officeart/2008/layout/LinedList"/>
    <dgm:cxn modelId="{8B1EAF9A-CC47-414C-9C4C-242F7912BC91}" type="presParOf" srcId="{569491DE-9EDF-4518-9B7B-F254282943B3}" destId="{C1C6149B-BB29-46FC-9975-60B7D9E9FABE}" srcOrd="0" destOrd="0" presId="urn:microsoft.com/office/officeart/2008/layout/LinedList"/>
    <dgm:cxn modelId="{845EFF68-21AA-4C29-B7E5-8410FDFE26D2}" type="presParOf" srcId="{569491DE-9EDF-4518-9B7B-F254282943B3}" destId="{18F956A8-FDA5-47E3-BAE3-2434DDA1EAA0}" srcOrd="1" destOrd="0" presId="urn:microsoft.com/office/officeart/2008/layout/LinedList"/>
    <dgm:cxn modelId="{8C495C14-913F-4C2C-966F-294EF2406C9E}" type="presParOf" srcId="{EFE990F1-69BE-49B6-BF14-C2FEF561292D}" destId="{754C4CD2-8CC2-47D5-BEDF-FAC19E6927F2}" srcOrd="6" destOrd="0" presId="urn:microsoft.com/office/officeart/2008/layout/LinedList"/>
    <dgm:cxn modelId="{B7F19147-0258-4A8E-8141-181C458450A1}" type="presParOf" srcId="{EFE990F1-69BE-49B6-BF14-C2FEF561292D}" destId="{B4EB5EA5-7565-427C-A118-61EE21C02B35}" srcOrd="7" destOrd="0" presId="urn:microsoft.com/office/officeart/2008/layout/LinedList"/>
    <dgm:cxn modelId="{7D7B047E-9790-4930-9EB7-B96FC1485C00}" type="presParOf" srcId="{B4EB5EA5-7565-427C-A118-61EE21C02B35}" destId="{FBB96F84-A1BF-409A-9683-14C3BB7719B4}" srcOrd="0" destOrd="0" presId="urn:microsoft.com/office/officeart/2008/layout/LinedList"/>
    <dgm:cxn modelId="{3180B811-62E3-4F0A-9D5C-1237B66EF07B}" type="presParOf" srcId="{B4EB5EA5-7565-427C-A118-61EE21C02B35}" destId="{385C66AD-AAF0-4E1F-8397-7069A637546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79FB00-E61C-46FF-B9C5-DBE571011D1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828E55F-D1F6-4384-A250-A2257602ED20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cs-CZ" dirty="0"/>
            <a:t>je preventivní koncepcí boje s bolestí v </a:t>
          </a:r>
          <a:r>
            <a:rPr lang="cs-CZ" dirty="0">
              <a:latin typeface="Source Sans Pro"/>
            </a:rPr>
            <a:t>pohybové soustavě</a:t>
          </a:r>
          <a:endParaRPr lang="en-US" dirty="0">
            <a:latin typeface="Source Sans Pro"/>
          </a:endParaRPr>
        </a:p>
      </dgm:t>
    </dgm:pt>
    <dgm:pt modelId="{2F031963-9434-4D26-A884-9AF948FC04A2}" type="parTrans" cxnId="{C35127AE-9444-4841-A013-BDA4A60A268A}">
      <dgm:prSet/>
      <dgm:spPr/>
      <dgm:t>
        <a:bodyPr/>
        <a:lstStyle/>
        <a:p>
          <a:endParaRPr lang="en-US"/>
        </a:p>
      </dgm:t>
    </dgm:pt>
    <dgm:pt modelId="{63370BB3-95A5-4A36-BF6E-732F3CFFF7F7}" type="sibTrans" cxnId="{C35127AE-9444-4841-A013-BDA4A60A268A}">
      <dgm:prSet/>
      <dgm:spPr/>
      <dgm:t>
        <a:bodyPr/>
        <a:lstStyle/>
        <a:p>
          <a:endParaRPr lang="en-US"/>
        </a:p>
      </dgm:t>
    </dgm:pt>
    <dgm:pt modelId="{FE6A67DD-5969-45E2-8C3C-B0C1F5472AED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Systematizuje metody pro minimalizování &amp; prevenci algické symptomatologie.</a:t>
          </a:r>
          <a:endParaRPr lang="en-US" dirty="0"/>
        </a:p>
      </dgm:t>
    </dgm:pt>
    <dgm:pt modelId="{B590B32F-778F-4404-BB40-D50B4DA7ED56}" type="parTrans" cxnId="{0B5ED3D2-61A1-4FFA-B9C6-4E63462ADDC7}">
      <dgm:prSet/>
      <dgm:spPr/>
      <dgm:t>
        <a:bodyPr/>
        <a:lstStyle/>
        <a:p>
          <a:endParaRPr lang="en-US"/>
        </a:p>
      </dgm:t>
    </dgm:pt>
    <dgm:pt modelId="{54BD20FD-E4B3-4614-8B6A-4903BE767D39}" type="sibTrans" cxnId="{0B5ED3D2-61A1-4FFA-B9C6-4E63462ADDC7}">
      <dgm:prSet/>
      <dgm:spPr/>
      <dgm:t>
        <a:bodyPr/>
        <a:lstStyle/>
        <a:p>
          <a:endParaRPr lang="en-US"/>
        </a:p>
      </dgm:t>
    </dgm:pt>
    <dgm:pt modelId="{CC03B653-E492-4106-A5B4-E93D4A2AB4D4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Prostředky: </a:t>
          </a:r>
          <a:endParaRPr lang="en-US" dirty="0"/>
        </a:p>
      </dgm:t>
    </dgm:pt>
    <dgm:pt modelId="{2F7D0C46-483A-467F-8E24-8286D85A33ED}" type="parTrans" cxnId="{A9FC40D3-DD78-492E-8FFD-3404E7FA6AB6}">
      <dgm:prSet/>
      <dgm:spPr/>
      <dgm:t>
        <a:bodyPr/>
        <a:lstStyle/>
        <a:p>
          <a:endParaRPr lang="en-US"/>
        </a:p>
      </dgm:t>
    </dgm:pt>
    <dgm:pt modelId="{3E330C6B-ABB3-41B2-B8B4-398134707005}" type="sibTrans" cxnId="{A9FC40D3-DD78-492E-8FFD-3404E7FA6AB6}">
      <dgm:prSet/>
      <dgm:spPr/>
      <dgm:t>
        <a:bodyPr/>
        <a:lstStyle/>
        <a:p>
          <a:endParaRPr lang="en-US"/>
        </a:p>
      </dgm:t>
    </dgm:pt>
    <dgm:pt modelId="{04F457B8-E175-457F-BD2B-68AB4B30150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Informace</a:t>
          </a:r>
          <a:endParaRPr lang="en-US" dirty="0"/>
        </a:p>
      </dgm:t>
    </dgm:pt>
    <dgm:pt modelId="{2BE9C12A-7568-4AA8-B974-52F019C984AA}" type="parTrans" cxnId="{423A94E8-7604-4E60-8EEC-50FFB4D5C422}">
      <dgm:prSet/>
      <dgm:spPr/>
      <dgm:t>
        <a:bodyPr/>
        <a:lstStyle/>
        <a:p>
          <a:endParaRPr lang="en-US"/>
        </a:p>
      </dgm:t>
    </dgm:pt>
    <dgm:pt modelId="{EF1BABD3-8EDB-438D-BD87-3360359DF74E}" type="sibTrans" cxnId="{423A94E8-7604-4E60-8EEC-50FFB4D5C422}">
      <dgm:prSet/>
      <dgm:spPr/>
      <dgm:t>
        <a:bodyPr/>
        <a:lstStyle/>
        <a:p>
          <a:endParaRPr lang="en-US"/>
        </a:p>
      </dgm:t>
    </dgm:pt>
    <dgm:pt modelId="{190BB493-F2C8-47B1-8F8E-FFA6CC82CFF0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Cvičení </a:t>
          </a:r>
          <a:endParaRPr lang="en-US" dirty="0"/>
        </a:p>
      </dgm:t>
    </dgm:pt>
    <dgm:pt modelId="{DFFB3FA9-298E-43D6-BA03-5FA3F40D04CB}" type="parTrans" cxnId="{4714674B-2EC3-48D6-BCD8-56225E3E5AC3}">
      <dgm:prSet/>
      <dgm:spPr/>
      <dgm:t>
        <a:bodyPr/>
        <a:lstStyle/>
        <a:p>
          <a:endParaRPr lang="en-US"/>
        </a:p>
      </dgm:t>
    </dgm:pt>
    <dgm:pt modelId="{5CEB11BD-90BA-4D39-8E7C-F56DF5801B72}" type="sibTrans" cxnId="{4714674B-2EC3-48D6-BCD8-56225E3E5AC3}">
      <dgm:prSet/>
      <dgm:spPr/>
      <dgm:t>
        <a:bodyPr/>
        <a:lstStyle/>
        <a:p>
          <a:endParaRPr lang="en-US"/>
        </a:p>
      </dgm:t>
    </dgm:pt>
    <dgm:pt modelId="{BC2B0FB1-AD01-4419-8844-20A6D0BC6409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Vypracování zásad chování ke svému tělu při ADL</a:t>
          </a:r>
          <a:endParaRPr lang="en-US" dirty="0"/>
        </a:p>
      </dgm:t>
    </dgm:pt>
    <dgm:pt modelId="{F7BB89E1-0BB9-489B-BBD9-08C4DC85143B}" type="parTrans" cxnId="{39C20F6F-758E-41F7-A954-7F019280A0F8}">
      <dgm:prSet/>
      <dgm:spPr/>
      <dgm:t>
        <a:bodyPr/>
        <a:lstStyle/>
        <a:p>
          <a:endParaRPr lang="en-US"/>
        </a:p>
      </dgm:t>
    </dgm:pt>
    <dgm:pt modelId="{2DBEEF2E-17F8-4D40-9D0C-5EB28BAC158E}" type="sibTrans" cxnId="{39C20F6F-758E-41F7-A954-7F019280A0F8}">
      <dgm:prSet/>
      <dgm:spPr/>
      <dgm:t>
        <a:bodyPr/>
        <a:lstStyle/>
        <a:p>
          <a:endParaRPr lang="en-US"/>
        </a:p>
      </dgm:t>
    </dgm:pt>
    <dgm:pt modelId="{835D0D4E-3DEB-4A22-9616-3D2DA0AD8D50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cs-CZ" dirty="0">
              <a:latin typeface="Source Sans Pro"/>
            </a:rPr>
            <a:t>Cílem je edukace optimalizace pohybu v různých zátěžových situacích.</a:t>
          </a:r>
        </a:p>
      </dgm:t>
    </dgm:pt>
    <dgm:pt modelId="{1DD1C833-8CC6-48C1-AE55-9F829B0F3795}" type="parTrans" cxnId="{F4D69180-A16F-4426-96EF-EFB9A0F11F0B}">
      <dgm:prSet/>
      <dgm:spPr/>
    </dgm:pt>
    <dgm:pt modelId="{9D05046A-D1B0-46C7-BCFD-74B598D2FFAA}" type="sibTrans" cxnId="{F4D69180-A16F-4426-96EF-EFB9A0F11F0B}">
      <dgm:prSet/>
      <dgm:spPr/>
      <dgm:t>
        <a:bodyPr/>
        <a:lstStyle/>
        <a:p>
          <a:endParaRPr lang="en-US"/>
        </a:p>
      </dgm:t>
    </dgm:pt>
    <dgm:pt modelId="{28128048-279B-4488-87AF-F77093F5EE4E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cs-CZ" dirty="0">
              <a:latin typeface="Source Sans Pro"/>
            </a:rPr>
            <a:t>objasňuje</a:t>
          </a:r>
          <a:r>
            <a:rPr lang="cs-CZ" dirty="0"/>
            <a:t> vznik bolestí v </a:t>
          </a:r>
          <a:r>
            <a:rPr lang="cs-CZ" dirty="0">
              <a:latin typeface="Source Sans Pro"/>
            </a:rPr>
            <a:t>hybné soustavě</a:t>
          </a:r>
          <a:endParaRPr lang="en-US" dirty="0">
            <a:latin typeface="Source Sans Pro"/>
          </a:endParaRPr>
        </a:p>
      </dgm:t>
    </dgm:pt>
    <dgm:pt modelId="{22F4095E-3511-4996-BB58-69DF7FF3DCAF}" type="parTrans" cxnId="{B320D785-F54B-443C-8ECE-496BFF56AFC9}">
      <dgm:prSet/>
      <dgm:spPr/>
    </dgm:pt>
    <dgm:pt modelId="{AD1BBC19-34EC-4166-987C-38254AF5D109}" type="sibTrans" cxnId="{B320D785-F54B-443C-8ECE-496BFF56AFC9}">
      <dgm:prSet/>
      <dgm:spPr/>
    </dgm:pt>
    <dgm:pt modelId="{D69BECD2-6F76-49DD-9C55-CACC51CC69A8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cs-CZ" dirty="0">
              <a:latin typeface="Source Sans Pro"/>
            </a:rPr>
            <a:t>systematizuje</a:t>
          </a:r>
          <a:r>
            <a:rPr lang="cs-CZ" dirty="0"/>
            <a:t> metody, které mají od obtíží pomoci </a:t>
          </a:r>
          <a:r>
            <a:rPr lang="cs-CZ" dirty="0">
              <a:latin typeface="Source Sans Pro"/>
            </a:rPr>
            <a:t>trvale </a:t>
          </a:r>
        </a:p>
      </dgm:t>
    </dgm:pt>
    <dgm:pt modelId="{D1C2490E-0284-41A4-941E-512BA49199D3}" type="parTrans" cxnId="{C4392875-C982-4734-A4E0-79EA9A20BB2F}">
      <dgm:prSet/>
      <dgm:spPr/>
    </dgm:pt>
    <dgm:pt modelId="{F9C21CE3-F2BC-4BB9-B34C-D75BBC97AC9F}" type="sibTrans" cxnId="{C4392875-C982-4734-A4E0-79EA9A20BB2F}">
      <dgm:prSet/>
      <dgm:spPr/>
    </dgm:pt>
    <dgm:pt modelId="{4872499C-91E8-4DF4-98A1-03781397416C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cs-CZ" dirty="0">
              <a:latin typeface="Source Sans Pro"/>
            </a:rPr>
            <a:t>popisuje</a:t>
          </a:r>
          <a:r>
            <a:rPr lang="cs-CZ" dirty="0"/>
            <a:t> zásady chování se ke svému tělu v nejčastějších denních </a:t>
          </a:r>
          <a:r>
            <a:rPr lang="cs-CZ" dirty="0">
              <a:latin typeface="Source Sans Pro"/>
            </a:rPr>
            <a:t>situacích</a:t>
          </a:r>
        </a:p>
      </dgm:t>
    </dgm:pt>
    <dgm:pt modelId="{6E8C9824-49A2-4BC2-9976-7ADABBC2E87A}" type="parTrans" cxnId="{070598EE-88C6-417A-BB8E-58AAA5E70491}">
      <dgm:prSet/>
      <dgm:spPr/>
    </dgm:pt>
    <dgm:pt modelId="{298FAD3A-C4B4-427A-ACCC-C8F19557D4DF}" type="sibTrans" cxnId="{070598EE-88C6-417A-BB8E-58AAA5E70491}">
      <dgm:prSet/>
      <dgm:spPr/>
    </dgm:pt>
    <dgm:pt modelId="{E4A161BF-47FA-43F5-89D1-ACC42C91426D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cs-CZ" dirty="0">
              <a:latin typeface="Source Sans Pro"/>
            </a:rPr>
            <a:t>popisuje</a:t>
          </a:r>
          <a:r>
            <a:rPr lang="cs-CZ" dirty="0"/>
            <a:t> vhodné x nevhodné zátěžové </a:t>
          </a:r>
          <a:r>
            <a:rPr lang="cs-CZ" dirty="0">
              <a:latin typeface="Source Sans Pro"/>
            </a:rPr>
            <a:t>polohy</a:t>
          </a:r>
        </a:p>
      </dgm:t>
    </dgm:pt>
    <dgm:pt modelId="{B9A463D9-B7A1-433B-9345-44BE3C5232B3}" type="parTrans" cxnId="{CA98F8F3-64B1-4E90-A2B1-B48FDA037CD7}">
      <dgm:prSet/>
      <dgm:spPr/>
    </dgm:pt>
    <dgm:pt modelId="{D67AAB6C-1ECF-4B8A-9451-1518FA4DF584}" type="sibTrans" cxnId="{CA98F8F3-64B1-4E90-A2B1-B48FDA037CD7}">
      <dgm:prSet/>
      <dgm:spPr/>
    </dgm:pt>
    <dgm:pt modelId="{A66CC141-66D5-4C3D-A128-7B6842374F46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cs-CZ" dirty="0">
              <a:latin typeface="Source Sans Pro"/>
            </a:rPr>
            <a:t>doporučuje</a:t>
          </a:r>
          <a:r>
            <a:rPr lang="cs-CZ" dirty="0"/>
            <a:t> vhodné cvičení</a:t>
          </a:r>
        </a:p>
      </dgm:t>
    </dgm:pt>
    <dgm:pt modelId="{E372299A-CAE6-458F-954D-CE994781DE96}" type="parTrans" cxnId="{78861156-B526-45D2-BBA3-4026923B1783}">
      <dgm:prSet/>
      <dgm:spPr/>
    </dgm:pt>
    <dgm:pt modelId="{9E69EEE5-183C-4155-B2F1-55A616ACA15E}" type="sibTrans" cxnId="{78861156-B526-45D2-BBA3-4026923B1783}">
      <dgm:prSet/>
      <dgm:spPr/>
    </dgm:pt>
    <dgm:pt modelId="{B7642A90-4300-4E2E-AFF6-DB9E0C68B489}" type="pres">
      <dgm:prSet presAssocID="{0879FB00-E61C-46FF-B9C5-DBE571011D13}" presName="root" presStyleCnt="0">
        <dgm:presLayoutVars>
          <dgm:dir/>
          <dgm:resizeHandles val="exact"/>
        </dgm:presLayoutVars>
      </dgm:prSet>
      <dgm:spPr/>
    </dgm:pt>
    <dgm:pt modelId="{A4D97834-7179-4498-AD0C-DFAE33375979}" type="pres">
      <dgm:prSet presAssocID="{2828E55F-D1F6-4384-A250-A2257602ED20}" presName="compNode" presStyleCnt="0"/>
      <dgm:spPr/>
    </dgm:pt>
    <dgm:pt modelId="{53F29C8F-FA1B-440D-8BD8-07E58C5FF8C3}" type="pres">
      <dgm:prSet presAssocID="{2828E55F-D1F6-4384-A250-A2257602ED20}" presName="bgRect" presStyleLbl="bgShp" presStyleIdx="0" presStyleCnt="4"/>
      <dgm:spPr/>
    </dgm:pt>
    <dgm:pt modelId="{D2FA5E78-ACE8-4FBA-80C2-0D3F8B221F04}" type="pres">
      <dgm:prSet presAssocID="{2828E55F-D1F6-4384-A250-A2257602ED2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vron Arrows"/>
        </a:ext>
      </dgm:extLst>
    </dgm:pt>
    <dgm:pt modelId="{D453FB86-84EB-42FF-965C-599D16EF8D0C}" type="pres">
      <dgm:prSet presAssocID="{2828E55F-D1F6-4384-A250-A2257602ED20}" presName="spaceRect" presStyleCnt="0"/>
      <dgm:spPr/>
    </dgm:pt>
    <dgm:pt modelId="{CA6289FD-F7B8-46DE-8D96-904753F59E23}" type="pres">
      <dgm:prSet presAssocID="{2828E55F-D1F6-4384-A250-A2257602ED20}" presName="parTx" presStyleLbl="revTx" presStyleIdx="0" presStyleCnt="6">
        <dgm:presLayoutVars>
          <dgm:chMax val="0"/>
          <dgm:chPref val="0"/>
        </dgm:presLayoutVars>
      </dgm:prSet>
      <dgm:spPr/>
    </dgm:pt>
    <dgm:pt modelId="{0488396A-03BB-4C85-8741-850335108AF2}" type="pres">
      <dgm:prSet presAssocID="{2828E55F-D1F6-4384-A250-A2257602ED20}" presName="desTx" presStyleLbl="revTx" presStyleIdx="1" presStyleCnt="6">
        <dgm:presLayoutVars/>
      </dgm:prSet>
      <dgm:spPr/>
    </dgm:pt>
    <dgm:pt modelId="{0769D65E-9874-4740-8F45-9492784F87B2}" type="pres">
      <dgm:prSet presAssocID="{63370BB3-95A5-4A36-BF6E-732F3CFFF7F7}" presName="sibTrans" presStyleCnt="0"/>
      <dgm:spPr/>
    </dgm:pt>
    <dgm:pt modelId="{D38D1635-6E97-48F0-AB59-697F356C65E3}" type="pres">
      <dgm:prSet presAssocID="{FE6A67DD-5969-45E2-8C3C-B0C1F5472AED}" presName="compNode" presStyleCnt="0"/>
      <dgm:spPr/>
    </dgm:pt>
    <dgm:pt modelId="{6486D817-5E47-4B28-A999-42A509F469C6}" type="pres">
      <dgm:prSet presAssocID="{FE6A67DD-5969-45E2-8C3C-B0C1F5472AED}" presName="bgRect" presStyleLbl="bgShp" presStyleIdx="1" presStyleCnt="4"/>
      <dgm:spPr/>
    </dgm:pt>
    <dgm:pt modelId="{311E5750-382F-42C8-817A-CF47613DCACC}" type="pres">
      <dgm:prSet presAssocID="{FE6A67DD-5969-45E2-8C3C-B0C1F5472AE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 dropper"/>
        </a:ext>
      </dgm:extLst>
    </dgm:pt>
    <dgm:pt modelId="{55D62723-DB7E-4990-9F5C-89F31ED93B2E}" type="pres">
      <dgm:prSet presAssocID="{FE6A67DD-5969-45E2-8C3C-B0C1F5472AED}" presName="spaceRect" presStyleCnt="0"/>
      <dgm:spPr/>
    </dgm:pt>
    <dgm:pt modelId="{657510F1-93AD-4039-8398-10171D05278B}" type="pres">
      <dgm:prSet presAssocID="{FE6A67DD-5969-45E2-8C3C-B0C1F5472AED}" presName="parTx" presStyleLbl="revTx" presStyleIdx="2" presStyleCnt="6">
        <dgm:presLayoutVars>
          <dgm:chMax val="0"/>
          <dgm:chPref val="0"/>
        </dgm:presLayoutVars>
      </dgm:prSet>
      <dgm:spPr/>
    </dgm:pt>
    <dgm:pt modelId="{71E3EDC1-0BEF-48A4-911B-82E82B8C6EB9}" type="pres">
      <dgm:prSet presAssocID="{54BD20FD-E4B3-4614-8B6A-4903BE767D39}" presName="sibTrans" presStyleCnt="0"/>
      <dgm:spPr/>
    </dgm:pt>
    <dgm:pt modelId="{0DC7CE4E-833A-446D-AFB2-A69F92E9EBC2}" type="pres">
      <dgm:prSet presAssocID="{835D0D4E-3DEB-4A22-9616-3D2DA0AD8D50}" presName="compNode" presStyleCnt="0"/>
      <dgm:spPr/>
    </dgm:pt>
    <dgm:pt modelId="{3891D2A4-0836-4E94-BCF6-563499F5022F}" type="pres">
      <dgm:prSet presAssocID="{835D0D4E-3DEB-4A22-9616-3D2DA0AD8D50}" presName="bgRect" presStyleLbl="bgShp" presStyleIdx="2" presStyleCnt="4"/>
      <dgm:spPr/>
    </dgm:pt>
    <dgm:pt modelId="{7A445292-3DF2-44B5-8752-E0C7C6002EC0}" type="pres">
      <dgm:prSet presAssocID="{835D0D4E-3DEB-4A22-9616-3D2DA0AD8D5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ednoruční činka"/>
        </a:ext>
      </dgm:extLst>
    </dgm:pt>
    <dgm:pt modelId="{7A750543-F299-46A5-A1CB-7F871F3962A8}" type="pres">
      <dgm:prSet presAssocID="{835D0D4E-3DEB-4A22-9616-3D2DA0AD8D50}" presName="spaceRect" presStyleCnt="0"/>
      <dgm:spPr/>
    </dgm:pt>
    <dgm:pt modelId="{2656E9A4-91B1-4861-AF9F-A68BEB1B1AE8}" type="pres">
      <dgm:prSet presAssocID="{835D0D4E-3DEB-4A22-9616-3D2DA0AD8D50}" presName="parTx" presStyleLbl="revTx" presStyleIdx="3" presStyleCnt="6">
        <dgm:presLayoutVars>
          <dgm:chMax val="0"/>
          <dgm:chPref val="0"/>
        </dgm:presLayoutVars>
      </dgm:prSet>
      <dgm:spPr/>
    </dgm:pt>
    <dgm:pt modelId="{92F8B764-03B1-4E6D-AAC1-8231CE7244A7}" type="pres">
      <dgm:prSet presAssocID="{9D05046A-D1B0-46C7-BCFD-74B598D2FFAA}" presName="sibTrans" presStyleCnt="0"/>
      <dgm:spPr/>
    </dgm:pt>
    <dgm:pt modelId="{1E88C2DB-0A9B-4E44-8947-33AD7DC19DBB}" type="pres">
      <dgm:prSet presAssocID="{CC03B653-E492-4106-A5B4-E93D4A2AB4D4}" presName="compNode" presStyleCnt="0"/>
      <dgm:spPr/>
    </dgm:pt>
    <dgm:pt modelId="{E33F4722-1DD8-411A-AEA2-1497A7BE660A}" type="pres">
      <dgm:prSet presAssocID="{CC03B653-E492-4106-A5B4-E93D4A2AB4D4}" presName="bgRect" presStyleLbl="bgShp" presStyleIdx="3" presStyleCnt="4"/>
      <dgm:spPr/>
    </dgm:pt>
    <dgm:pt modelId="{7BC58B4D-53CB-460F-90F8-0D24B4DB3DF6}" type="pres">
      <dgm:prSet presAssocID="{CC03B653-E492-4106-A5B4-E93D4A2AB4D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zubená kola"/>
        </a:ext>
      </dgm:extLst>
    </dgm:pt>
    <dgm:pt modelId="{AD283608-263E-43F9-96F9-54943284F646}" type="pres">
      <dgm:prSet presAssocID="{CC03B653-E492-4106-A5B4-E93D4A2AB4D4}" presName="spaceRect" presStyleCnt="0"/>
      <dgm:spPr/>
    </dgm:pt>
    <dgm:pt modelId="{5C224D59-EFF4-43CD-A3BB-0C837B45F69E}" type="pres">
      <dgm:prSet presAssocID="{CC03B653-E492-4106-A5B4-E93D4A2AB4D4}" presName="parTx" presStyleLbl="revTx" presStyleIdx="4" presStyleCnt="6">
        <dgm:presLayoutVars>
          <dgm:chMax val="0"/>
          <dgm:chPref val="0"/>
        </dgm:presLayoutVars>
      </dgm:prSet>
      <dgm:spPr/>
    </dgm:pt>
    <dgm:pt modelId="{512EE98B-FC58-4084-B57F-3A64811B466A}" type="pres">
      <dgm:prSet presAssocID="{CC03B653-E492-4106-A5B4-E93D4A2AB4D4}" presName="desTx" presStyleLbl="revTx" presStyleIdx="5" presStyleCnt="6">
        <dgm:presLayoutVars/>
      </dgm:prSet>
      <dgm:spPr/>
    </dgm:pt>
  </dgm:ptLst>
  <dgm:cxnLst>
    <dgm:cxn modelId="{968D2F13-8EBD-42EC-AB04-677A97395DB6}" type="presOf" srcId="{0879FB00-E61C-46FF-B9C5-DBE571011D13}" destId="{B7642A90-4300-4E2E-AFF6-DB9E0C68B489}" srcOrd="0" destOrd="0" presId="urn:microsoft.com/office/officeart/2018/2/layout/IconVerticalSolidList"/>
    <dgm:cxn modelId="{4714674B-2EC3-48D6-BCD8-56225E3E5AC3}" srcId="{CC03B653-E492-4106-A5B4-E93D4A2AB4D4}" destId="{190BB493-F2C8-47B1-8F8E-FFA6CC82CFF0}" srcOrd="1" destOrd="0" parTransId="{DFFB3FA9-298E-43D6-BA03-5FA3F40D04CB}" sibTransId="{5CEB11BD-90BA-4D39-8E7C-F56DF5801B72}"/>
    <dgm:cxn modelId="{39C20F6F-758E-41F7-A954-7F019280A0F8}" srcId="{CC03B653-E492-4106-A5B4-E93D4A2AB4D4}" destId="{BC2B0FB1-AD01-4419-8844-20A6D0BC6409}" srcOrd="2" destOrd="0" parTransId="{F7BB89E1-0BB9-489B-BBD9-08C4DC85143B}" sibTransId="{2DBEEF2E-17F8-4D40-9D0C-5EB28BAC158E}"/>
    <dgm:cxn modelId="{C4392875-C982-4734-A4E0-79EA9A20BB2F}" srcId="{2828E55F-D1F6-4384-A250-A2257602ED20}" destId="{D69BECD2-6F76-49DD-9C55-CACC51CC69A8}" srcOrd="1" destOrd="0" parTransId="{D1C2490E-0284-41A4-941E-512BA49199D3}" sibTransId="{F9C21CE3-F2BC-4BB9-B34C-D75BBC97AC9F}"/>
    <dgm:cxn modelId="{78861156-B526-45D2-BBA3-4026923B1783}" srcId="{2828E55F-D1F6-4384-A250-A2257602ED20}" destId="{A66CC141-66D5-4C3D-A128-7B6842374F46}" srcOrd="4" destOrd="0" parTransId="{E372299A-CAE6-458F-954D-CE994781DE96}" sibTransId="{9E69EEE5-183C-4155-B2F1-55A616ACA15E}"/>
    <dgm:cxn modelId="{76285777-776A-4048-8A83-D467BBEB10F0}" type="presOf" srcId="{BC2B0FB1-AD01-4419-8844-20A6D0BC6409}" destId="{512EE98B-FC58-4084-B57F-3A64811B466A}" srcOrd="0" destOrd="2" presId="urn:microsoft.com/office/officeart/2018/2/layout/IconVerticalSolidList"/>
    <dgm:cxn modelId="{B4B2B678-F9A4-429D-8F55-7674B48E788F}" type="presOf" srcId="{04F457B8-E175-457F-BD2B-68AB4B30150A}" destId="{512EE98B-FC58-4084-B57F-3A64811B466A}" srcOrd="0" destOrd="0" presId="urn:microsoft.com/office/officeart/2018/2/layout/IconVerticalSolidList"/>
    <dgm:cxn modelId="{769E667A-D025-43D6-B3AA-14BF40B9351B}" type="presOf" srcId="{28128048-279B-4488-87AF-F77093F5EE4E}" destId="{0488396A-03BB-4C85-8741-850335108AF2}" srcOrd="0" destOrd="0" presId="urn:microsoft.com/office/officeart/2018/2/layout/IconVerticalSolidList"/>
    <dgm:cxn modelId="{23BADF5A-05FE-46A9-B51A-CB56A2C1B09E}" type="presOf" srcId="{D69BECD2-6F76-49DD-9C55-CACC51CC69A8}" destId="{0488396A-03BB-4C85-8741-850335108AF2}" srcOrd="0" destOrd="1" presId="urn:microsoft.com/office/officeart/2018/2/layout/IconVerticalSolidList"/>
    <dgm:cxn modelId="{D9417B7C-389B-42ED-A17C-8DFD22E320C5}" type="presOf" srcId="{190BB493-F2C8-47B1-8F8E-FFA6CC82CFF0}" destId="{512EE98B-FC58-4084-B57F-3A64811B466A}" srcOrd="0" destOrd="1" presId="urn:microsoft.com/office/officeart/2018/2/layout/IconVerticalSolidList"/>
    <dgm:cxn modelId="{F4D69180-A16F-4426-96EF-EFB9A0F11F0B}" srcId="{0879FB00-E61C-46FF-B9C5-DBE571011D13}" destId="{835D0D4E-3DEB-4A22-9616-3D2DA0AD8D50}" srcOrd="2" destOrd="0" parTransId="{1DD1C833-8CC6-48C1-AE55-9F829B0F3795}" sibTransId="{9D05046A-D1B0-46C7-BCFD-74B598D2FFAA}"/>
    <dgm:cxn modelId="{2AE54B82-999D-492D-9F3B-7164364D073A}" type="presOf" srcId="{4872499C-91E8-4DF4-98A1-03781397416C}" destId="{0488396A-03BB-4C85-8741-850335108AF2}" srcOrd="0" destOrd="2" presId="urn:microsoft.com/office/officeart/2018/2/layout/IconVerticalSolidList"/>
    <dgm:cxn modelId="{B320D785-F54B-443C-8ECE-496BFF56AFC9}" srcId="{2828E55F-D1F6-4384-A250-A2257602ED20}" destId="{28128048-279B-4488-87AF-F77093F5EE4E}" srcOrd="0" destOrd="0" parTransId="{22F4095E-3511-4996-BB58-69DF7FF3DCAF}" sibTransId="{AD1BBC19-34EC-4166-987C-38254AF5D109}"/>
    <dgm:cxn modelId="{3B698AA6-CA95-458F-9252-08A1D9CD937C}" type="presOf" srcId="{2828E55F-D1F6-4384-A250-A2257602ED20}" destId="{CA6289FD-F7B8-46DE-8D96-904753F59E23}" srcOrd="0" destOrd="0" presId="urn:microsoft.com/office/officeart/2018/2/layout/IconVerticalSolidList"/>
    <dgm:cxn modelId="{C35127AE-9444-4841-A013-BDA4A60A268A}" srcId="{0879FB00-E61C-46FF-B9C5-DBE571011D13}" destId="{2828E55F-D1F6-4384-A250-A2257602ED20}" srcOrd="0" destOrd="0" parTransId="{2F031963-9434-4D26-A884-9AF948FC04A2}" sibTransId="{63370BB3-95A5-4A36-BF6E-732F3CFFF7F7}"/>
    <dgm:cxn modelId="{C71444C0-1406-4A6A-B5BB-D354FEB17ED7}" type="presOf" srcId="{CC03B653-E492-4106-A5B4-E93D4A2AB4D4}" destId="{5C224D59-EFF4-43CD-A3BB-0C837B45F69E}" srcOrd="0" destOrd="0" presId="urn:microsoft.com/office/officeart/2018/2/layout/IconVerticalSolidList"/>
    <dgm:cxn modelId="{3BE6C1CA-A44B-47B3-9E11-C2661343AE2D}" type="presOf" srcId="{E4A161BF-47FA-43F5-89D1-ACC42C91426D}" destId="{0488396A-03BB-4C85-8741-850335108AF2}" srcOrd="0" destOrd="3" presId="urn:microsoft.com/office/officeart/2018/2/layout/IconVerticalSolidList"/>
    <dgm:cxn modelId="{3B47B3D0-557C-4F5F-9B78-2E70D7F2E746}" type="presOf" srcId="{835D0D4E-3DEB-4A22-9616-3D2DA0AD8D50}" destId="{2656E9A4-91B1-4861-AF9F-A68BEB1B1AE8}" srcOrd="0" destOrd="0" presId="urn:microsoft.com/office/officeart/2018/2/layout/IconVerticalSolidList"/>
    <dgm:cxn modelId="{0B5ED3D2-61A1-4FFA-B9C6-4E63462ADDC7}" srcId="{0879FB00-E61C-46FF-B9C5-DBE571011D13}" destId="{FE6A67DD-5969-45E2-8C3C-B0C1F5472AED}" srcOrd="1" destOrd="0" parTransId="{B590B32F-778F-4404-BB40-D50B4DA7ED56}" sibTransId="{54BD20FD-E4B3-4614-8B6A-4903BE767D39}"/>
    <dgm:cxn modelId="{A9FC40D3-DD78-492E-8FFD-3404E7FA6AB6}" srcId="{0879FB00-E61C-46FF-B9C5-DBE571011D13}" destId="{CC03B653-E492-4106-A5B4-E93D4A2AB4D4}" srcOrd="3" destOrd="0" parTransId="{2F7D0C46-483A-467F-8E24-8286D85A33ED}" sibTransId="{3E330C6B-ABB3-41B2-B8B4-398134707005}"/>
    <dgm:cxn modelId="{79F81DD5-F34B-4560-BD5F-43161D6B4D86}" type="presOf" srcId="{FE6A67DD-5969-45E2-8C3C-B0C1F5472AED}" destId="{657510F1-93AD-4039-8398-10171D05278B}" srcOrd="0" destOrd="0" presId="urn:microsoft.com/office/officeart/2018/2/layout/IconVerticalSolidList"/>
    <dgm:cxn modelId="{423A94E8-7604-4E60-8EEC-50FFB4D5C422}" srcId="{CC03B653-E492-4106-A5B4-E93D4A2AB4D4}" destId="{04F457B8-E175-457F-BD2B-68AB4B30150A}" srcOrd="0" destOrd="0" parTransId="{2BE9C12A-7568-4AA8-B974-52F019C984AA}" sibTransId="{EF1BABD3-8EDB-438D-BD87-3360359DF74E}"/>
    <dgm:cxn modelId="{070598EE-88C6-417A-BB8E-58AAA5E70491}" srcId="{2828E55F-D1F6-4384-A250-A2257602ED20}" destId="{4872499C-91E8-4DF4-98A1-03781397416C}" srcOrd="2" destOrd="0" parTransId="{6E8C9824-49A2-4BC2-9976-7ADABBC2E87A}" sibTransId="{298FAD3A-C4B4-427A-ACCC-C8F19557D4DF}"/>
    <dgm:cxn modelId="{CA98F8F3-64B1-4E90-A2B1-B48FDA037CD7}" srcId="{2828E55F-D1F6-4384-A250-A2257602ED20}" destId="{E4A161BF-47FA-43F5-89D1-ACC42C91426D}" srcOrd="3" destOrd="0" parTransId="{B9A463D9-B7A1-433B-9345-44BE3C5232B3}" sibTransId="{D67AAB6C-1ECF-4B8A-9451-1518FA4DF584}"/>
    <dgm:cxn modelId="{5117D6FF-9DA9-4E18-A9FB-80D345E72E5C}" type="presOf" srcId="{A66CC141-66D5-4C3D-A128-7B6842374F46}" destId="{0488396A-03BB-4C85-8741-850335108AF2}" srcOrd="0" destOrd="4" presId="urn:microsoft.com/office/officeart/2018/2/layout/IconVerticalSolidList"/>
    <dgm:cxn modelId="{4646F129-80E3-41AC-85BE-5FF843A692A8}" type="presParOf" srcId="{B7642A90-4300-4E2E-AFF6-DB9E0C68B489}" destId="{A4D97834-7179-4498-AD0C-DFAE33375979}" srcOrd="0" destOrd="0" presId="urn:microsoft.com/office/officeart/2018/2/layout/IconVerticalSolidList"/>
    <dgm:cxn modelId="{680E0E50-0311-435D-9B3C-63A76EC15D65}" type="presParOf" srcId="{A4D97834-7179-4498-AD0C-DFAE33375979}" destId="{53F29C8F-FA1B-440D-8BD8-07E58C5FF8C3}" srcOrd="0" destOrd="0" presId="urn:microsoft.com/office/officeart/2018/2/layout/IconVerticalSolidList"/>
    <dgm:cxn modelId="{0886F356-166E-4948-9389-FD9D49CD922E}" type="presParOf" srcId="{A4D97834-7179-4498-AD0C-DFAE33375979}" destId="{D2FA5E78-ACE8-4FBA-80C2-0D3F8B221F04}" srcOrd="1" destOrd="0" presId="urn:microsoft.com/office/officeart/2018/2/layout/IconVerticalSolidList"/>
    <dgm:cxn modelId="{BE430E7B-A26E-4083-87D7-C711463CC69A}" type="presParOf" srcId="{A4D97834-7179-4498-AD0C-DFAE33375979}" destId="{D453FB86-84EB-42FF-965C-599D16EF8D0C}" srcOrd="2" destOrd="0" presId="urn:microsoft.com/office/officeart/2018/2/layout/IconVerticalSolidList"/>
    <dgm:cxn modelId="{AEDCF749-AA4E-4FEF-A6D1-0CB18FA49DC0}" type="presParOf" srcId="{A4D97834-7179-4498-AD0C-DFAE33375979}" destId="{CA6289FD-F7B8-46DE-8D96-904753F59E23}" srcOrd="3" destOrd="0" presId="urn:microsoft.com/office/officeart/2018/2/layout/IconVerticalSolidList"/>
    <dgm:cxn modelId="{A444D4F8-A1D3-43CF-90E7-4069E2C507B8}" type="presParOf" srcId="{A4D97834-7179-4498-AD0C-DFAE33375979}" destId="{0488396A-03BB-4C85-8741-850335108AF2}" srcOrd="4" destOrd="0" presId="urn:microsoft.com/office/officeart/2018/2/layout/IconVerticalSolidList"/>
    <dgm:cxn modelId="{93C489DD-F79A-40A5-B709-C53533E26A8E}" type="presParOf" srcId="{B7642A90-4300-4E2E-AFF6-DB9E0C68B489}" destId="{0769D65E-9874-4740-8F45-9492784F87B2}" srcOrd="1" destOrd="0" presId="urn:microsoft.com/office/officeart/2018/2/layout/IconVerticalSolidList"/>
    <dgm:cxn modelId="{99879D10-4C8D-4AD5-B0F4-7265779A7433}" type="presParOf" srcId="{B7642A90-4300-4E2E-AFF6-DB9E0C68B489}" destId="{D38D1635-6E97-48F0-AB59-697F356C65E3}" srcOrd="2" destOrd="0" presId="urn:microsoft.com/office/officeart/2018/2/layout/IconVerticalSolidList"/>
    <dgm:cxn modelId="{54FF1F85-B0C8-49C7-83A7-062725736333}" type="presParOf" srcId="{D38D1635-6E97-48F0-AB59-697F356C65E3}" destId="{6486D817-5E47-4B28-A999-42A509F469C6}" srcOrd="0" destOrd="0" presId="urn:microsoft.com/office/officeart/2018/2/layout/IconVerticalSolidList"/>
    <dgm:cxn modelId="{710254BE-FE8E-4F09-BA17-F567909051BE}" type="presParOf" srcId="{D38D1635-6E97-48F0-AB59-697F356C65E3}" destId="{311E5750-382F-42C8-817A-CF47613DCACC}" srcOrd="1" destOrd="0" presId="urn:microsoft.com/office/officeart/2018/2/layout/IconVerticalSolidList"/>
    <dgm:cxn modelId="{D3687759-AFDC-4281-8413-E36DD0BA3935}" type="presParOf" srcId="{D38D1635-6E97-48F0-AB59-697F356C65E3}" destId="{55D62723-DB7E-4990-9F5C-89F31ED93B2E}" srcOrd="2" destOrd="0" presId="urn:microsoft.com/office/officeart/2018/2/layout/IconVerticalSolidList"/>
    <dgm:cxn modelId="{4EA026B9-D158-40E7-9594-02829E895AEF}" type="presParOf" srcId="{D38D1635-6E97-48F0-AB59-697F356C65E3}" destId="{657510F1-93AD-4039-8398-10171D05278B}" srcOrd="3" destOrd="0" presId="urn:microsoft.com/office/officeart/2018/2/layout/IconVerticalSolidList"/>
    <dgm:cxn modelId="{53138B78-9645-48C7-9E53-E42925191762}" type="presParOf" srcId="{B7642A90-4300-4E2E-AFF6-DB9E0C68B489}" destId="{71E3EDC1-0BEF-48A4-911B-82E82B8C6EB9}" srcOrd="3" destOrd="0" presId="urn:microsoft.com/office/officeart/2018/2/layout/IconVerticalSolidList"/>
    <dgm:cxn modelId="{AC858084-7F7F-41A4-A821-092A378E456E}" type="presParOf" srcId="{B7642A90-4300-4E2E-AFF6-DB9E0C68B489}" destId="{0DC7CE4E-833A-446D-AFB2-A69F92E9EBC2}" srcOrd="4" destOrd="0" presId="urn:microsoft.com/office/officeart/2018/2/layout/IconVerticalSolidList"/>
    <dgm:cxn modelId="{37DDCED2-BCEF-45A5-8129-5CE501EF4149}" type="presParOf" srcId="{0DC7CE4E-833A-446D-AFB2-A69F92E9EBC2}" destId="{3891D2A4-0836-4E94-BCF6-563499F5022F}" srcOrd="0" destOrd="0" presId="urn:microsoft.com/office/officeart/2018/2/layout/IconVerticalSolidList"/>
    <dgm:cxn modelId="{524DDC8F-0E9D-4146-9CDE-280ECF29350D}" type="presParOf" srcId="{0DC7CE4E-833A-446D-AFB2-A69F92E9EBC2}" destId="{7A445292-3DF2-44B5-8752-E0C7C6002EC0}" srcOrd="1" destOrd="0" presId="urn:microsoft.com/office/officeart/2018/2/layout/IconVerticalSolidList"/>
    <dgm:cxn modelId="{8BAB4113-7E15-4070-B8FD-FFB40018A22C}" type="presParOf" srcId="{0DC7CE4E-833A-446D-AFB2-A69F92E9EBC2}" destId="{7A750543-F299-46A5-A1CB-7F871F3962A8}" srcOrd="2" destOrd="0" presId="urn:microsoft.com/office/officeart/2018/2/layout/IconVerticalSolidList"/>
    <dgm:cxn modelId="{970C84FF-2B27-40D6-A88D-2F8FF4E3A63D}" type="presParOf" srcId="{0DC7CE4E-833A-446D-AFB2-A69F92E9EBC2}" destId="{2656E9A4-91B1-4861-AF9F-A68BEB1B1AE8}" srcOrd="3" destOrd="0" presId="urn:microsoft.com/office/officeart/2018/2/layout/IconVerticalSolidList"/>
    <dgm:cxn modelId="{5F92E454-76ED-487C-AF9E-64873A5C7AE2}" type="presParOf" srcId="{B7642A90-4300-4E2E-AFF6-DB9E0C68B489}" destId="{92F8B764-03B1-4E6D-AAC1-8231CE7244A7}" srcOrd="5" destOrd="0" presId="urn:microsoft.com/office/officeart/2018/2/layout/IconVerticalSolidList"/>
    <dgm:cxn modelId="{69ED895C-2C81-4971-81F0-622DB60D37A1}" type="presParOf" srcId="{B7642A90-4300-4E2E-AFF6-DB9E0C68B489}" destId="{1E88C2DB-0A9B-4E44-8947-33AD7DC19DBB}" srcOrd="6" destOrd="0" presId="urn:microsoft.com/office/officeart/2018/2/layout/IconVerticalSolidList"/>
    <dgm:cxn modelId="{DF663D73-12C5-4AE4-B523-4B23DBFE1928}" type="presParOf" srcId="{1E88C2DB-0A9B-4E44-8947-33AD7DC19DBB}" destId="{E33F4722-1DD8-411A-AEA2-1497A7BE660A}" srcOrd="0" destOrd="0" presId="urn:microsoft.com/office/officeart/2018/2/layout/IconVerticalSolidList"/>
    <dgm:cxn modelId="{C61240E0-B160-4DD2-8F15-CFC55EF5D6DE}" type="presParOf" srcId="{1E88C2DB-0A9B-4E44-8947-33AD7DC19DBB}" destId="{7BC58B4D-53CB-460F-90F8-0D24B4DB3DF6}" srcOrd="1" destOrd="0" presId="urn:microsoft.com/office/officeart/2018/2/layout/IconVerticalSolidList"/>
    <dgm:cxn modelId="{651BADB8-C370-4B5B-82A5-C73AE7D13C03}" type="presParOf" srcId="{1E88C2DB-0A9B-4E44-8947-33AD7DC19DBB}" destId="{AD283608-263E-43F9-96F9-54943284F646}" srcOrd="2" destOrd="0" presId="urn:microsoft.com/office/officeart/2018/2/layout/IconVerticalSolidList"/>
    <dgm:cxn modelId="{BA17AE50-95AE-4455-9548-D9F835DBB3C3}" type="presParOf" srcId="{1E88C2DB-0A9B-4E44-8947-33AD7DC19DBB}" destId="{5C224D59-EFF4-43CD-A3BB-0C837B45F69E}" srcOrd="3" destOrd="0" presId="urn:microsoft.com/office/officeart/2018/2/layout/IconVerticalSolidList"/>
    <dgm:cxn modelId="{0614C617-6AA3-4BFF-9865-CE7D136230CB}" type="presParOf" srcId="{1E88C2DB-0A9B-4E44-8947-33AD7DC19DBB}" destId="{512EE98B-FC58-4084-B57F-3A64811B466A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0B96C8-9167-4172-800B-971C77ABE76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8C6D122-2ECC-4ACB-AC61-40F4AC1E5ACC}">
      <dgm:prSet/>
      <dgm:spPr/>
      <dgm:t>
        <a:bodyPr/>
        <a:lstStyle/>
        <a:p>
          <a:r>
            <a:rPr lang="cs-CZ" dirty="0"/>
            <a:t>Pacienti s chybnými pohybovými návyky</a:t>
          </a:r>
          <a:endParaRPr lang="en-US" dirty="0"/>
        </a:p>
      </dgm:t>
    </dgm:pt>
    <dgm:pt modelId="{4C061344-020D-4857-969D-AF35BF52942F}" type="parTrans" cxnId="{68563A48-5450-46FC-9044-62608E578848}">
      <dgm:prSet/>
      <dgm:spPr/>
      <dgm:t>
        <a:bodyPr/>
        <a:lstStyle/>
        <a:p>
          <a:endParaRPr lang="en-US"/>
        </a:p>
      </dgm:t>
    </dgm:pt>
    <dgm:pt modelId="{3BF8FDCD-8DBF-4DFF-AB32-97C1A29788E1}" type="sibTrans" cxnId="{68563A48-5450-46FC-9044-62608E578848}">
      <dgm:prSet/>
      <dgm:spPr/>
      <dgm:t>
        <a:bodyPr/>
        <a:lstStyle/>
        <a:p>
          <a:endParaRPr lang="en-US"/>
        </a:p>
      </dgm:t>
    </dgm:pt>
    <dgm:pt modelId="{95FF6CB4-F777-4588-BFA4-8893CCCE2C9A}">
      <dgm:prSet/>
      <dgm:spPr/>
      <dgm:t>
        <a:bodyPr/>
        <a:lstStyle/>
        <a:p>
          <a:r>
            <a:rPr lang="cs-CZ" dirty="0"/>
            <a:t>FPPS</a:t>
          </a:r>
          <a:endParaRPr lang="en-US" dirty="0"/>
        </a:p>
      </dgm:t>
    </dgm:pt>
    <dgm:pt modelId="{00069BE1-E457-457E-B55C-ED6034F99760}" type="parTrans" cxnId="{9C172099-2FF4-4300-AD3A-7E4A7DC122F9}">
      <dgm:prSet/>
      <dgm:spPr/>
      <dgm:t>
        <a:bodyPr/>
        <a:lstStyle/>
        <a:p>
          <a:endParaRPr lang="en-US"/>
        </a:p>
      </dgm:t>
    </dgm:pt>
    <dgm:pt modelId="{E4F348C1-2351-4909-A7C7-88D5C30FD40F}" type="sibTrans" cxnId="{9C172099-2FF4-4300-AD3A-7E4A7DC122F9}">
      <dgm:prSet/>
      <dgm:spPr/>
      <dgm:t>
        <a:bodyPr/>
        <a:lstStyle/>
        <a:p>
          <a:endParaRPr lang="en-US"/>
        </a:p>
      </dgm:t>
    </dgm:pt>
    <dgm:pt modelId="{7D5CAF6B-F530-4D6B-8147-888004C6584E}">
      <dgm:prSet/>
      <dgm:spPr/>
      <dgm:t>
        <a:bodyPr/>
        <a:lstStyle/>
        <a:p>
          <a:pPr rtl="0"/>
          <a:r>
            <a:rPr lang="cs-CZ" dirty="0">
              <a:latin typeface="Source Sans Pro"/>
            </a:rPr>
            <a:t>U pacientů se strukturálními</a:t>
          </a:r>
          <a:r>
            <a:rPr lang="cs-CZ" dirty="0"/>
            <a:t> </a:t>
          </a:r>
          <a:r>
            <a:rPr lang="cs-CZ" dirty="0">
              <a:latin typeface="Source Sans Pro"/>
            </a:rPr>
            <a:t>poruchami</a:t>
          </a:r>
          <a:r>
            <a:rPr lang="cs-CZ" dirty="0"/>
            <a:t> s přetrvávajícími neekonomickými pohybovými návyky</a:t>
          </a:r>
          <a:endParaRPr lang="en-US" dirty="0"/>
        </a:p>
      </dgm:t>
    </dgm:pt>
    <dgm:pt modelId="{FB795461-D593-443D-974B-FE685F845BAF}" type="parTrans" cxnId="{282DB9F7-C04D-470C-BFC0-C1CED29EB404}">
      <dgm:prSet/>
      <dgm:spPr/>
      <dgm:t>
        <a:bodyPr/>
        <a:lstStyle/>
        <a:p>
          <a:endParaRPr lang="en-US"/>
        </a:p>
      </dgm:t>
    </dgm:pt>
    <dgm:pt modelId="{D32BF1B1-887F-4BD6-97CA-73F3EB05C5A4}" type="sibTrans" cxnId="{282DB9F7-C04D-470C-BFC0-C1CED29EB404}">
      <dgm:prSet/>
      <dgm:spPr/>
      <dgm:t>
        <a:bodyPr/>
        <a:lstStyle/>
        <a:p>
          <a:endParaRPr lang="en-US"/>
        </a:p>
      </dgm:t>
    </dgm:pt>
    <dgm:pt modelId="{23849695-DAFA-45B3-A8C0-37BDAC67FDBB}">
      <dgm:prSet/>
      <dgm:spPr/>
      <dgm:t>
        <a:bodyPr/>
        <a:lstStyle/>
        <a:p>
          <a:r>
            <a:rPr lang="cs-CZ" dirty="0"/>
            <a:t>Pro pacienty ohrožených statickým či dynamickým přetěžováním pohybového ústrojí</a:t>
          </a:r>
          <a:endParaRPr lang="en-US" dirty="0"/>
        </a:p>
      </dgm:t>
    </dgm:pt>
    <dgm:pt modelId="{3A8A7618-716D-4C6D-BA82-11CC2FC57FBB}" type="parTrans" cxnId="{D8A7D6AA-A1F1-44B3-82F1-D11A5BFC15F1}">
      <dgm:prSet/>
      <dgm:spPr/>
      <dgm:t>
        <a:bodyPr/>
        <a:lstStyle/>
        <a:p>
          <a:endParaRPr lang="en-US"/>
        </a:p>
      </dgm:t>
    </dgm:pt>
    <dgm:pt modelId="{41875B45-22CC-4160-9A9C-B76A2AE26AEE}" type="sibTrans" cxnId="{D8A7D6AA-A1F1-44B3-82F1-D11A5BFC15F1}">
      <dgm:prSet/>
      <dgm:spPr/>
      <dgm:t>
        <a:bodyPr/>
        <a:lstStyle/>
        <a:p>
          <a:endParaRPr lang="en-US"/>
        </a:p>
      </dgm:t>
    </dgm:pt>
    <dgm:pt modelId="{9ABB18BD-1F1B-49E5-B858-826F7B6B1CAE}">
      <dgm:prSet/>
      <dgm:spPr/>
      <dgm:t>
        <a:bodyPr/>
        <a:lstStyle/>
        <a:p>
          <a:r>
            <a:rPr lang="cs-CZ" dirty="0" err="1"/>
            <a:t>Hypermobilní</a:t>
          </a:r>
          <a:r>
            <a:rPr lang="cs-CZ" dirty="0"/>
            <a:t> jedinci</a:t>
          </a:r>
          <a:endParaRPr lang="en-US" dirty="0"/>
        </a:p>
      </dgm:t>
    </dgm:pt>
    <dgm:pt modelId="{C8544B29-9172-465A-9A1E-EB234767C3D2}" type="parTrans" cxnId="{1B351D57-0517-406E-8DE6-ECCC9526466A}">
      <dgm:prSet/>
      <dgm:spPr/>
      <dgm:t>
        <a:bodyPr/>
        <a:lstStyle/>
        <a:p>
          <a:endParaRPr lang="en-US"/>
        </a:p>
      </dgm:t>
    </dgm:pt>
    <dgm:pt modelId="{426F21B9-5C6F-46ED-B88C-BFAF4A2E6B84}" type="sibTrans" cxnId="{1B351D57-0517-406E-8DE6-ECCC9526466A}">
      <dgm:prSet/>
      <dgm:spPr/>
      <dgm:t>
        <a:bodyPr/>
        <a:lstStyle/>
        <a:p>
          <a:endParaRPr lang="en-US"/>
        </a:p>
      </dgm:t>
    </dgm:pt>
    <dgm:pt modelId="{67195941-1374-44FC-82D6-D02EA1960F98}" type="pres">
      <dgm:prSet presAssocID="{A00B96C8-9167-4172-800B-971C77ABE76B}" presName="linear" presStyleCnt="0">
        <dgm:presLayoutVars>
          <dgm:animLvl val="lvl"/>
          <dgm:resizeHandles val="exact"/>
        </dgm:presLayoutVars>
      </dgm:prSet>
      <dgm:spPr/>
    </dgm:pt>
    <dgm:pt modelId="{774BD83A-36E4-48B6-85B4-7983D8256C38}" type="pres">
      <dgm:prSet presAssocID="{88C6D122-2ECC-4ACB-AC61-40F4AC1E5AC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CA1C0C1-F51B-40B2-9A29-0E972C1DF389}" type="pres">
      <dgm:prSet presAssocID="{3BF8FDCD-8DBF-4DFF-AB32-97C1A29788E1}" presName="spacer" presStyleCnt="0"/>
      <dgm:spPr/>
    </dgm:pt>
    <dgm:pt modelId="{AAB20F73-E2FC-44B6-9555-43C12D714C2D}" type="pres">
      <dgm:prSet presAssocID="{95FF6CB4-F777-4588-BFA4-8893CCCE2C9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7DD8F6A-A89C-4194-B717-8F6890447933}" type="pres">
      <dgm:prSet presAssocID="{E4F348C1-2351-4909-A7C7-88D5C30FD40F}" presName="spacer" presStyleCnt="0"/>
      <dgm:spPr/>
    </dgm:pt>
    <dgm:pt modelId="{56705DB2-F291-4B0A-B19C-58E36FFE26D4}" type="pres">
      <dgm:prSet presAssocID="{7D5CAF6B-F530-4D6B-8147-888004C6584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06DBC1A-CF21-47EF-9903-BA25D2BF88FA}" type="pres">
      <dgm:prSet presAssocID="{D32BF1B1-887F-4BD6-97CA-73F3EB05C5A4}" presName="spacer" presStyleCnt="0"/>
      <dgm:spPr/>
    </dgm:pt>
    <dgm:pt modelId="{5BDC3C3B-904B-446E-B497-4072EE5C7277}" type="pres">
      <dgm:prSet presAssocID="{23849695-DAFA-45B3-A8C0-37BDAC67FDB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A379280-4CE0-49D5-B3BC-C34D8F22B622}" type="pres">
      <dgm:prSet presAssocID="{41875B45-22CC-4160-9A9C-B76A2AE26AEE}" presName="spacer" presStyleCnt="0"/>
      <dgm:spPr/>
    </dgm:pt>
    <dgm:pt modelId="{B6C1A06F-12C9-4722-A28A-F5E5D6CF287A}" type="pres">
      <dgm:prSet presAssocID="{9ABB18BD-1F1B-49E5-B858-826F7B6B1CA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67EC31C-505C-4E28-A974-5CECA40E16B8}" type="presOf" srcId="{88C6D122-2ECC-4ACB-AC61-40F4AC1E5ACC}" destId="{774BD83A-36E4-48B6-85B4-7983D8256C38}" srcOrd="0" destOrd="0" presId="urn:microsoft.com/office/officeart/2005/8/layout/vList2"/>
    <dgm:cxn modelId="{AD618B40-68D8-43D7-987E-1335A6E875B4}" type="presOf" srcId="{23849695-DAFA-45B3-A8C0-37BDAC67FDBB}" destId="{5BDC3C3B-904B-446E-B497-4072EE5C7277}" srcOrd="0" destOrd="0" presId="urn:microsoft.com/office/officeart/2005/8/layout/vList2"/>
    <dgm:cxn modelId="{E7303564-6D0B-42F5-929A-A7C79A5A8714}" type="presOf" srcId="{A00B96C8-9167-4172-800B-971C77ABE76B}" destId="{67195941-1374-44FC-82D6-D02EA1960F98}" srcOrd="0" destOrd="0" presId="urn:microsoft.com/office/officeart/2005/8/layout/vList2"/>
    <dgm:cxn modelId="{68563A48-5450-46FC-9044-62608E578848}" srcId="{A00B96C8-9167-4172-800B-971C77ABE76B}" destId="{88C6D122-2ECC-4ACB-AC61-40F4AC1E5ACC}" srcOrd="0" destOrd="0" parTransId="{4C061344-020D-4857-969D-AF35BF52942F}" sibTransId="{3BF8FDCD-8DBF-4DFF-AB32-97C1A29788E1}"/>
    <dgm:cxn modelId="{1B351D57-0517-406E-8DE6-ECCC9526466A}" srcId="{A00B96C8-9167-4172-800B-971C77ABE76B}" destId="{9ABB18BD-1F1B-49E5-B858-826F7B6B1CAE}" srcOrd="4" destOrd="0" parTransId="{C8544B29-9172-465A-9A1E-EB234767C3D2}" sibTransId="{426F21B9-5C6F-46ED-B88C-BFAF4A2E6B84}"/>
    <dgm:cxn modelId="{A6466D77-F88F-4D9B-84DF-26641324B61B}" type="presOf" srcId="{95FF6CB4-F777-4588-BFA4-8893CCCE2C9A}" destId="{AAB20F73-E2FC-44B6-9555-43C12D714C2D}" srcOrd="0" destOrd="0" presId="urn:microsoft.com/office/officeart/2005/8/layout/vList2"/>
    <dgm:cxn modelId="{9C172099-2FF4-4300-AD3A-7E4A7DC122F9}" srcId="{A00B96C8-9167-4172-800B-971C77ABE76B}" destId="{95FF6CB4-F777-4588-BFA4-8893CCCE2C9A}" srcOrd="1" destOrd="0" parTransId="{00069BE1-E457-457E-B55C-ED6034F99760}" sibTransId="{E4F348C1-2351-4909-A7C7-88D5C30FD40F}"/>
    <dgm:cxn modelId="{5CF922A1-BE1B-42D1-A242-B6C17A07B94C}" type="presOf" srcId="{7D5CAF6B-F530-4D6B-8147-888004C6584E}" destId="{56705DB2-F291-4B0A-B19C-58E36FFE26D4}" srcOrd="0" destOrd="0" presId="urn:microsoft.com/office/officeart/2005/8/layout/vList2"/>
    <dgm:cxn modelId="{D8A7D6AA-A1F1-44B3-82F1-D11A5BFC15F1}" srcId="{A00B96C8-9167-4172-800B-971C77ABE76B}" destId="{23849695-DAFA-45B3-A8C0-37BDAC67FDBB}" srcOrd="3" destOrd="0" parTransId="{3A8A7618-716D-4C6D-BA82-11CC2FC57FBB}" sibTransId="{41875B45-22CC-4160-9A9C-B76A2AE26AEE}"/>
    <dgm:cxn modelId="{5F0EC2DA-ECDC-4095-B87B-57593996C22E}" type="presOf" srcId="{9ABB18BD-1F1B-49E5-B858-826F7B6B1CAE}" destId="{B6C1A06F-12C9-4722-A28A-F5E5D6CF287A}" srcOrd="0" destOrd="0" presId="urn:microsoft.com/office/officeart/2005/8/layout/vList2"/>
    <dgm:cxn modelId="{282DB9F7-C04D-470C-BFC0-C1CED29EB404}" srcId="{A00B96C8-9167-4172-800B-971C77ABE76B}" destId="{7D5CAF6B-F530-4D6B-8147-888004C6584E}" srcOrd="2" destOrd="0" parTransId="{FB795461-D593-443D-974B-FE685F845BAF}" sibTransId="{D32BF1B1-887F-4BD6-97CA-73F3EB05C5A4}"/>
    <dgm:cxn modelId="{BF3073A6-CAF6-4DB1-9570-1C05B5C3CBAE}" type="presParOf" srcId="{67195941-1374-44FC-82D6-D02EA1960F98}" destId="{774BD83A-36E4-48B6-85B4-7983D8256C38}" srcOrd="0" destOrd="0" presId="urn:microsoft.com/office/officeart/2005/8/layout/vList2"/>
    <dgm:cxn modelId="{DF32BCF4-0499-4DED-8D27-3883EB5D7254}" type="presParOf" srcId="{67195941-1374-44FC-82D6-D02EA1960F98}" destId="{1CA1C0C1-F51B-40B2-9A29-0E972C1DF389}" srcOrd="1" destOrd="0" presId="urn:microsoft.com/office/officeart/2005/8/layout/vList2"/>
    <dgm:cxn modelId="{CF3D0F90-1F1F-45E5-8C93-93EB1AB2A340}" type="presParOf" srcId="{67195941-1374-44FC-82D6-D02EA1960F98}" destId="{AAB20F73-E2FC-44B6-9555-43C12D714C2D}" srcOrd="2" destOrd="0" presId="urn:microsoft.com/office/officeart/2005/8/layout/vList2"/>
    <dgm:cxn modelId="{7D53CEA7-09C6-4254-B5C5-B4E0682C05AF}" type="presParOf" srcId="{67195941-1374-44FC-82D6-D02EA1960F98}" destId="{17DD8F6A-A89C-4194-B717-8F6890447933}" srcOrd="3" destOrd="0" presId="urn:microsoft.com/office/officeart/2005/8/layout/vList2"/>
    <dgm:cxn modelId="{A1171D8F-7717-4172-A459-C7CC641EC213}" type="presParOf" srcId="{67195941-1374-44FC-82D6-D02EA1960F98}" destId="{56705DB2-F291-4B0A-B19C-58E36FFE26D4}" srcOrd="4" destOrd="0" presId="urn:microsoft.com/office/officeart/2005/8/layout/vList2"/>
    <dgm:cxn modelId="{1DEB294D-F5B9-45EF-A13C-2F5662959687}" type="presParOf" srcId="{67195941-1374-44FC-82D6-D02EA1960F98}" destId="{406DBC1A-CF21-47EF-9903-BA25D2BF88FA}" srcOrd="5" destOrd="0" presId="urn:microsoft.com/office/officeart/2005/8/layout/vList2"/>
    <dgm:cxn modelId="{77BD735E-AAAA-4BA2-8809-F351532902C6}" type="presParOf" srcId="{67195941-1374-44FC-82D6-D02EA1960F98}" destId="{5BDC3C3B-904B-446E-B497-4072EE5C7277}" srcOrd="6" destOrd="0" presId="urn:microsoft.com/office/officeart/2005/8/layout/vList2"/>
    <dgm:cxn modelId="{C7D193C0-DAF1-4029-830E-136756B6F928}" type="presParOf" srcId="{67195941-1374-44FC-82D6-D02EA1960F98}" destId="{5A379280-4CE0-49D5-B3BC-C34D8F22B622}" srcOrd="7" destOrd="0" presId="urn:microsoft.com/office/officeart/2005/8/layout/vList2"/>
    <dgm:cxn modelId="{B2DBF703-1A06-4E7E-8C9F-76DDD989B2AC}" type="presParOf" srcId="{67195941-1374-44FC-82D6-D02EA1960F98}" destId="{B6C1A06F-12C9-4722-A28A-F5E5D6CF287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DAD474-66C5-48DA-8E07-50E6E0EA58E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D0B3F17-62FE-4CD3-AE68-8B5065A6327A}">
      <dgm:prSet/>
      <dgm:spPr/>
      <dgm:t>
        <a:bodyPr/>
        <a:lstStyle/>
        <a:p>
          <a:r>
            <a:rPr lang="cs-CZ"/>
            <a:t>Pacienti s akutními bolestmi</a:t>
          </a:r>
          <a:endParaRPr lang="en-US"/>
        </a:p>
      </dgm:t>
    </dgm:pt>
    <dgm:pt modelId="{9999A788-0C33-4478-98FF-C88A2424963E}" type="parTrans" cxnId="{86B99A9D-4CFD-4215-B359-A3425157FAA5}">
      <dgm:prSet/>
      <dgm:spPr/>
      <dgm:t>
        <a:bodyPr/>
        <a:lstStyle/>
        <a:p>
          <a:endParaRPr lang="en-US"/>
        </a:p>
      </dgm:t>
    </dgm:pt>
    <dgm:pt modelId="{ECC53EF1-5E6E-4A30-B0BD-6B9D610706AA}" type="sibTrans" cxnId="{86B99A9D-4CFD-4215-B359-A3425157FAA5}">
      <dgm:prSet/>
      <dgm:spPr/>
      <dgm:t>
        <a:bodyPr/>
        <a:lstStyle/>
        <a:p>
          <a:endParaRPr lang="en-US"/>
        </a:p>
      </dgm:t>
    </dgm:pt>
    <dgm:pt modelId="{DDE2CEFC-373C-4E6B-B54C-BDB923EC02B9}">
      <dgm:prSet/>
      <dgm:spPr/>
      <dgm:t>
        <a:bodyPr/>
        <a:lstStyle/>
        <a:p>
          <a:r>
            <a:rPr lang="cs-CZ"/>
            <a:t>Poruchy CNS, kdy je ovlivněno řízení hybnosti (RS,…)</a:t>
          </a:r>
          <a:endParaRPr lang="en-US"/>
        </a:p>
      </dgm:t>
    </dgm:pt>
    <dgm:pt modelId="{CB30B04A-A4E7-424B-824F-E2A7954B5D10}" type="parTrans" cxnId="{98DAF4CD-FE40-46D8-B774-6E6CC7125843}">
      <dgm:prSet/>
      <dgm:spPr/>
      <dgm:t>
        <a:bodyPr/>
        <a:lstStyle/>
        <a:p>
          <a:endParaRPr lang="en-US"/>
        </a:p>
      </dgm:t>
    </dgm:pt>
    <dgm:pt modelId="{34D005E4-CA64-49B0-B26D-47B4A1C4503C}" type="sibTrans" cxnId="{98DAF4CD-FE40-46D8-B774-6E6CC7125843}">
      <dgm:prSet/>
      <dgm:spPr/>
      <dgm:t>
        <a:bodyPr/>
        <a:lstStyle/>
        <a:p>
          <a:endParaRPr lang="en-US"/>
        </a:p>
      </dgm:t>
    </dgm:pt>
    <dgm:pt modelId="{35A300C2-E41C-4BB6-BF58-892E48652B31}">
      <dgm:prSet/>
      <dgm:spPr/>
      <dgm:t>
        <a:bodyPr/>
        <a:lstStyle/>
        <a:p>
          <a:r>
            <a:rPr lang="cs-CZ"/>
            <a:t>Aktivně nespolupracující jedinci</a:t>
          </a:r>
          <a:endParaRPr lang="en-US"/>
        </a:p>
      </dgm:t>
    </dgm:pt>
    <dgm:pt modelId="{B177997D-C5ED-4EF7-B3D7-48B9D3BFC6F4}" type="parTrans" cxnId="{14956573-79AD-4514-AAA7-28676CE7768A}">
      <dgm:prSet/>
      <dgm:spPr/>
      <dgm:t>
        <a:bodyPr/>
        <a:lstStyle/>
        <a:p>
          <a:endParaRPr lang="en-US"/>
        </a:p>
      </dgm:t>
    </dgm:pt>
    <dgm:pt modelId="{74895CF2-1B3E-4E89-9615-0AC7CF8B6967}" type="sibTrans" cxnId="{14956573-79AD-4514-AAA7-28676CE7768A}">
      <dgm:prSet/>
      <dgm:spPr/>
      <dgm:t>
        <a:bodyPr/>
        <a:lstStyle/>
        <a:p>
          <a:endParaRPr lang="en-US"/>
        </a:p>
      </dgm:t>
    </dgm:pt>
    <dgm:pt modelId="{2BCD4424-4091-492B-AFE6-81F23BCE8971}" type="pres">
      <dgm:prSet presAssocID="{A8DAD474-66C5-48DA-8E07-50E6E0EA58E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92EB069-B598-4EC1-9FCB-B8BCBFB5B474}" type="pres">
      <dgm:prSet presAssocID="{8D0B3F17-62FE-4CD3-AE68-8B5065A6327A}" presName="hierRoot1" presStyleCnt="0"/>
      <dgm:spPr/>
    </dgm:pt>
    <dgm:pt modelId="{F4CD3A31-F06F-4C5F-A63B-A8B88652B6BB}" type="pres">
      <dgm:prSet presAssocID="{8D0B3F17-62FE-4CD3-AE68-8B5065A6327A}" presName="composite" presStyleCnt="0"/>
      <dgm:spPr/>
    </dgm:pt>
    <dgm:pt modelId="{C9A51852-7BDE-4AA3-AB12-1A7825F48F44}" type="pres">
      <dgm:prSet presAssocID="{8D0B3F17-62FE-4CD3-AE68-8B5065A6327A}" presName="background" presStyleLbl="node0" presStyleIdx="0" presStyleCnt="3"/>
      <dgm:spPr/>
    </dgm:pt>
    <dgm:pt modelId="{C612CC4A-8F8D-4562-A370-8B0DC57E9DBC}" type="pres">
      <dgm:prSet presAssocID="{8D0B3F17-62FE-4CD3-AE68-8B5065A6327A}" presName="text" presStyleLbl="fgAcc0" presStyleIdx="0" presStyleCnt="3">
        <dgm:presLayoutVars>
          <dgm:chPref val="3"/>
        </dgm:presLayoutVars>
      </dgm:prSet>
      <dgm:spPr/>
    </dgm:pt>
    <dgm:pt modelId="{8D95627C-3F55-45B0-A037-589AC9323C0D}" type="pres">
      <dgm:prSet presAssocID="{8D0B3F17-62FE-4CD3-AE68-8B5065A6327A}" presName="hierChild2" presStyleCnt="0"/>
      <dgm:spPr/>
    </dgm:pt>
    <dgm:pt modelId="{0D7CE671-D83A-48D2-A146-9911255A87DE}" type="pres">
      <dgm:prSet presAssocID="{DDE2CEFC-373C-4E6B-B54C-BDB923EC02B9}" presName="hierRoot1" presStyleCnt="0"/>
      <dgm:spPr/>
    </dgm:pt>
    <dgm:pt modelId="{43A62BEF-B45D-4A1E-8771-21892E7176F4}" type="pres">
      <dgm:prSet presAssocID="{DDE2CEFC-373C-4E6B-B54C-BDB923EC02B9}" presName="composite" presStyleCnt="0"/>
      <dgm:spPr/>
    </dgm:pt>
    <dgm:pt modelId="{B1E92838-7665-41D5-81B2-34AA2D457394}" type="pres">
      <dgm:prSet presAssocID="{DDE2CEFC-373C-4E6B-B54C-BDB923EC02B9}" presName="background" presStyleLbl="node0" presStyleIdx="1" presStyleCnt="3"/>
      <dgm:spPr/>
    </dgm:pt>
    <dgm:pt modelId="{E3B41C96-00F7-41E8-B7F8-1DF522B52E65}" type="pres">
      <dgm:prSet presAssocID="{DDE2CEFC-373C-4E6B-B54C-BDB923EC02B9}" presName="text" presStyleLbl="fgAcc0" presStyleIdx="1" presStyleCnt="3">
        <dgm:presLayoutVars>
          <dgm:chPref val="3"/>
        </dgm:presLayoutVars>
      </dgm:prSet>
      <dgm:spPr/>
    </dgm:pt>
    <dgm:pt modelId="{B14FF7EC-F0BC-4537-B09F-D6F005680F38}" type="pres">
      <dgm:prSet presAssocID="{DDE2CEFC-373C-4E6B-B54C-BDB923EC02B9}" presName="hierChild2" presStyleCnt="0"/>
      <dgm:spPr/>
    </dgm:pt>
    <dgm:pt modelId="{9BD6C7A4-4B70-45E6-A4FE-FDC2833D8A4E}" type="pres">
      <dgm:prSet presAssocID="{35A300C2-E41C-4BB6-BF58-892E48652B31}" presName="hierRoot1" presStyleCnt="0"/>
      <dgm:spPr/>
    </dgm:pt>
    <dgm:pt modelId="{86A668CD-9CEC-4A25-A21C-400BDD88984A}" type="pres">
      <dgm:prSet presAssocID="{35A300C2-E41C-4BB6-BF58-892E48652B31}" presName="composite" presStyleCnt="0"/>
      <dgm:spPr/>
    </dgm:pt>
    <dgm:pt modelId="{6D5AAEFC-A983-4061-AC5D-81A8B386A494}" type="pres">
      <dgm:prSet presAssocID="{35A300C2-E41C-4BB6-BF58-892E48652B31}" presName="background" presStyleLbl="node0" presStyleIdx="2" presStyleCnt="3"/>
      <dgm:spPr/>
    </dgm:pt>
    <dgm:pt modelId="{6A632BDA-089B-4E40-ADC2-F31EFADCCD69}" type="pres">
      <dgm:prSet presAssocID="{35A300C2-E41C-4BB6-BF58-892E48652B31}" presName="text" presStyleLbl="fgAcc0" presStyleIdx="2" presStyleCnt="3">
        <dgm:presLayoutVars>
          <dgm:chPref val="3"/>
        </dgm:presLayoutVars>
      </dgm:prSet>
      <dgm:spPr/>
    </dgm:pt>
    <dgm:pt modelId="{D461C037-6AC3-4E66-B89D-0F58226A8CD3}" type="pres">
      <dgm:prSet presAssocID="{35A300C2-E41C-4BB6-BF58-892E48652B31}" presName="hierChild2" presStyleCnt="0"/>
      <dgm:spPr/>
    </dgm:pt>
  </dgm:ptLst>
  <dgm:cxnLst>
    <dgm:cxn modelId="{24B2B411-32D4-42CE-8F65-F0CE875A8FB3}" type="presOf" srcId="{A8DAD474-66C5-48DA-8E07-50E6E0EA58E3}" destId="{2BCD4424-4091-492B-AFE6-81F23BCE8971}" srcOrd="0" destOrd="0" presId="urn:microsoft.com/office/officeart/2005/8/layout/hierarchy1"/>
    <dgm:cxn modelId="{F1EAAC15-BE2F-4ED2-8BC5-370F6B30B7E8}" type="presOf" srcId="{35A300C2-E41C-4BB6-BF58-892E48652B31}" destId="{6A632BDA-089B-4E40-ADC2-F31EFADCCD69}" srcOrd="0" destOrd="0" presId="urn:microsoft.com/office/officeart/2005/8/layout/hierarchy1"/>
    <dgm:cxn modelId="{14956573-79AD-4514-AAA7-28676CE7768A}" srcId="{A8DAD474-66C5-48DA-8E07-50E6E0EA58E3}" destId="{35A300C2-E41C-4BB6-BF58-892E48652B31}" srcOrd="2" destOrd="0" parTransId="{B177997D-C5ED-4EF7-B3D7-48B9D3BFC6F4}" sibTransId="{74895CF2-1B3E-4E89-9615-0AC7CF8B6967}"/>
    <dgm:cxn modelId="{86B99A9D-4CFD-4215-B359-A3425157FAA5}" srcId="{A8DAD474-66C5-48DA-8E07-50E6E0EA58E3}" destId="{8D0B3F17-62FE-4CD3-AE68-8B5065A6327A}" srcOrd="0" destOrd="0" parTransId="{9999A788-0C33-4478-98FF-C88A2424963E}" sibTransId="{ECC53EF1-5E6E-4A30-B0BD-6B9D610706AA}"/>
    <dgm:cxn modelId="{98DAF4CD-FE40-46D8-B774-6E6CC7125843}" srcId="{A8DAD474-66C5-48DA-8E07-50E6E0EA58E3}" destId="{DDE2CEFC-373C-4E6B-B54C-BDB923EC02B9}" srcOrd="1" destOrd="0" parTransId="{CB30B04A-A4E7-424B-824F-E2A7954B5D10}" sibTransId="{34D005E4-CA64-49B0-B26D-47B4A1C4503C}"/>
    <dgm:cxn modelId="{A5F222E7-E1F6-41B8-95A2-EFC918012E38}" type="presOf" srcId="{8D0B3F17-62FE-4CD3-AE68-8B5065A6327A}" destId="{C612CC4A-8F8D-4562-A370-8B0DC57E9DBC}" srcOrd="0" destOrd="0" presId="urn:microsoft.com/office/officeart/2005/8/layout/hierarchy1"/>
    <dgm:cxn modelId="{4B2842F9-48A5-4122-97F7-C33AF817E279}" type="presOf" srcId="{DDE2CEFC-373C-4E6B-B54C-BDB923EC02B9}" destId="{E3B41C96-00F7-41E8-B7F8-1DF522B52E65}" srcOrd="0" destOrd="0" presId="urn:microsoft.com/office/officeart/2005/8/layout/hierarchy1"/>
    <dgm:cxn modelId="{B94D6DEC-589B-4F31-83C8-E53556E0C308}" type="presParOf" srcId="{2BCD4424-4091-492B-AFE6-81F23BCE8971}" destId="{192EB069-B598-4EC1-9FCB-B8BCBFB5B474}" srcOrd="0" destOrd="0" presId="urn:microsoft.com/office/officeart/2005/8/layout/hierarchy1"/>
    <dgm:cxn modelId="{C6AE8EA3-4A95-4109-9F99-394BDDED5524}" type="presParOf" srcId="{192EB069-B598-4EC1-9FCB-B8BCBFB5B474}" destId="{F4CD3A31-F06F-4C5F-A63B-A8B88652B6BB}" srcOrd="0" destOrd="0" presId="urn:microsoft.com/office/officeart/2005/8/layout/hierarchy1"/>
    <dgm:cxn modelId="{31B4ADED-FA4F-44D2-AE8E-BD4D78676BDD}" type="presParOf" srcId="{F4CD3A31-F06F-4C5F-A63B-A8B88652B6BB}" destId="{C9A51852-7BDE-4AA3-AB12-1A7825F48F44}" srcOrd="0" destOrd="0" presId="urn:microsoft.com/office/officeart/2005/8/layout/hierarchy1"/>
    <dgm:cxn modelId="{CD2202CE-59EA-4C36-BEA5-E554C1E0AF21}" type="presParOf" srcId="{F4CD3A31-F06F-4C5F-A63B-A8B88652B6BB}" destId="{C612CC4A-8F8D-4562-A370-8B0DC57E9DBC}" srcOrd="1" destOrd="0" presId="urn:microsoft.com/office/officeart/2005/8/layout/hierarchy1"/>
    <dgm:cxn modelId="{EA98F804-7BE7-4595-B1FC-CA28D94D4883}" type="presParOf" srcId="{192EB069-B598-4EC1-9FCB-B8BCBFB5B474}" destId="{8D95627C-3F55-45B0-A037-589AC9323C0D}" srcOrd="1" destOrd="0" presId="urn:microsoft.com/office/officeart/2005/8/layout/hierarchy1"/>
    <dgm:cxn modelId="{79A54626-4A60-4781-A910-EBDCCE2D7077}" type="presParOf" srcId="{2BCD4424-4091-492B-AFE6-81F23BCE8971}" destId="{0D7CE671-D83A-48D2-A146-9911255A87DE}" srcOrd="1" destOrd="0" presId="urn:microsoft.com/office/officeart/2005/8/layout/hierarchy1"/>
    <dgm:cxn modelId="{5064FE8B-0873-4752-A898-4CEB2BE33942}" type="presParOf" srcId="{0D7CE671-D83A-48D2-A146-9911255A87DE}" destId="{43A62BEF-B45D-4A1E-8771-21892E7176F4}" srcOrd="0" destOrd="0" presId="urn:microsoft.com/office/officeart/2005/8/layout/hierarchy1"/>
    <dgm:cxn modelId="{74A93AF6-36D3-4B0B-BE19-189DFEE93C45}" type="presParOf" srcId="{43A62BEF-B45D-4A1E-8771-21892E7176F4}" destId="{B1E92838-7665-41D5-81B2-34AA2D457394}" srcOrd="0" destOrd="0" presId="urn:microsoft.com/office/officeart/2005/8/layout/hierarchy1"/>
    <dgm:cxn modelId="{42BF910B-5146-4DD9-B1FD-1F21641BCC90}" type="presParOf" srcId="{43A62BEF-B45D-4A1E-8771-21892E7176F4}" destId="{E3B41C96-00F7-41E8-B7F8-1DF522B52E65}" srcOrd="1" destOrd="0" presId="urn:microsoft.com/office/officeart/2005/8/layout/hierarchy1"/>
    <dgm:cxn modelId="{96F8C555-D941-4B4E-AFA0-425AF861B6F8}" type="presParOf" srcId="{0D7CE671-D83A-48D2-A146-9911255A87DE}" destId="{B14FF7EC-F0BC-4537-B09F-D6F005680F38}" srcOrd="1" destOrd="0" presId="urn:microsoft.com/office/officeart/2005/8/layout/hierarchy1"/>
    <dgm:cxn modelId="{D64CE602-E741-4FAD-9E99-BC5CC213BF23}" type="presParOf" srcId="{2BCD4424-4091-492B-AFE6-81F23BCE8971}" destId="{9BD6C7A4-4B70-45E6-A4FE-FDC2833D8A4E}" srcOrd="2" destOrd="0" presId="urn:microsoft.com/office/officeart/2005/8/layout/hierarchy1"/>
    <dgm:cxn modelId="{8B1F1841-CD3D-4496-B303-29427144C056}" type="presParOf" srcId="{9BD6C7A4-4B70-45E6-A4FE-FDC2833D8A4E}" destId="{86A668CD-9CEC-4A25-A21C-400BDD88984A}" srcOrd="0" destOrd="0" presId="urn:microsoft.com/office/officeart/2005/8/layout/hierarchy1"/>
    <dgm:cxn modelId="{BBC50BD2-65DB-40B2-B7F7-C38C1A17AA0B}" type="presParOf" srcId="{86A668CD-9CEC-4A25-A21C-400BDD88984A}" destId="{6D5AAEFC-A983-4061-AC5D-81A8B386A494}" srcOrd="0" destOrd="0" presId="urn:microsoft.com/office/officeart/2005/8/layout/hierarchy1"/>
    <dgm:cxn modelId="{9731C2AE-9B70-4BEF-945B-10E94F95D755}" type="presParOf" srcId="{86A668CD-9CEC-4A25-A21C-400BDD88984A}" destId="{6A632BDA-089B-4E40-ADC2-F31EFADCCD69}" srcOrd="1" destOrd="0" presId="urn:microsoft.com/office/officeart/2005/8/layout/hierarchy1"/>
    <dgm:cxn modelId="{0BB3D5A5-4A81-4269-85BD-908E2D34FDC7}" type="presParOf" srcId="{9BD6C7A4-4B70-45E6-A4FE-FDC2833D8A4E}" destId="{D461C037-6AC3-4E66-B89D-0F58226A8CD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7850441-B521-47E2-AE5B-40D3BA1F4C9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DAEBCC5-BDF0-467A-8ED5-7385A72EE2F1}">
      <dgm:prSet/>
      <dgm:spPr/>
      <dgm:t>
        <a:bodyPr/>
        <a:lstStyle/>
        <a:p>
          <a:r>
            <a:rPr lang="cs-CZ" dirty="0">
              <a:latin typeface="Source Sans Pro"/>
            </a:rPr>
            <a:t>neekonomické</a:t>
          </a:r>
          <a:r>
            <a:rPr lang="cs-CZ" dirty="0"/>
            <a:t> zatěžování</a:t>
          </a:r>
          <a:endParaRPr lang="en-US" dirty="0"/>
        </a:p>
      </dgm:t>
    </dgm:pt>
    <dgm:pt modelId="{FA808510-1B85-411B-85D2-644473EDD97B}" type="parTrans" cxnId="{7236715B-D5C8-4D96-85AA-2CBCDCF1AC39}">
      <dgm:prSet/>
      <dgm:spPr/>
      <dgm:t>
        <a:bodyPr/>
        <a:lstStyle/>
        <a:p>
          <a:endParaRPr lang="en-US"/>
        </a:p>
      </dgm:t>
    </dgm:pt>
    <dgm:pt modelId="{0FB83D82-4BA6-4C22-94FC-7F50397DFB4B}" type="sibTrans" cxnId="{7236715B-D5C8-4D96-85AA-2CBCDCF1AC39}">
      <dgm:prSet/>
      <dgm:spPr/>
      <dgm:t>
        <a:bodyPr/>
        <a:lstStyle/>
        <a:p>
          <a:endParaRPr lang="en-US"/>
        </a:p>
      </dgm:t>
    </dgm:pt>
    <dgm:pt modelId="{706CAC67-387B-4836-92D4-3745CBF1A80F}">
      <dgm:prSet/>
      <dgm:spPr/>
      <dgm:t>
        <a:bodyPr/>
        <a:lstStyle/>
        <a:p>
          <a:r>
            <a:rPr lang="cs-CZ" dirty="0"/>
            <a:t>chybné pohybové stereotypy</a:t>
          </a:r>
          <a:endParaRPr lang="en-US" dirty="0"/>
        </a:p>
      </dgm:t>
    </dgm:pt>
    <dgm:pt modelId="{A08BF305-3A55-474A-AC99-4D5302AF4EAB}" type="parTrans" cxnId="{6E9DF3E5-12F4-437C-809F-6F3E2F54C140}">
      <dgm:prSet/>
      <dgm:spPr/>
      <dgm:t>
        <a:bodyPr/>
        <a:lstStyle/>
        <a:p>
          <a:endParaRPr lang="en-US"/>
        </a:p>
      </dgm:t>
    </dgm:pt>
    <dgm:pt modelId="{AF46A4D6-1F75-468F-BA28-E6EF75C39167}" type="sibTrans" cxnId="{6E9DF3E5-12F4-437C-809F-6F3E2F54C140}">
      <dgm:prSet/>
      <dgm:spPr/>
      <dgm:t>
        <a:bodyPr/>
        <a:lstStyle/>
        <a:p>
          <a:endParaRPr lang="en-US"/>
        </a:p>
      </dgm:t>
    </dgm:pt>
    <dgm:pt modelId="{6FDE15CD-CC99-41FC-83A5-C7E35CA92040}">
      <dgm:prSet/>
      <dgm:spPr/>
      <dgm:t>
        <a:bodyPr/>
        <a:lstStyle/>
        <a:p>
          <a:r>
            <a:rPr lang="cs-CZ" dirty="0">
              <a:latin typeface="Source Sans Pro"/>
            </a:rPr>
            <a:t>bolest</a:t>
          </a:r>
          <a:endParaRPr lang="en-US" dirty="0"/>
        </a:p>
      </dgm:t>
    </dgm:pt>
    <dgm:pt modelId="{F0C17823-4566-40C0-A636-0DF002D59C05}" type="parTrans" cxnId="{9D39D0AA-E3C0-43B7-8AAD-CAEC39B11C91}">
      <dgm:prSet/>
      <dgm:spPr/>
      <dgm:t>
        <a:bodyPr/>
        <a:lstStyle/>
        <a:p>
          <a:endParaRPr lang="en-US"/>
        </a:p>
      </dgm:t>
    </dgm:pt>
    <dgm:pt modelId="{B16A5157-CC16-4788-8356-7C2D17B68168}" type="sibTrans" cxnId="{9D39D0AA-E3C0-43B7-8AAD-CAEC39B11C91}">
      <dgm:prSet/>
      <dgm:spPr/>
      <dgm:t>
        <a:bodyPr/>
        <a:lstStyle/>
        <a:p>
          <a:endParaRPr lang="en-US"/>
        </a:p>
      </dgm:t>
    </dgm:pt>
    <dgm:pt modelId="{F30F9A40-1672-4827-B391-9F4A6880A421}">
      <dgm:prSet/>
      <dgm:spPr/>
      <dgm:t>
        <a:bodyPr/>
        <a:lstStyle/>
        <a:p>
          <a:r>
            <a:rPr lang="cs-CZ" dirty="0">
              <a:latin typeface="Source Sans Pro"/>
            </a:rPr>
            <a:t>otupení</a:t>
          </a:r>
          <a:r>
            <a:rPr lang="cs-CZ" dirty="0"/>
            <a:t> bolesti farmaky</a:t>
          </a:r>
          <a:endParaRPr lang="en-US" dirty="0"/>
        </a:p>
      </dgm:t>
    </dgm:pt>
    <dgm:pt modelId="{0AFF1B9B-7350-4EA8-8934-1B8098A1A200}" type="parTrans" cxnId="{BFF04F7D-527B-422A-9E5D-43C5F969F97F}">
      <dgm:prSet/>
      <dgm:spPr/>
      <dgm:t>
        <a:bodyPr/>
        <a:lstStyle/>
        <a:p>
          <a:endParaRPr lang="en-US"/>
        </a:p>
      </dgm:t>
    </dgm:pt>
    <dgm:pt modelId="{C9A1E74F-9318-49A6-83BB-A50EAF98DD8E}" type="sibTrans" cxnId="{BFF04F7D-527B-422A-9E5D-43C5F969F97F}">
      <dgm:prSet/>
      <dgm:spPr/>
      <dgm:t>
        <a:bodyPr/>
        <a:lstStyle/>
        <a:p>
          <a:endParaRPr lang="en-US"/>
        </a:p>
      </dgm:t>
    </dgm:pt>
    <dgm:pt modelId="{5FA4AACA-7364-4C06-BD2F-37B3771E3EE3}">
      <dgm:prSet/>
      <dgm:spPr/>
      <dgm:t>
        <a:bodyPr/>
        <a:lstStyle/>
        <a:p>
          <a:pPr rtl="0"/>
          <a:r>
            <a:rPr lang="cs-CZ" dirty="0">
              <a:latin typeface="Source Sans Pro"/>
            </a:rPr>
            <a:t>další</a:t>
          </a:r>
          <a:r>
            <a:rPr lang="cs-CZ" dirty="0"/>
            <a:t> přetížení </a:t>
          </a:r>
          <a:r>
            <a:rPr lang="cs-CZ" dirty="0">
              <a:latin typeface="Source Sans Pro"/>
            </a:rPr>
            <a:t>struktury</a:t>
          </a:r>
          <a:endParaRPr lang="en-US" dirty="0">
            <a:latin typeface="Source Sans Pro"/>
          </a:endParaRPr>
        </a:p>
      </dgm:t>
    </dgm:pt>
    <dgm:pt modelId="{54798DFB-5023-4BD3-A306-65201E3B5051}" type="parTrans" cxnId="{A4C8D8BC-FFB9-455D-BFD4-1C58AA3A51E9}">
      <dgm:prSet/>
      <dgm:spPr/>
      <dgm:t>
        <a:bodyPr/>
        <a:lstStyle/>
        <a:p>
          <a:endParaRPr lang="en-US"/>
        </a:p>
      </dgm:t>
    </dgm:pt>
    <dgm:pt modelId="{E8EFD45C-A37B-4D11-9DB7-4704615237AA}" type="sibTrans" cxnId="{A4C8D8BC-FFB9-455D-BFD4-1C58AA3A51E9}">
      <dgm:prSet/>
      <dgm:spPr/>
      <dgm:t>
        <a:bodyPr/>
        <a:lstStyle/>
        <a:p>
          <a:endParaRPr lang="en-US"/>
        </a:p>
      </dgm:t>
    </dgm:pt>
    <dgm:pt modelId="{7875D023-A265-4EAC-9853-2120AAC2B0B3}">
      <dgm:prSet phldr="0"/>
      <dgm:spPr/>
      <dgm:t>
        <a:bodyPr/>
        <a:lstStyle/>
        <a:p>
          <a:pPr rtl="0"/>
          <a:r>
            <a:rPr lang="cs-CZ" dirty="0">
              <a:latin typeface="Source Sans Pro"/>
            </a:rPr>
            <a:t>bolest</a:t>
          </a:r>
        </a:p>
      </dgm:t>
    </dgm:pt>
    <dgm:pt modelId="{FF9D3792-10B1-4179-8203-C8AA74566CBA}" type="parTrans" cxnId="{C414869A-B53B-468E-B9AB-2780E682337D}">
      <dgm:prSet/>
      <dgm:spPr/>
    </dgm:pt>
    <dgm:pt modelId="{38EF7BCB-194D-4458-A431-A0507212E3C9}" type="sibTrans" cxnId="{C414869A-B53B-468E-B9AB-2780E682337D}">
      <dgm:prSet/>
      <dgm:spPr/>
      <dgm:t>
        <a:bodyPr/>
        <a:lstStyle/>
        <a:p>
          <a:endParaRPr lang="cs-CZ"/>
        </a:p>
      </dgm:t>
    </dgm:pt>
    <dgm:pt modelId="{73B8D138-B275-44F8-AE1F-7F16D35A4B83}">
      <dgm:prSet phldr="0"/>
      <dgm:spPr/>
      <dgm:t>
        <a:bodyPr/>
        <a:lstStyle/>
        <a:p>
          <a:pPr rtl="0"/>
          <a:r>
            <a:rPr lang="cs-CZ" dirty="0"/>
            <a:t>přechod funkční poruchy do strukturální</a:t>
          </a:r>
          <a:r>
            <a:rPr lang="cs-CZ" dirty="0">
              <a:latin typeface="Source Sans Pro"/>
            </a:rPr>
            <a:t>  </a:t>
          </a:r>
          <a:endParaRPr lang="cs-CZ" dirty="0"/>
        </a:p>
      </dgm:t>
    </dgm:pt>
    <dgm:pt modelId="{4833D1B8-4004-473F-8D13-6D895CDE3DB4}" type="parTrans" cxnId="{0730B802-D758-4BFB-AB5E-DF082F238C07}">
      <dgm:prSet/>
      <dgm:spPr/>
    </dgm:pt>
    <dgm:pt modelId="{7D32B547-C2B8-4176-9C52-4E4ECC6E3D34}" type="sibTrans" cxnId="{0730B802-D758-4BFB-AB5E-DF082F238C07}">
      <dgm:prSet/>
      <dgm:spPr/>
      <dgm:t>
        <a:bodyPr/>
        <a:lstStyle/>
        <a:p>
          <a:endParaRPr lang="cs-CZ"/>
        </a:p>
      </dgm:t>
    </dgm:pt>
    <dgm:pt modelId="{DBA8B4B3-B1D5-4481-95BB-701A6668C042}" type="pres">
      <dgm:prSet presAssocID="{D7850441-B521-47E2-AE5B-40D3BA1F4C9C}" presName="linear" presStyleCnt="0">
        <dgm:presLayoutVars>
          <dgm:animLvl val="lvl"/>
          <dgm:resizeHandles val="exact"/>
        </dgm:presLayoutVars>
      </dgm:prSet>
      <dgm:spPr/>
    </dgm:pt>
    <dgm:pt modelId="{107F7C11-4B92-4D50-A105-CFF09010286C}" type="pres">
      <dgm:prSet presAssocID="{CDAEBCC5-BDF0-467A-8ED5-7385A72EE2F1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824218D9-AC88-478C-A062-BC49F02E753E}" type="pres">
      <dgm:prSet presAssocID="{0FB83D82-4BA6-4C22-94FC-7F50397DFB4B}" presName="spacer" presStyleCnt="0"/>
      <dgm:spPr/>
    </dgm:pt>
    <dgm:pt modelId="{23C29D58-AECB-4895-B447-1FE6FDB72155}" type="pres">
      <dgm:prSet presAssocID="{706CAC67-387B-4836-92D4-3745CBF1A80F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23C57D62-C799-44BA-8AAA-3079B2CBDA40}" type="pres">
      <dgm:prSet presAssocID="{AF46A4D6-1F75-468F-BA28-E6EF75C39167}" presName="spacer" presStyleCnt="0"/>
      <dgm:spPr/>
    </dgm:pt>
    <dgm:pt modelId="{ECEA7CA6-0159-4432-8049-65267ABC6529}" type="pres">
      <dgm:prSet presAssocID="{6FDE15CD-CC99-41FC-83A5-C7E35CA92040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7D6F8F4-5C97-4BED-9711-EEE1FC9D2EB3}" type="pres">
      <dgm:prSet presAssocID="{B16A5157-CC16-4788-8356-7C2D17B68168}" presName="spacer" presStyleCnt="0"/>
      <dgm:spPr/>
    </dgm:pt>
    <dgm:pt modelId="{322F0E10-8AD4-45AE-BA9B-2EBFD3A31DEB}" type="pres">
      <dgm:prSet presAssocID="{F30F9A40-1672-4827-B391-9F4A6880A421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35E1DB32-4C5A-479C-AC74-8D3F0253368D}" type="pres">
      <dgm:prSet presAssocID="{C9A1E74F-9318-49A6-83BB-A50EAF98DD8E}" presName="spacer" presStyleCnt="0"/>
      <dgm:spPr/>
    </dgm:pt>
    <dgm:pt modelId="{73ED04B0-5CC4-4C3D-BD13-D17C3056C30D}" type="pres">
      <dgm:prSet presAssocID="{5FA4AACA-7364-4C06-BD2F-37B3771E3EE3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BC4B0EBB-FAC0-49D9-BFA8-2FE7349B567E}" type="pres">
      <dgm:prSet presAssocID="{E8EFD45C-A37B-4D11-9DB7-4704615237AA}" presName="spacer" presStyleCnt="0"/>
      <dgm:spPr/>
    </dgm:pt>
    <dgm:pt modelId="{A4B378C5-237D-451C-A4D8-EFF42A36B286}" type="pres">
      <dgm:prSet presAssocID="{7875D023-A265-4EAC-9853-2120AAC2B0B3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DE717A65-D4E0-449E-9750-CD0073EB54F7}" type="pres">
      <dgm:prSet presAssocID="{38EF7BCB-194D-4458-A431-A0507212E3C9}" presName="spacer" presStyleCnt="0"/>
      <dgm:spPr/>
    </dgm:pt>
    <dgm:pt modelId="{5D9EC66E-28AB-478E-A2CA-7C0A79FB2F22}" type="pres">
      <dgm:prSet presAssocID="{73B8D138-B275-44F8-AE1F-7F16D35A4B83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0730B802-D758-4BFB-AB5E-DF082F238C07}" srcId="{D7850441-B521-47E2-AE5B-40D3BA1F4C9C}" destId="{73B8D138-B275-44F8-AE1F-7F16D35A4B83}" srcOrd="6" destOrd="0" parTransId="{4833D1B8-4004-473F-8D13-6D895CDE3DB4}" sibTransId="{7D32B547-C2B8-4176-9C52-4E4ECC6E3D34}"/>
    <dgm:cxn modelId="{BD0AB720-3704-4AFA-BF9F-5EFC04B0011B}" type="presOf" srcId="{706CAC67-387B-4836-92D4-3745CBF1A80F}" destId="{23C29D58-AECB-4895-B447-1FE6FDB72155}" srcOrd="0" destOrd="0" presId="urn:microsoft.com/office/officeart/2005/8/layout/vList2"/>
    <dgm:cxn modelId="{E270FB39-7D14-47C8-974E-3D1117CD39B5}" type="presOf" srcId="{6FDE15CD-CC99-41FC-83A5-C7E35CA92040}" destId="{ECEA7CA6-0159-4432-8049-65267ABC6529}" srcOrd="0" destOrd="0" presId="urn:microsoft.com/office/officeart/2005/8/layout/vList2"/>
    <dgm:cxn modelId="{7236715B-D5C8-4D96-85AA-2CBCDCF1AC39}" srcId="{D7850441-B521-47E2-AE5B-40D3BA1F4C9C}" destId="{CDAEBCC5-BDF0-467A-8ED5-7385A72EE2F1}" srcOrd="0" destOrd="0" parTransId="{FA808510-1B85-411B-85D2-644473EDD97B}" sibTransId="{0FB83D82-4BA6-4C22-94FC-7F50397DFB4B}"/>
    <dgm:cxn modelId="{05364766-21DA-421E-BCDF-729EF80A91AE}" type="presOf" srcId="{7875D023-A265-4EAC-9853-2120AAC2B0B3}" destId="{A4B378C5-237D-451C-A4D8-EFF42A36B286}" srcOrd="0" destOrd="0" presId="urn:microsoft.com/office/officeart/2005/8/layout/vList2"/>
    <dgm:cxn modelId="{34ED1375-4A2A-4251-87D0-046110600E3E}" type="presOf" srcId="{5FA4AACA-7364-4C06-BD2F-37B3771E3EE3}" destId="{73ED04B0-5CC4-4C3D-BD13-D17C3056C30D}" srcOrd="0" destOrd="0" presId="urn:microsoft.com/office/officeart/2005/8/layout/vList2"/>
    <dgm:cxn modelId="{55C10778-0B98-4A18-BF75-52F9E89BDD5D}" type="presOf" srcId="{CDAEBCC5-BDF0-467A-8ED5-7385A72EE2F1}" destId="{107F7C11-4B92-4D50-A105-CFF09010286C}" srcOrd="0" destOrd="0" presId="urn:microsoft.com/office/officeart/2005/8/layout/vList2"/>
    <dgm:cxn modelId="{BFF04F7D-527B-422A-9E5D-43C5F969F97F}" srcId="{D7850441-B521-47E2-AE5B-40D3BA1F4C9C}" destId="{F30F9A40-1672-4827-B391-9F4A6880A421}" srcOrd="3" destOrd="0" parTransId="{0AFF1B9B-7350-4EA8-8934-1B8098A1A200}" sibTransId="{C9A1E74F-9318-49A6-83BB-A50EAF98DD8E}"/>
    <dgm:cxn modelId="{FC6C0286-64AD-47D1-8DCD-2441887CB346}" type="presOf" srcId="{D7850441-B521-47E2-AE5B-40D3BA1F4C9C}" destId="{DBA8B4B3-B1D5-4481-95BB-701A6668C042}" srcOrd="0" destOrd="0" presId="urn:microsoft.com/office/officeart/2005/8/layout/vList2"/>
    <dgm:cxn modelId="{C414869A-B53B-468E-B9AB-2780E682337D}" srcId="{D7850441-B521-47E2-AE5B-40D3BA1F4C9C}" destId="{7875D023-A265-4EAC-9853-2120AAC2B0B3}" srcOrd="5" destOrd="0" parTransId="{FF9D3792-10B1-4179-8203-C8AA74566CBA}" sibTransId="{38EF7BCB-194D-4458-A431-A0507212E3C9}"/>
    <dgm:cxn modelId="{9D39D0AA-E3C0-43B7-8AAD-CAEC39B11C91}" srcId="{D7850441-B521-47E2-AE5B-40D3BA1F4C9C}" destId="{6FDE15CD-CC99-41FC-83A5-C7E35CA92040}" srcOrd="2" destOrd="0" parTransId="{F0C17823-4566-40C0-A636-0DF002D59C05}" sibTransId="{B16A5157-CC16-4788-8356-7C2D17B68168}"/>
    <dgm:cxn modelId="{A4C8D8BC-FFB9-455D-BFD4-1C58AA3A51E9}" srcId="{D7850441-B521-47E2-AE5B-40D3BA1F4C9C}" destId="{5FA4AACA-7364-4C06-BD2F-37B3771E3EE3}" srcOrd="4" destOrd="0" parTransId="{54798DFB-5023-4BD3-A306-65201E3B5051}" sibTransId="{E8EFD45C-A37B-4D11-9DB7-4704615237AA}"/>
    <dgm:cxn modelId="{6E9DF3E5-12F4-437C-809F-6F3E2F54C140}" srcId="{D7850441-B521-47E2-AE5B-40D3BA1F4C9C}" destId="{706CAC67-387B-4836-92D4-3745CBF1A80F}" srcOrd="1" destOrd="0" parTransId="{A08BF305-3A55-474A-AC99-4D5302AF4EAB}" sibTransId="{AF46A4D6-1F75-468F-BA28-E6EF75C39167}"/>
    <dgm:cxn modelId="{469B6DE7-3BA8-46C2-93A8-42E6F4135644}" type="presOf" srcId="{F30F9A40-1672-4827-B391-9F4A6880A421}" destId="{322F0E10-8AD4-45AE-BA9B-2EBFD3A31DEB}" srcOrd="0" destOrd="0" presId="urn:microsoft.com/office/officeart/2005/8/layout/vList2"/>
    <dgm:cxn modelId="{B1C662F9-0F64-41BC-B5DC-1482CD6950AE}" type="presOf" srcId="{73B8D138-B275-44F8-AE1F-7F16D35A4B83}" destId="{5D9EC66E-28AB-478E-A2CA-7C0A79FB2F22}" srcOrd="0" destOrd="0" presId="urn:microsoft.com/office/officeart/2005/8/layout/vList2"/>
    <dgm:cxn modelId="{981DF592-FCE6-4556-9BAC-7814DD03FF01}" type="presParOf" srcId="{DBA8B4B3-B1D5-4481-95BB-701A6668C042}" destId="{107F7C11-4B92-4D50-A105-CFF09010286C}" srcOrd="0" destOrd="0" presId="urn:microsoft.com/office/officeart/2005/8/layout/vList2"/>
    <dgm:cxn modelId="{FB8DA8FD-113B-4FB0-A98A-7744C4A6A06F}" type="presParOf" srcId="{DBA8B4B3-B1D5-4481-95BB-701A6668C042}" destId="{824218D9-AC88-478C-A062-BC49F02E753E}" srcOrd="1" destOrd="0" presId="urn:microsoft.com/office/officeart/2005/8/layout/vList2"/>
    <dgm:cxn modelId="{DCF4E798-7BC2-46AF-B0FB-8AF1AB0BB0CF}" type="presParOf" srcId="{DBA8B4B3-B1D5-4481-95BB-701A6668C042}" destId="{23C29D58-AECB-4895-B447-1FE6FDB72155}" srcOrd="2" destOrd="0" presId="urn:microsoft.com/office/officeart/2005/8/layout/vList2"/>
    <dgm:cxn modelId="{C79CD26A-EFB1-42F7-A073-59011E0924D3}" type="presParOf" srcId="{DBA8B4B3-B1D5-4481-95BB-701A6668C042}" destId="{23C57D62-C799-44BA-8AAA-3079B2CBDA40}" srcOrd="3" destOrd="0" presId="urn:microsoft.com/office/officeart/2005/8/layout/vList2"/>
    <dgm:cxn modelId="{857ABF60-CAF8-4486-BAE3-F16D14D815AB}" type="presParOf" srcId="{DBA8B4B3-B1D5-4481-95BB-701A6668C042}" destId="{ECEA7CA6-0159-4432-8049-65267ABC6529}" srcOrd="4" destOrd="0" presId="urn:microsoft.com/office/officeart/2005/8/layout/vList2"/>
    <dgm:cxn modelId="{F3CF6910-EF58-41D7-BFEC-DBAF6F04E0B9}" type="presParOf" srcId="{DBA8B4B3-B1D5-4481-95BB-701A6668C042}" destId="{97D6F8F4-5C97-4BED-9711-EEE1FC9D2EB3}" srcOrd="5" destOrd="0" presId="urn:microsoft.com/office/officeart/2005/8/layout/vList2"/>
    <dgm:cxn modelId="{AE959276-ACB8-40FC-81BC-C933656D1EA8}" type="presParOf" srcId="{DBA8B4B3-B1D5-4481-95BB-701A6668C042}" destId="{322F0E10-8AD4-45AE-BA9B-2EBFD3A31DEB}" srcOrd="6" destOrd="0" presId="urn:microsoft.com/office/officeart/2005/8/layout/vList2"/>
    <dgm:cxn modelId="{61D8D518-130B-49B3-A4C7-529EEBB39309}" type="presParOf" srcId="{DBA8B4B3-B1D5-4481-95BB-701A6668C042}" destId="{35E1DB32-4C5A-479C-AC74-8D3F0253368D}" srcOrd="7" destOrd="0" presId="urn:microsoft.com/office/officeart/2005/8/layout/vList2"/>
    <dgm:cxn modelId="{38606276-2982-4713-ABB6-A5C3D3D5A2FA}" type="presParOf" srcId="{DBA8B4B3-B1D5-4481-95BB-701A6668C042}" destId="{73ED04B0-5CC4-4C3D-BD13-D17C3056C30D}" srcOrd="8" destOrd="0" presId="urn:microsoft.com/office/officeart/2005/8/layout/vList2"/>
    <dgm:cxn modelId="{B5F8DE81-6F25-4E06-985D-C54A2358A07F}" type="presParOf" srcId="{DBA8B4B3-B1D5-4481-95BB-701A6668C042}" destId="{BC4B0EBB-FAC0-49D9-BFA8-2FE7349B567E}" srcOrd="9" destOrd="0" presId="urn:microsoft.com/office/officeart/2005/8/layout/vList2"/>
    <dgm:cxn modelId="{BA1F7B65-8905-4EA4-BA01-DBC6B01093C4}" type="presParOf" srcId="{DBA8B4B3-B1D5-4481-95BB-701A6668C042}" destId="{A4B378C5-237D-451C-A4D8-EFF42A36B286}" srcOrd="10" destOrd="0" presId="urn:microsoft.com/office/officeart/2005/8/layout/vList2"/>
    <dgm:cxn modelId="{31D1AC0E-E75C-45BE-BB7F-5F1DC98AA520}" type="presParOf" srcId="{DBA8B4B3-B1D5-4481-95BB-701A6668C042}" destId="{DE717A65-D4E0-449E-9750-CD0073EB54F7}" srcOrd="11" destOrd="0" presId="urn:microsoft.com/office/officeart/2005/8/layout/vList2"/>
    <dgm:cxn modelId="{B4DF2083-610D-403B-81A3-6F0F68F61937}" type="presParOf" srcId="{DBA8B4B3-B1D5-4481-95BB-701A6668C042}" destId="{5D9EC66E-28AB-478E-A2CA-7C0A79FB2F2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6E13C2D-1F98-47AC-BC92-6A5988E1E042}" type="doc">
      <dgm:prSet loTypeId="urn:microsoft.com/office/officeart/2005/8/layout/matrix2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106F56E-BD75-4E05-BD62-49D9D363D5B6}">
      <dgm:prSet/>
      <dgm:spPr/>
      <dgm:t>
        <a:bodyPr/>
        <a:lstStyle/>
        <a:p>
          <a:pPr>
            <a:defRPr b="1"/>
          </a:pPr>
          <a:r>
            <a:rPr lang="cs-CZ" b="1" dirty="0"/>
            <a:t>Uvědomování si vlastního těla:</a:t>
          </a:r>
          <a:r>
            <a:rPr lang="cs-CZ" dirty="0"/>
            <a:t> autodiagnostika svalového napětí v různých posturálně zatěžujících situacích.</a:t>
          </a:r>
          <a:r>
            <a:rPr lang="cs-CZ" b="1" dirty="0"/>
            <a:t> </a:t>
          </a:r>
          <a:endParaRPr lang="en-US" dirty="0"/>
        </a:p>
      </dgm:t>
    </dgm:pt>
    <dgm:pt modelId="{671D0C09-A66F-41F9-966B-0189B2CA45DE}" type="parTrans" cxnId="{25380F8F-E9E5-4B63-949B-E735F90D2466}">
      <dgm:prSet/>
      <dgm:spPr/>
      <dgm:t>
        <a:bodyPr/>
        <a:lstStyle/>
        <a:p>
          <a:endParaRPr lang="en-US"/>
        </a:p>
      </dgm:t>
    </dgm:pt>
    <dgm:pt modelId="{1C0B2E47-BCE7-418C-9549-5C99C2AEEA9D}" type="sibTrans" cxnId="{25380F8F-E9E5-4B63-949B-E735F90D2466}">
      <dgm:prSet/>
      <dgm:spPr/>
      <dgm:t>
        <a:bodyPr/>
        <a:lstStyle/>
        <a:p>
          <a:endParaRPr lang="en-US"/>
        </a:p>
      </dgm:t>
    </dgm:pt>
    <dgm:pt modelId="{1F1B4C34-5EE9-42D6-B2BE-B05EA26385E0}">
      <dgm:prSet/>
      <dgm:spPr/>
      <dgm:t>
        <a:bodyPr/>
        <a:lstStyle/>
        <a:p>
          <a:pPr>
            <a:defRPr b="1"/>
          </a:pPr>
          <a:r>
            <a:rPr lang="cs-CZ" b="1" dirty="0"/>
            <a:t>Svalová hygiena: </a:t>
          </a:r>
          <a:r>
            <a:rPr lang="cs-CZ" dirty="0"/>
            <a:t>protažení zkrácených svalů.</a:t>
          </a:r>
          <a:endParaRPr lang="en-US" dirty="0"/>
        </a:p>
      </dgm:t>
    </dgm:pt>
    <dgm:pt modelId="{82004D93-5E29-409C-A36A-8E2DFE174695}" type="parTrans" cxnId="{FE55CF38-9D29-44E7-8E46-2F1C433A048E}">
      <dgm:prSet/>
      <dgm:spPr/>
      <dgm:t>
        <a:bodyPr/>
        <a:lstStyle/>
        <a:p>
          <a:endParaRPr lang="en-US"/>
        </a:p>
      </dgm:t>
    </dgm:pt>
    <dgm:pt modelId="{9B85B8BE-DECF-4258-B24D-EF5EC3AFCE90}" type="sibTrans" cxnId="{FE55CF38-9D29-44E7-8E46-2F1C433A048E}">
      <dgm:prSet/>
      <dgm:spPr/>
      <dgm:t>
        <a:bodyPr/>
        <a:lstStyle/>
        <a:p>
          <a:endParaRPr lang="en-US"/>
        </a:p>
      </dgm:t>
    </dgm:pt>
    <dgm:pt modelId="{8143C053-0BA3-4688-98C6-24FCA0C340D6}">
      <dgm:prSet/>
      <dgm:spPr/>
      <dgm:t>
        <a:bodyPr/>
        <a:lstStyle/>
        <a:p>
          <a:pPr>
            <a:defRPr b="1"/>
          </a:pPr>
          <a:r>
            <a:rPr lang="cs-CZ" b="1" dirty="0"/>
            <a:t>Navození rozumné </a:t>
          </a:r>
          <a:r>
            <a:rPr lang="cs-CZ" b="1" dirty="0">
              <a:latin typeface="Source Sans Pro"/>
            </a:rPr>
            <a:t>svalové</a:t>
          </a:r>
          <a:r>
            <a:rPr lang="cs-CZ" b="1" dirty="0"/>
            <a:t> rovnováhy a vzpřímení těla:</a:t>
          </a:r>
          <a:endParaRPr lang="en-US" dirty="0"/>
        </a:p>
      </dgm:t>
    </dgm:pt>
    <dgm:pt modelId="{ABB9DFD0-9957-4523-87D5-9AE404777CC2}" type="parTrans" cxnId="{82AB1266-D888-4BCF-96DF-83243737BEEA}">
      <dgm:prSet/>
      <dgm:spPr/>
      <dgm:t>
        <a:bodyPr/>
        <a:lstStyle/>
        <a:p>
          <a:endParaRPr lang="en-US"/>
        </a:p>
      </dgm:t>
    </dgm:pt>
    <dgm:pt modelId="{8DD96644-62B7-4243-9C80-623F2B4D102E}" type="sibTrans" cxnId="{82AB1266-D888-4BCF-96DF-83243737BEEA}">
      <dgm:prSet/>
      <dgm:spPr/>
      <dgm:t>
        <a:bodyPr/>
        <a:lstStyle/>
        <a:p>
          <a:endParaRPr lang="en-US"/>
        </a:p>
      </dgm:t>
    </dgm:pt>
    <dgm:pt modelId="{8198B3BE-3D0B-477F-965C-71B38B414B62}">
      <dgm:prSet/>
      <dgm:spPr/>
      <dgm:t>
        <a:bodyPr/>
        <a:lstStyle/>
        <a:p>
          <a:r>
            <a:rPr lang="cs-CZ" dirty="0"/>
            <a:t>Ovlivnění </a:t>
          </a:r>
          <a:r>
            <a:rPr lang="cs-CZ" dirty="0" err="1"/>
            <a:t>propriocepce</a:t>
          </a:r>
          <a:r>
            <a:rPr lang="cs-CZ" dirty="0"/>
            <a:t>: kupř. balanční plochy</a:t>
          </a:r>
          <a:endParaRPr lang="en-US" dirty="0"/>
        </a:p>
      </dgm:t>
    </dgm:pt>
    <dgm:pt modelId="{3F1B5F92-B89D-4E86-885D-9AC8AFBD7950}" type="parTrans" cxnId="{FAC3F850-08C8-4987-8BEE-3EA4A40493E0}">
      <dgm:prSet/>
      <dgm:spPr/>
      <dgm:t>
        <a:bodyPr/>
        <a:lstStyle/>
        <a:p>
          <a:endParaRPr lang="en-US"/>
        </a:p>
      </dgm:t>
    </dgm:pt>
    <dgm:pt modelId="{EF823504-BC1A-4CA5-8430-D9841C75B9CD}" type="sibTrans" cxnId="{FAC3F850-08C8-4987-8BEE-3EA4A40493E0}">
      <dgm:prSet/>
      <dgm:spPr/>
      <dgm:t>
        <a:bodyPr/>
        <a:lstStyle/>
        <a:p>
          <a:endParaRPr lang="en-US"/>
        </a:p>
      </dgm:t>
    </dgm:pt>
    <dgm:pt modelId="{630B86F6-8469-444F-B8EF-C7FD2DD7B098}">
      <dgm:prSet/>
      <dgm:spPr/>
      <dgm:t>
        <a:bodyPr/>
        <a:lstStyle/>
        <a:p>
          <a:r>
            <a:rPr lang="cs-CZ" dirty="0"/>
            <a:t>Ovlivnění dýchacích stereotypů: brániční dýchání</a:t>
          </a:r>
          <a:endParaRPr lang="en-US" dirty="0"/>
        </a:p>
      </dgm:t>
    </dgm:pt>
    <dgm:pt modelId="{FD9D2A7F-FF56-492B-81A4-59E4E642E95D}" type="parTrans" cxnId="{37629EDE-A39E-41D5-8C20-5FDE63CF69B8}">
      <dgm:prSet/>
      <dgm:spPr/>
      <dgm:t>
        <a:bodyPr/>
        <a:lstStyle/>
        <a:p>
          <a:endParaRPr lang="en-US"/>
        </a:p>
      </dgm:t>
    </dgm:pt>
    <dgm:pt modelId="{3C9F32B1-0DAA-4A2E-8DE8-EA907567B7A8}" type="sibTrans" cxnId="{37629EDE-A39E-41D5-8C20-5FDE63CF69B8}">
      <dgm:prSet/>
      <dgm:spPr/>
      <dgm:t>
        <a:bodyPr/>
        <a:lstStyle/>
        <a:p>
          <a:endParaRPr lang="en-US"/>
        </a:p>
      </dgm:t>
    </dgm:pt>
    <dgm:pt modelId="{CB68C252-1156-4E25-93EA-F16F15AE982E}">
      <dgm:prSet/>
      <dgm:spPr/>
      <dgm:t>
        <a:bodyPr/>
        <a:lstStyle/>
        <a:p>
          <a:r>
            <a:rPr lang="cs-CZ" dirty="0"/>
            <a:t>Trénink nejčastějších pohybových návyků: sed, vstávání ze sedu, z lehu, předklon, zvedání a přenášení břemene, práce ve stoji a sedu, chůze...</a:t>
          </a:r>
          <a:endParaRPr lang="en-US" dirty="0"/>
        </a:p>
      </dgm:t>
    </dgm:pt>
    <dgm:pt modelId="{C1B35CBE-D8DD-4A25-9436-3E71A8F4FD0C}" type="parTrans" cxnId="{F4FBBFD8-08EF-415F-9EBE-6AB41C8F503D}">
      <dgm:prSet/>
      <dgm:spPr/>
      <dgm:t>
        <a:bodyPr/>
        <a:lstStyle/>
        <a:p>
          <a:endParaRPr lang="en-US"/>
        </a:p>
      </dgm:t>
    </dgm:pt>
    <dgm:pt modelId="{C116391D-1FD5-45EB-A505-63851B8C6FB1}" type="sibTrans" cxnId="{F4FBBFD8-08EF-415F-9EBE-6AB41C8F503D}">
      <dgm:prSet/>
      <dgm:spPr/>
      <dgm:t>
        <a:bodyPr/>
        <a:lstStyle/>
        <a:p>
          <a:endParaRPr lang="en-US"/>
        </a:p>
      </dgm:t>
    </dgm:pt>
    <dgm:pt modelId="{1D6B79A3-D5EF-4741-BCE5-3012AEA036F6}">
      <dgm:prSet/>
      <dgm:spPr/>
      <dgm:t>
        <a:bodyPr/>
        <a:lstStyle/>
        <a:p>
          <a:pPr>
            <a:defRPr b="1"/>
          </a:pPr>
          <a:r>
            <a:rPr lang="cs-CZ" b="1" dirty="0"/>
            <a:t>Metody zvládnutí stresu</a:t>
          </a:r>
          <a:endParaRPr lang="en-US" dirty="0"/>
        </a:p>
      </dgm:t>
    </dgm:pt>
    <dgm:pt modelId="{64DB39F5-4BF7-40EE-8F87-5F056B87B430}" type="parTrans" cxnId="{34893B4A-9FB5-48C1-94BC-529C95CD4D04}">
      <dgm:prSet/>
      <dgm:spPr/>
      <dgm:t>
        <a:bodyPr/>
        <a:lstStyle/>
        <a:p>
          <a:endParaRPr lang="en-US"/>
        </a:p>
      </dgm:t>
    </dgm:pt>
    <dgm:pt modelId="{185EBD5F-2FF3-44B9-8214-2B2979596699}" type="sibTrans" cxnId="{34893B4A-9FB5-48C1-94BC-529C95CD4D04}">
      <dgm:prSet/>
      <dgm:spPr/>
      <dgm:t>
        <a:bodyPr/>
        <a:lstStyle/>
        <a:p>
          <a:endParaRPr lang="en-US"/>
        </a:p>
      </dgm:t>
    </dgm:pt>
    <dgm:pt modelId="{9993A315-68F1-4C88-B9C5-A0DD27162C4C}" type="pres">
      <dgm:prSet presAssocID="{66E13C2D-1F98-47AC-BC92-6A5988E1E042}" presName="matrix" presStyleCnt="0">
        <dgm:presLayoutVars>
          <dgm:chMax val="1"/>
          <dgm:dir/>
          <dgm:resizeHandles val="exact"/>
        </dgm:presLayoutVars>
      </dgm:prSet>
      <dgm:spPr/>
    </dgm:pt>
    <dgm:pt modelId="{2F7C7EE4-FBA0-40F9-BBB0-154132E936F2}" type="pres">
      <dgm:prSet presAssocID="{66E13C2D-1F98-47AC-BC92-6A5988E1E042}" presName="axisShape" presStyleLbl="bgShp" presStyleIdx="0" presStyleCnt="1"/>
      <dgm:spPr/>
    </dgm:pt>
    <dgm:pt modelId="{83CC9D71-A1FC-45BB-9355-6E305916D89A}" type="pres">
      <dgm:prSet presAssocID="{66E13C2D-1F98-47AC-BC92-6A5988E1E042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7C5F026-C987-467C-90D3-2876E43C261B}" type="pres">
      <dgm:prSet presAssocID="{66E13C2D-1F98-47AC-BC92-6A5988E1E042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E2167BB-30E3-4D68-A32F-C7828D93F926}" type="pres">
      <dgm:prSet presAssocID="{66E13C2D-1F98-47AC-BC92-6A5988E1E042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94FC9C6-2397-4D6F-B154-DCB6757E0107}" type="pres">
      <dgm:prSet presAssocID="{66E13C2D-1F98-47AC-BC92-6A5988E1E042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32B440D-3069-4977-82F0-14449423AA05}" type="presOf" srcId="{8143C053-0BA3-4688-98C6-24FCA0C340D6}" destId="{CE2167BB-30E3-4D68-A32F-C7828D93F926}" srcOrd="0" destOrd="0" presId="urn:microsoft.com/office/officeart/2005/8/layout/matrix2"/>
    <dgm:cxn modelId="{2551E532-28CC-4EBD-9FF5-197C9ADC5D0E}" type="presOf" srcId="{8198B3BE-3D0B-477F-965C-71B38B414B62}" destId="{CE2167BB-30E3-4D68-A32F-C7828D93F926}" srcOrd="0" destOrd="1" presId="urn:microsoft.com/office/officeart/2005/8/layout/matrix2"/>
    <dgm:cxn modelId="{FE55CF38-9D29-44E7-8E46-2F1C433A048E}" srcId="{66E13C2D-1F98-47AC-BC92-6A5988E1E042}" destId="{1F1B4C34-5EE9-42D6-B2BE-B05EA26385E0}" srcOrd="1" destOrd="0" parTransId="{82004D93-5E29-409C-A36A-8E2DFE174695}" sibTransId="{9B85B8BE-DECF-4258-B24D-EF5EC3AFCE90}"/>
    <dgm:cxn modelId="{7855C55D-E0ED-4A2D-92CA-537E9336D80F}" type="presOf" srcId="{630B86F6-8469-444F-B8EF-C7FD2DD7B098}" destId="{CE2167BB-30E3-4D68-A32F-C7828D93F926}" srcOrd="0" destOrd="2" presId="urn:microsoft.com/office/officeart/2005/8/layout/matrix2"/>
    <dgm:cxn modelId="{6C4D6560-4E9A-4D3F-8BF3-3AB7357EC323}" type="presOf" srcId="{CB68C252-1156-4E25-93EA-F16F15AE982E}" destId="{CE2167BB-30E3-4D68-A32F-C7828D93F926}" srcOrd="0" destOrd="3" presId="urn:microsoft.com/office/officeart/2005/8/layout/matrix2"/>
    <dgm:cxn modelId="{A74FE560-0666-47B7-800A-388068AADD4E}" type="presOf" srcId="{66E13C2D-1F98-47AC-BC92-6A5988E1E042}" destId="{9993A315-68F1-4C88-B9C5-A0DD27162C4C}" srcOrd="0" destOrd="0" presId="urn:microsoft.com/office/officeart/2005/8/layout/matrix2"/>
    <dgm:cxn modelId="{82AB1266-D888-4BCF-96DF-83243737BEEA}" srcId="{66E13C2D-1F98-47AC-BC92-6A5988E1E042}" destId="{8143C053-0BA3-4688-98C6-24FCA0C340D6}" srcOrd="2" destOrd="0" parTransId="{ABB9DFD0-9957-4523-87D5-9AE404777CC2}" sibTransId="{8DD96644-62B7-4243-9C80-623F2B4D102E}"/>
    <dgm:cxn modelId="{34893B4A-9FB5-48C1-94BC-529C95CD4D04}" srcId="{66E13C2D-1F98-47AC-BC92-6A5988E1E042}" destId="{1D6B79A3-D5EF-4741-BCE5-3012AEA036F6}" srcOrd="3" destOrd="0" parTransId="{64DB39F5-4BF7-40EE-8F87-5F056B87B430}" sibTransId="{185EBD5F-2FF3-44B9-8214-2B2979596699}"/>
    <dgm:cxn modelId="{FAC3F850-08C8-4987-8BEE-3EA4A40493E0}" srcId="{8143C053-0BA3-4688-98C6-24FCA0C340D6}" destId="{8198B3BE-3D0B-477F-965C-71B38B414B62}" srcOrd="0" destOrd="0" parTransId="{3F1B5F92-B89D-4E86-885D-9AC8AFBD7950}" sibTransId="{EF823504-BC1A-4CA5-8430-D9841C75B9CD}"/>
    <dgm:cxn modelId="{FE2D677D-A218-4F84-B973-C60AB80B6157}" type="presOf" srcId="{1F1B4C34-5EE9-42D6-B2BE-B05EA26385E0}" destId="{47C5F026-C987-467C-90D3-2876E43C261B}" srcOrd="0" destOrd="0" presId="urn:microsoft.com/office/officeart/2005/8/layout/matrix2"/>
    <dgm:cxn modelId="{25380F8F-E9E5-4B63-949B-E735F90D2466}" srcId="{66E13C2D-1F98-47AC-BC92-6A5988E1E042}" destId="{5106F56E-BD75-4E05-BD62-49D9D363D5B6}" srcOrd="0" destOrd="0" parTransId="{671D0C09-A66F-41F9-966B-0189B2CA45DE}" sibTransId="{1C0B2E47-BCE7-418C-9549-5C99C2AEEA9D}"/>
    <dgm:cxn modelId="{10C013B0-DEE5-40EB-AD10-306778618CDB}" type="presOf" srcId="{5106F56E-BD75-4E05-BD62-49D9D363D5B6}" destId="{83CC9D71-A1FC-45BB-9355-6E305916D89A}" srcOrd="0" destOrd="0" presId="urn:microsoft.com/office/officeart/2005/8/layout/matrix2"/>
    <dgm:cxn modelId="{B3A592D8-BE3B-4D33-B8E5-A09A2A5D0A29}" type="presOf" srcId="{1D6B79A3-D5EF-4741-BCE5-3012AEA036F6}" destId="{D94FC9C6-2397-4D6F-B154-DCB6757E0107}" srcOrd="0" destOrd="0" presId="urn:microsoft.com/office/officeart/2005/8/layout/matrix2"/>
    <dgm:cxn modelId="{F4FBBFD8-08EF-415F-9EBE-6AB41C8F503D}" srcId="{8143C053-0BA3-4688-98C6-24FCA0C340D6}" destId="{CB68C252-1156-4E25-93EA-F16F15AE982E}" srcOrd="2" destOrd="0" parTransId="{C1B35CBE-D8DD-4A25-9436-3E71A8F4FD0C}" sibTransId="{C116391D-1FD5-45EB-A505-63851B8C6FB1}"/>
    <dgm:cxn modelId="{37629EDE-A39E-41D5-8C20-5FDE63CF69B8}" srcId="{8143C053-0BA3-4688-98C6-24FCA0C340D6}" destId="{630B86F6-8469-444F-B8EF-C7FD2DD7B098}" srcOrd="1" destOrd="0" parTransId="{FD9D2A7F-FF56-492B-81A4-59E4E642E95D}" sibTransId="{3C9F32B1-0DAA-4A2E-8DE8-EA907567B7A8}"/>
    <dgm:cxn modelId="{DE59337F-A5AE-4473-B511-0A6B081E12A6}" type="presParOf" srcId="{9993A315-68F1-4C88-B9C5-A0DD27162C4C}" destId="{2F7C7EE4-FBA0-40F9-BBB0-154132E936F2}" srcOrd="0" destOrd="0" presId="urn:microsoft.com/office/officeart/2005/8/layout/matrix2"/>
    <dgm:cxn modelId="{D8CCFDC3-A7B3-4351-BB01-2874B6C434F7}" type="presParOf" srcId="{9993A315-68F1-4C88-B9C5-A0DD27162C4C}" destId="{83CC9D71-A1FC-45BB-9355-6E305916D89A}" srcOrd="1" destOrd="0" presId="urn:microsoft.com/office/officeart/2005/8/layout/matrix2"/>
    <dgm:cxn modelId="{CDF43F9A-6105-40E6-A50D-D8A53F3F907A}" type="presParOf" srcId="{9993A315-68F1-4C88-B9C5-A0DD27162C4C}" destId="{47C5F026-C987-467C-90D3-2876E43C261B}" srcOrd="2" destOrd="0" presId="urn:microsoft.com/office/officeart/2005/8/layout/matrix2"/>
    <dgm:cxn modelId="{4A725A61-5B87-4E05-AD32-9A3336CBE4C4}" type="presParOf" srcId="{9993A315-68F1-4C88-B9C5-A0DD27162C4C}" destId="{CE2167BB-30E3-4D68-A32F-C7828D93F926}" srcOrd="3" destOrd="0" presId="urn:microsoft.com/office/officeart/2005/8/layout/matrix2"/>
    <dgm:cxn modelId="{AE771118-F990-4976-9484-EE75F05E85CB}" type="presParOf" srcId="{9993A315-68F1-4C88-B9C5-A0DD27162C4C}" destId="{D94FC9C6-2397-4D6F-B154-DCB6757E010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90343-E25E-47B1-BD4A-15E33A3D9B12}">
      <dsp:nvSpPr>
        <dsp:cNvPr id="0" name=""/>
        <dsp:cNvSpPr/>
      </dsp:nvSpPr>
      <dsp:spPr>
        <a:xfrm>
          <a:off x="3899068" y="865114"/>
          <a:ext cx="6671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164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15206" y="907345"/>
        <a:ext cx="34888" cy="6977"/>
      </dsp:txXfrm>
    </dsp:sp>
    <dsp:sp modelId="{07CB9EFC-DD8E-4764-AEE5-42E49992A932}">
      <dsp:nvSpPr>
        <dsp:cNvPr id="0" name=""/>
        <dsp:cNvSpPr/>
      </dsp:nvSpPr>
      <dsp:spPr>
        <a:xfrm>
          <a:off x="867111" y="706"/>
          <a:ext cx="3033757" cy="182025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57" tIns="156041" rIns="148657" bIns="156041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u="sng" kern="1200" dirty="0"/>
            <a:t>Anamnéza:</a:t>
          </a:r>
          <a:r>
            <a:rPr lang="cs-CZ" sz="1600" kern="1200" dirty="0"/>
            <a:t> detailně hodnoceny ADL, zhodnocení domácího &amp; pracovního prostředí</a:t>
          </a:r>
          <a:endParaRPr lang="en-US" sz="1600" kern="1200" dirty="0"/>
        </a:p>
      </dsp:txBody>
      <dsp:txXfrm>
        <a:off x="867111" y="706"/>
        <a:ext cx="3033757" cy="1820254"/>
      </dsp:txXfrm>
    </dsp:sp>
    <dsp:sp modelId="{008AD2CA-560A-401A-AE06-94B18AAB22A7}">
      <dsp:nvSpPr>
        <dsp:cNvPr id="0" name=""/>
        <dsp:cNvSpPr/>
      </dsp:nvSpPr>
      <dsp:spPr>
        <a:xfrm>
          <a:off x="2383989" y="1819161"/>
          <a:ext cx="3731522" cy="667164"/>
        </a:xfrm>
        <a:custGeom>
          <a:avLst/>
          <a:gdLst/>
          <a:ahLst/>
          <a:cxnLst/>
          <a:rect l="0" t="0" r="0" b="0"/>
          <a:pathLst>
            <a:path>
              <a:moveTo>
                <a:pt x="3731522" y="0"/>
              </a:moveTo>
              <a:lnTo>
                <a:pt x="3731522" y="350682"/>
              </a:lnTo>
              <a:lnTo>
                <a:pt x="0" y="350682"/>
              </a:lnTo>
              <a:lnTo>
                <a:pt x="0" y="667164"/>
              </a:lnTo>
            </a:path>
          </a:pathLst>
        </a:custGeom>
        <a:noFill/>
        <a:ln w="6350" cap="flat" cmpd="sng" algn="ctr">
          <a:solidFill>
            <a:schemeClr val="accent5">
              <a:hueOff val="-1731721"/>
              <a:satOff val="-3008"/>
              <a:lumOff val="19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54846" y="2149254"/>
        <a:ext cx="189809" cy="6977"/>
      </dsp:txXfrm>
    </dsp:sp>
    <dsp:sp modelId="{AF088F46-E9ED-4252-869E-71C7C4E1DF3A}">
      <dsp:nvSpPr>
        <dsp:cNvPr id="0" name=""/>
        <dsp:cNvSpPr/>
      </dsp:nvSpPr>
      <dsp:spPr>
        <a:xfrm>
          <a:off x="4598633" y="706"/>
          <a:ext cx="3033757" cy="1820254"/>
        </a:xfrm>
        <a:prstGeom prst="rect">
          <a:avLst/>
        </a:prstGeom>
        <a:solidFill>
          <a:schemeClr val="accent5">
            <a:hueOff val="-1385377"/>
            <a:satOff val="-2406"/>
            <a:lumOff val="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57" tIns="156041" rIns="148657" bIns="156041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u="sng" kern="1200" dirty="0"/>
            <a:t>Aspekce:</a:t>
          </a:r>
          <a:r>
            <a:rPr lang="cs-CZ" sz="1600" kern="1200" dirty="0"/>
            <a:t> perzistující otoky, </a:t>
          </a:r>
          <a:r>
            <a:rPr lang="cs-CZ" sz="1600" kern="1200" dirty="0" err="1"/>
            <a:t>pchch</a:t>
          </a:r>
          <a:r>
            <a:rPr lang="cs-CZ" sz="1600" kern="1200" dirty="0"/>
            <a:t> prokrvení, jizvy... Stres? </a:t>
          </a:r>
          <a:endParaRPr lang="en-US" sz="1600" kern="1200" dirty="0"/>
        </a:p>
      </dsp:txBody>
      <dsp:txXfrm>
        <a:off x="4598633" y="706"/>
        <a:ext cx="3033757" cy="1820254"/>
      </dsp:txXfrm>
    </dsp:sp>
    <dsp:sp modelId="{B17261B3-81D0-40BA-9576-2E47447D9EEB}">
      <dsp:nvSpPr>
        <dsp:cNvPr id="0" name=""/>
        <dsp:cNvSpPr/>
      </dsp:nvSpPr>
      <dsp:spPr>
        <a:xfrm>
          <a:off x="3899068" y="3383133"/>
          <a:ext cx="6671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164" y="45720"/>
              </a:lnTo>
            </a:path>
          </a:pathLst>
        </a:custGeom>
        <a:noFill/>
        <a:ln w="6350" cap="flat" cmpd="sng" algn="ctr">
          <a:solidFill>
            <a:schemeClr val="accent5">
              <a:hueOff val="-3463443"/>
              <a:satOff val="-6016"/>
              <a:lumOff val="39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15206" y="3425364"/>
        <a:ext cx="34888" cy="6977"/>
      </dsp:txXfrm>
    </dsp:sp>
    <dsp:sp modelId="{94EDA0A7-1D0D-4629-B227-B8B403BAE50A}">
      <dsp:nvSpPr>
        <dsp:cNvPr id="0" name=""/>
        <dsp:cNvSpPr/>
      </dsp:nvSpPr>
      <dsp:spPr>
        <a:xfrm>
          <a:off x="867111" y="2518725"/>
          <a:ext cx="3033757" cy="1820254"/>
        </a:xfrm>
        <a:prstGeom prst="rect">
          <a:avLst/>
        </a:prstGeom>
        <a:solidFill>
          <a:schemeClr val="accent5">
            <a:hueOff val="-2770754"/>
            <a:satOff val="-4813"/>
            <a:lumOff val="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57" tIns="156041" rIns="148657" bIns="156041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u="sng" kern="1200" dirty="0"/>
            <a:t>Funkční vyšetření:</a:t>
          </a:r>
          <a:r>
            <a:rPr lang="cs-CZ" sz="1600" kern="1200" dirty="0"/>
            <a:t> třístupňová škála</a:t>
          </a:r>
          <a:endParaRPr lang="en-US" sz="1600" kern="1200" dirty="0"/>
        </a:p>
      </dsp:txBody>
      <dsp:txXfrm>
        <a:off x="867111" y="2518725"/>
        <a:ext cx="3033757" cy="1820254"/>
      </dsp:txXfrm>
    </dsp:sp>
    <dsp:sp modelId="{C621A7AA-DF7D-47E3-A496-22BC52884AFB}">
      <dsp:nvSpPr>
        <dsp:cNvPr id="0" name=""/>
        <dsp:cNvSpPr/>
      </dsp:nvSpPr>
      <dsp:spPr>
        <a:xfrm>
          <a:off x="2383989" y="4337180"/>
          <a:ext cx="3731522" cy="667164"/>
        </a:xfrm>
        <a:custGeom>
          <a:avLst/>
          <a:gdLst/>
          <a:ahLst/>
          <a:cxnLst/>
          <a:rect l="0" t="0" r="0" b="0"/>
          <a:pathLst>
            <a:path>
              <a:moveTo>
                <a:pt x="3731522" y="0"/>
              </a:moveTo>
              <a:lnTo>
                <a:pt x="3731522" y="350682"/>
              </a:lnTo>
              <a:lnTo>
                <a:pt x="0" y="350682"/>
              </a:lnTo>
              <a:lnTo>
                <a:pt x="0" y="667164"/>
              </a:lnTo>
            </a:path>
          </a:pathLst>
        </a:custGeom>
        <a:noFill/>
        <a:ln w="6350" cap="flat" cmpd="sng" algn="ctr">
          <a:solidFill>
            <a:schemeClr val="accent5">
              <a:hueOff val="-5195164"/>
              <a:satOff val="-9024"/>
              <a:lumOff val="58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54846" y="4667273"/>
        <a:ext cx="189809" cy="6977"/>
      </dsp:txXfrm>
    </dsp:sp>
    <dsp:sp modelId="{783521E9-026F-44D4-971F-BEC1CA77EE73}">
      <dsp:nvSpPr>
        <dsp:cNvPr id="0" name=""/>
        <dsp:cNvSpPr/>
      </dsp:nvSpPr>
      <dsp:spPr>
        <a:xfrm>
          <a:off x="4598633" y="2518725"/>
          <a:ext cx="3033757" cy="1820254"/>
        </a:xfrm>
        <a:prstGeom prst="rect">
          <a:avLst/>
        </a:prstGeom>
        <a:solidFill>
          <a:schemeClr val="accent5">
            <a:hueOff val="-4156132"/>
            <a:satOff val="-7219"/>
            <a:lumOff val="4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57" tIns="156041" rIns="148657" bIns="156041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u="sng" kern="1200" dirty="0"/>
            <a:t>Hodnocení habituálního držení</a:t>
          </a:r>
          <a:r>
            <a:rPr lang="cs-CZ" sz="1600" kern="1200" dirty="0"/>
            <a:t>: klopení pánve vpřed, zvedání hrudníku &amp; protažení šíje, postavení v ostatních segmentech</a:t>
          </a:r>
          <a:endParaRPr lang="en-US" sz="1600" kern="1200" dirty="0"/>
        </a:p>
      </dsp:txBody>
      <dsp:txXfrm>
        <a:off x="4598633" y="2518725"/>
        <a:ext cx="3033757" cy="1820254"/>
      </dsp:txXfrm>
    </dsp:sp>
    <dsp:sp modelId="{9094F488-EE2A-457F-84FD-C2212EB08513}">
      <dsp:nvSpPr>
        <dsp:cNvPr id="0" name=""/>
        <dsp:cNvSpPr/>
      </dsp:nvSpPr>
      <dsp:spPr>
        <a:xfrm>
          <a:off x="3899068" y="5901151"/>
          <a:ext cx="6671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164" y="45720"/>
              </a:lnTo>
            </a:path>
          </a:pathLst>
        </a:custGeom>
        <a:noFill/>
        <a:ln w="6350" cap="flat" cmpd="sng" algn="ctr">
          <a:solidFill>
            <a:schemeClr val="accent5">
              <a:hueOff val="-6926885"/>
              <a:satOff val="-12032"/>
              <a:lumOff val="78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15206" y="5943383"/>
        <a:ext cx="34888" cy="6977"/>
      </dsp:txXfrm>
    </dsp:sp>
    <dsp:sp modelId="{CF73AE4C-3983-46CF-91B8-E3C2AE4FA01F}">
      <dsp:nvSpPr>
        <dsp:cNvPr id="0" name=""/>
        <dsp:cNvSpPr/>
      </dsp:nvSpPr>
      <dsp:spPr>
        <a:xfrm>
          <a:off x="867111" y="5036744"/>
          <a:ext cx="3033757" cy="1820254"/>
        </a:xfrm>
        <a:prstGeom prst="rect">
          <a:avLst/>
        </a:prstGeom>
        <a:solidFill>
          <a:schemeClr val="accent5">
            <a:hueOff val="-5541508"/>
            <a:satOff val="-9626"/>
            <a:lumOff val="6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57" tIns="156041" rIns="148657" bIns="156041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u="sng" kern="1200" dirty="0"/>
            <a:t>Hodnocení korigovaného držení</a:t>
          </a:r>
          <a:endParaRPr lang="en-US" sz="1600" b="1" u="sng" kern="1200" dirty="0"/>
        </a:p>
      </dsp:txBody>
      <dsp:txXfrm>
        <a:off x="867111" y="5036744"/>
        <a:ext cx="3033757" cy="1820254"/>
      </dsp:txXfrm>
    </dsp:sp>
    <dsp:sp modelId="{F62A6A67-6FC9-41EE-B973-AC84BAB79F29}">
      <dsp:nvSpPr>
        <dsp:cNvPr id="0" name=""/>
        <dsp:cNvSpPr/>
      </dsp:nvSpPr>
      <dsp:spPr>
        <a:xfrm>
          <a:off x="4598633" y="5036744"/>
          <a:ext cx="3033757" cy="1820254"/>
        </a:xfrm>
        <a:prstGeom prst="rect">
          <a:avLst/>
        </a:prstGeom>
        <a:solidFill>
          <a:schemeClr val="accent5">
            <a:hueOff val="-6926885"/>
            <a:satOff val="-12032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57" tIns="156041" rIns="148657" bIns="156041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u="sng" kern="1200" dirty="0"/>
            <a:t>Srovnání obou hodnocení</a:t>
          </a:r>
          <a:r>
            <a:rPr lang="cs-CZ" sz="1600" kern="1200" dirty="0"/>
            <a:t> ukazuje na velikost funkční </a:t>
          </a:r>
          <a:r>
            <a:rPr lang="cs-CZ" sz="1600" kern="1200" dirty="0" err="1"/>
            <a:t>pch</a:t>
          </a:r>
          <a:r>
            <a:rPr lang="cs-CZ" sz="1600" kern="1200" dirty="0"/>
            <a:t> + 1. kritérium prognózy</a:t>
          </a:r>
          <a:endParaRPr lang="en-US" sz="1600" kern="1200" dirty="0"/>
        </a:p>
      </dsp:txBody>
      <dsp:txXfrm>
        <a:off x="4598633" y="5036744"/>
        <a:ext cx="3033757" cy="18202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B3E30B-A6C3-4DC9-9D65-9BDA84BB80FD}">
      <dsp:nvSpPr>
        <dsp:cNvPr id="0" name=""/>
        <dsp:cNvSpPr/>
      </dsp:nvSpPr>
      <dsp:spPr>
        <a:xfrm>
          <a:off x="0" y="55965"/>
          <a:ext cx="5874013" cy="13513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FUNKČNÍ ONEMOCNĚNÍ HYBNÉHO SYSTÉMU</a:t>
          </a:r>
          <a:endParaRPr lang="en-US" sz="3300" kern="1200"/>
        </a:p>
      </dsp:txBody>
      <dsp:txXfrm>
        <a:off x="65967" y="121932"/>
        <a:ext cx="5742079" cy="1219416"/>
      </dsp:txXfrm>
    </dsp:sp>
    <dsp:sp modelId="{371AA3B5-95B5-40CD-885C-29B011AE4072}">
      <dsp:nvSpPr>
        <dsp:cNvPr id="0" name=""/>
        <dsp:cNvSpPr/>
      </dsp:nvSpPr>
      <dsp:spPr>
        <a:xfrm>
          <a:off x="0" y="1502355"/>
          <a:ext cx="5874013" cy="13513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>
              <a:latin typeface="Source Sans Pro"/>
            </a:rPr>
            <a:t>ORTOPEDICKÁ ONEMOCNĚNÍ</a:t>
          </a:r>
        </a:p>
      </dsp:txBody>
      <dsp:txXfrm>
        <a:off x="65967" y="1568322"/>
        <a:ext cx="5742079" cy="1219416"/>
      </dsp:txXfrm>
    </dsp:sp>
    <dsp:sp modelId="{4FED8326-9165-49CF-99CA-88FA2BB1D08F}">
      <dsp:nvSpPr>
        <dsp:cNvPr id="0" name=""/>
        <dsp:cNvSpPr/>
      </dsp:nvSpPr>
      <dsp:spPr>
        <a:xfrm>
          <a:off x="0" y="2853705"/>
          <a:ext cx="5874013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500" tIns="41910" rIns="234696" bIns="419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600" kern="1200" dirty="0">
              <a:latin typeface="Source Sans Pro"/>
            </a:rPr>
            <a:t>Skoliózy  </a:t>
          </a:r>
        </a:p>
      </dsp:txBody>
      <dsp:txXfrm>
        <a:off x="0" y="2853705"/>
        <a:ext cx="5874013" cy="546480"/>
      </dsp:txXfrm>
    </dsp:sp>
    <dsp:sp modelId="{BE16A1A8-17FE-4DAE-B70C-7E3AA1B248C2}">
      <dsp:nvSpPr>
        <dsp:cNvPr id="0" name=""/>
        <dsp:cNvSpPr/>
      </dsp:nvSpPr>
      <dsp:spPr>
        <a:xfrm>
          <a:off x="0" y="3400185"/>
          <a:ext cx="5874013" cy="13513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NEUROLOGICKÁ ONEMOCNĚNÍ</a:t>
          </a:r>
          <a:endParaRPr lang="en-US" sz="3300" kern="1200"/>
        </a:p>
      </dsp:txBody>
      <dsp:txXfrm>
        <a:off x="65967" y="3466152"/>
        <a:ext cx="5742079" cy="1219416"/>
      </dsp:txXfrm>
    </dsp:sp>
    <dsp:sp modelId="{BE5E6859-4BB6-4735-A37E-9BD78E361014}">
      <dsp:nvSpPr>
        <dsp:cNvPr id="0" name=""/>
        <dsp:cNvSpPr/>
      </dsp:nvSpPr>
      <dsp:spPr>
        <a:xfrm>
          <a:off x="0" y="4751535"/>
          <a:ext cx="5874013" cy="922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500" tIns="41910" rIns="234696" bIns="419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600" kern="1200" dirty="0">
              <a:latin typeface="Source Sans Pro"/>
            </a:rPr>
            <a:t>Centrální léze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600" kern="1200" dirty="0">
              <a:latin typeface="Source Sans Pro"/>
            </a:rPr>
            <a:t>Parkinsonova nemoc</a:t>
          </a:r>
        </a:p>
      </dsp:txBody>
      <dsp:txXfrm>
        <a:off x="0" y="4751535"/>
        <a:ext cx="5874013" cy="9221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2034B-9853-4723-9CED-4435D025F367}">
      <dsp:nvSpPr>
        <dsp:cNvPr id="0" name=""/>
        <dsp:cNvSpPr/>
      </dsp:nvSpPr>
      <dsp:spPr>
        <a:xfrm>
          <a:off x="0" y="0"/>
          <a:ext cx="497477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EE6C55-DCD4-4FEF-BE47-484623EBF9D2}">
      <dsp:nvSpPr>
        <dsp:cNvPr id="0" name=""/>
        <dsp:cNvSpPr/>
      </dsp:nvSpPr>
      <dsp:spPr>
        <a:xfrm>
          <a:off x="0" y="0"/>
          <a:ext cx="4974771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Instrukce o správném držení těla</a:t>
          </a:r>
          <a:endParaRPr lang="en-US" sz="2100" kern="1200"/>
        </a:p>
      </dsp:txBody>
      <dsp:txXfrm>
        <a:off x="0" y="0"/>
        <a:ext cx="4974771" cy="1087834"/>
      </dsp:txXfrm>
    </dsp:sp>
    <dsp:sp modelId="{66053AC8-DFBB-47E5-A862-03D60AEE0F00}">
      <dsp:nvSpPr>
        <dsp:cNvPr id="0" name=""/>
        <dsp:cNvSpPr/>
      </dsp:nvSpPr>
      <dsp:spPr>
        <a:xfrm>
          <a:off x="0" y="1087834"/>
          <a:ext cx="497477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8BACC7-388B-46F8-AD1B-D364E2F67EDC}">
      <dsp:nvSpPr>
        <dsp:cNvPr id="0" name=""/>
        <dsp:cNvSpPr/>
      </dsp:nvSpPr>
      <dsp:spPr>
        <a:xfrm>
          <a:off x="0" y="1087834"/>
          <a:ext cx="4974771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Model 3 ozubených kol reprezentující 3 základní pohyby: klopení pánve vpřed, zvednutí hrudníku, protažení šíje</a:t>
          </a:r>
          <a:endParaRPr lang="en-US" sz="2100" kern="1200"/>
        </a:p>
      </dsp:txBody>
      <dsp:txXfrm>
        <a:off x="0" y="1087834"/>
        <a:ext cx="4974771" cy="1087834"/>
      </dsp:txXfrm>
    </dsp:sp>
    <dsp:sp modelId="{CC11DAEF-9295-4849-BAA8-E62C15D399D3}">
      <dsp:nvSpPr>
        <dsp:cNvPr id="0" name=""/>
        <dsp:cNvSpPr/>
      </dsp:nvSpPr>
      <dsp:spPr>
        <a:xfrm>
          <a:off x="0" y="2175669"/>
          <a:ext cx="497477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C6149B-BB29-46FC-9975-60B7D9E9FABE}">
      <dsp:nvSpPr>
        <dsp:cNvPr id="0" name=""/>
        <dsp:cNvSpPr/>
      </dsp:nvSpPr>
      <dsp:spPr>
        <a:xfrm>
          <a:off x="0" y="2175669"/>
          <a:ext cx="4974771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Thoracolumbální lordóza: protažená od os sacrum po Th5</a:t>
          </a:r>
          <a:endParaRPr lang="en-US" sz="2100" kern="1200"/>
        </a:p>
      </dsp:txBody>
      <dsp:txXfrm>
        <a:off x="0" y="2175669"/>
        <a:ext cx="4974771" cy="1087834"/>
      </dsp:txXfrm>
    </dsp:sp>
    <dsp:sp modelId="{754C4CD2-8CC2-47D5-BEDF-FAC19E6927F2}">
      <dsp:nvSpPr>
        <dsp:cNvPr id="0" name=""/>
        <dsp:cNvSpPr/>
      </dsp:nvSpPr>
      <dsp:spPr>
        <a:xfrm>
          <a:off x="0" y="3263503"/>
          <a:ext cx="497477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B96F84-A1BF-409A-9683-14C3BB7719B4}">
      <dsp:nvSpPr>
        <dsp:cNvPr id="0" name=""/>
        <dsp:cNvSpPr/>
      </dsp:nvSpPr>
      <dsp:spPr>
        <a:xfrm>
          <a:off x="0" y="3263503"/>
          <a:ext cx="4974771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Možné vlivy končetin na držení těla</a:t>
          </a:r>
          <a:endParaRPr lang="en-US" sz="2100" kern="1200"/>
        </a:p>
      </dsp:txBody>
      <dsp:txXfrm>
        <a:off x="0" y="3263503"/>
        <a:ext cx="4974771" cy="10878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29C8F-FA1B-440D-8BD8-07E58C5FF8C3}">
      <dsp:nvSpPr>
        <dsp:cNvPr id="0" name=""/>
        <dsp:cNvSpPr/>
      </dsp:nvSpPr>
      <dsp:spPr>
        <a:xfrm>
          <a:off x="0" y="5148"/>
          <a:ext cx="12201235" cy="11982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FA5E78-ACE8-4FBA-80C2-0D3F8B221F04}">
      <dsp:nvSpPr>
        <dsp:cNvPr id="0" name=""/>
        <dsp:cNvSpPr/>
      </dsp:nvSpPr>
      <dsp:spPr>
        <a:xfrm>
          <a:off x="362481" y="274762"/>
          <a:ext cx="659057" cy="6590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6289FD-F7B8-46DE-8D96-904753F59E23}">
      <dsp:nvSpPr>
        <dsp:cNvPr id="0" name=""/>
        <dsp:cNvSpPr/>
      </dsp:nvSpPr>
      <dsp:spPr>
        <a:xfrm>
          <a:off x="1384020" y="5148"/>
          <a:ext cx="5490555" cy="1198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819" tIns="126819" rIns="126819" bIns="126819" numCol="1" spcCol="1270" anchor="ctr" anchorCtr="0">
          <a:noAutofit/>
        </a:bodyPr>
        <a:lstStyle/>
        <a:p>
          <a:pPr marL="0" lvl="0" indent="0" algn="l" defTabSz="9779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je preventivní koncepcí boje s bolestí v </a:t>
          </a:r>
          <a:r>
            <a:rPr lang="cs-CZ" sz="2200" kern="1200" dirty="0">
              <a:latin typeface="Source Sans Pro"/>
            </a:rPr>
            <a:t>pohybové soustavě</a:t>
          </a:r>
          <a:endParaRPr lang="en-US" sz="2200" kern="1200" dirty="0">
            <a:latin typeface="Source Sans Pro"/>
          </a:endParaRPr>
        </a:p>
      </dsp:txBody>
      <dsp:txXfrm>
        <a:off x="1384020" y="5148"/>
        <a:ext cx="5490555" cy="1198286"/>
      </dsp:txXfrm>
    </dsp:sp>
    <dsp:sp modelId="{0488396A-03BB-4C85-8741-850335108AF2}">
      <dsp:nvSpPr>
        <dsp:cNvPr id="0" name=""/>
        <dsp:cNvSpPr/>
      </dsp:nvSpPr>
      <dsp:spPr>
        <a:xfrm>
          <a:off x="6874576" y="5148"/>
          <a:ext cx="5325305" cy="1198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819" tIns="126819" rIns="126819" bIns="126819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latin typeface="Source Sans Pro"/>
            </a:rPr>
            <a:t>objasňuje</a:t>
          </a:r>
          <a:r>
            <a:rPr lang="cs-CZ" sz="1100" kern="1200" dirty="0"/>
            <a:t> vznik bolestí v </a:t>
          </a:r>
          <a:r>
            <a:rPr lang="cs-CZ" sz="1100" kern="1200" dirty="0">
              <a:latin typeface="Source Sans Pro"/>
            </a:rPr>
            <a:t>hybné soustavě</a:t>
          </a:r>
          <a:endParaRPr lang="en-US" sz="1100" kern="1200" dirty="0">
            <a:latin typeface="Source Sans Pro"/>
          </a:endParaRPr>
        </a:p>
        <a:p>
          <a:pPr marL="0" lvl="0" indent="0" algn="l" defTabSz="4889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latin typeface="Source Sans Pro"/>
            </a:rPr>
            <a:t>systematizuje</a:t>
          </a:r>
          <a:r>
            <a:rPr lang="cs-CZ" sz="1100" kern="1200" dirty="0"/>
            <a:t> metody, které mají od obtíží pomoci </a:t>
          </a:r>
          <a:r>
            <a:rPr lang="cs-CZ" sz="1100" kern="1200" dirty="0">
              <a:latin typeface="Source Sans Pro"/>
            </a:rPr>
            <a:t>trvale 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latin typeface="Source Sans Pro"/>
            </a:rPr>
            <a:t>popisuje</a:t>
          </a:r>
          <a:r>
            <a:rPr lang="cs-CZ" sz="1100" kern="1200" dirty="0"/>
            <a:t> zásady chování se ke svému tělu v nejčastějších denních </a:t>
          </a:r>
          <a:r>
            <a:rPr lang="cs-CZ" sz="1100" kern="1200" dirty="0">
              <a:latin typeface="Source Sans Pro"/>
            </a:rPr>
            <a:t>situacích</a:t>
          </a:r>
        </a:p>
        <a:p>
          <a:pPr marL="0" lvl="0" indent="0" algn="l" defTabSz="4889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latin typeface="Source Sans Pro"/>
            </a:rPr>
            <a:t>popisuje</a:t>
          </a:r>
          <a:r>
            <a:rPr lang="cs-CZ" sz="1100" kern="1200" dirty="0"/>
            <a:t> vhodné x nevhodné zátěžové </a:t>
          </a:r>
          <a:r>
            <a:rPr lang="cs-CZ" sz="1100" kern="1200" dirty="0">
              <a:latin typeface="Source Sans Pro"/>
            </a:rPr>
            <a:t>polohy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latin typeface="Source Sans Pro"/>
            </a:rPr>
            <a:t>doporučuje</a:t>
          </a:r>
          <a:r>
            <a:rPr lang="cs-CZ" sz="1100" kern="1200" dirty="0"/>
            <a:t> vhodné cvičení</a:t>
          </a:r>
        </a:p>
      </dsp:txBody>
      <dsp:txXfrm>
        <a:off x="6874576" y="5148"/>
        <a:ext cx="5325305" cy="1198286"/>
      </dsp:txXfrm>
    </dsp:sp>
    <dsp:sp modelId="{6486D817-5E47-4B28-A999-42A509F469C6}">
      <dsp:nvSpPr>
        <dsp:cNvPr id="0" name=""/>
        <dsp:cNvSpPr/>
      </dsp:nvSpPr>
      <dsp:spPr>
        <a:xfrm>
          <a:off x="0" y="1503006"/>
          <a:ext cx="12201235" cy="11982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1E5750-382F-42C8-817A-CF47613DCACC}">
      <dsp:nvSpPr>
        <dsp:cNvPr id="0" name=""/>
        <dsp:cNvSpPr/>
      </dsp:nvSpPr>
      <dsp:spPr>
        <a:xfrm>
          <a:off x="362481" y="1772620"/>
          <a:ext cx="659057" cy="6590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7510F1-93AD-4039-8398-10171D05278B}">
      <dsp:nvSpPr>
        <dsp:cNvPr id="0" name=""/>
        <dsp:cNvSpPr/>
      </dsp:nvSpPr>
      <dsp:spPr>
        <a:xfrm>
          <a:off x="1384020" y="1503006"/>
          <a:ext cx="10815861" cy="1198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819" tIns="126819" rIns="126819" bIns="12681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Systematizuje metody pro minimalizování &amp; prevenci algické symptomatologie.</a:t>
          </a:r>
          <a:endParaRPr lang="en-US" sz="2200" kern="1200" dirty="0"/>
        </a:p>
      </dsp:txBody>
      <dsp:txXfrm>
        <a:off x="1384020" y="1503006"/>
        <a:ext cx="10815861" cy="1198286"/>
      </dsp:txXfrm>
    </dsp:sp>
    <dsp:sp modelId="{3891D2A4-0836-4E94-BCF6-563499F5022F}">
      <dsp:nvSpPr>
        <dsp:cNvPr id="0" name=""/>
        <dsp:cNvSpPr/>
      </dsp:nvSpPr>
      <dsp:spPr>
        <a:xfrm>
          <a:off x="0" y="3000863"/>
          <a:ext cx="12201235" cy="11982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445292-3DF2-44B5-8752-E0C7C6002EC0}">
      <dsp:nvSpPr>
        <dsp:cNvPr id="0" name=""/>
        <dsp:cNvSpPr/>
      </dsp:nvSpPr>
      <dsp:spPr>
        <a:xfrm>
          <a:off x="362481" y="3270478"/>
          <a:ext cx="659057" cy="6590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56E9A4-91B1-4861-AF9F-A68BEB1B1AE8}">
      <dsp:nvSpPr>
        <dsp:cNvPr id="0" name=""/>
        <dsp:cNvSpPr/>
      </dsp:nvSpPr>
      <dsp:spPr>
        <a:xfrm>
          <a:off x="1384020" y="3000863"/>
          <a:ext cx="10815861" cy="1198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819" tIns="126819" rIns="126819" bIns="12681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>
              <a:latin typeface="Source Sans Pro"/>
            </a:rPr>
            <a:t>Cílem je edukace optimalizace pohybu v různých zátěžových situacích.</a:t>
          </a:r>
        </a:p>
      </dsp:txBody>
      <dsp:txXfrm>
        <a:off x="1384020" y="3000863"/>
        <a:ext cx="10815861" cy="1198286"/>
      </dsp:txXfrm>
    </dsp:sp>
    <dsp:sp modelId="{E33F4722-1DD8-411A-AEA2-1497A7BE660A}">
      <dsp:nvSpPr>
        <dsp:cNvPr id="0" name=""/>
        <dsp:cNvSpPr/>
      </dsp:nvSpPr>
      <dsp:spPr>
        <a:xfrm>
          <a:off x="0" y="4498721"/>
          <a:ext cx="12201235" cy="11982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C58B4D-53CB-460F-90F8-0D24B4DB3DF6}">
      <dsp:nvSpPr>
        <dsp:cNvPr id="0" name=""/>
        <dsp:cNvSpPr/>
      </dsp:nvSpPr>
      <dsp:spPr>
        <a:xfrm>
          <a:off x="362481" y="4768335"/>
          <a:ext cx="659057" cy="65905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24D59-EFF4-43CD-A3BB-0C837B45F69E}">
      <dsp:nvSpPr>
        <dsp:cNvPr id="0" name=""/>
        <dsp:cNvSpPr/>
      </dsp:nvSpPr>
      <dsp:spPr>
        <a:xfrm>
          <a:off x="1384020" y="4498721"/>
          <a:ext cx="5490555" cy="1198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819" tIns="126819" rIns="126819" bIns="12681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Prostředky: </a:t>
          </a:r>
          <a:endParaRPr lang="en-US" sz="2200" kern="1200" dirty="0"/>
        </a:p>
      </dsp:txBody>
      <dsp:txXfrm>
        <a:off x="1384020" y="4498721"/>
        <a:ext cx="5490555" cy="1198286"/>
      </dsp:txXfrm>
    </dsp:sp>
    <dsp:sp modelId="{512EE98B-FC58-4084-B57F-3A64811B466A}">
      <dsp:nvSpPr>
        <dsp:cNvPr id="0" name=""/>
        <dsp:cNvSpPr/>
      </dsp:nvSpPr>
      <dsp:spPr>
        <a:xfrm>
          <a:off x="6874576" y="4498721"/>
          <a:ext cx="5325305" cy="1198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819" tIns="126819" rIns="126819" bIns="126819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Informace</a:t>
          </a: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Cvičení </a:t>
          </a: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Vypracování zásad chování ke svému tělu při ADL</a:t>
          </a:r>
          <a:endParaRPr lang="en-US" sz="1100" kern="1200" dirty="0"/>
        </a:p>
      </dsp:txBody>
      <dsp:txXfrm>
        <a:off x="6874576" y="4498721"/>
        <a:ext cx="5325305" cy="11982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BD83A-36E4-48B6-85B4-7983D8256C38}">
      <dsp:nvSpPr>
        <dsp:cNvPr id="0" name=""/>
        <dsp:cNvSpPr/>
      </dsp:nvSpPr>
      <dsp:spPr>
        <a:xfrm>
          <a:off x="0" y="813862"/>
          <a:ext cx="6866921" cy="9359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Pacienti s chybnými pohybovými návyky</a:t>
          </a:r>
          <a:endParaRPr lang="en-US" sz="2300" kern="1200" dirty="0"/>
        </a:p>
      </dsp:txBody>
      <dsp:txXfrm>
        <a:off x="45690" y="859552"/>
        <a:ext cx="6775541" cy="844583"/>
      </dsp:txXfrm>
    </dsp:sp>
    <dsp:sp modelId="{AAB20F73-E2FC-44B6-9555-43C12D714C2D}">
      <dsp:nvSpPr>
        <dsp:cNvPr id="0" name=""/>
        <dsp:cNvSpPr/>
      </dsp:nvSpPr>
      <dsp:spPr>
        <a:xfrm>
          <a:off x="0" y="1816066"/>
          <a:ext cx="6866921" cy="935963"/>
        </a:xfrm>
        <a:prstGeom prst="roundRect">
          <a:avLst/>
        </a:prstGeom>
        <a:solidFill>
          <a:schemeClr val="accent2">
            <a:hueOff val="-620693"/>
            <a:satOff val="-982"/>
            <a:lumOff val="-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FPPS</a:t>
          </a:r>
          <a:endParaRPr lang="en-US" sz="2300" kern="1200" dirty="0"/>
        </a:p>
      </dsp:txBody>
      <dsp:txXfrm>
        <a:off x="45690" y="1861756"/>
        <a:ext cx="6775541" cy="844583"/>
      </dsp:txXfrm>
    </dsp:sp>
    <dsp:sp modelId="{56705DB2-F291-4B0A-B19C-58E36FFE26D4}">
      <dsp:nvSpPr>
        <dsp:cNvPr id="0" name=""/>
        <dsp:cNvSpPr/>
      </dsp:nvSpPr>
      <dsp:spPr>
        <a:xfrm>
          <a:off x="0" y="2818269"/>
          <a:ext cx="6866921" cy="935963"/>
        </a:xfrm>
        <a:prstGeom prst="roundRect">
          <a:avLst/>
        </a:prstGeom>
        <a:solidFill>
          <a:schemeClr val="accent2">
            <a:hueOff val="-1241385"/>
            <a:satOff val="-1965"/>
            <a:lumOff val="-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>
              <a:latin typeface="Source Sans Pro"/>
            </a:rPr>
            <a:t>U pacientů se strukturálními</a:t>
          </a:r>
          <a:r>
            <a:rPr lang="cs-CZ" sz="2300" kern="1200" dirty="0"/>
            <a:t> </a:t>
          </a:r>
          <a:r>
            <a:rPr lang="cs-CZ" sz="2300" kern="1200" dirty="0">
              <a:latin typeface="Source Sans Pro"/>
            </a:rPr>
            <a:t>poruchami</a:t>
          </a:r>
          <a:r>
            <a:rPr lang="cs-CZ" sz="2300" kern="1200" dirty="0"/>
            <a:t> s přetrvávajícími neekonomickými pohybovými návyky</a:t>
          </a:r>
          <a:endParaRPr lang="en-US" sz="2300" kern="1200" dirty="0"/>
        </a:p>
      </dsp:txBody>
      <dsp:txXfrm>
        <a:off x="45690" y="2863959"/>
        <a:ext cx="6775541" cy="844583"/>
      </dsp:txXfrm>
    </dsp:sp>
    <dsp:sp modelId="{5BDC3C3B-904B-446E-B497-4072EE5C7277}">
      <dsp:nvSpPr>
        <dsp:cNvPr id="0" name=""/>
        <dsp:cNvSpPr/>
      </dsp:nvSpPr>
      <dsp:spPr>
        <a:xfrm>
          <a:off x="0" y="3820473"/>
          <a:ext cx="6866921" cy="935963"/>
        </a:xfrm>
        <a:prstGeom prst="roundRect">
          <a:avLst/>
        </a:prstGeom>
        <a:solidFill>
          <a:schemeClr val="accent2">
            <a:hueOff val="-1862078"/>
            <a:satOff val="-2947"/>
            <a:lumOff val="-17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Pro pacienty ohrožených statickým či dynamickým přetěžováním pohybového ústrojí</a:t>
          </a:r>
          <a:endParaRPr lang="en-US" sz="2300" kern="1200" dirty="0"/>
        </a:p>
      </dsp:txBody>
      <dsp:txXfrm>
        <a:off x="45690" y="3866163"/>
        <a:ext cx="6775541" cy="844583"/>
      </dsp:txXfrm>
    </dsp:sp>
    <dsp:sp modelId="{B6C1A06F-12C9-4722-A28A-F5E5D6CF287A}">
      <dsp:nvSpPr>
        <dsp:cNvPr id="0" name=""/>
        <dsp:cNvSpPr/>
      </dsp:nvSpPr>
      <dsp:spPr>
        <a:xfrm>
          <a:off x="0" y="4822676"/>
          <a:ext cx="6866921" cy="935963"/>
        </a:xfrm>
        <a:prstGeom prst="roundRect">
          <a:avLst/>
        </a:prstGeom>
        <a:solidFill>
          <a:schemeClr val="accent2">
            <a:hueOff val="-2482771"/>
            <a:satOff val="-3929"/>
            <a:lumOff val="-23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 err="1"/>
            <a:t>Hypermobilní</a:t>
          </a:r>
          <a:r>
            <a:rPr lang="cs-CZ" sz="2300" kern="1200" dirty="0"/>
            <a:t> jedinci</a:t>
          </a:r>
          <a:endParaRPr lang="en-US" sz="2300" kern="1200" dirty="0"/>
        </a:p>
      </dsp:txBody>
      <dsp:txXfrm>
        <a:off x="45690" y="4868366"/>
        <a:ext cx="6775541" cy="8445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A51852-7BDE-4AA3-AB12-1A7825F48F44}">
      <dsp:nvSpPr>
        <dsp:cNvPr id="0" name=""/>
        <dsp:cNvSpPr/>
      </dsp:nvSpPr>
      <dsp:spPr>
        <a:xfrm>
          <a:off x="0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2CC4A-8F8D-4562-A370-8B0DC57E9DBC}">
      <dsp:nvSpPr>
        <dsp:cNvPr id="0" name=""/>
        <dsp:cNvSpPr/>
      </dsp:nvSpPr>
      <dsp:spPr>
        <a:xfrm>
          <a:off x="328612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Pacienti s akutními bolestmi</a:t>
          </a:r>
          <a:endParaRPr lang="en-US" sz="2700" kern="1200"/>
        </a:p>
      </dsp:txBody>
      <dsp:txXfrm>
        <a:off x="383617" y="1447754"/>
        <a:ext cx="2847502" cy="1768010"/>
      </dsp:txXfrm>
    </dsp:sp>
    <dsp:sp modelId="{B1E92838-7665-41D5-81B2-34AA2D457394}">
      <dsp:nvSpPr>
        <dsp:cNvPr id="0" name=""/>
        <dsp:cNvSpPr/>
      </dsp:nvSpPr>
      <dsp:spPr>
        <a:xfrm>
          <a:off x="3614737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B41C96-00F7-41E8-B7F8-1DF522B52E65}">
      <dsp:nvSpPr>
        <dsp:cNvPr id="0" name=""/>
        <dsp:cNvSpPr/>
      </dsp:nvSpPr>
      <dsp:spPr>
        <a:xfrm>
          <a:off x="3943350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Poruchy CNS, kdy je ovlivněno řízení hybnosti (RS,…)</a:t>
          </a:r>
          <a:endParaRPr lang="en-US" sz="2700" kern="1200"/>
        </a:p>
      </dsp:txBody>
      <dsp:txXfrm>
        <a:off x="3998355" y="1447754"/>
        <a:ext cx="2847502" cy="1768010"/>
      </dsp:txXfrm>
    </dsp:sp>
    <dsp:sp modelId="{6D5AAEFC-A983-4061-AC5D-81A8B386A494}">
      <dsp:nvSpPr>
        <dsp:cNvPr id="0" name=""/>
        <dsp:cNvSpPr/>
      </dsp:nvSpPr>
      <dsp:spPr>
        <a:xfrm>
          <a:off x="7229475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632BDA-089B-4E40-ADC2-F31EFADCCD69}">
      <dsp:nvSpPr>
        <dsp:cNvPr id="0" name=""/>
        <dsp:cNvSpPr/>
      </dsp:nvSpPr>
      <dsp:spPr>
        <a:xfrm>
          <a:off x="7558087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Aktivně nespolupracující jedinci</a:t>
          </a:r>
          <a:endParaRPr lang="en-US" sz="2700" kern="1200"/>
        </a:p>
      </dsp:txBody>
      <dsp:txXfrm>
        <a:off x="7613092" y="1447754"/>
        <a:ext cx="2847502" cy="17680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F7C11-4B92-4D50-A105-CFF09010286C}">
      <dsp:nvSpPr>
        <dsp:cNvPr id="0" name=""/>
        <dsp:cNvSpPr/>
      </dsp:nvSpPr>
      <dsp:spPr>
        <a:xfrm>
          <a:off x="0" y="383702"/>
          <a:ext cx="7079413" cy="7370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>
              <a:latin typeface="Source Sans Pro"/>
            </a:rPr>
            <a:t>neekonomické</a:t>
          </a:r>
          <a:r>
            <a:rPr lang="cs-CZ" sz="3000" kern="1200" dirty="0"/>
            <a:t> zatěžování</a:t>
          </a:r>
          <a:endParaRPr lang="en-US" sz="3000" kern="1200" dirty="0"/>
        </a:p>
      </dsp:txBody>
      <dsp:txXfrm>
        <a:off x="35982" y="419684"/>
        <a:ext cx="7007449" cy="665135"/>
      </dsp:txXfrm>
    </dsp:sp>
    <dsp:sp modelId="{23C29D58-AECB-4895-B447-1FE6FDB72155}">
      <dsp:nvSpPr>
        <dsp:cNvPr id="0" name=""/>
        <dsp:cNvSpPr/>
      </dsp:nvSpPr>
      <dsp:spPr>
        <a:xfrm>
          <a:off x="0" y="1207202"/>
          <a:ext cx="7079413" cy="737099"/>
        </a:xfrm>
        <a:prstGeom prst="roundRect">
          <a:avLst/>
        </a:prstGeom>
        <a:solidFill>
          <a:schemeClr val="accent5">
            <a:hueOff val="-1154481"/>
            <a:satOff val="-2005"/>
            <a:lumOff val="1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chybné pohybové stereotypy</a:t>
          </a:r>
          <a:endParaRPr lang="en-US" sz="3000" kern="1200" dirty="0"/>
        </a:p>
      </dsp:txBody>
      <dsp:txXfrm>
        <a:off x="35982" y="1243184"/>
        <a:ext cx="7007449" cy="665135"/>
      </dsp:txXfrm>
    </dsp:sp>
    <dsp:sp modelId="{ECEA7CA6-0159-4432-8049-65267ABC6529}">
      <dsp:nvSpPr>
        <dsp:cNvPr id="0" name=""/>
        <dsp:cNvSpPr/>
      </dsp:nvSpPr>
      <dsp:spPr>
        <a:xfrm>
          <a:off x="0" y="2030702"/>
          <a:ext cx="7079413" cy="737099"/>
        </a:xfrm>
        <a:prstGeom prst="roundRect">
          <a:avLst/>
        </a:prstGeom>
        <a:solidFill>
          <a:schemeClr val="accent5">
            <a:hueOff val="-2308962"/>
            <a:satOff val="-4011"/>
            <a:lumOff val="2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>
              <a:latin typeface="Source Sans Pro"/>
            </a:rPr>
            <a:t>bolest</a:t>
          </a:r>
          <a:endParaRPr lang="en-US" sz="3000" kern="1200" dirty="0"/>
        </a:p>
      </dsp:txBody>
      <dsp:txXfrm>
        <a:off x="35982" y="2066684"/>
        <a:ext cx="7007449" cy="665135"/>
      </dsp:txXfrm>
    </dsp:sp>
    <dsp:sp modelId="{322F0E10-8AD4-45AE-BA9B-2EBFD3A31DEB}">
      <dsp:nvSpPr>
        <dsp:cNvPr id="0" name=""/>
        <dsp:cNvSpPr/>
      </dsp:nvSpPr>
      <dsp:spPr>
        <a:xfrm>
          <a:off x="0" y="2854202"/>
          <a:ext cx="7079413" cy="737099"/>
        </a:xfrm>
        <a:prstGeom prst="roundRect">
          <a:avLst/>
        </a:prstGeom>
        <a:solidFill>
          <a:schemeClr val="accent5">
            <a:hueOff val="-3463443"/>
            <a:satOff val="-6016"/>
            <a:lumOff val="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>
              <a:latin typeface="Source Sans Pro"/>
            </a:rPr>
            <a:t>otupení</a:t>
          </a:r>
          <a:r>
            <a:rPr lang="cs-CZ" sz="3000" kern="1200" dirty="0"/>
            <a:t> bolesti farmaky</a:t>
          </a:r>
          <a:endParaRPr lang="en-US" sz="3000" kern="1200" dirty="0"/>
        </a:p>
      </dsp:txBody>
      <dsp:txXfrm>
        <a:off x="35982" y="2890184"/>
        <a:ext cx="7007449" cy="665135"/>
      </dsp:txXfrm>
    </dsp:sp>
    <dsp:sp modelId="{73ED04B0-5CC4-4C3D-BD13-D17C3056C30D}">
      <dsp:nvSpPr>
        <dsp:cNvPr id="0" name=""/>
        <dsp:cNvSpPr/>
      </dsp:nvSpPr>
      <dsp:spPr>
        <a:xfrm>
          <a:off x="0" y="3677702"/>
          <a:ext cx="7079413" cy="737099"/>
        </a:xfrm>
        <a:prstGeom prst="roundRect">
          <a:avLst/>
        </a:prstGeom>
        <a:solidFill>
          <a:schemeClr val="accent5">
            <a:hueOff val="-4617924"/>
            <a:satOff val="-8021"/>
            <a:lumOff val="5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>
              <a:latin typeface="Source Sans Pro"/>
            </a:rPr>
            <a:t>další</a:t>
          </a:r>
          <a:r>
            <a:rPr lang="cs-CZ" sz="3000" kern="1200" dirty="0"/>
            <a:t> přetížení </a:t>
          </a:r>
          <a:r>
            <a:rPr lang="cs-CZ" sz="3000" kern="1200" dirty="0">
              <a:latin typeface="Source Sans Pro"/>
            </a:rPr>
            <a:t>struktury</a:t>
          </a:r>
          <a:endParaRPr lang="en-US" sz="3000" kern="1200" dirty="0">
            <a:latin typeface="Source Sans Pro"/>
          </a:endParaRPr>
        </a:p>
      </dsp:txBody>
      <dsp:txXfrm>
        <a:off x="35982" y="3713684"/>
        <a:ext cx="7007449" cy="665135"/>
      </dsp:txXfrm>
    </dsp:sp>
    <dsp:sp modelId="{A4B378C5-237D-451C-A4D8-EFF42A36B286}">
      <dsp:nvSpPr>
        <dsp:cNvPr id="0" name=""/>
        <dsp:cNvSpPr/>
      </dsp:nvSpPr>
      <dsp:spPr>
        <a:xfrm>
          <a:off x="0" y="4501202"/>
          <a:ext cx="7079413" cy="737099"/>
        </a:xfrm>
        <a:prstGeom prst="roundRect">
          <a:avLst/>
        </a:prstGeom>
        <a:solidFill>
          <a:schemeClr val="accent5">
            <a:hueOff val="-5772404"/>
            <a:satOff val="-10027"/>
            <a:lumOff val="6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>
              <a:latin typeface="Source Sans Pro"/>
            </a:rPr>
            <a:t>bolest</a:t>
          </a:r>
        </a:p>
      </dsp:txBody>
      <dsp:txXfrm>
        <a:off x="35982" y="4537184"/>
        <a:ext cx="7007449" cy="665135"/>
      </dsp:txXfrm>
    </dsp:sp>
    <dsp:sp modelId="{5D9EC66E-28AB-478E-A2CA-7C0A79FB2F22}">
      <dsp:nvSpPr>
        <dsp:cNvPr id="0" name=""/>
        <dsp:cNvSpPr/>
      </dsp:nvSpPr>
      <dsp:spPr>
        <a:xfrm>
          <a:off x="0" y="5324702"/>
          <a:ext cx="7079413" cy="737099"/>
        </a:xfrm>
        <a:prstGeom prst="roundRect">
          <a:avLst/>
        </a:prstGeom>
        <a:solidFill>
          <a:schemeClr val="accent5">
            <a:hueOff val="-6926885"/>
            <a:satOff val="-12032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přechod funkční poruchy do strukturální</a:t>
          </a:r>
          <a:r>
            <a:rPr lang="cs-CZ" sz="3000" kern="1200" dirty="0">
              <a:latin typeface="Source Sans Pro"/>
            </a:rPr>
            <a:t>  </a:t>
          </a:r>
          <a:endParaRPr lang="cs-CZ" sz="3000" kern="1200" dirty="0"/>
        </a:p>
      </dsp:txBody>
      <dsp:txXfrm>
        <a:off x="35982" y="5360684"/>
        <a:ext cx="7007449" cy="6651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C7EE4-FBA0-40F9-BBB0-154132E936F2}">
      <dsp:nvSpPr>
        <dsp:cNvPr id="0" name=""/>
        <dsp:cNvSpPr/>
      </dsp:nvSpPr>
      <dsp:spPr>
        <a:xfrm>
          <a:off x="438181" y="0"/>
          <a:ext cx="6687958" cy="668795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CC9D71-A1FC-45BB-9355-6E305916D89A}">
      <dsp:nvSpPr>
        <dsp:cNvPr id="0" name=""/>
        <dsp:cNvSpPr/>
      </dsp:nvSpPr>
      <dsp:spPr>
        <a:xfrm>
          <a:off x="872898" y="434717"/>
          <a:ext cx="2675183" cy="267518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b="1" kern="1200" dirty="0"/>
            <a:t>Uvědomování si vlastního těla:</a:t>
          </a:r>
          <a:r>
            <a:rPr lang="cs-CZ" sz="1400" kern="1200" dirty="0"/>
            <a:t> autodiagnostika svalového napětí v různých posturálně zatěžujících situacích.</a:t>
          </a:r>
          <a:r>
            <a:rPr lang="cs-CZ" sz="1400" b="1" kern="1200" dirty="0"/>
            <a:t> </a:t>
          </a:r>
          <a:endParaRPr lang="en-US" sz="1400" kern="1200" dirty="0"/>
        </a:p>
      </dsp:txBody>
      <dsp:txXfrm>
        <a:off x="1003490" y="565309"/>
        <a:ext cx="2413999" cy="2413999"/>
      </dsp:txXfrm>
    </dsp:sp>
    <dsp:sp modelId="{47C5F026-C987-467C-90D3-2876E43C261B}">
      <dsp:nvSpPr>
        <dsp:cNvPr id="0" name=""/>
        <dsp:cNvSpPr/>
      </dsp:nvSpPr>
      <dsp:spPr>
        <a:xfrm>
          <a:off x="4016239" y="434717"/>
          <a:ext cx="2675183" cy="2675183"/>
        </a:xfrm>
        <a:prstGeom prst="roundRect">
          <a:avLst/>
        </a:prstGeom>
        <a:solidFill>
          <a:schemeClr val="accent5">
            <a:hueOff val="-2308962"/>
            <a:satOff val="-4011"/>
            <a:lumOff val="2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b="1" kern="1200" dirty="0"/>
            <a:t>Svalová hygiena: </a:t>
          </a:r>
          <a:r>
            <a:rPr lang="cs-CZ" sz="1400" kern="1200" dirty="0"/>
            <a:t>protažení zkrácených svalů.</a:t>
          </a:r>
          <a:endParaRPr lang="en-US" sz="1400" kern="1200" dirty="0"/>
        </a:p>
      </dsp:txBody>
      <dsp:txXfrm>
        <a:off x="4146831" y="565309"/>
        <a:ext cx="2413999" cy="2413999"/>
      </dsp:txXfrm>
    </dsp:sp>
    <dsp:sp modelId="{CE2167BB-30E3-4D68-A32F-C7828D93F926}">
      <dsp:nvSpPr>
        <dsp:cNvPr id="0" name=""/>
        <dsp:cNvSpPr/>
      </dsp:nvSpPr>
      <dsp:spPr>
        <a:xfrm>
          <a:off x="872898" y="3578057"/>
          <a:ext cx="2675183" cy="2675183"/>
        </a:xfrm>
        <a:prstGeom prst="roundRect">
          <a:avLst/>
        </a:prstGeom>
        <a:solidFill>
          <a:schemeClr val="accent5">
            <a:hueOff val="-4617924"/>
            <a:satOff val="-8021"/>
            <a:lumOff val="5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b="1" kern="1200" dirty="0"/>
            <a:t>Navození rozumné </a:t>
          </a:r>
          <a:r>
            <a:rPr lang="cs-CZ" sz="1400" b="1" kern="1200" dirty="0">
              <a:latin typeface="Source Sans Pro"/>
            </a:rPr>
            <a:t>svalové</a:t>
          </a:r>
          <a:r>
            <a:rPr lang="cs-CZ" sz="1400" b="1" kern="1200" dirty="0"/>
            <a:t> rovnováhy a vzpřímení těla: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100" kern="1200" dirty="0"/>
            <a:t>Ovlivnění </a:t>
          </a:r>
          <a:r>
            <a:rPr lang="cs-CZ" sz="1100" kern="1200" dirty="0" err="1"/>
            <a:t>propriocepce</a:t>
          </a:r>
          <a:r>
            <a:rPr lang="cs-CZ" sz="1100" kern="1200" dirty="0"/>
            <a:t>: kupř. balanční plochy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100" kern="1200" dirty="0"/>
            <a:t>Ovlivnění dýchacích stereotypů: brániční dýchání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100" kern="1200" dirty="0"/>
            <a:t>Trénink nejčastějších pohybových návyků: sed, vstávání ze sedu, z lehu, předklon, zvedání a přenášení břemene, práce ve stoji a sedu, chůze...</a:t>
          </a:r>
          <a:endParaRPr lang="en-US" sz="1100" kern="1200" dirty="0"/>
        </a:p>
      </dsp:txBody>
      <dsp:txXfrm>
        <a:off x="1003490" y="3708649"/>
        <a:ext cx="2413999" cy="2413999"/>
      </dsp:txXfrm>
    </dsp:sp>
    <dsp:sp modelId="{D94FC9C6-2397-4D6F-B154-DCB6757E0107}">
      <dsp:nvSpPr>
        <dsp:cNvPr id="0" name=""/>
        <dsp:cNvSpPr/>
      </dsp:nvSpPr>
      <dsp:spPr>
        <a:xfrm>
          <a:off x="4016239" y="3578057"/>
          <a:ext cx="2675183" cy="2675183"/>
        </a:xfrm>
        <a:prstGeom prst="roundRect">
          <a:avLst/>
        </a:prstGeom>
        <a:solidFill>
          <a:schemeClr val="accent5">
            <a:hueOff val="-6926885"/>
            <a:satOff val="-12032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b="1" kern="1200" dirty="0"/>
            <a:t>Metody zvládnutí stresu</a:t>
          </a:r>
          <a:endParaRPr lang="en-US" sz="1400" kern="1200" dirty="0"/>
        </a:p>
      </dsp:txBody>
      <dsp:txXfrm>
        <a:off x="4146831" y="3708649"/>
        <a:ext cx="2413999" cy="2413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F569-AC90-44EB-9EF4-4E5C2F5D823C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26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7D41-E8B7-4A0B-B861-3EC4AE88917D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28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4823-0B19-4B4E-A643-7A3B0A3D24D6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38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077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971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3/12/2021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441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308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7813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442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815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228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D79EF-17C8-45D8-9866-DAF5723FC604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86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894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086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528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2ADC-3680-4013-A757-E4663495DB98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0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BA94-5DCA-4F19-960F-0FB2BD5EE85A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4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D947-38D9-44AC-8B89-E79758333B77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46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E23F-BD3C-4F23-B116-2B758120C8AC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55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AA9-6D59-4D98-869E-ACBDB83B2CA4}" type="datetime1">
              <a:rPr lang="en-US" smtClean="0"/>
              <a:t>3/12/2021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40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804-27E3-430A-BB42-B831260DE39A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22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2DE3-3D1A-4D53-B9A6-6C7463B8C992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0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5ECD8B30-1B71-45A1-8314-D59C86F581E1}" type="datetime1">
              <a:rPr lang="en-US" smtClean="0"/>
              <a:pPr/>
              <a:t>3/12/2021</a:t>
            </a:fld>
            <a:endParaRPr lang="en-US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46047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693" r:id="rId6"/>
    <p:sldLayoutId id="2147483689" r:id="rId7"/>
    <p:sldLayoutId id="2147483690" r:id="rId8"/>
    <p:sldLayoutId id="2147483691" r:id="rId9"/>
    <p:sldLayoutId id="2147483692" r:id="rId10"/>
    <p:sldLayoutId id="214748369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51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87" r:id="rId6"/>
    <p:sldLayoutId id="2147483783" r:id="rId7"/>
    <p:sldLayoutId id="2147483784" r:id="rId8"/>
    <p:sldLayoutId id="2147483785" r:id="rId9"/>
    <p:sldLayoutId id="2147483786" r:id="rId10"/>
    <p:sldLayoutId id="2147483788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TQJXVVxdAU?feature=oembe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BMOMgCqW04?feature=oembed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yzioklinika.cz/navody-na-cviceni/aktivace-svalu-pro-vzprimene-drzeni-tela-pomoci-therabandu" TargetMode="External"/><Relationship Id="rId7" Type="http://schemas.openxmlformats.org/officeDocument/2006/relationships/hyperlink" Target="https://slideplayer.cz/slide/2591933/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ezbolestizad.cz/skola-zad/" TargetMode="External"/><Relationship Id="rId5" Type="http://schemas.openxmlformats.org/officeDocument/2006/relationships/hyperlink" Target="https://www.youtube.com/watch?v=JBMOMgCqW04" TargetMode="External"/><Relationship Id="rId4" Type="http://schemas.openxmlformats.org/officeDocument/2006/relationships/hyperlink" Target="https://www.youtube.com/watch?v=1TQJXVVxdAU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77454" y="3965691"/>
            <a:ext cx="3014546" cy="289230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2B987A8-3C5A-4495-85A2-B7BBC3EAC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77454" y="3965691"/>
            <a:ext cx="3014546" cy="289230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46453" y="857546"/>
            <a:ext cx="6964685" cy="54024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32CDD2-9715-425B-9CCC-CF8CE92BE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46453" y="857546"/>
            <a:ext cx="6964685" cy="5402463"/>
          </a:xfrm>
          <a:prstGeom prst="rect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1"/>
            <a:ext cx="3799266" cy="401991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B013C47-A4B4-4108-87AF-82C5CD7DF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1"/>
            <a:ext cx="3799266" cy="401991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13658" y="727769"/>
            <a:ext cx="6964685" cy="540246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0971" y="136525"/>
            <a:ext cx="1035526" cy="103552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6" name="Graphic 212">
            <a:extLst>
              <a:ext uri="{FF2B5EF4-FFF2-40B4-BE49-F238E27FC236}">
                <a16:creationId xmlns:a16="http://schemas.microsoft.com/office/drawing/2014/main" id="{BC8E4194-D60D-466F-B2E4-E0A0C145F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0971" y="136525"/>
            <a:ext cx="1035526" cy="103552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86765" y="1017432"/>
            <a:ext cx="6418471" cy="3170574"/>
          </a:xfrm>
        </p:spPr>
        <p:txBody>
          <a:bodyPr>
            <a:normAutofit/>
          </a:bodyPr>
          <a:lstStyle/>
          <a:p>
            <a:r>
              <a:rPr lang="cs-CZ" dirty="0">
                <a:ea typeface="Source Sans Pro SemiBold"/>
              </a:rPr>
              <a:t>BRÜGGER KONCEPT ŠKOLA ZAD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86765" y="5030534"/>
            <a:ext cx="6418471" cy="8100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ea typeface="Source Sans Pro"/>
              </a:rPr>
              <a:t>Mgr. Marie krejčová</a:t>
            </a:r>
            <a:endParaRPr lang="cs-CZ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7955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929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32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41751" y="5783167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0" name="Rectangle 20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12" name="Oval 211">
            <a:extLst>
              <a:ext uri="{FF2B5EF4-FFF2-40B4-BE49-F238E27FC236}">
                <a16:creationId xmlns:a16="http://schemas.microsoft.com/office/drawing/2014/main" id="{EAED1919-54A1-41C9-B30B-A3FF3F58E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6220" y="98104"/>
            <a:ext cx="4288094" cy="42880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3" descr="Obsah obrázku text&#10;&#10;Popis se vygeneroval automaticky.">
            <a:extLst>
              <a:ext uri="{FF2B5EF4-FFF2-40B4-BE49-F238E27FC236}">
                <a16:creationId xmlns:a16="http://schemas.microsoft.com/office/drawing/2014/main" id="{31DFC4AC-07AD-40AB-945C-6FED68CD5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471" y="1431321"/>
            <a:ext cx="2601592" cy="1621659"/>
          </a:xfrm>
          <a:prstGeom prst="rect">
            <a:avLst/>
          </a:prstGeom>
        </p:spPr>
      </p:pic>
      <p:grpSp>
        <p:nvGrpSpPr>
          <p:cNvPr id="214" name="Group 213">
            <a:extLst>
              <a:ext uri="{FF2B5EF4-FFF2-40B4-BE49-F238E27FC236}">
                <a16:creationId xmlns:a16="http://schemas.microsoft.com/office/drawing/2014/main" id="{C4751043-2EE3-4222-9979-8E61D93DA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1848" y="2813300"/>
            <a:ext cx="3757487" cy="3757487"/>
            <a:chOff x="1881974" y="1174396"/>
            <a:chExt cx="5290997" cy="5290997"/>
          </a:xfrm>
        </p:grpSpPr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03FD8213-DB67-4E29-9615-984DB5991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84EDB257-28CF-422F-AE6A-B99E3FE81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218" name="Oval 217">
            <a:extLst>
              <a:ext uri="{FF2B5EF4-FFF2-40B4-BE49-F238E27FC236}">
                <a16:creationId xmlns:a16="http://schemas.microsoft.com/office/drawing/2014/main" id="{FFFEB18F-F81F-4CED-BE64-EB888A77C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350" y="2762501"/>
            <a:ext cx="3744592" cy="3744592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9ACC3EA-03ED-412B-B3C0-8B3717FA6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91" y="3404608"/>
            <a:ext cx="3520789" cy="2666087"/>
          </a:xfrm>
        </p:spPr>
        <p:txBody>
          <a:bodyPr>
            <a:normAutofit/>
          </a:bodyPr>
          <a:lstStyle/>
          <a:p>
            <a:pPr algn="ctr"/>
            <a:r>
              <a:rPr lang="cs-CZ">
                <a:ea typeface="Source Sans Pro"/>
              </a:rPr>
              <a:t>KOREKCE DRŽENÍ TĚLA</a:t>
            </a:r>
            <a:endParaRPr lang="cs-CZ"/>
          </a:p>
        </p:txBody>
      </p:sp>
      <p:grpSp>
        <p:nvGrpSpPr>
          <p:cNvPr id="220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4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tx1"/>
          </a:solidFill>
        </p:grpSpPr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DA32823-F58E-487C-98D3-0470D99953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3710413"/>
              </p:ext>
            </p:extLst>
          </p:nvPr>
        </p:nvGraphicFramePr>
        <p:xfrm>
          <a:off x="6477270" y="1130846"/>
          <a:ext cx="497477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838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5" name="Rectangle 364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B4CF4A2-551D-4269-9AB4-B5F2C7E64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886379"/>
          </a:xfrm>
        </p:spPr>
        <p:txBody>
          <a:bodyPr>
            <a:normAutofit/>
          </a:bodyPr>
          <a:lstStyle/>
          <a:p>
            <a:r>
              <a:rPr lang="cs-CZ" sz="4100">
                <a:ea typeface="Source Sans Pro"/>
              </a:rPr>
              <a:t>PŘÍPRAVNÁ OPATŘENÍ</a:t>
            </a:r>
            <a:endParaRPr lang="cs-CZ" sz="4100"/>
          </a:p>
        </p:txBody>
      </p:sp>
      <p:pic>
        <p:nvPicPr>
          <p:cNvPr id="4" name="Obrázek 4" descr="Obsah obrázku osoba, interiér, dítě, plena&#10;&#10;Popis se vygeneroval automaticky.">
            <a:extLst>
              <a:ext uri="{FF2B5EF4-FFF2-40B4-BE49-F238E27FC236}">
                <a16:creationId xmlns:a16="http://schemas.microsoft.com/office/drawing/2014/main" id="{A9B9F845-C827-4A7D-9590-FAD50770D6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67" r="2584" b="1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367" name="Group 366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371" name="Group 370">
            <a:extLst>
              <a:ext uri="{FF2B5EF4-FFF2-40B4-BE49-F238E27FC236}">
                <a16:creationId xmlns:a16="http://schemas.microsoft.com/office/drawing/2014/main" id="{C28CAB86-AA69-4EF8-A4E2-4E020497D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>
              <a:alpha val="20000"/>
            </a:schemeClr>
          </a:solidFill>
        </p:grpSpPr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29A36BEE-5544-45FB-88F3-9E156F32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5B49ECF4-1585-4D6B-AB63-D49C92945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AF252C-BEC0-41FC-90C2-79204F49F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dirty="0">
                <a:ea typeface="Source Sans Pro"/>
              </a:rPr>
              <a:t>Polohování ve vzpřímeném držení těla + speciální tepelné aplikátory (</a:t>
            </a:r>
            <a:r>
              <a:rPr lang="cs-CZ" dirty="0" err="1">
                <a:ea typeface="Source Sans Pro"/>
              </a:rPr>
              <a:t>fango</a:t>
            </a:r>
            <a:r>
              <a:rPr lang="cs-CZ" dirty="0">
                <a:ea typeface="Source Sans Pro"/>
              </a:rPr>
              <a:t> obklady, 65 °C) kladené na 4 klíčové oblasti: </a:t>
            </a:r>
            <a:endParaRPr lang="cs-CZ">
              <a:ea typeface="Source Sans Pro"/>
            </a:endParaRPr>
          </a:p>
          <a:p>
            <a:pPr lvl="1" algn="just"/>
            <a:r>
              <a:rPr lang="cs-CZ" dirty="0" err="1">
                <a:ea typeface="Source Sans Pro"/>
              </a:rPr>
              <a:t>sternokostální</a:t>
            </a:r>
            <a:r>
              <a:rPr lang="cs-CZ" dirty="0">
                <a:ea typeface="Source Sans Pro"/>
              </a:rPr>
              <a:t> skloubení</a:t>
            </a:r>
          </a:p>
          <a:p>
            <a:pPr lvl="1" algn="just"/>
            <a:r>
              <a:rPr lang="cs-CZ" dirty="0">
                <a:ea typeface="Source Sans Pro"/>
              </a:rPr>
              <a:t>extenzory šíje</a:t>
            </a:r>
          </a:p>
          <a:p>
            <a:pPr lvl="1" algn="just"/>
            <a:r>
              <a:rPr lang="cs-CZ" dirty="0">
                <a:ea typeface="Source Sans Pro"/>
              </a:rPr>
              <a:t>bederní páteř</a:t>
            </a:r>
          </a:p>
          <a:p>
            <a:pPr lvl="1" algn="just"/>
            <a:r>
              <a:rPr lang="cs-CZ" dirty="0">
                <a:ea typeface="Source Sans Pro"/>
              </a:rPr>
              <a:t>oblast symfýzy</a:t>
            </a:r>
          </a:p>
          <a:p>
            <a:pPr lvl="1" algn="just"/>
            <a:r>
              <a:rPr lang="cs-CZ" dirty="0">
                <a:ea typeface="Source Sans Pro"/>
              </a:rPr>
              <a:t>adduktory stehen</a:t>
            </a:r>
          </a:p>
          <a:p>
            <a:pPr algn="just"/>
            <a:r>
              <a:rPr lang="cs-CZ" dirty="0">
                <a:ea typeface="Source Sans Pro"/>
              </a:rPr>
              <a:t>Zejména relaxační účinek</a:t>
            </a:r>
          </a:p>
        </p:txBody>
      </p:sp>
      <p:grpSp>
        <p:nvGrpSpPr>
          <p:cNvPr id="375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82" name="Graphic 185">
            <a:extLst>
              <a:ext uri="{FF2B5EF4-FFF2-40B4-BE49-F238E27FC236}">
                <a16:creationId xmlns:a16="http://schemas.microsoft.com/office/drawing/2014/main" id="{617CAA5F-37E3-4DF6-9DD0-68A40D216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>
              <a:alpha val="20000"/>
            </a:schemeClr>
          </a:solidFill>
        </p:grpSpPr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2FCF03A3-80B7-45BC-AA40-A335CC816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E9D3C77A-275B-4C9E-A407-B09450E56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DC6C5B5B-80BB-41D8-A377-C653EF1B0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DCA5D93A-E913-46A0-9684-20B6B4B8CA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FE6EFE8A-51D2-4AF6-A18C-29A9E5EF5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4778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A7A4BC6-5CA8-4C95-B2E0-448D089BC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ea typeface="Source Sans Pro"/>
              </a:rPr>
              <a:t>PASIVNÍ TERAPEUTICKÉ POSTUPY</a:t>
            </a:r>
            <a:endParaRPr lang="cs-CZ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724DF7-52BA-4E6D-93BF-76E4006C2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096210"/>
            <a:ext cx="5586627" cy="46861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dirty="0">
                <a:ea typeface="Source Sans Pro"/>
              </a:rPr>
              <a:t>Horká role pro ovlivnění edémů v důsledku opakujících se pohybů (tzv. </a:t>
            </a:r>
            <a:r>
              <a:rPr lang="cs-CZ" dirty="0" err="1">
                <a:ea typeface="Source Sans Pro"/>
              </a:rPr>
              <a:t>Obolenskaja-Goljanitzki</a:t>
            </a:r>
            <a:r>
              <a:rPr lang="cs-CZ" dirty="0">
                <a:ea typeface="Source Sans Pro"/>
              </a:rPr>
              <a:t> efekt = OGE), případně v kombinaci s příčnou masáží</a:t>
            </a:r>
            <a:endParaRPr lang="cs-CZ">
              <a:ea typeface="Source Sans Pro"/>
            </a:endParaRPr>
          </a:p>
          <a:p>
            <a:pPr algn="just"/>
            <a:endParaRPr lang="cs-CZ" dirty="0">
              <a:ea typeface="Source Sans Pro"/>
            </a:endParaRPr>
          </a:p>
          <a:p>
            <a:pPr algn="just"/>
            <a:endParaRPr lang="cs-CZ" dirty="0">
              <a:ea typeface="Source Sans Pro"/>
            </a:endParaRPr>
          </a:p>
          <a:p>
            <a:pPr algn="just"/>
            <a:r>
              <a:rPr lang="cs-CZ" dirty="0">
                <a:ea typeface="Source Sans Pro"/>
              </a:rPr>
              <a:t>Neurologické kontrakční postupy: rychlé, chvějivé pohyby</a:t>
            </a: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81034" y="61394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6170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1CE7A08-2184-4B99-ABC0-B40CD1D3F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AFA0E5B-62BE-4672-A021-C19C2D0EC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3306515"/>
            <a:ext cx="3826286" cy="3215373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ea typeface="Source Sans Pro"/>
              </a:rPr>
              <a:t>AKTIVNÍ TERAPEUTICKÉ POSTUPY</a:t>
            </a:r>
            <a:endParaRPr lang="cs-CZ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7955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929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552FC29-9118-466F-940E-80C84EFDF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F101A8-488E-4D21-8783-98BE106B4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6084" y="845054"/>
            <a:ext cx="604844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endParaRPr lang="cs-CZ" sz="2400" dirty="0">
              <a:ea typeface="Source Sans Pro"/>
            </a:endParaRPr>
          </a:p>
          <a:p>
            <a:pPr algn="just"/>
            <a:r>
              <a:rPr lang="cs-CZ" sz="2400" dirty="0">
                <a:ea typeface="Source Sans Pro"/>
              </a:rPr>
              <a:t>AEK: pro zlepšení funkčního svalového synergismu agonistů &amp; antagonistů</a:t>
            </a:r>
            <a:endParaRPr lang="cs-CZ">
              <a:ea typeface="Source Sans Pro"/>
            </a:endParaRPr>
          </a:p>
          <a:p>
            <a:pPr algn="just"/>
            <a:r>
              <a:rPr lang="cs-CZ" sz="2400" dirty="0">
                <a:ea typeface="Source Sans Pro"/>
              </a:rPr>
              <a:t>Cvičení s </a:t>
            </a:r>
            <a:r>
              <a:rPr lang="cs-CZ" sz="2400" dirty="0" err="1">
                <a:ea typeface="Source Sans Pro"/>
              </a:rPr>
              <a:t>therabandem</a:t>
            </a:r>
            <a:r>
              <a:rPr lang="cs-CZ" sz="2400" dirty="0">
                <a:ea typeface="Source Sans Pro"/>
              </a:rPr>
              <a:t>: forma </a:t>
            </a:r>
            <a:r>
              <a:rPr lang="cs-CZ" sz="2400" dirty="0" err="1">
                <a:ea typeface="Source Sans Pro"/>
              </a:rPr>
              <a:t>autoterapie</a:t>
            </a:r>
            <a:r>
              <a:rPr lang="cs-CZ" sz="2400" dirty="0">
                <a:ea typeface="Source Sans Pro"/>
              </a:rPr>
              <a:t>, střídavá excentrická &amp; koncentrická kontrakce</a:t>
            </a:r>
          </a:p>
          <a:p>
            <a:pPr algn="just"/>
            <a:r>
              <a:rPr lang="cs-CZ" sz="2400" dirty="0">
                <a:ea typeface="Source Sans Pro"/>
              </a:rPr>
              <a:t>ADL: nácvik všedních denních činností s integrací SDT</a:t>
            </a:r>
          </a:p>
          <a:p>
            <a:pPr algn="just"/>
            <a:r>
              <a:rPr lang="cs-CZ" sz="2400" dirty="0">
                <a:ea typeface="Source Sans Pro"/>
              </a:rPr>
              <a:t>Terapeutická chůze dle </a:t>
            </a:r>
            <a:r>
              <a:rPr lang="cs-CZ" sz="2400" dirty="0" err="1">
                <a:ea typeface="Source Sans Pro"/>
              </a:rPr>
              <a:t>Brüggera</a:t>
            </a:r>
            <a:r>
              <a:rPr lang="cs-CZ" sz="2400" dirty="0">
                <a:ea typeface="Source Sans Pro"/>
              </a:rPr>
              <a:t>: ovlivnění globálních pohybových vzorců </a:t>
            </a:r>
          </a:p>
        </p:txBody>
      </p:sp>
      <p:grpSp>
        <p:nvGrpSpPr>
          <p:cNvPr id="22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2030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BDC32E-EC15-469F-B1EF-887EF3C1E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cap="all" dirty="0"/>
              <a:t>KOREKCE SEDU DLE BRÜGGERA S VYUŽITÍM THERABANDU</a:t>
            </a:r>
            <a:br>
              <a:rPr lang="cs-CZ" cap="all" dirty="0"/>
            </a:br>
            <a:endParaRPr lang="cs-CZ" cap="all">
              <a:ea typeface="Source Sans Pro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B53F7FA-D6DC-4514-BF17-B602BE9F9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0697" y="3008890"/>
            <a:ext cx="5157787" cy="535276"/>
          </a:xfrm>
        </p:spPr>
        <p:txBody>
          <a:bodyPr/>
          <a:lstStyle/>
          <a:p>
            <a:r>
              <a:rPr lang="cs-CZ" cap="all" dirty="0">
                <a:ea typeface="+mn-lt"/>
                <a:cs typeface="+mn-lt"/>
              </a:rPr>
              <a:t>VÝCHOZÍ POLOHA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A4FA64-A17A-4D1A-9A57-832B60E3F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705802"/>
            <a:ext cx="5157787" cy="3049588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algn="just"/>
            <a:r>
              <a:rPr lang="cs-CZ" dirty="0">
                <a:ea typeface="+mn-lt"/>
                <a:cs typeface="+mn-lt"/>
              </a:rPr>
              <a:t>pohodlný sed s rukama volně podél těla</a:t>
            </a:r>
            <a:endParaRPr lang="cs-CZ"/>
          </a:p>
          <a:p>
            <a:pPr algn="just"/>
            <a:r>
              <a:rPr lang="cs-CZ" dirty="0">
                <a:ea typeface="+mn-lt"/>
                <a:cs typeface="+mn-lt"/>
              </a:rPr>
              <a:t>Navinutí </a:t>
            </a:r>
            <a:r>
              <a:rPr lang="cs-CZ" dirty="0" err="1">
                <a:ea typeface="+mn-lt"/>
                <a:cs typeface="+mn-lt"/>
              </a:rPr>
              <a:t>Therabandu</a:t>
            </a:r>
            <a:r>
              <a:rPr lang="cs-CZ" dirty="0">
                <a:ea typeface="+mn-lt"/>
                <a:cs typeface="+mn-lt"/>
              </a:rPr>
              <a:t>:</a:t>
            </a:r>
          </a:p>
          <a:p>
            <a:pPr algn="just"/>
            <a:r>
              <a:rPr lang="cs-CZ" dirty="0">
                <a:ea typeface="+mn-lt"/>
                <a:cs typeface="+mn-lt"/>
              </a:rPr>
              <a:t>Posadit se na střed </a:t>
            </a:r>
            <a:r>
              <a:rPr lang="cs-CZ" dirty="0" err="1">
                <a:ea typeface="+mn-lt"/>
                <a:cs typeface="+mn-lt"/>
              </a:rPr>
              <a:t>Therabandu</a:t>
            </a:r>
            <a:r>
              <a:rPr lang="cs-CZ" dirty="0">
                <a:ea typeface="+mn-lt"/>
                <a:cs typeface="+mn-lt"/>
              </a:rPr>
              <a:t>.</a:t>
            </a:r>
          </a:p>
          <a:p>
            <a:pPr algn="just"/>
            <a:r>
              <a:rPr lang="cs-CZ" dirty="0">
                <a:ea typeface="+mn-lt"/>
                <a:cs typeface="+mn-lt"/>
              </a:rPr>
              <a:t>Uchopit konce </a:t>
            </a:r>
            <a:r>
              <a:rPr lang="cs-CZ" dirty="0" err="1">
                <a:ea typeface="+mn-lt"/>
                <a:cs typeface="+mn-lt"/>
              </a:rPr>
              <a:t>Therabandu</a:t>
            </a:r>
            <a:r>
              <a:rPr lang="cs-CZ" dirty="0">
                <a:ea typeface="+mn-lt"/>
                <a:cs typeface="+mn-lt"/>
              </a:rPr>
              <a:t> a překřížit je na zádech.</a:t>
            </a:r>
          </a:p>
          <a:p>
            <a:pPr algn="just"/>
            <a:r>
              <a:rPr lang="cs-CZ" dirty="0">
                <a:ea typeface="+mn-lt"/>
                <a:cs typeface="+mn-lt"/>
              </a:rPr>
              <a:t>Pruhy </a:t>
            </a:r>
            <a:r>
              <a:rPr lang="cs-CZ" dirty="0" err="1">
                <a:ea typeface="+mn-lt"/>
                <a:cs typeface="+mn-lt"/>
              </a:rPr>
              <a:t>Therabandu</a:t>
            </a:r>
            <a:r>
              <a:rPr lang="cs-CZ" dirty="0">
                <a:ea typeface="+mn-lt"/>
                <a:cs typeface="+mn-lt"/>
              </a:rPr>
              <a:t> dále položit přes ramena.</a:t>
            </a:r>
          </a:p>
          <a:p>
            <a:pPr algn="just"/>
            <a:r>
              <a:rPr lang="cs-CZ" dirty="0">
                <a:ea typeface="+mn-lt"/>
                <a:cs typeface="+mn-lt"/>
              </a:rPr>
              <a:t>Nyní </a:t>
            </a:r>
            <a:r>
              <a:rPr lang="cs-CZ" dirty="0" err="1">
                <a:ea typeface="+mn-lt"/>
                <a:cs typeface="+mn-lt"/>
              </a:rPr>
              <a:t>Theraband</a:t>
            </a:r>
            <a:r>
              <a:rPr lang="cs-CZ" dirty="0">
                <a:ea typeface="+mn-lt"/>
                <a:cs typeface="+mn-lt"/>
              </a:rPr>
              <a:t> překřížit na hrudníku ve výši hrudní kosti.</a:t>
            </a:r>
          </a:p>
          <a:p>
            <a:pPr algn="just"/>
            <a:r>
              <a:rPr lang="cs-CZ" dirty="0" err="1">
                <a:ea typeface="+mn-lt"/>
                <a:cs typeface="+mn-lt"/>
              </a:rPr>
              <a:t>Theraband</a:t>
            </a:r>
            <a:r>
              <a:rPr lang="cs-CZ" dirty="0">
                <a:ea typeface="+mn-lt"/>
                <a:cs typeface="+mn-lt"/>
              </a:rPr>
              <a:t> uvést do lehkého tahu vpřed a dolů.</a:t>
            </a:r>
          </a:p>
          <a:p>
            <a:pPr algn="just"/>
            <a:r>
              <a:rPr lang="cs-CZ" dirty="0">
                <a:ea typeface="+mn-lt"/>
                <a:cs typeface="+mn-lt"/>
              </a:rPr>
              <a:t>Nakonec </a:t>
            </a:r>
            <a:r>
              <a:rPr lang="cs-CZ" dirty="0" err="1">
                <a:ea typeface="+mn-lt"/>
                <a:cs typeface="+mn-lt"/>
              </a:rPr>
              <a:t>Theraband</a:t>
            </a:r>
            <a:r>
              <a:rPr lang="cs-CZ" dirty="0">
                <a:ea typeface="+mn-lt"/>
                <a:cs typeface="+mn-lt"/>
              </a:rPr>
              <a:t> zafixovat tím, že se volné konce vloží pod stehna a přisednout je.</a:t>
            </a:r>
          </a:p>
          <a:p>
            <a:pPr algn="just"/>
            <a:r>
              <a:rPr lang="cs-CZ" dirty="0" err="1">
                <a:ea typeface="+mn-lt"/>
                <a:cs typeface="+mn-lt"/>
              </a:rPr>
              <a:t>Theraband</a:t>
            </a:r>
            <a:r>
              <a:rPr lang="cs-CZ" dirty="0">
                <a:ea typeface="+mn-lt"/>
                <a:cs typeface="+mn-lt"/>
              </a:rPr>
              <a:t> vyvolává lehký tah na trup ve směru ohnutí vpřed.</a:t>
            </a:r>
            <a:br>
              <a:rPr lang="cs-CZ" dirty="0">
                <a:ea typeface="+mn-lt"/>
                <a:cs typeface="+mn-lt"/>
              </a:rPr>
            </a:br>
            <a:endParaRPr lang="cs-CZ">
              <a:ea typeface="Source Sans Pro"/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50044F1-BECB-4A36-B69A-F60875596C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80199" y="2685618"/>
            <a:ext cx="5183188" cy="823912"/>
          </a:xfrm>
        </p:spPr>
        <p:txBody>
          <a:bodyPr/>
          <a:lstStyle/>
          <a:p>
            <a:r>
              <a:rPr lang="cs-CZ" dirty="0">
                <a:ea typeface="Source Sans Pro"/>
              </a:rPr>
              <a:t>KONEČNÁ POLOHA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00B6137-4F39-4604-83CC-2564CB240D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8382" y="3705802"/>
            <a:ext cx="5183188" cy="3257407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cs-CZ" dirty="0">
                <a:ea typeface="+mn-lt"/>
                <a:cs typeface="+mn-lt"/>
              </a:rPr>
              <a:t> Napřímit se proti odporu </a:t>
            </a:r>
            <a:r>
              <a:rPr lang="cs-CZ" dirty="0" err="1">
                <a:ea typeface="+mn-lt"/>
                <a:cs typeface="+mn-lt"/>
              </a:rPr>
              <a:t>Therabandu</a:t>
            </a:r>
            <a:r>
              <a:rPr lang="cs-CZ" dirty="0">
                <a:ea typeface="+mn-lt"/>
                <a:cs typeface="+mn-lt"/>
              </a:rPr>
              <a:t>.</a:t>
            </a:r>
            <a:endParaRPr lang="cs-CZ">
              <a:ea typeface="Source Sans Pro"/>
            </a:endParaRPr>
          </a:p>
          <a:p>
            <a:pPr algn="just">
              <a:lnSpc>
                <a:spcPct val="120000"/>
              </a:lnSpc>
            </a:pPr>
            <a:r>
              <a:rPr lang="cs-CZ" dirty="0">
                <a:ea typeface="+mn-lt"/>
                <a:cs typeface="+mn-lt"/>
              </a:rPr>
              <a:t>Lehce naklopit pánev vpřed (sed na sedacích hrbolech).</a:t>
            </a:r>
          </a:p>
          <a:p>
            <a:pPr algn="just">
              <a:lnSpc>
                <a:spcPct val="120000"/>
              </a:lnSpc>
            </a:pPr>
            <a:r>
              <a:rPr lang="cs-CZ" dirty="0">
                <a:ea typeface="+mn-lt"/>
                <a:cs typeface="+mn-lt"/>
              </a:rPr>
              <a:t>Napřímit se v oblasti hrudníku.</a:t>
            </a:r>
          </a:p>
          <a:p>
            <a:pPr algn="just">
              <a:lnSpc>
                <a:spcPct val="120000"/>
              </a:lnSpc>
            </a:pPr>
            <a:r>
              <a:rPr lang="cs-CZ" dirty="0">
                <a:ea typeface="+mn-lt"/>
                <a:cs typeface="+mn-lt"/>
              </a:rPr>
              <a:t>Pohodlně a stabilně roznožit dolní končetiny, tak aby bérce směřovali kolmo k zemi.</a:t>
            </a:r>
          </a:p>
          <a:p>
            <a:pPr algn="just">
              <a:lnSpc>
                <a:spcPct val="120000"/>
              </a:lnSpc>
            </a:pPr>
            <a:r>
              <a:rPr lang="cs-CZ" dirty="0">
                <a:ea typeface="+mn-lt"/>
                <a:cs typeface="+mn-lt"/>
              </a:rPr>
              <a:t>Snažit se udržet </a:t>
            </a:r>
            <a:r>
              <a:rPr lang="cs-CZ" dirty="0" err="1">
                <a:ea typeface="+mn-lt"/>
                <a:cs typeface="+mn-lt"/>
              </a:rPr>
              <a:t>tříbodou</a:t>
            </a:r>
            <a:r>
              <a:rPr lang="cs-CZ" dirty="0">
                <a:ea typeface="+mn-lt"/>
                <a:cs typeface="+mn-lt"/>
              </a:rPr>
              <a:t> oporu (pata, palcový a malíkový kloub). Udržet toto nastavení po dobu několika vteřin.</a:t>
            </a:r>
          </a:p>
          <a:p>
            <a:pPr algn="just">
              <a:lnSpc>
                <a:spcPct val="120000"/>
              </a:lnSpc>
            </a:pPr>
            <a:r>
              <a:rPr lang="cs-CZ" dirty="0">
                <a:ea typeface="+mn-lt"/>
                <a:cs typeface="+mn-lt"/>
              </a:rPr>
              <a:t>Povolit trup ze vzpřímeného do pohodlného sedu.</a:t>
            </a:r>
          </a:p>
        </p:txBody>
      </p:sp>
      <p:pic>
        <p:nvPicPr>
          <p:cNvPr id="7" name="Obrázek 7" descr="Obsah obrázku osoba, stojící, pózování&#10;&#10;Popis se vygeneroval automaticky.">
            <a:extLst>
              <a:ext uri="{FF2B5EF4-FFF2-40B4-BE49-F238E27FC236}">
                <a16:creationId xmlns:a16="http://schemas.microsoft.com/office/drawing/2014/main" id="{E1EB51CC-314C-40B3-9153-339717E83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00" y="1450631"/>
            <a:ext cx="2743200" cy="1832372"/>
          </a:xfrm>
          <a:prstGeom prst="rect">
            <a:avLst/>
          </a:prstGeom>
        </p:spPr>
      </p:pic>
      <p:pic>
        <p:nvPicPr>
          <p:cNvPr id="8" name="Obrázek 8" descr="Obsah obrázku osoba, stojící, pózování&#10;&#10;Popis se vygeneroval automaticky.">
            <a:extLst>
              <a:ext uri="{FF2B5EF4-FFF2-40B4-BE49-F238E27FC236}">
                <a16:creationId xmlns:a16="http://schemas.microsoft.com/office/drawing/2014/main" id="{61B81CFF-930D-4A12-B887-DBCB4B9E9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9399" y="1024791"/>
            <a:ext cx="2743200" cy="182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83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3F8879-0ACE-4985-A1C5-74DC1AEA8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cap="all" dirty="0"/>
              <a:t>AKTIVACE SVALŮ PRO VZPŘÍMENÉ DRŽENÍ TĚLA POMOCÍ THERABANDU</a:t>
            </a:r>
            <a:br>
              <a:rPr lang="cs-CZ" cap="all" dirty="0"/>
            </a:br>
            <a:endParaRPr lang="cs-CZ" cap="all">
              <a:ea typeface="Source Sans Pro"/>
            </a:endParaRP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47143092-6E1E-48F1-AC28-87E6AD698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870345"/>
            <a:ext cx="5157787" cy="823912"/>
          </a:xfrm>
        </p:spPr>
        <p:txBody>
          <a:bodyPr/>
          <a:lstStyle/>
          <a:p>
            <a:r>
              <a:rPr lang="cs-CZ" cap="all" dirty="0">
                <a:ea typeface="+mn-lt"/>
                <a:cs typeface="+mn-lt"/>
              </a:rPr>
              <a:t>VÝCHOZÍ POLOHA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DA5674D-1E6D-405A-880A-ADA3B1742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798165"/>
            <a:ext cx="5157787" cy="3061134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cs-CZ" dirty="0">
                <a:ea typeface="+mn-lt"/>
                <a:cs typeface="+mn-lt"/>
              </a:rPr>
              <a:t>Navinutí </a:t>
            </a:r>
            <a:r>
              <a:rPr lang="cs-CZ" dirty="0" err="1">
                <a:ea typeface="+mn-lt"/>
                <a:cs typeface="+mn-lt"/>
              </a:rPr>
              <a:t>Therabandu</a:t>
            </a:r>
            <a:r>
              <a:rPr lang="cs-CZ" dirty="0">
                <a:ea typeface="+mn-lt"/>
                <a:cs typeface="+mn-lt"/>
              </a:rPr>
              <a:t>:</a:t>
            </a:r>
            <a:endParaRPr lang="cs-CZ" dirty="0">
              <a:ea typeface="Source Sans Pro"/>
            </a:endParaRPr>
          </a:p>
          <a:p>
            <a:pPr algn="just">
              <a:lnSpc>
                <a:spcPct val="120000"/>
              </a:lnSpc>
            </a:pPr>
            <a:r>
              <a:rPr lang="cs-CZ" dirty="0">
                <a:ea typeface="+mn-lt"/>
                <a:cs typeface="+mn-lt"/>
              </a:rPr>
              <a:t>přesně uprostřed </a:t>
            </a:r>
            <a:r>
              <a:rPr lang="cs-CZ" dirty="0" err="1">
                <a:ea typeface="+mn-lt"/>
                <a:cs typeface="+mn-lt"/>
              </a:rPr>
              <a:t>Theraband</a:t>
            </a:r>
            <a:r>
              <a:rPr lang="cs-CZ" dirty="0">
                <a:ea typeface="+mn-lt"/>
                <a:cs typeface="+mn-lt"/>
              </a:rPr>
              <a:t> přisednout.</a:t>
            </a:r>
            <a:endParaRPr lang="cs-CZ" dirty="0">
              <a:ea typeface="Source Sans Pro"/>
            </a:endParaRPr>
          </a:p>
          <a:p>
            <a:pPr algn="just">
              <a:lnSpc>
                <a:spcPct val="120000"/>
              </a:lnSpc>
            </a:pPr>
            <a:r>
              <a:rPr lang="cs-CZ" dirty="0">
                <a:ea typeface="+mn-lt"/>
                <a:cs typeface="+mn-lt"/>
              </a:rPr>
              <a:t>vést křížem přes přední stranu trupu k protilehlým ramenům</a:t>
            </a:r>
          </a:p>
          <a:p>
            <a:pPr algn="just">
              <a:lnSpc>
                <a:spcPct val="120000"/>
              </a:lnSpc>
            </a:pPr>
            <a:r>
              <a:rPr lang="cs-CZ" dirty="0">
                <a:ea typeface="+mn-lt"/>
                <a:cs typeface="+mn-lt"/>
              </a:rPr>
              <a:t>uvolněně se </a:t>
            </a:r>
            <a:r>
              <a:rPr lang="cs-CZ" dirty="0" err="1">
                <a:ea typeface="+mn-lt"/>
                <a:cs typeface="+mn-lt"/>
              </a:rPr>
              <a:t>posaďit</a:t>
            </a:r>
            <a:r>
              <a:rPr lang="cs-CZ" dirty="0">
                <a:ea typeface="+mn-lt"/>
                <a:cs typeface="+mn-lt"/>
              </a:rPr>
              <a:t>, nohy nechat volně viset.</a:t>
            </a:r>
            <a:br>
              <a:rPr lang="cs-CZ" dirty="0">
                <a:ea typeface="+mn-lt"/>
                <a:cs typeface="+mn-lt"/>
              </a:rPr>
            </a:br>
            <a:endParaRPr lang="cs-CZ" dirty="0">
              <a:ea typeface="Source Sans Pro"/>
            </a:endParaRP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542E921E-6F94-43D2-A89D-39F7578142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2291" y="2870345"/>
            <a:ext cx="5183188" cy="823912"/>
          </a:xfrm>
        </p:spPr>
        <p:txBody>
          <a:bodyPr/>
          <a:lstStyle/>
          <a:p>
            <a:r>
              <a:rPr lang="cs-CZ" dirty="0">
                <a:ea typeface="Source Sans Pro"/>
              </a:rPr>
              <a:t>KONEČNÁ POLOHA</a:t>
            </a:r>
            <a:endParaRPr 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33B89FB4-25C6-443C-BCAA-15EDA4F22D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2291" y="3798165"/>
            <a:ext cx="5183188" cy="3153498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cs-CZ" dirty="0">
                <a:ea typeface="+mn-lt"/>
                <a:cs typeface="+mn-lt"/>
              </a:rPr>
              <a:t>S nádechem se pokusit napřímit v sedu tak, aby se napínala posilovací guma na trupu.</a:t>
            </a:r>
            <a:endParaRPr lang="cs-CZ">
              <a:ea typeface="Source Sans Pro"/>
            </a:endParaRPr>
          </a:p>
          <a:p>
            <a:pPr algn="just">
              <a:lnSpc>
                <a:spcPct val="120000"/>
              </a:lnSpc>
            </a:pPr>
            <a:r>
              <a:rPr lang="cs-CZ" dirty="0">
                <a:ea typeface="+mn-lt"/>
                <a:cs typeface="+mn-lt"/>
              </a:rPr>
              <a:t>Udržet lokty u těla a předloktí rozevírat směrem od těla (dlaně směřují ke stropu), guma se napíná</a:t>
            </a:r>
          </a:p>
          <a:p>
            <a:pPr algn="just">
              <a:lnSpc>
                <a:spcPct val="120000"/>
              </a:lnSpc>
            </a:pPr>
            <a:r>
              <a:rPr lang="cs-CZ" dirty="0">
                <a:ea typeface="+mn-lt"/>
                <a:cs typeface="+mn-lt"/>
              </a:rPr>
              <a:t>Přitáhnout špičky nohou a vytočit směrem ven (paty naopak dovnitř), lehce natáhnout kolena.</a:t>
            </a:r>
          </a:p>
          <a:p>
            <a:pPr algn="just">
              <a:lnSpc>
                <a:spcPct val="120000"/>
              </a:lnSpc>
            </a:pPr>
            <a:r>
              <a:rPr lang="cs-CZ" dirty="0">
                <a:ea typeface="+mn-lt"/>
                <a:cs typeface="+mn-lt"/>
              </a:rPr>
              <a:t>Několikrát zopakovat (5-8x).</a:t>
            </a:r>
          </a:p>
          <a:p>
            <a:pPr algn="just">
              <a:lnSpc>
                <a:spcPct val="120000"/>
              </a:lnSpc>
            </a:pPr>
            <a:r>
              <a:rPr lang="cs-CZ" dirty="0">
                <a:ea typeface="+mn-lt"/>
                <a:cs typeface="+mn-lt"/>
              </a:rPr>
              <a:t>Pravidelně dýchat.</a:t>
            </a:r>
            <a:br>
              <a:rPr lang="cs-CZ" dirty="0">
                <a:ea typeface="+mn-lt"/>
                <a:cs typeface="+mn-lt"/>
              </a:rPr>
            </a:br>
            <a:endParaRPr lang="cs-CZ">
              <a:ea typeface="Source Sans Pro"/>
            </a:endParaRPr>
          </a:p>
        </p:txBody>
      </p:sp>
      <p:pic>
        <p:nvPicPr>
          <p:cNvPr id="10" name="Obrázek 10" descr="Obsah obrázku patro, žlutá, osoba, oranžová&#10;&#10;Popis se vygeneroval automaticky.">
            <a:extLst>
              <a:ext uri="{FF2B5EF4-FFF2-40B4-BE49-F238E27FC236}">
                <a16:creationId xmlns:a16="http://schemas.microsoft.com/office/drawing/2014/main" id="{9A6F87B7-F9FA-4022-A113-5C71B1D9B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764" y="1359608"/>
            <a:ext cx="2904836" cy="1922056"/>
          </a:xfrm>
          <a:prstGeom prst="rect">
            <a:avLst/>
          </a:prstGeom>
        </p:spPr>
      </p:pic>
      <p:pic>
        <p:nvPicPr>
          <p:cNvPr id="11" name="Obrázek 11" descr="Obsah obrázku patro, osoba, interiér, žlutá&#10;&#10;Popis se vygeneroval automaticky.">
            <a:extLst>
              <a:ext uri="{FF2B5EF4-FFF2-40B4-BE49-F238E27FC236}">
                <a16:creationId xmlns:a16="http://schemas.microsoft.com/office/drawing/2014/main" id="{C3AAEBA6-09D3-4AA9-8665-FD5432716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4491" y="886245"/>
            <a:ext cx="3424381" cy="227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96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05FEB7-095F-400E-B72E-FEA79746E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82" y="365125"/>
            <a:ext cx="11947235" cy="217198"/>
          </a:xfrm>
        </p:spPr>
        <p:txBody>
          <a:bodyPr>
            <a:normAutofit fontScale="90000"/>
          </a:bodyPr>
          <a:lstStyle/>
          <a:p>
            <a:r>
              <a:rPr lang="cs-CZ" dirty="0"/>
              <a:t>PŘÍPRAVA HORKÉ ROLE NA AKUTNÍ BLOKÁDY PÁTEŘE</a:t>
            </a:r>
            <a:endParaRPr lang="cs-CZ" dirty="0">
              <a:ea typeface="Source Sans Pro"/>
            </a:endParaRPr>
          </a:p>
        </p:txBody>
      </p:sp>
      <p:pic>
        <p:nvPicPr>
          <p:cNvPr id="7" name="Obrázek 7">
            <a:hlinkClick r:id="" action="ppaction://media"/>
            <a:extLst>
              <a:ext uri="{FF2B5EF4-FFF2-40B4-BE49-F238E27FC236}">
                <a16:creationId xmlns:a16="http://schemas.microsoft.com/office/drawing/2014/main" id="{ACCE66B8-A201-41B3-BE8D-79804125EDA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77819" y="762795"/>
            <a:ext cx="9559635" cy="5830453"/>
          </a:xfrm>
        </p:spPr>
      </p:pic>
    </p:spTree>
    <p:extLst>
      <p:ext uri="{BB962C8B-B14F-4D97-AF65-F5344CB8AC3E}">
        <p14:creationId xmlns:p14="http://schemas.microsoft.com/office/powerpoint/2010/main" val="3880658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B79D88-AE2A-4D6C-B63F-8FD6C3ABC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18" y="249671"/>
            <a:ext cx="12039599" cy="1371743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APLIKACE HORKÉ ROLE NA HRUDNÍ PÁTEŘ A ŽEBRA PŘI AKUTNÍ BLOKÁDĚ</a:t>
            </a:r>
            <a:endParaRPr lang="cs-CZ"/>
          </a:p>
        </p:txBody>
      </p:sp>
      <p:pic>
        <p:nvPicPr>
          <p:cNvPr id="4" name="Obrázek 4">
            <a:hlinkClick r:id="" action="ppaction://media"/>
            <a:extLst>
              <a:ext uri="{FF2B5EF4-FFF2-40B4-BE49-F238E27FC236}">
                <a16:creationId xmlns:a16="http://schemas.microsoft.com/office/drawing/2014/main" id="{38BE0D22-40AD-4A72-9A2B-960F4632D28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90274" y="1617159"/>
            <a:ext cx="7331361" cy="5149272"/>
          </a:xfrm>
        </p:spPr>
      </p:pic>
    </p:spTree>
    <p:extLst>
      <p:ext uri="{BB962C8B-B14F-4D97-AF65-F5344CB8AC3E}">
        <p14:creationId xmlns:p14="http://schemas.microsoft.com/office/powerpoint/2010/main" val="4123934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56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DA1274F-9232-42BF-B9FE-B95EA14CF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56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6429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E5AF1D6-62CC-4988-9174-993F112DC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6429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BA9E676-A8FC-4C2F-8D78-C13ED8ABD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ECD79B5-5FC5-495F-BFD6-346C16E78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2D9D048-3063-435A-8C23-26C1907E9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20315" y="727769"/>
            <a:ext cx="8751370" cy="540246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A7EE022-C784-4B95-A583-56BF0092C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6765" y="1159934"/>
            <a:ext cx="6418471" cy="302807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b="1" cap="all" spc="1500" dirty="0" err="1">
                <a:ea typeface="+mj-lt"/>
                <a:cs typeface="+mj-lt"/>
              </a:rPr>
              <a:t>Pojem</a:t>
            </a:r>
            <a:r>
              <a:rPr lang="en-US" sz="6000" b="1" cap="all" spc="1500" dirty="0">
                <a:ea typeface="+mj-lt"/>
                <a:cs typeface="+mj-lt"/>
              </a:rPr>
              <a:t> </a:t>
            </a:r>
            <a:r>
              <a:rPr lang="en-US" sz="6000" b="1" cap="all" spc="1500" dirty="0" err="1">
                <a:ea typeface="+mj-lt"/>
                <a:cs typeface="+mj-lt"/>
              </a:rPr>
              <a:t>škola</a:t>
            </a:r>
            <a:r>
              <a:rPr lang="en-US" sz="6000" b="1" cap="all" spc="1500" dirty="0">
                <a:ea typeface="+mj-lt"/>
                <a:cs typeface="+mj-lt"/>
              </a:rPr>
              <a:t> </a:t>
            </a:r>
            <a:r>
              <a:rPr lang="en-US" sz="6000" b="1" cap="all" spc="1500" dirty="0" err="1">
                <a:ea typeface="+mj-lt"/>
                <a:cs typeface="+mj-lt"/>
              </a:rPr>
              <a:t>zad</a:t>
            </a:r>
            <a:r>
              <a:rPr lang="en-US" sz="6000" b="1" cap="all" spc="1500" dirty="0">
                <a:ea typeface="+mj-lt"/>
                <a:cs typeface="+mj-lt"/>
              </a:rPr>
              <a:t> = Back school</a:t>
            </a:r>
            <a:endParaRPr lang="cs-CZ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6C541AE-9B02-44C0-B8C6-B2DEA7ED3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60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7A96CA6-E378-42F5-88F4-E374DCCA5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088" y="127012"/>
            <a:ext cx="9745883" cy="1124949"/>
          </a:xfrm>
        </p:spPr>
        <p:txBody>
          <a:bodyPr>
            <a:normAutofit/>
          </a:bodyPr>
          <a:lstStyle/>
          <a:p>
            <a:pPr algn="ctr"/>
            <a:r>
              <a:rPr lang="cs-CZ" b="1" dirty="0" err="1">
                <a:ea typeface="+mj-lt"/>
                <a:cs typeface="+mj-lt"/>
              </a:rPr>
              <a:t>Back</a:t>
            </a:r>
            <a:r>
              <a:rPr lang="cs-CZ" b="1" dirty="0">
                <a:ea typeface="+mj-lt"/>
                <a:cs typeface="+mj-lt"/>
              </a:rPr>
              <a:t> </a:t>
            </a:r>
            <a:r>
              <a:rPr lang="cs-CZ" b="1" dirty="0" err="1">
                <a:ea typeface="+mj-lt"/>
                <a:cs typeface="+mj-lt"/>
              </a:rPr>
              <a:t>school</a:t>
            </a:r>
            <a:endParaRPr lang="cs-CZ" dirty="0" err="1">
              <a:ea typeface="Source Sans Pro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AAD42DD4-86F6-4FD2-869F-32D35E310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1037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5744 h 274629"/>
              <a:gd name="connsiteX2" fmla="*/ 924829 w 1170294"/>
              <a:gd name="connsiteY2" fmla="*/ 0 h 274629"/>
              <a:gd name="connsiteX3" fmla="*/ 1170294 w 1170294"/>
              <a:gd name="connsiteY3" fmla="*/ 24546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577 h 274629"/>
              <a:gd name="connsiteX11" fmla="*/ 215168 w 1170294"/>
              <a:gd name="connsiteY11" fmla="*/ 23574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5744"/>
                </a:lnTo>
                <a:lnTo>
                  <a:pt x="924829" y="0"/>
                </a:lnTo>
                <a:lnTo>
                  <a:pt x="1170294" y="24546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577"/>
                </a:lnTo>
                <a:lnTo>
                  <a:pt x="215168" y="235744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4C36B8C5-0DEB-41B5-911D-572E2E835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16069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8174 h 274629"/>
              <a:gd name="connsiteX2" fmla="*/ 924829 w 1170294"/>
              <a:gd name="connsiteY2" fmla="*/ 0 h 274629"/>
              <a:gd name="connsiteX3" fmla="*/ 1170294 w 1170294"/>
              <a:gd name="connsiteY3" fmla="*/ 24789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789 h 274629"/>
              <a:gd name="connsiteX11" fmla="*/ 215168 w 1170294"/>
              <a:gd name="connsiteY11" fmla="*/ 23817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8174"/>
                </a:lnTo>
                <a:lnTo>
                  <a:pt x="924829" y="0"/>
                </a:lnTo>
                <a:lnTo>
                  <a:pt x="1170294" y="24789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789"/>
                </a:lnTo>
                <a:lnTo>
                  <a:pt x="215168" y="23817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D1FF148-6725-4278-A9A8-A9A6A3F26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0389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247507B-4D21-4FF7-B49C-239309CF2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0389" y="4752208"/>
            <a:ext cx="365021" cy="36502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55489FC3-6301-4D54-87A6-339AD9D108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0538155"/>
              </p:ext>
            </p:extLst>
          </p:nvPr>
        </p:nvGraphicFramePr>
        <p:xfrm>
          <a:off x="6928" y="1109807"/>
          <a:ext cx="12201235" cy="5702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1824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C3EB77-E60C-4304-AA79-089E65D5C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Source Sans Pro"/>
              </a:rPr>
              <a:t>BRÜGGER KONCEPT (BK)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D2CBFB-8D7A-4608-B4D6-8C13EE7C7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algn="just"/>
            <a:r>
              <a:rPr lang="cs-CZ" dirty="0">
                <a:highlight>
                  <a:srgbClr val="FF00FF"/>
                </a:highlight>
                <a:ea typeface="Source Sans Pro"/>
              </a:rPr>
              <a:t>Diagnostický a terapeutický koncept </a:t>
            </a:r>
            <a:r>
              <a:rPr lang="cs-CZ" dirty="0">
                <a:ea typeface="Source Sans Pro"/>
              </a:rPr>
              <a:t>vyvinutý na základě pozorování dr. Aloisem </a:t>
            </a:r>
            <a:r>
              <a:rPr lang="cs-CZ" dirty="0" err="1">
                <a:ea typeface="Source Sans Pro"/>
              </a:rPr>
              <a:t>Brüggerem</a:t>
            </a:r>
            <a:endParaRPr lang="cs-CZ">
              <a:ea typeface="Source Sans Pro"/>
            </a:endParaRPr>
          </a:p>
          <a:p>
            <a:pPr algn="just"/>
            <a:r>
              <a:rPr lang="cs-CZ" dirty="0">
                <a:highlight>
                  <a:srgbClr val="FF00FF"/>
                </a:highlight>
                <a:ea typeface="Source Sans Pro"/>
              </a:rPr>
              <a:t>Základní myšlenka:</a:t>
            </a:r>
          </a:p>
          <a:p>
            <a:pPr algn="just"/>
            <a:r>
              <a:rPr lang="cs-CZ" dirty="0">
                <a:ea typeface="Source Sans Pro"/>
              </a:rPr>
              <a:t>Působením </a:t>
            </a:r>
            <a:r>
              <a:rPr lang="cs-CZ" dirty="0">
                <a:highlight>
                  <a:srgbClr val="008000"/>
                </a:highlight>
                <a:ea typeface="Source Sans Pro"/>
              </a:rPr>
              <a:t>patologicky změněné aferentní signalizace</a:t>
            </a:r>
            <a:r>
              <a:rPr lang="cs-CZ" dirty="0">
                <a:ea typeface="Source Sans Pro"/>
              </a:rPr>
              <a:t> dochází v pohybové soustavě ke vzniku </a:t>
            </a:r>
            <a:r>
              <a:rPr lang="cs-CZ" dirty="0">
                <a:highlight>
                  <a:srgbClr val="008000"/>
                </a:highlight>
                <a:ea typeface="Source Sans Pro"/>
              </a:rPr>
              <a:t>reflektorických ochranných mechanismů</a:t>
            </a:r>
            <a:r>
              <a:rPr lang="cs-CZ" dirty="0">
                <a:ea typeface="Source Sans Pro"/>
              </a:rPr>
              <a:t> (</a:t>
            </a:r>
            <a:r>
              <a:rPr lang="cs-CZ" dirty="0">
                <a:highlight>
                  <a:srgbClr val="FF00FF"/>
                </a:highlight>
                <a:ea typeface="Source Sans Pro"/>
              </a:rPr>
              <a:t>tzv. </a:t>
            </a:r>
            <a:r>
              <a:rPr lang="cs-CZ" dirty="0" err="1">
                <a:highlight>
                  <a:srgbClr val="FF00FF"/>
                </a:highlight>
                <a:ea typeface="Source Sans Pro"/>
              </a:rPr>
              <a:t>nociceptivní</a:t>
            </a:r>
            <a:r>
              <a:rPr lang="cs-CZ" dirty="0">
                <a:highlight>
                  <a:srgbClr val="FF00FF"/>
                </a:highlight>
                <a:ea typeface="Source Sans Pro"/>
              </a:rPr>
              <a:t> </a:t>
            </a:r>
            <a:r>
              <a:rPr lang="cs-CZ" dirty="0" err="1">
                <a:highlight>
                  <a:srgbClr val="FF00FF"/>
                </a:highlight>
                <a:ea typeface="Source Sans Pro"/>
              </a:rPr>
              <a:t>somatomotorický</a:t>
            </a:r>
            <a:r>
              <a:rPr lang="cs-CZ" dirty="0">
                <a:highlight>
                  <a:srgbClr val="FF00FF"/>
                </a:highlight>
                <a:ea typeface="Source Sans Pro"/>
              </a:rPr>
              <a:t> blokující efekt</a:t>
            </a:r>
            <a:r>
              <a:rPr lang="cs-CZ" dirty="0">
                <a:ea typeface="Source Sans Pro"/>
              </a:rPr>
              <a:t>), dochází k vyvolání ochranných reakcí, následně změnám fyziologických průběhů pohybů &amp; držení - </a:t>
            </a:r>
            <a:r>
              <a:rPr lang="cs-CZ" dirty="0">
                <a:highlight>
                  <a:srgbClr val="008000"/>
                </a:highlight>
                <a:ea typeface="Source Sans Pro"/>
              </a:rPr>
              <a:t>celková neekonomičnost pohybu</a:t>
            </a:r>
            <a:r>
              <a:rPr lang="cs-CZ" dirty="0">
                <a:ea typeface="Source Sans Pro"/>
              </a:rPr>
              <a:t>.</a:t>
            </a:r>
          </a:p>
          <a:p>
            <a:pPr algn="just"/>
            <a:r>
              <a:rPr lang="cs-CZ" dirty="0">
                <a:highlight>
                  <a:srgbClr val="FF00FF"/>
                </a:highlight>
                <a:ea typeface="Source Sans Pro"/>
              </a:rPr>
              <a:t>Cílem</a:t>
            </a:r>
            <a:r>
              <a:rPr lang="cs-CZ" dirty="0">
                <a:ea typeface="Source Sans Pro"/>
              </a:rPr>
              <a:t> terapie je </a:t>
            </a:r>
            <a:r>
              <a:rPr lang="cs-CZ" dirty="0">
                <a:highlight>
                  <a:srgbClr val="FF00FF"/>
                </a:highlight>
                <a:ea typeface="Source Sans Pro"/>
              </a:rPr>
              <a:t>eliminace patologicky změněných aferentních signalizací &amp; snaha o dosažení vzpřímeného držení</a:t>
            </a:r>
            <a:r>
              <a:rPr lang="cs-CZ" dirty="0">
                <a:ea typeface="Source Sans Pro"/>
              </a:rPr>
              <a:t> těla.</a:t>
            </a:r>
          </a:p>
          <a:p>
            <a:pPr algn="just"/>
            <a:endParaRPr lang="cs-CZ" dirty="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871545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B5523EE-90D9-4CF8-96F2-CBFC11C54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531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66A3179-AD28-4A0B-AF49-B177F4B19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547" y="1029607"/>
            <a:ext cx="4754948" cy="4754948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5" name="Oval 44">
            <a:extLst>
              <a:ext uri="{FF2B5EF4-FFF2-40B4-BE49-F238E27FC236}">
                <a16:creationId xmlns:a16="http://schemas.microsoft.com/office/drawing/2014/main" id="{32BB3330-EA02-4FA9-B58F-AAC7762C9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5096" y="934855"/>
            <a:ext cx="4754948" cy="4754948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Graphic 212">
            <a:extLst>
              <a:ext uri="{FF2B5EF4-FFF2-40B4-BE49-F238E27FC236}">
                <a16:creationId xmlns:a16="http://schemas.microsoft.com/office/drawing/2014/main" id="{A107891B-442C-43CD-B909-A4714253A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2339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49" name="Graphic 212">
            <a:extLst>
              <a:ext uri="{FF2B5EF4-FFF2-40B4-BE49-F238E27FC236}">
                <a16:creationId xmlns:a16="http://schemas.microsoft.com/office/drawing/2014/main" id="{958516B8-2D23-4511-B8C5-79180A4D0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2339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3BEE693-6C9D-40AB-925E-0E339B1D1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148" y="4651811"/>
            <a:ext cx="429742" cy="429742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EBA526E9-439B-4D9E-8A55-1D30C337E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148" y="4651811"/>
            <a:ext cx="429742" cy="429742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9A87A90-D828-4CAA-8EBC-A270E55D1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890" y="1690851"/>
            <a:ext cx="3200400" cy="3391512"/>
          </a:xfrm>
        </p:spPr>
        <p:txBody>
          <a:bodyPr>
            <a:normAutofit/>
          </a:bodyPr>
          <a:lstStyle/>
          <a:p>
            <a:r>
              <a:rPr lang="cs-CZ" dirty="0">
                <a:ea typeface="Source Sans Pro"/>
              </a:rPr>
              <a:t>INDIKACE ŠKOLY ZAD</a:t>
            </a:r>
            <a:endParaRPr lang="cs-CZ"/>
          </a:p>
        </p:txBody>
      </p:sp>
      <p:graphicFrame>
        <p:nvGraphicFramePr>
          <p:cNvPr id="35" name="Zástupný obsah 2">
            <a:extLst>
              <a:ext uri="{FF2B5EF4-FFF2-40B4-BE49-F238E27FC236}">
                <a16:creationId xmlns:a16="http://schemas.microsoft.com/office/drawing/2014/main" id="{C089BBD6-2DD7-433A-B400-6B119EFA55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0948918"/>
              </p:ext>
            </p:extLst>
          </p:nvPr>
        </p:nvGraphicFramePr>
        <p:xfrm>
          <a:off x="5283514" y="285641"/>
          <a:ext cx="6866921" cy="6572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1246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939B63A-95EE-451A-8AE1-08749A721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088" y="565739"/>
            <a:ext cx="9745883" cy="1124949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ea typeface="Source Sans Pro"/>
              </a:rPr>
              <a:t>KONTRAINDIKACE ŠKOLY ZAD </a:t>
            </a:r>
            <a:endParaRPr lang="cs-CZ">
              <a:ea typeface="Source Sans Pro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AD42DD4-86F6-4FD2-869F-32D35E310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1037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5744 h 274629"/>
              <a:gd name="connsiteX2" fmla="*/ 924829 w 1170294"/>
              <a:gd name="connsiteY2" fmla="*/ 0 h 274629"/>
              <a:gd name="connsiteX3" fmla="*/ 1170294 w 1170294"/>
              <a:gd name="connsiteY3" fmla="*/ 24546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577 h 274629"/>
              <a:gd name="connsiteX11" fmla="*/ 215168 w 1170294"/>
              <a:gd name="connsiteY11" fmla="*/ 23574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5744"/>
                </a:lnTo>
                <a:lnTo>
                  <a:pt x="924829" y="0"/>
                </a:lnTo>
                <a:lnTo>
                  <a:pt x="1170294" y="24546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577"/>
                </a:lnTo>
                <a:lnTo>
                  <a:pt x="215168" y="235744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C36B8C5-0DEB-41B5-911D-572E2E835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16069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8174 h 274629"/>
              <a:gd name="connsiteX2" fmla="*/ 924829 w 1170294"/>
              <a:gd name="connsiteY2" fmla="*/ 0 h 274629"/>
              <a:gd name="connsiteX3" fmla="*/ 1170294 w 1170294"/>
              <a:gd name="connsiteY3" fmla="*/ 24789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789 h 274629"/>
              <a:gd name="connsiteX11" fmla="*/ 215168 w 1170294"/>
              <a:gd name="connsiteY11" fmla="*/ 23817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8174"/>
                </a:lnTo>
                <a:lnTo>
                  <a:pt x="924829" y="0"/>
                </a:lnTo>
                <a:lnTo>
                  <a:pt x="1170294" y="24789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789"/>
                </a:lnTo>
                <a:lnTo>
                  <a:pt x="215168" y="23817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D1FF148-6725-4278-A9A8-A9A6A3F26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0389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247507B-4D21-4FF7-B49C-239309CF2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0389" y="4752208"/>
            <a:ext cx="365021" cy="36502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29" name="Zástupný obsah 2">
            <a:extLst>
              <a:ext uri="{FF2B5EF4-FFF2-40B4-BE49-F238E27FC236}">
                <a16:creationId xmlns:a16="http://schemas.microsoft.com/office/drawing/2014/main" id="{3589413F-1FD1-42ED-BD8D-872EBD71E8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317946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9222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E9B1DB-5C91-41C9-8C0D-C2CD3D570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542" y="1264801"/>
            <a:ext cx="4892216" cy="4511751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2224B8-FCE1-4A12-84A7-B674B2B9E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542" y="1264801"/>
            <a:ext cx="4892216" cy="4511751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1E366A2-885B-4E10-A479-4A650E4C6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59" y="1173124"/>
            <a:ext cx="4892216" cy="4511751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Graphic 212">
            <a:extLst>
              <a:ext uri="{FF2B5EF4-FFF2-40B4-BE49-F238E27FC236}">
                <a16:creationId xmlns:a16="http://schemas.microsoft.com/office/drawing/2014/main" id="{55C61911-45B2-48BF-AC7A-1EB579B42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8" name="Graphic 212">
            <a:extLst>
              <a:ext uri="{FF2B5EF4-FFF2-40B4-BE49-F238E27FC236}">
                <a16:creationId xmlns:a16="http://schemas.microsoft.com/office/drawing/2014/main" id="{2DE4D4CE-6DAE-4A05-BE5B-6BCE3F4EC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76A9D1-68AE-4305-8A02-8E3D9ABB6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7" y="1264801"/>
            <a:ext cx="4114571" cy="4296387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ea typeface="Source Sans Pro"/>
              </a:rPr>
              <a:t>PODMÍNKY ÚSPĚCHU ŠKOLY ZAD</a:t>
            </a:r>
            <a:endParaRPr lang="cs-CZ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8CB1D39-68D4-4372-BF3B-2A33A7495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10C23D31-5B0A-4956-A59F-A24F57D2A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4C6FC6E-4AAF-4628-B7E5-85DF9D32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D006B3-AB2B-4F47-8E99-6269E8460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345827"/>
            <a:ext cx="521717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2600" dirty="0">
                <a:ea typeface="Source Sans Pro"/>
              </a:rPr>
              <a:t>Edukace optimalizace pohybu (ekonomičnost pohybu)</a:t>
            </a:r>
            <a:endParaRPr lang="cs-CZ" dirty="0"/>
          </a:p>
          <a:p>
            <a:pPr algn="just"/>
            <a:r>
              <a:rPr lang="cs-CZ" sz="2600" dirty="0">
                <a:ea typeface="Source Sans Pro"/>
              </a:rPr>
              <a:t>Edukace správných poloh. "Poloha následuje pohyb jako stín."</a:t>
            </a:r>
          </a:p>
          <a:p>
            <a:pPr algn="just"/>
            <a:r>
              <a:rPr lang="cs-CZ" sz="2600" dirty="0">
                <a:ea typeface="Source Sans Pro"/>
              </a:rPr>
              <a:t>Nutnost dobré vstupní informace k provedení KVALITNÍHO pohybu</a:t>
            </a:r>
          </a:p>
          <a:p>
            <a:pPr algn="just"/>
            <a:r>
              <a:rPr lang="cs-CZ" sz="2600" dirty="0">
                <a:ea typeface="Source Sans Pro"/>
              </a:rPr>
              <a:t>Nutnost svalové koordinace &amp; dobré řízení mozkem (nižší svalová unavitelnost, lepší aktivní relaxace, menší </a:t>
            </a:r>
            <a:r>
              <a:rPr lang="cs-CZ" sz="2600" dirty="0" err="1">
                <a:ea typeface="Source Sans Pro"/>
              </a:rPr>
              <a:t>nocicepce</a:t>
            </a:r>
            <a:r>
              <a:rPr lang="cs-CZ" sz="2600" dirty="0">
                <a:ea typeface="Source Sans Pro"/>
              </a:rPr>
              <a:t>)</a:t>
            </a:r>
          </a:p>
          <a:p>
            <a:pPr algn="just"/>
            <a:endParaRPr lang="cs-CZ" sz="2600">
              <a:ea typeface="Source Sans Pro"/>
            </a:endParaRP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0137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4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6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3010" y="0"/>
            <a:ext cx="4902679" cy="4667000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4DCEC70C-9F4B-4A73-B4BD-AE50AD617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3010" y="0"/>
            <a:ext cx="4902679" cy="4667000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8" name="Freeform: Shape 47">
            <a:extLst>
              <a:ext uri="{FF2B5EF4-FFF2-40B4-BE49-F238E27FC236}">
                <a16:creationId xmlns:a16="http://schemas.microsoft.com/office/drawing/2014/main" id="{5AFEC601-A132-47EE-B0C2-B38ACD9FC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955" y="0"/>
            <a:ext cx="4902678" cy="4544235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628E194-56A0-4DE9-A87C-B545634FB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477" y="324937"/>
            <a:ext cx="4024032" cy="28857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900" b="1" cap="all" spc="1500">
                <a:ea typeface="Source Sans Pro SemiBold" panose="020B0603030403020204" pitchFamily="34" charset="0"/>
              </a:rPr>
              <a:t>BOLEST - VÝRAZ OCHRANNÉ REAKCE ORGANISMU</a:t>
            </a:r>
          </a:p>
        </p:txBody>
      </p:sp>
      <p:sp>
        <p:nvSpPr>
          <p:cNvPr id="50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95744" y="619036"/>
            <a:ext cx="857067" cy="857067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52" name="Graphic 212">
            <a:extLst>
              <a:ext uri="{FF2B5EF4-FFF2-40B4-BE49-F238E27FC236}">
                <a16:creationId xmlns:a16="http://schemas.microsoft.com/office/drawing/2014/main" id="{4D525A72-77E7-4E14-BEE2-FC3A19EC4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95744" y="619036"/>
            <a:ext cx="857067" cy="857067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69124" y="5424608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56" name="Oval 55">
            <a:extLst>
              <a:ext uri="{FF2B5EF4-FFF2-40B4-BE49-F238E27FC236}">
                <a16:creationId xmlns:a16="http://schemas.microsoft.com/office/drawing/2014/main" id="{DA31323F-03C2-4114-B2CC-79931D220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6412" y="1675422"/>
            <a:ext cx="4680928" cy="46809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98EBCA3-8AAD-4596-8EBF-43A43542F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6412" y="1675422"/>
            <a:ext cx="4680928" cy="468092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49330" y="2227397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9457709F-7F08-4A4A-9DB7-1AFB3FCF0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69124" y="5424608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828C3C08-4158-4B86-90FA-4703E09577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6119014"/>
              </p:ext>
            </p:extLst>
          </p:nvPr>
        </p:nvGraphicFramePr>
        <p:xfrm>
          <a:off x="5024841" y="320277"/>
          <a:ext cx="7079413" cy="6445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9321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1CCBBE4-C29E-4314-9774-353DF899E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886379"/>
          </a:xfrm>
        </p:spPr>
        <p:txBody>
          <a:bodyPr>
            <a:normAutofit/>
          </a:bodyPr>
          <a:lstStyle/>
          <a:p>
            <a:r>
              <a:rPr lang="cs-CZ" sz="3700">
                <a:ea typeface="Source Sans Pro"/>
              </a:rPr>
              <a:t>OPTIMALIZACE POHYBU</a:t>
            </a:r>
            <a:endParaRPr lang="cs-CZ" sz="3700"/>
          </a:p>
        </p:txBody>
      </p:sp>
      <p:pic>
        <p:nvPicPr>
          <p:cNvPr id="4" name="Obrázek 4" descr="Obsah obrázku text, sport, osoba, gymnastika&#10;&#10;Popis se vygeneroval automaticky.">
            <a:extLst>
              <a:ext uri="{FF2B5EF4-FFF2-40B4-BE49-F238E27FC236}">
                <a16:creationId xmlns:a16="http://schemas.microsoft.com/office/drawing/2014/main" id="{0EDD0B6C-5DBD-4DB5-BB97-ADDBBFE58B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23" r="-2" b="35284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28CAB86-AA69-4EF8-A4E2-4E020497D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>
              <a:alpha val="20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9A36BEE-5544-45FB-88F3-9E156F32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B49ECF4-1585-4D6B-AB63-D49C92945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678E49-27FA-45FC-9E8B-A613E5D00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2200" dirty="0">
                <a:ea typeface="+mn-lt"/>
                <a:cs typeface="+mn-lt"/>
              </a:rPr>
              <a:t>Pohyb vykonávaný tak, abychom udrželi zatížení organismu v mezích, kdy toto zatížení nepovede k jeho trvalému poškození = ekonomizace zatěžování v kloubně svalové jednotce</a:t>
            </a:r>
            <a:endParaRPr lang="cs-CZ"/>
          </a:p>
          <a:p>
            <a:pPr algn="just"/>
            <a:r>
              <a:rPr lang="cs-CZ" sz="2200" dirty="0">
                <a:ea typeface="+mn-lt"/>
                <a:cs typeface="+mn-lt"/>
              </a:rPr>
              <a:t>Co nejmenší energie nutná k provedení pohybu či zaujetí statické zátěžové polohy</a:t>
            </a:r>
          </a:p>
          <a:p>
            <a:pPr algn="just"/>
            <a:r>
              <a:rPr lang="cs-CZ" sz="2200" dirty="0">
                <a:ea typeface="+mn-lt"/>
                <a:cs typeface="+mn-lt"/>
              </a:rPr>
              <a:t>Vyhýbat se opakovaným stereotypním pohybům: dochází ke svalové únavě &amp; poškození hybného systému</a:t>
            </a:r>
            <a:br>
              <a:rPr lang="cs-CZ" sz="2200" dirty="0">
                <a:ea typeface="+mn-lt"/>
                <a:cs typeface="+mn-lt"/>
              </a:rPr>
            </a:br>
            <a:endParaRPr lang="cs-CZ" sz="2200" dirty="0">
              <a:ea typeface="+mn-lt"/>
              <a:cs typeface="+mn-lt"/>
            </a:endParaRPr>
          </a:p>
        </p:txBody>
      </p:sp>
      <p:grpSp>
        <p:nvGrpSpPr>
          <p:cNvPr id="48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5" name="Graphic 185">
            <a:extLst>
              <a:ext uri="{FF2B5EF4-FFF2-40B4-BE49-F238E27FC236}">
                <a16:creationId xmlns:a16="http://schemas.microsoft.com/office/drawing/2014/main" id="{617CAA5F-37E3-4DF6-9DD0-68A40D216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>
              <a:alpha val="20000"/>
            </a:schemeClr>
          </a:solidFill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FCF03A3-80B7-45BC-AA40-A335CC816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9D3C77A-275B-4C9E-A407-B09450E56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C6C5B5B-80BB-41D8-A377-C653EF1B0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CA5D93A-E913-46A0-9684-20B6B4B8CA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FE6EFE8A-51D2-4AF6-A18C-29A9E5EF5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1173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D72A4A-771D-4FE0-A07E-D0DAF4D69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448" y="447277"/>
            <a:ext cx="3294813" cy="5911481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5BB7246-8AFD-47FC-A1F4-491E0167E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9940" y="438890"/>
            <a:ext cx="3294813" cy="5911481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0A6DF2E7-0906-4F1E-9B28-48B1A4D8E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3787" y="308343"/>
            <a:ext cx="3294813" cy="5911481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Graphic 212">
            <a:extLst>
              <a:ext uri="{FF2B5EF4-FFF2-40B4-BE49-F238E27FC236}">
                <a16:creationId xmlns:a16="http://schemas.microsoft.com/office/drawing/2014/main" id="{684FEC42-F70A-4505-A5DF-EC67268FE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841" y="49924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45" name="Graphic 212">
            <a:extLst>
              <a:ext uri="{FF2B5EF4-FFF2-40B4-BE49-F238E27FC236}">
                <a16:creationId xmlns:a16="http://schemas.microsoft.com/office/drawing/2014/main" id="{7D10AF26-17A2-4FA8-824A-F78507AF6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841" y="49924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2B66FDF-6AD4-46FD-BE5D-4EB7435BA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105985" cy="4238118"/>
          </a:xfrm>
        </p:spPr>
        <p:txBody>
          <a:bodyPr>
            <a:normAutofit/>
          </a:bodyPr>
          <a:lstStyle/>
          <a:p>
            <a:r>
              <a:rPr lang="cs-CZ" b="1">
                <a:ea typeface="Source Sans Pro"/>
              </a:rPr>
              <a:t>METODIKA ŠKOLY ZAD - VÝZNAM AFERENCE</a:t>
            </a:r>
            <a:endParaRPr lang="cs-CZ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506EB918-57EE-490A-B95A-F119334C52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0998228"/>
              </p:ext>
            </p:extLst>
          </p:nvPr>
        </p:nvGraphicFramePr>
        <p:xfrm>
          <a:off x="4239750" y="77823"/>
          <a:ext cx="7564321" cy="6687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2487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Oval 11">
            <a:extLst>
              <a:ext uri="{FF2B5EF4-FFF2-40B4-BE49-F238E27FC236}">
                <a16:creationId xmlns:a16="http://schemas.microsoft.com/office/drawing/2014/main" id="{EAED1919-54A1-41C9-B30B-A3FF3F58E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6220" y="98104"/>
            <a:ext cx="4288094" cy="42880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36F542FB-F423-4845-A68F-8EDD48A7E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182" y="941355"/>
            <a:ext cx="2216170" cy="260159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4751043-2EE3-4222-9979-8E61D93DA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1848" y="2813300"/>
            <a:ext cx="3757487" cy="3757487"/>
            <a:chOff x="1881974" y="1174396"/>
            <a:chExt cx="5290997" cy="529099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3FD8213-DB67-4E29-9615-984DB5991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4EDB257-28CF-422F-AE6A-B99E3FE81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18" name="Oval 17">
            <a:extLst>
              <a:ext uri="{FF2B5EF4-FFF2-40B4-BE49-F238E27FC236}">
                <a16:creationId xmlns:a16="http://schemas.microsoft.com/office/drawing/2014/main" id="{FFFEB18F-F81F-4CED-BE64-EB888A77C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350" y="2762501"/>
            <a:ext cx="3744592" cy="3744592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D175E30-17EE-4011-86CE-66F2974BA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91" y="3404608"/>
            <a:ext cx="3520789" cy="2666087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ea typeface="Source Sans Pro"/>
              </a:rPr>
              <a:t>ODLEHČUJÍCÍ BRUGGERŮV SED</a:t>
            </a:r>
            <a:endParaRPr lang="cs-CZ"/>
          </a:p>
        </p:txBody>
      </p:sp>
      <p:grpSp>
        <p:nvGrpSpPr>
          <p:cNvPr id="20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tx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733BC8-4C92-489D-B44E-4C56A0038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7180" y="1130846"/>
            <a:ext cx="5736770" cy="55058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100000"/>
              </a:lnSpc>
            </a:pPr>
            <a:endParaRPr lang="cs-CZ" sz="1800" dirty="0">
              <a:ea typeface="Source Sans Pro"/>
            </a:endParaRPr>
          </a:p>
          <a:p>
            <a:pPr algn="just">
              <a:lnSpc>
                <a:spcPct val="100000"/>
              </a:lnSpc>
            </a:pPr>
            <a:endParaRPr lang="cs-CZ" sz="1800" dirty="0">
              <a:ea typeface="Source Sans Pro"/>
            </a:endParaRPr>
          </a:p>
          <a:p>
            <a:pPr algn="just">
              <a:lnSpc>
                <a:spcPct val="100000"/>
              </a:lnSpc>
            </a:pPr>
            <a:r>
              <a:rPr lang="cs-CZ" sz="1800" dirty="0">
                <a:ea typeface="Source Sans Pro"/>
              </a:rPr>
              <a:t>Iniciálně protažení zkrácených svalů</a:t>
            </a:r>
            <a:endParaRPr lang="cs-CZ" dirty="0">
              <a:ea typeface="Source Sans Pro"/>
            </a:endParaRPr>
          </a:p>
          <a:p>
            <a:pPr algn="just">
              <a:lnSpc>
                <a:spcPct val="100000"/>
              </a:lnSpc>
            </a:pPr>
            <a:r>
              <a:rPr lang="cs-CZ" sz="1800" dirty="0">
                <a:ea typeface="Source Sans Pro"/>
              </a:rPr>
              <a:t>Mírný sklon sedací plochy vpřed (klopení pánve vpřed - prodloužení </a:t>
            </a:r>
            <a:r>
              <a:rPr lang="cs-CZ" sz="1800" dirty="0" err="1">
                <a:ea typeface="Source Sans Pro"/>
              </a:rPr>
              <a:t>sternosymfyziární</a:t>
            </a:r>
            <a:r>
              <a:rPr lang="cs-CZ" sz="1800" dirty="0">
                <a:ea typeface="Source Sans Pro"/>
              </a:rPr>
              <a:t> distance, protažení břišních svalů + břišní dýchání)</a:t>
            </a:r>
          </a:p>
          <a:p>
            <a:pPr algn="just">
              <a:lnSpc>
                <a:spcPct val="100000"/>
              </a:lnSpc>
            </a:pPr>
            <a:r>
              <a:rPr lang="cs-CZ" sz="1800" dirty="0">
                <a:ea typeface="Source Sans Pro"/>
              </a:rPr>
              <a:t>Klouby kyčelní výše než klouby kolenní</a:t>
            </a:r>
          </a:p>
          <a:p>
            <a:pPr algn="just">
              <a:lnSpc>
                <a:spcPct val="100000"/>
              </a:lnSpc>
            </a:pPr>
            <a:r>
              <a:rPr lang="cs-CZ" sz="1800" dirty="0">
                <a:ea typeface="Source Sans Pro"/>
              </a:rPr>
              <a:t>Paty pod koleny</a:t>
            </a:r>
          </a:p>
          <a:p>
            <a:pPr algn="just">
              <a:lnSpc>
                <a:spcPct val="100000"/>
              </a:lnSpc>
            </a:pPr>
            <a:r>
              <a:rPr lang="cs-CZ" sz="1800" dirty="0">
                <a:ea typeface="Source Sans Pro"/>
              </a:rPr>
              <a:t>Abdukce v kyčlích 45 °</a:t>
            </a:r>
          </a:p>
          <a:p>
            <a:pPr algn="just">
              <a:lnSpc>
                <a:spcPct val="100000"/>
              </a:lnSpc>
            </a:pPr>
            <a:r>
              <a:rPr lang="cs-CZ" sz="1800" dirty="0">
                <a:ea typeface="Source Sans Pro"/>
              </a:rPr>
              <a:t>Osa chodidel v ose stehen</a:t>
            </a:r>
          </a:p>
          <a:p>
            <a:pPr algn="just">
              <a:lnSpc>
                <a:spcPct val="100000"/>
              </a:lnSpc>
            </a:pPr>
            <a:r>
              <a:rPr lang="cs-CZ" sz="1800" dirty="0">
                <a:ea typeface="Source Sans Pro"/>
              </a:rPr>
              <a:t>Korekce postavení hlavy</a:t>
            </a:r>
          </a:p>
          <a:p>
            <a:pPr algn="just">
              <a:lnSpc>
                <a:spcPct val="100000"/>
              </a:lnSpc>
            </a:pPr>
            <a:r>
              <a:rPr lang="cs-CZ" sz="1800" dirty="0">
                <a:ea typeface="Source Sans Pro"/>
              </a:rPr>
              <a:t>Upravení držení RAK do lehké ZR</a:t>
            </a:r>
          </a:p>
          <a:p>
            <a:pPr algn="just">
              <a:lnSpc>
                <a:spcPct val="100000"/>
              </a:lnSpc>
            </a:pPr>
            <a:r>
              <a:rPr lang="cs-CZ" sz="1800" dirty="0">
                <a:ea typeface="Source Sans Pro"/>
              </a:rPr>
              <a:t>Dynamicky měnit postavení pánve, protahovat šíji</a:t>
            </a:r>
          </a:p>
        </p:txBody>
      </p:sp>
    </p:spTree>
    <p:extLst>
      <p:ext uri="{BB962C8B-B14F-4D97-AF65-F5344CB8AC3E}">
        <p14:creationId xmlns:p14="http://schemas.microsoft.com/office/powerpoint/2010/main" val="2994863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8875E4C-CFFE-4552-ABC7-175C3CB75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4B17AC9-5714-4209-A27B-CCE12EF6B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185" y="205865"/>
            <a:ext cx="6741271" cy="1742177"/>
          </a:xfrm>
        </p:spPr>
        <p:txBody>
          <a:bodyPr anchor="b">
            <a:normAutofit/>
          </a:bodyPr>
          <a:lstStyle/>
          <a:p>
            <a:pPr algn="ctr"/>
            <a:r>
              <a:rPr lang="cs-CZ" b="1" dirty="0">
                <a:ea typeface="+mj-lt"/>
                <a:cs typeface="+mj-lt"/>
              </a:rPr>
              <a:t>STRUČNÉ ZÁKLADY BIOMECHANIKY</a:t>
            </a:r>
            <a:endParaRPr lang="cs-CZ" dirty="0">
              <a:ea typeface="Source Sans Pro"/>
            </a:endParaRPr>
          </a:p>
        </p:txBody>
      </p:sp>
      <p:sp>
        <p:nvSpPr>
          <p:cNvPr id="9" name="Freeform: Shape 15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" name="Freeform: Shape 17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218D87-96AF-4F0B-9DE0-879B65A5D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0185" y="2125737"/>
            <a:ext cx="5344271" cy="45755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2200" dirty="0">
                <a:ea typeface="+mn-lt"/>
                <a:cs typeface="+mn-lt"/>
              </a:rPr>
              <a:t>Princip biomechaniky je správně zatěžovat hybný systém a nepřetěžovat ho.</a:t>
            </a:r>
            <a:endParaRPr lang="cs-CZ"/>
          </a:p>
          <a:p>
            <a:pPr algn="just"/>
            <a:r>
              <a:rPr lang="cs-CZ" sz="2200" dirty="0">
                <a:highlight>
                  <a:srgbClr val="008000"/>
                </a:highlight>
                <a:ea typeface="+mn-lt"/>
                <a:cs typeface="+mn-lt"/>
              </a:rPr>
              <a:t>Typy zatěžování jsou:</a:t>
            </a:r>
          </a:p>
          <a:p>
            <a:pPr algn="just"/>
            <a:r>
              <a:rPr lang="cs-CZ" sz="2200" dirty="0">
                <a:highlight>
                  <a:srgbClr val="008000"/>
                </a:highlight>
                <a:ea typeface="+mn-lt"/>
                <a:cs typeface="+mn-lt"/>
              </a:rPr>
              <a:t>1) v ose</a:t>
            </a:r>
            <a:r>
              <a:rPr lang="cs-CZ" sz="2200" dirty="0">
                <a:ea typeface="+mn-lt"/>
                <a:cs typeface="+mn-lt"/>
              </a:rPr>
              <a:t> – vzniká zátěží v ose páteře tlakem a tahem, na ploténku je to rovnoměrně rozložené (nehrozí poškození). Síla je rovnoměrně rozložena.</a:t>
            </a:r>
          </a:p>
          <a:p>
            <a:pPr algn="just"/>
            <a:r>
              <a:rPr lang="cs-CZ" sz="2200" dirty="0">
                <a:highlight>
                  <a:srgbClr val="008000"/>
                </a:highlight>
                <a:ea typeface="+mn-lt"/>
                <a:cs typeface="+mn-lt"/>
              </a:rPr>
              <a:t>2) v ohybu</a:t>
            </a:r>
            <a:r>
              <a:rPr lang="cs-CZ" sz="2200" dirty="0">
                <a:ea typeface="+mn-lt"/>
                <a:cs typeface="+mn-lt"/>
              </a:rPr>
              <a:t> – je škodlivější, protože tlak není všude stejný. Asymetrickým zatěžováním vzniká škodlivé napětí v ohybu s možným poškozením struktur.</a:t>
            </a:r>
            <a:endParaRPr lang="cs-CZ" sz="2200">
              <a:ea typeface="Source Sans Pro"/>
            </a:endParaRPr>
          </a:p>
        </p:txBody>
      </p:sp>
      <p:sp>
        <p:nvSpPr>
          <p:cNvPr id="13" name="Freeform: Shape 19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3812026-3FC6-44DA-94EF-3B8164049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Obrázek 5" descr="Obsah obrázku perokresba&#10;&#10;Popis se vygeneroval automaticky.">
            <a:extLst>
              <a:ext uri="{FF2B5EF4-FFF2-40B4-BE49-F238E27FC236}">
                <a16:creationId xmlns:a16="http://schemas.microsoft.com/office/drawing/2014/main" id="{70A0C310-2CA8-4E8A-A414-AB0A2E3858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8" r="763" b="-1"/>
          <a:stretch/>
        </p:blipFill>
        <p:spPr>
          <a:xfrm>
            <a:off x="7881618" y="2923953"/>
            <a:ext cx="2426845" cy="2426845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</p:spPr>
      </p:pic>
      <p:pic>
        <p:nvPicPr>
          <p:cNvPr id="4" name="Obrázek 4" descr="Obsah obrázku perokresba&#10;&#10;Popis se vygeneroval automaticky.">
            <a:extLst>
              <a:ext uri="{FF2B5EF4-FFF2-40B4-BE49-F238E27FC236}">
                <a16:creationId xmlns:a16="http://schemas.microsoft.com/office/drawing/2014/main" id="{CB759093-AD18-4702-BDB5-4F2838DB1A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71" b="2"/>
          <a:stretch/>
        </p:blipFill>
        <p:spPr>
          <a:xfrm>
            <a:off x="8848283" y="110493"/>
            <a:ext cx="2548658" cy="2548658"/>
          </a:xfrm>
          <a:custGeom>
            <a:avLst/>
            <a:gdLst/>
            <a:ahLst/>
            <a:cxnLst/>
            <a:rect l="l" t="t" r="r" b="b"/>
            <a:pathLst>
              <a:path w="2361890" h="2361890">
                <a:moveTo>
                  <a:pt x="1180945" y="0"/>
                </a:moveTo>
                <a:cubicBezTo>
                  <a:pt x="1833163" y="0"/>
                  <a:pt x="2361890" y="528727"/>
                  <a:pt x="2361890" y="1180945"/>
                </a:cubicBezTo>
                <a:cubicBezTo>
                  <a:pt x="2361890" y="1833163"/>
                  <a:pt x="1833163" y="2361890"/>
                  <a:pt x="1180945" y="2361890"/>
                </a:cubicBezTo>
                <a:cubicBezTo>
                  <a:pt x="528727" y="2361890"/>
                  <a:pt x="0" y="1833163"/>
                  <a:pt x="0" y="1180945"/>
                </a:cubicBezTo>
                <a:cubicBezTo>
                  <a:pt x="0" y="528727"/>
                  <a:pt x="528727" y="0"/>
                  <a:pt x="1180945" y="0"/>
                </a:cubicBezTo>
                <a:close/>
              </a:path>
            </a:pathLst>
          </a:custGeom>
        </p:spPr>
      </p:pic>
      <p:grpSp>
        <p:nvGrpSpPr>
          <p:cNvPr id="24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55053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29E8A76-B74D-40A4-96F1-0E6D5E1C0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ea typeface="+mj-lt"/>
                <a:cs typeface="+mj-lt"/>
              </a:rPr>
              <a:t>STRUČNÉ ZÁKLADY BIOMECHANIKY</a:t>
            </a:r>
            <a:endParaRPr lang="cs-CZ" b="1" dirty="0">
              <a:ea typeface="Source Sans Pro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8167A6-919C-4F33-92D2-0AF89AE9C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323" y="1177029"/>
            <a:ext cx="5909899" cy="52403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2400" dirty="0">
                <a:ea typeface="+mn-lt"/>
                <a:cs typeface="+mn-lt"/>
              </a:rPr>
              <a:t>Odstranění problému: </a:t>
            </a:r>
            <a:endParaRPr lang="cs-CZ"/>
          </a:p>
          <a:p>
            <a:pPr algn="just"/>
            <a:r>
              <a:rPr lang="cs-CZ" sz="2400" dirty="0">
                <a:ea typeface="+mn-lt"/>
                <a:cs typeface="+mn-lt"/>
              </a:rPr>
              <a:t>1.) stejné zatížení na druhé straně (např. nákup do 2 tašek) </a:t>
            </a:r>
          </a:p>
          <a:p>
            <a:pPr algn="just"/>
            <a:r>
              <a:rPr lang="cs-CZ" sz="2400" dirty="0">
                <a:ea typeface="+mn-lt"/>
                <a:cs typeface="+mn-lt"/>
              </a:rPr>
              <a:t>2.) vyvážení tahem na druhé straně (např. vzpřímení trupu aktivací svalů vzpřimovačů trupu) </a:t>
            </a:r>
            <a:endParaRPr lang="cs-CZ" sz="2400">
              <a:ea typeface="+mn-lt"/>
              <a:cs typeface="+mn-lt"/>
            </a:endParaRPr>
          </a:p>
          <a:p>
            <a:pPr algn="just"/>
            <a:r>
              <a:rPr lang="cs-CZ" sz="2400" dirty="0">
                <a:ea typeface="+mn-lt"/>
                <a:cs typeface="+mn-lt"/>
              </a:rPr>
              <a:t>3.) podepřením zatížené strany (např. podepřením hlavy při práci vsedě, podepřením rukou o stehno při práci v předklonu na zahrádce, podepřením jednou rukou o okraj vany při jejím čištění apod.)</a:t>
            </a:r>
            <a:endParaRPr lang="cs-CZ" sz="2400">
              <a:ea typeface="Source Sans Pro"/>
            </a:endParaRP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81034" y="61394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88448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B5AE5E-C95A-4C9B-A7F0-38F36DFAA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ea typeface="+mj-lt"/>
                <a:cs typeface="+mj-lt"/>
              </a:rPr>
              <a:t> </a:t>
            </a:r>
            <a:r>
              <a:rPr lang="cs-CZ" b="1" dirty="0">
                <a:ea typeface="+mj-lt"/>
                <a:cs typeface="+mj-lt"/>
              </a:rPr>
              <a:t>SPRÁVNÉ DRŽENÍ TĚLA V SEDU</a:t>
            </a:r>
            <a:endParaRPr lang="cs-CZ" dirty="0">
              <a:ea typeface="Source Sans Pro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ADA636-EA22-4D6E-89A9-6E65EFEAB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0161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endParaRPr lang="cs-CZ" dirty="0">
              <a:ea typeface="+mn-lt"/>
              <a:cs typeface="+mn-lt"/>
            </a:endParaRPr>
          </a:p>
          <a:p>
            <a:endParaRPr lang="cs-CZ" dirty="0">
              <a:ea typeface="+mn-lt"/>
              <a:cs typeface="+mn-lt"/>
            </a:endParaRPr>
          </a:p>
          <a:p>
            <a:endParaRPr lang="cs-CZ" dirty="0">
              <a:ea typeface="+mn-lt"/>
              <a:cs typeface="+mn-lt"/>
            </a:endParaRPr>
          </a:p>
          <a:p>
            <a:endParaRPr lang="cs-CZ" dirty="0">
              <a:ea typeface="+mn-lt"/>
              <a:cs typeface="+mn-lt"/>
            </a:endParaRPr>
          </a:p>
          <a:p>
            <a:endParaRPr lang="cs-CZ" dirty="0">
              <a:ea typeface="+mn-lt"/>
              <a:cs typeface="+mn-lt"/>
            </a:endParaRPr>
          </a:p>
          <a:p>
            <a:endParaRPr lang="cs-CZ" dirty="0">
              <a:ea typeface="+mn-lt"/>
              <a:cs typeface="+mn-lt"/>
            </a:endParaRPr>
          </a:p>
          <a:p>
            <a:endParaRPr lang="cs-CZ" dirty="0">
              <a:ea typeface="+mn-lt"/>
              <a:cs typeface="+mn-lt"/>
            </a:endParaRPr>
          </a:p>
          <a:p>
            <a:r>
              <a:rPr lang="cs-CZ" dirty="0">
                <a:ea typeface="+mn-lt"/>
                <a:cs typeface="+mn-lt"/>
              </a:rPr>
              <a:t>A = </a:t>
            </a:r>
            <a:r>
              <a:rPr lang="cs-CZ" dirty="0" err="1">
                <a:ea typeface="+mn-lt"/>
                <a:cs typeface="+mn-lt"/>
              </a:rPr>
              <a:t>Brügger</a:t>
            </a:r>
            <a:r>
              <a:rPr lang="cs-CZ" dirty="0">
                <a:ea typeface="+mn-lt"/>
                <a:cs typeface="+mn-lt"/>
              </a:rPr>
              <a:t> koncept (při napřímené páteři doporučuje zvednutí hrudního koše)</a:t>
            </a:r>
          </a:p>
          <a:p>
            <a:r>
              <a:rPr lang="cs-CZ" dirty="0">
                <a:ea typeface="+mn-lt"/>
                <a:cs typeface="+mn-lt"/>
              </a:rPr>
              <a:t>B = Kolář (napřímení </a:t>
            </a:r>
            <a:r>
              <a:rPr lang="cs-CZ" dirty="0" err="1">
                <a:ea typeface="+mn-lt"/>
                <a:cs typeface="+mn-lt"/>
              </a:rPr>
              <a:t>Th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páteřev</a:t>
            </a:r>
            <a:r>
              <a:rPr lang="cs-CZ" dirty="0">
                <a:ea typeface="+mn-lt"/>
                <a:cs typeface="+mn-lt"/>
              </a:rPr>
              <a:t> max. kaudálním postavení hrudníku)</a:t>
            </a:r>
            <a:endParaRPr lang="cs-CZ">
              <a:ea typeface="Source Sans Pro"/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7DAD8191-726F-4E48-B804-A24C7B4D1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491" y="1460948"/>
            <a:ext cx="6991927" cy="360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20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F3E14A-E12B-4D35-A203-E457F6654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Source Sans Pro"/>
              </a:rPr>
              <a:t>VZPŘÍMENÉ DRŽENÍ TĚLA DLE BRÜGGERA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10F9F2-8A63-467C-B2C2-69007D0DE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just"/>
            <a:r>
              <a:rPr lang="cs-CZ" dirty="0">
                <a:ea typeface="Source Sans Pro"/>
              </a:rPr>
              <a:t>Charakterizováno </a:t>
            </a:r>
            <a:r>
              <a:rPr lang="cs-CZ" dirty="0">
                <a:highlight>
                  <a:srgbClr val="FF00FF"/>
                </a:highlight>
                <a:ea typeface="Source Sans Pro"/>
              </a:rPr>
              <a:t>přítomností </a:t>
            </a:r>
            <a:r>
              <a:rPr lang="cs-CZ" dirty="0" err="1">
                <a:highlight>
                  <a:srgbClr val="FF00FF"/>
                </a:highlight>
                <a:ea typeface="Source Sans Pro"/>
              </a:rPr>
              <a:t>thoracolumbální</a:t>
            </a:r>
            <a:r>
              <a:rPr lang="cs-CZ" dirty="0">
                <a:highlight>
                  <a:srgbClr val="FF00FF"/>
                </a:highlight>
                <a:ea typeface="Source Sans Pro"/>
              </a:rPr>
              <a:t> lordózy</a:t>
            </a:r>
            <a:r>
              <a:rPr lang="cs-CZ" dirty="0">
                <a:ea typeface="Source Sans Pro"/>
              </a:rPr>
              <a:t> od os </a:t>
            </a:r>
            <a:r>
              <a:rPr lang="cs-CZ" dirty="0" err="1">
                <a:ea typeface="Source Sans Pro"/>
              </a:rPr>
              <a:t>sacrum</a:t>
            </a:r>
            <a:r>
              <a:rPr lang="cs-CZ" dirty="0">
                <a:ea typeface="Source Sans Pro"/>
              </a:rPr>
              <a:t> až po Th5.</a:t>
            </a:r>
            <a:endParaRPr lang="cs-CZ"/>
          </a:p>
          <a:p>
            <a:pPr algn="just"/>
            <a:r>
              <a:rPr lang="cs-CZ" dirty="0">
                <a:ea typeface="Source Sans Pro"/>
              </a:rPr>
              <a:t>Chápe jako globální pohybový vzor</a:t>
            </a:r>
          </a:p>
          <a:p>
            <a:pPr algn="just"/>
            <a:r>
              <a:rPr lang="cs-CZ" dirty="0">
                <a:ea typeface="Source Sans Pro"/>
              </a:rPr>
              <a:t>Protiklad </a:t>
            </a:r>
            <a:r>
              <a:rPr lang="cs-CZ" dirty="0" err="1">
                <a:ea typeface="Source Sans Pro"/>
              </a:rPr>
              <a:t>sternosymfyzálního</a:t>
            </a:r>
            <a:r>
              <a:rPr lang="cs-CZ" dirty="0">
                <a:ea typeface="Source Sans Pro"/>
              </a:rPr>
              <a:t> zátěžového držení</a:t>
            </a:r>
          </a:p>
          <a:p>
            <a:pPr algn="just"/>
            <a:r>
              <a:rPr lang="cs-CZ" dirty="0">
                <a:highlight>
                  <a:srgbClr val="FF00FF"/>
                </a:highlight>
                <a:ea typeface="Source Sans Pro"/>
              </a:rPr>
              <a:t>Harmonické protažení 2 proti sobě jdoucích lordotických úseků</a:t>
            </a:r>
            <a:r>
              <a:rPr lang="cs-CZ" dirty="0">
                <a:ea typeface="Source Sans Pro"/>
              </a:rPr>
              <a:t>: </a:t>
            </a:r>
            <a:r>
              <a:rPr lang="cs-CZ" dirty="0" err="1">
                <a:ea typeface="Source Sans Pro"/>
              </a:rPr>
              <a:t>thoracolumbálního</a:t>
            </a:r>
            <a:r>
              <a:rPr lang="cs-CZ" dirty="0">
                <a:ea typeface="Source Sans Pro"/>
              </a:rPr>
              <a:t> (od </a:t>
            </a:r>
            <a:r>
              <a:rPr lang="cs-CZ" dirty="0" err="1">
                <a:ea typeface="Source Sans Pro"/>
              </a:rPr>
              <a:t>sacra</a:t>
            </a:r>
            <a:r>
              <a:rPr lang="cs-CZ" dirty="0">
                <a:ea typeface="Source Sans Pro"/>
              </a:rPr>
              <a:t> po Th5) &amp; </a:t>
            </a:r>
            <a:r>
              <a:rPr lang="cs-CZ" dirty="0" err="1">
                <a:ea typeface="Source Sans Pro"/>
              </a:rPr>
              <a:t>cervicokraniálního</a:t>
            </a:r>
            <a:r>
              <a:rPr lang="cs-CZ" dirty="0">
                <a:ea typeface="Source Sans Pro"/>
              </a:rPr>
              <a:t> (od Th5 kraniálně)</a:t>
            </a:r>
          </a:p>
          <a:p>
            <a:pPr algn="just"/>
            <a:r>
              <a:rPr lang="cs-CZ" dirty="0">
                <a:ea typeface="Source Sans Pro"/>
              </a:rPr>
              <a:t>Tzv. </a:t>
            </a:r>
            <a:r>
              <a:rPr lang="cs-CZ" dirty="0">
                <a:highlight>
                  <a:srgbClr val="008000"/>
                </a:highlight>
                <a:ea typeface="Source Sans Pro"/>
              </a:rPr>
              <a:t>velká diagonální smyčka (6 skupin svalů)</a:t>
            </a:r>
            <a:r>
              <a:rPr lang="cs-CZ" dirty="0">
                <a:ea typeface="Source Sans Pro"/>
              </a:rPr>
              <a:t>: svaly zvedající hrudník, ZR-</a:t>
            </a:r>
            <a:r>
              <a:rPr lang="cs-CZ" dirty="0" err="1">
                <a:ea typeface="Source Sans Pro"/>
              </a:rPr>
              <a:t>ory</a:t>
            </a:r>
            <a:r>
              <a:rPr lang="cs-CZ" dirty="0">
                <a:ea typeface="Source Sans Pro"/>
              </a:rPr>
              <a:t> RAK, fixátory lopatky, břišní svaly, svaly klopící pánev vpřed, funkční třmen nohy.</a:t>
            </a:r>
          </a:p>
          <a:p>
            <a:pPr algn="just"/>
            <a:r>
              <a:rPr lang="cs-CZ" dirty="0">
                <a:highlight>
                  <a:srgbClr val="008000"/>
                </a:highlight>
                <a:ea typeface="Source Sans Pro"/>
              </a:rPr>
              <a:t>Svaly jako smyčky, které spolupracují</a:t>
            </a:r>
          </a:p>
        </p:txBody>
      </p:sp>
    </p:spTree>
    <p:extLst>
      <p:ext uri="{BB962C8B-B14F-4D97-AF65-F5344CB8AC3E}">
        <p14:creationId xmlns:p14="http://schemas.microsoft.com/office/powerpoint/2010/main" val="19340807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aphic 38">
            <a:extLst>
              <a:ext uri="{FF2B5EF4-FFF2-40B4-BE49-F238E27FC236}">
                <a16:creationId xmlns:a16="http://schemas.microsoft.com/office/drawing/2014/main" id="{8D5A7C7F-E3B1-44B8-9FDE-52A4B74F3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51257" y="285652"/>
            <a:ext cx="1910252" cy="709660"/>
            <a:chOff x="2267504" y="2540250"/>
            <a:chExt cx="1990951" cy="739640"/>
          </a:xfrm>
          <a:solidFill>
            <a:schemeClr val="tx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D551F61-E0D5-44DC-BB30-6A62E23A2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5A4CF26-BA16-4F51-9327-A4077E384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" name="Graphic 38">
            <a:extLst>
              <a:ext uri="{FF2B5EF4-FFF2-40B4-BE49-F238E27FC236}">
                <a16:creationId xmlns:a16="http://schemas.microsoft.com/office/drawing/2014/main" id="{D405E706-6901-4726-A0FD-F352E0897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51257" y="285652"/>
            <a:ext cx="1910252" cy="709660"/>
            <a:chOff x="2267504" y="2540250"/>
            <a:chExt cx="1990951" cy="739640"/>
          </a:xfrm>
          <a:solidFill>
            <a:schemeClr val="tx1">
              <a:alpha val="20000"/>
            </a:schemeClr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AE1B075-9F48-41D0-A3D1-82A9BC434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E15D66E-AA4C-4B80-9271-41A345A789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9864689-43D0-436E-B71E-6F61D95EF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8555" y="1289904"/>
            <a:ext cx="5145145" cy="4483168"/>
            <a:chOff x="1674895" y="1345036"/>
            <a:chExt cx="5428610" cy="421093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ED12A06-5C25-497A-9033-BA32B5D3E6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D52755A-7F46-4B03-B1C9-F0C605CD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9CAF21A9-6F58-4C27-ABB4-F704F8757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699" y="1187311"/>
            <a:ext cx="5089552" cy="4483379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282DE10-EF3C-41DC-809A-7039966D8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12" y="1827504"/>
            <a:ext cx="3624471" cy="25778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300" b="1" cap="all" spc="1500">
                <a:ea typeface="Source Sans Pro SemiBold" panose="020B0603030403020204" pitchFamily="34" charset="0"/>
              </a:rPr>
              <a:t>Vstávání z postele</a:t>
            </a:r>
          </a:p>
          <a:p>
            <a:pPr algn="ctr"/>
            <a:endParaRPr lang="en-US" sz="3300" b="1" cap="all" spc="1500">
              <a:ea typeface="Source Sans Pro SemiBold" panose="020B0603030403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5FAC50-E929-4028-AD9F-C7AF60A50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12" y="4497473"/>
            <a:ext cx="3624471" cy="81160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br>
              <a:rPr lang="en-US" sz="2400" cap="all" spc="400"/>
            </a:br>
            <a:endParaRPr lang="en-US" sz="2400" cap="all" spc="400"/>
          </a:p>
        </p:txBody>
      </p:sp>
      <p:pic>
        <p:nvPicPr>
          <p:cNvPr id="5" name="Obrázek 5" descr="Obsah obrázku text, sedadlo, nábytek, židle&#10;&#10;Popis se vygeneroval automaticky.">
            <a:extLst>
              <a:ext uri="{FF2B5EF4-FFF2-40B4-BE49-F238E27FC236}">
                <a16:creationId xmlns:a16="http://schemas.microsoft.com/office/drawing/2014/main" id="{D12A2F1C-AC20-4AEE-BC6A-D4F405618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447" y="1712004"/>
            <a:ext cx="5100619" cy="1176836"/>
          </a:xfrm>
          <a:prstGeom prst="rect">
            <a:avLst/>
          </a:prstGeom>
        </p:spPr>
      </p:pic>
      <p:sp>
        <p:nvSpPr>
          <p:cNvPr id="35" name="Graphic 212">
            <a:extLst>
              <a:ext uri="{FF2B5EF4-FFF2-40B4-BE49-F238E27FC236}">
                <a16:creationId xmlns:a16="http://schemas.microsoft.com/office/drawing/2014/main" id="{FC6B31EB-41A1-4598-9355-9BA3E1702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50647" y="1635889"/>
            <a:ext cx="663342" cy="663342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7" name="Graphic 212">
            <a:extLst>
              <a:ext uri="{FF2B5EF4-FFF2-40B4-BE49-F238E27FC236}">
                <a16:creationId xmlns:a16="http://schemas.microsoft.com/office/drawing/2014/main" id="{133B2AAB-4B79-4B0A-8F9F-4D58D0FF6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50647" y="1635889"/>
            <a:ext cx="663342" cy="663342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94D3E2A-B9E7-4003-A145-9FC44168D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307" y="4580404"/>
            <a:ext cx="406409" cy="40640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51E04DE-FFB1-44B7-AD73-813D33AC1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307" y="4580404"/>
            <a:ext cx="406409" cy="406409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ek 4" descr="Obsah obrázku text, nábytek, sedadlo, židle&#10;&#10;Popis se vygeneroval automaticky.">
            <a:extLst>
              <a:ext uri="{FF2B5EF4-FFF2-40B4-BE49-F238E27FC236}">
                <a16:creationId xmlns:a16="http://schemas.microsoft.com/office/drawing/2014/main" id="{FDB51A8F-AA95-4CD7-957A-99880C531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174" y="4013288"/>
            <a:ext cx="5816437" cy="133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972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BE70332-ECAF-47BB-8C7B-BD049452F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0158" y="1068946"/>
            <a:ext cx="4960104" cy="473550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16D9361-A35A-4DC8-AAB9-04FD2D6FE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92" y="912854"/>
            <a:ext cx="5298208" cy="503229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7FC31AD-FBB3-4219-A758-D6F7594A0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583" y="1197735"/>
            <a:ext cx="4641209" cy="4474618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FEC7470-47C3-4700-BD3B-C8162F437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675" y="1685677"/>
            <a:ext cx="4215520" cy="2362673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sz="4100"/>
              <a:t>MOŽNOSTI SPRÁVNÉHO SEDU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76AFE70F-D98B-4882-96DD-93704019A3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04306" y="965948"/>
            <a:ext cx="6198436" cy="534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06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1E89AF3-D69C-4F90-98FD-B86B6B799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188" y="507238"/>
            <a:ext cx="3624471" cy="38458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b="1" cap="all" spc="1500">
                <a:ea typeface="Source Sans Pro SemiBold" panose="020B0603030403020204" pitchFamily="34" charset="0"/>
              </a:rPr>
              <a:t>Možnosti správného sedu</a:t>
            </a:r>
          </a:p>
        </p:txBody>
      </p:sp>
      <p:grpSp>
        <p:nvGrpSpPr>
          <p:cNvPr id="21" name="Graphic 190">
            <a:extLst>
              <a:ext uri="{FF2B5EF4-FFF2-40B4-BE49-F238E27FC236}">
                <a16:creationId xmlns:a16="http://schemas.microsoft.com/office/drawing/2014/main" id="{66FB5A75-BDE2-4F12-A95B-C48788A7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06892" y="1852902"/>
            <a:ext cx="1716356" cy="570346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C86CBC8-A814-4C0C-A287-7C549693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AA52F4F-14E6-402F-A196-668B9CA9B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Obrázek 4" descr="Obsah obrázku text, sedadlo, židle&#10;&#10;Popis se vygeneroval automaticky.">
            <a:extLst>
              <a:ext uri="{FF2B5EF4-FFF2-40B4-BE49-F238E27FC236}">
                <a16:creationId xmlns:a16="http://schemas.microsoft.com/office/drawing/2014/main" id="{8FEAC0AD-8CDF-4825-941B-EC715122E8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459" r="6543" b="2"/>
          <a:stretch/>
        </p:blipFill>
        <p:spPr>
          <a:xfrm>
            <a:off x="5739828" y="2433371"/>
            <a:ext cx="3755236" cy="3755236"/>
          </a:xfrm>
          <a:custGeom>
            <a:avLst/>
            <a:gdLst/>
            <a:ahLst/>
            <a:cxnLst/>
            <a:rect l="l" t="t" r="r" b="b"/>
            <a:pathLst>
              <a:path w="5290998" h="5290998">
                <a:moveTo>
                  <a:pt x="2645499" y="0"/>
                </a:moveTo>
                <a:cubicBezTo>
                  <a:pt x="4106568" y="0"/>
                  <a:pt x="5290998" y="1184430"/>
                  <a:pt x="5290998" y="2645499"/>
                </a:cubicBezTo>
                <a:cubicBezTo>
                  <a:pt x="5290998" y="4106568"/>
                  <a:pt x="4106568" y="5290998"/>
                  <a:pt x="2645499" y="5290998"/>
                </a:cubicBezTo>
                <a:cubicBezTo>
                  <a:pt x="1184430" y="5290998"/>
                  <a:pt x="0" y="4106568"/>
                  <a:pt x="0" y="2645499"/>
                </a:cubicBezTo>
                <a:cubicBezTo>
                  <a:pt x="0" y="1184430"/>
                  <a:pt x="1184430" y="0"/>
                  <a:pt x="2645499" y="0"/>
                </a:cubicBezTo>
                <a:close/>
              </a:path>
            </a:pathLst>
          </a:custGeom>
        </p:spPr>
      </p:pic>
      <p:pic>
        <p:nvPicPr>
          <p:cNvPr id="5" name="Obrázek 5" descr="Obsah obrázku text, židle, sedadlo&#10;&#10;Popis se vygeneroval automaticky.">
            <a:extLst>
              <a:ext uri="{FF2B5EF4-FFF2-40B4-BE49-F238E27FC236}">
                <a16:creationId xmlns:a16="http://schemas.microsoft.com/office/drawing/2014/main" id="{EEC4C08E-16C4-4C3F-9247-8F3CA2187B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666" b="-1"/>
          <a:stretch/>
        </p:blipFill>
        <p:spPr>
          <a:xfrm>
            <a:off x="8414456" y="232636"/>
            <a:ext cx="2822268" cy="2822268"/>
          </a:xfrm>
          <a:custGeom>
            <a:avLst/>
            <a:gdLst/>
            <a:ahLst/>
            <a:cxnLst/>
            <a:rect l="l" t="t" r="r" b="b"/>
            <a:pathLst>
              <a:path w="2588520" h="2588520">
                <a:moveTo>
                  <a:pt x="1294260" y="0"/>
                </a:moveTo>
                <a:cubicBezTo>
                  <a:pt x="2009060" y="0"/>
                  <a:pt x="2588520" y="579460"/>
                  <a:pt x="2588520" y="1294260"/>
                </a:cubicBezTo>
                <a:cubicBezTo>
                  <a:pt x="2588520" y="2009060"/>
                  <a:pt x="2009060" y="2588520"/>
                  <a:pt x="1294260" y="2588520"/>
                </a:cubicBezTo>
                <a:cubicBezTo>
                  <a:pt x="579460" y="2588520"/>
                  <a:pt x="0" y="2009060"/>
                  <a:pt x="0" y="1294260"/>
                </a:cubicBezTo>
                <a:cubicBezTo>
                  <a:pt x="0" y="579460"/>
                  <a:pt x="579460" y="0"/>
                  <a:pt x="1294260" y="0"/>
                </a:cubicBezTo>
                <a:close/>
              </a:path>
            </a:pathLst>
          </a:custGeom>
        </p:spPr>
      </p:pic>
      <p:sp>
        <p:nvSpPr>
          <p:cNvPr id="25" name="Graphic 212">
            <a:extLst>
              <a:ext uri="{FF2B5EF4-FFF2-40B4-BE49-F238E27FC236}">
                <a16:creationId xmlns:a16="http://schemas.microsoft.com/office/drawing/2014/main" id="{4D4C00DC-4DC6-4CD2-9E31-F17E6CEBC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79511" y="151388"/>
            <a:ext cx="443964" cy="4439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7" name="Graphic 212">
            <a:extLst>
              <a:ext uri="{FF2B5EF4-FFF2-40B4-BE49-F238E27FC236}">
                <a16:creationId xmlns:a16="http://schemas.microsoft.com/office/drawing/2014/main" id="{F778F7C6-A4AB-4CBC-8CC6-19DF9EE96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79511" y="151388"/>
            <a:ext cx="443964" cy="4439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9" name="Graphic 4">
            <a:extLst>
              <a:ext uri="{FF2B5EF4-FFF2-40B4-BE49-F238E27FC236}">
                <a16:creationId xmlns:a16="http://schemas.microsoft.com/office/drawing/2014/main" id="{63301095-70B2-49AA-8DA9-A35629AD6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65725" y="3995696"/>
            <a:ext cx="1998298" cy="1998316"/>
            <a:chOff x="5734037" y="3067039"/>
            <a:chExt cx="724483" cy="724489"/>
          </a:xfrm>
          <a:solidFill>
            <a:schemeClr val="tx1"/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218E08C-0BEA-45C2-8C09-4141DDDA0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32F6090-14E0-44C6-B9FC-C91047BCD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DB9402B-335C-4892-9E7C-C400E95BE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7A4371D-4448-409A-93F3-0C92E3EB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80149CB-4B8F-4FD1-AC5E-25670C9EA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2D49A1A-35B0-4620-9D1E-A782A0E97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FF46F08-B1E4-44C1-BD4A-4191D6EAD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DB16610-3D81-4E5C-850D-5D1245C0D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05501B2-83AC-4299-BE5A-8CA16B408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7CF1B90-3B3A-403E-A94F-8B82945D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6A1CBA9-4AC1-4C42-9429-3FF31DF28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1318D9B-FD39-402A-ADFA-0E6CC789A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33FB08F-B346-47C0-A7CD-1DE53E6C0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93AD6F2-6408-4A8E-9749-CB7388EF3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15D9D2F-1568-4BE3-A54A-69F52492B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AB547A7-0D80-491F-98B4-C6B7CC4FC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E2693CD-DAF5-4B26-9A2F-17673BF3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96EEE12-952A-4693-B161-D7071D601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4228DCC-1611-4BDC-90AA-231F67EB1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A163C3C-D3DF-461F-B6A8-90C7C227D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D021D29-2980-41C3-AB83-DA93C105B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C09C1FA-1A9D-49A7-9D73-8B777140A3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B8D8CD4-7B9B-48A5-BC59-0CB859354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24D0A27-A8B0-4020-9399-24127726E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68E8EBA-9F8C-4650-B9BE-38A0A56BC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A460BB3-2605-4AA2-AE1D-B9FB61EBF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E2E38EE-DBBE-4CC1-9498-E7193E1B2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F191D5C-7D2A-4408-A8F2-389D2360F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8F7193B-B379-4921-9F17-1841D506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4C5E53C-6003-4F74-B1CA-C7EA1E499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B97B2B1-1CF5-46A5-940D-AB8F57F59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783F4F1-D8CE-4453-B79B-AD976E272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6A7A4C9-F24F-4F00-A2FA-29E788A0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B694A32-59D6-46E3-8CE4-E4C485C2C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83EBB4C-28FF-41C6-90D6-5F30FC086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707659D-8AE9-49B5-AB29-ECC099F49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C987ECC-9573-46EA-9C4A-7C3CAE39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DAF6708-18C2-4082-B024-6CEA32AE0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2CBB5AE-39E2-4D9B-A834-64D31B003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4592DE98-77BF-4E8E-AEB4-1934207BA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5AF5D9A0-BA94-4D2B-8479-26C55355B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CAA6A8E-7ACF-4EF7-AAD6-734A009D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3DD3695-F212-4BAD-BBB3-EC1F62474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B1B3ECB-7594-4C5C-B62B-E686C0A89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EE54C3C-D9E5-4782-B8F6-058EB2D63E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AE78EEE-DC43-44E1-AB47-ACB80F94B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47D67EF-1141-4582-866E-FE02FB236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9ECC931-60A1-4628-A34B-4B68DA3CC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587D2BE-3417-44AE-BEEF-57F88CEC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FCEB2ED3-A08D-4286-B75D-893289F3F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C7DB7BB-8173-4377-85B0-032B7BDAB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3EF69B4-3F48-4509-8BF8-926E23BC1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1A86650-1EF5-46E3-885D-96985105A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7EBBDE2-BD90-481F-A671-34E2186FB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7DAF1CB-838D-4C5C-8FB7-76BF677FE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4573DA8-D2F3-4644-AC79-83843615C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1AB53B8-0D5C-44BD-A2A9-ABBF659E1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29B7FA60-B453-4877-8D47-CA1209DF9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A6D2414-BCCC-40E8-B990-47642EFE9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0F37C2B-B7E6-420D-AD39-3AE4A2FBE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6417E45-D7FC-40B8-AD49-941B28D18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A8D1963-0C59-476C-AAFA-A7AF4FF50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BE777A9-EC29-46FC-AD21-AC7FD89B1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C63BA1CE-93FB-42C7-8381-765E50023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7F30F275-ADC8-4FD1-8B4B-673B37517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B20529C-F2DD-4607-8DEE-19A932968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8029A9A-DFF9-49CE-8CEE-95A6695F3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822C2EC-B05D-4CE6-9D59-164769D0E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3A0760F-F576-4A97-94AF-8BBE590844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CA76721C-646A-4910-AD1A-BE6B6776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65D4766-CAEC-4074-A9E2-6110A1238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4F1A0AC6-319D-49D8-A4FB-17A70E8E8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79502B48-2B92-45BF-B9AC-1102B38078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6363AFA7-321F-431C-B2FD-ADCB4D24B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33EDDE1B-7379-4973-8CFD-F3C737104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F20B58A-2DB8-46B2-9E93-9C8C817DC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A5A3EF12-3DA1-4505-A44B-1B9634887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B08812B-9264-47E7-8EC8-1233869F6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2A29F226-A243-410B-BEE4-EBA9DD76F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DF57348-F837-475C-A7AA-3C7210041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1E41B89A-9A45-4947-ADB0-940040049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6C1F1525-32BC-46E1-84E6-C2BB88730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C73A8972-BA44-40C6-B045-83E78C4D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196E956-03D1-4F79-826A-A2F5E3DE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DA7B07B-EAC8-4FA5-B14F-3ABF8BA7A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93C28672-FF9E-4FE0-AC47-2FDD26CD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347BAB3-EA9C-4ADD-AE5E-28F2E3C53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21920C4-EE31-4F03-A0D5-A280D3F4B1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6EBB3D05-4C78-4F10-8D03-8909DBCFB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FC65F531-84E4-463F-8791-EB6EDFA63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63BB6A3-D482-43F2-9F5F-20E163CC44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ABDCCD34-EB5D-4194-8A28-1424E98AE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F058544E-163D-4FFF-9A69-0B3A3F2D6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11041486-0577-4F0E-8DD5-5E20E2672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1D11099-C84E-43AC-9F20-92460E170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598FB87-8AFF-4C56-9E2C-776F4641E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7701E761-16DE-4350-9718-DD81B37FB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52E747F-E415-4348-A11A-4CABCB64B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C6472F13-E6DE-4469-9563-F478261B6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5C72FE15-910B-4622-A14C-AFA2DFCC0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BAB8F759-DEFA-4D35-B76E-6D3034FB7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A1BBCEBD-DCE2-4354-B878-49ABEC367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2CBB3A18-0021-403F-8E24-8805829B4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8FDF7AAC-1EC6-4409-90AB-DBB98488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5B9999E8-7D25-4049-8328-685B556DC6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E77FC8A9-DEAE-424D-B460-12E0F3268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54F9C69A-0DCF-444A-B970-32B412048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8BD94DDA-54FF-48EE-9DAC-C0EA6F91D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E18A6989-0132-4CB7-BB68-EEBC4E080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A1357332-D19F-4C2B-B474-21D5539B9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295C7590-8B80-428C-95A9-638B26542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CA0E8A31-7520-4726-9D96-43BA87407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9407EEE0-5D8E-4CCC-A91B-0CB523227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3799DFCC-868B-4257-B530-8E8D616CC5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F7F5EEB5-FE82-45A8-97C4-88460ABAF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D76E4C7-EB07-499D-9BC3-FF39C8B61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86EFDF8D-E5F7-4EB8-B8DA-3CC7E21D8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CA6506B-EACA-4FB2-81AB-E028F44786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193E4771-2787-4901-93D8-7E90F3F47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EA31773-15F1-4605-8787-6891ABB2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1302C213-2CD5-4168-9534-111E6E81A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B9B36C24-2336-41FD-BAC4-6CD69DFD5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CA3AFAFE-D376-4A7B-928B-833531472D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7C685A00-A4F7-4250-BAAA-70978DADE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E52682F3-EDD5-4BDC-BB19-A4540873A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2C5E1880-CFBA-4547-9C23-6D2C43304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439AAF4F-2AAD-4A02-A7FA-FE28D5286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05614144-9309-41ED-8E05-839A6EEFF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24324D6F-A81D-45F2-BA36-C53F1AB0C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6B00668D-07BC-47CF-9D1E-F94EC7C56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BCF78A89-29F2-4973-8463-DF3C57EFB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F5BCB645-FB02-40FC-99A4-06CA3F1B2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F6115A3A-2FBE-4633-A426-37D05BC07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AEFD8D2F-B95A-4C0A-AE85-53171B29F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4DD4F397-1F35-4E06-8EC1-8F58C5191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B031E5E0-C77D-49F7-ADF2-258D23052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3F044DE9-FE64-4C30-8191-7E1547880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9B18BCEB-85ED-4077-ACB7-FEB2F6443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00C0927E-2CCF-4F8E-8A54-22B8A93C9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D0C3350E-04F5-4FED-9991-4DD964E099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F43D0338-A6C9-4866-8D0C-072664518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40EA171B-27E2-4100-9D5F-123CF6E7F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22FD540C-F3DF-40F5-B2BE-BBD113EF4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57768D93-FAD4-4236-969B-B8EE8E88F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0F5E0490-21C2-4EF6-950D-38814F32C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8E981C9B-710F-4034-AE82-28B1B0724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CC62C2CC-DBAE-4877-8F55-02FE00AE8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D8F57D8B-1988-441F-9DAE-A525DA5E9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6715F028-3A13-4D5F-86C4-74C0AD81D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DC6C9B50-47B3-44E7-B897-43D010A18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F3F602F0-702E-4D5F-A4FC-0E602C02B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9F379870-B34C-4DFC-9F0A-BDAB8C89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641092AC-FED1-4D1D-B57C-0AC883CA9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EA8A0B5E-5BB1-46AF-AC31-7D3756F35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C519384-2192-432B-B768-64B4BC2D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13C77A9D-44F0-4289-A611-D8AF81357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0A54AEDC-E418-4E02-A713-6CE30C0CDD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4FECFE3-9F31-47B0-B17F-CF2A1CEE8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68167DF4-8B16-419B-B7BA-2FD5FF6CC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A543D24F-44C0-4DDF-A30E-8C8407548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63DEAE3C-3931-41EE-B4A1-F9385602B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B11945CD-32F6-4C09-82AF-551051231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9109F44F-512F-4792-AED2-ECA80DDE1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29B9E19B-BC56-46F2-BFFF-1688CEA55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F573BDDE-4AED-43FB-B8D1-B5F370893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EFFDA684-6DFF-4629-830E-6F2ACAB8C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92E23250-6349-4726-AF61-08A57B3A2E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8536AAE6-5497-4B0A-9C9F-4EAA1BB32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52B72898-B9DE-4574-BB20-0C317954D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359976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CC700D5-9809-43F4-89D5-7DBBCB0DC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02296" y="1287887"/>
            <a:ext cx="4523890" cy="418719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7163242-6303-46DC-BAC1-2A204F061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51182" y="1382922"/>
            <a:ext cx="4174735" cy="394195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05C4C40-D70E-4C4F-B228-98A0A6132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00000" flipH="1">
            <a:off x="6733248" y="1097468"/>
            <a:ext cx="4908132" cy="461391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FEC7470-47C3-4700-BD3B-C8162F437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0501" y="1847596"/>
            <a:ext cx="3459760" cy="2186393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3600"/>
              <a:t>MOŽNOSTI SPRÁVNÉHO SEDU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7D0101E7-AF11-41E9-BE46-F4E8FACE1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321" y="783064"/>
            <a:ext cx="6421050" cy="530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834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8CC700D5-9809-43F4-89D5-7DBBCB0DC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02296" y="1287887"/>
            <a:ext cx="4523890" cy="418719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C7163242-6303-46DC-BAC1-2A204F061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51182" y="1382922"/>
            <a:ext cx="4174735" cy="394195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805C4C40-D70E-4C4F-B228-98A0A6132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00000" flipH="1">
            <a:off x="6733248" y="1097468"/>
            <a:ext cx="4908132" cy="461391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FEC7470-47C3-4700-BD3B-C8162F437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0501" y="1847596"/>
            <a:ext cx="3459760" cy="2186393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3600"/>
              <a:t>MOŽNOSTI SPRÁVNÉHO SEDU</a:t>
            </a:r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45FDDBF4-497C-429C-89E9-43DF7A7C78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9684" y="1178113"/>
            <a:ext cx="4943233" cy="450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25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aphic 38">
            <a:extLst>
              <a:ext uri="{FF2B5EF4-FFF2-40B4-BE49-F238E27FC236}">
                <a16:creationId xmlns:a16="http://schemas.microsoft.com/office/drawing/2014/main" id="{5ECDEC52-15F3-49DD-BCBA-A0533E540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487475" y="341125"/>
            <a:ext cx="1910252" cy="709660"/>
            <a:chOff x="2267504" y="2540250"/>
            <a:chExt cx="1990951" cy="739640"/>
          </a:xfrm>
          <a:solidFill>
            <a:schemeClr val="tx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EE397E3-43A2-4524-8550-ADE3AE3AB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5F6E3BF-04CB-4B08-A2F8-180577714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" name="Graphic 38">
            <a:extLst>
              <a:ext uri="{FF2B5EF4-FFF2-40B4-BE49-F238E27FC236}">
                <a16:creationId xmlns:a16="http://schemas.microsoft.com/office/drawing/2014/main" id="{4D91CBDC-3A55-4B80-A109-4C758ADF1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487475" y="341125"/>
            <a:ext cx="1910252" cy="709660"/>
            <a:chOff x="2267504" y="2540250"/>
            <a:chExt cx="1990951" cy="739640"/>
          </a:xfrm>
          <a:solidFill>
            <a:schemeClr val="tx1">
              <a:alpha val="20000"/>
            </a:schemeClr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C055BDD-DCD4-4802-84CF-7D2D87FBE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D6F64A9-E879-4869-946F-1814184EE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78CD8A-FF59-40AD-8101-D685A2FEF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8555" y="1289904"/>
            <a:ext cx="5145145" cy="4483168"/>
            <a:chOff x="1674895" y="1345036"/>
            <a:chExt cx="5428610" cy="421093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5134B80-595D-48FB-B98E-C3A6E0944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59362DC-121F-433C-B156-4C6BA7180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B410157D-B333-4FC1-952E-FB1E4A1F8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699" y="1187311"/>
            <a:ext cx="5089552" cy="4483379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EB60922-A146-4202-8377-C962BEF25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594" y="1873686"/>
            <a:ext cx="3624471" cy="25778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cap="all" spc="1500">
                <a:ea typeface="Source Sans Pro SemiBold" panose="020B0603030403020204" pitchFamily="34" charset="0"/>
              </a:rPr>
              <a:t>STOJ &amp; SED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FE66D7D-ABDD-4F6B-A637-3A3A2ACE1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307" y="4580404"/>
            <a:ext cx="406409" cy="40640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D1AF5D9-E67F-4DB6-8615-293D22495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307" y="4580404"/>
            <a:ext cx="406409" cy="406409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ek 4" descr="Obsah obrázku text, sport&#10;&#10;Popis se vygeneroval automaticky.">
            <a:extLst>
              <a:ext uri="{FF2B5EF4-FFF2-40B4-BE49-F238E27FC236}">
                <a16:creationId xmlns:a16="http://schemas.microsoft.com/office/drawing/2014/main" id="{4B00537A-61B6-4DF9-9414-293A28C08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1587" y="1187411"/>
            <a:ext cx="7261569" cy="480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091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EB60922-A146-4202-8377-C962BEF25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452" y="368625"/>
            <a:ext cx="5563589" cy="1391953"/>
          </a:xfrm>
        </p:spPr>
        <p:txBody>
          <a:bodyPr anchor="b">
            <a:normAutofit/>
          </a:bodyPr>
          <a:lstStyle/>
          <a:p>
            <a:r>
              <a:rPr lang="cs-CZ" sz="3600"/>
              <a:t>Pracovní stereotypy</a:t>
            </a:r>
          </a:p>
          <a:p>
            <a:endParaRPr lang="cs-CZ" sz="3600">
              <a:ea typeface="Source Sans Pro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0C7DD97-49DC-4BFD-951D-CFF51B976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141571" y="70488"/>
            <a:ext cx="3501861" cy="3501861"/>
            <a:chOff x="4690043" y="291695"/>
            <a:chExt cx="3055711" cy="305571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7DCFDCC-147C-40CA-BFDF-2848A4297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90043" y="291695"/>
              <a:ext cx="3055711" cy="3055711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1F8CA31-10D7-4B78-877D-2D21FBE553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90043" y="291695"/>
              <a:ext cx="3055711" cy="3055711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76786CF-68E6-476D-909E-8522718B7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5057" y="3240578"/>
            <a:ext cx="3297290" cy="3297290"/>
            <a:chOff x="4690043" y="291695"/>
            <a:chExt cx="3055711" cy="305571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6D8E882-7D0E-42D7-99C8-D4865D7DA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90043" y="291695"/>
              <a:ext cx="3055711" cy="3055711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15F1597-6BCF-45F1-9AC9-B142DD476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90043" y="291695"/>
              <a:ext cx="3055711" cy="3055711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22" name="Oval 21">
            <a:extLst>
              <a:ext uri="{FF2B5EF4-FFF2-40B4-BE49-F238E27FC236}">
                <a16:creationId xmlns:a16="http://schemas.microsoft.com/office/drawing/2014/main" id="{EAED1919-54A1-41C9-B30B-A3FF3F58E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6220" y="30573"/>
            <a:ext cx="3483100" cy="34831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0828" y="1091857"/>
            <a:ext cx="1291642" cy="429215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Obrázek 5" descr="Obsah obrázku text&#10;&#10;Popis se vygeneroval automaticky.">
            <a:extLst>
              <a:ext uri="{FF2B5EF4-FFF2-40B4-BE49-F238E27FC236}">
                <a16:creationId xmlns:a16="http://schemas.microsoft.com/office/drawing/2014/main" id="{3015C6DE-13E7-4D87-B7BE-80784E2A0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373" y="902579"/>
            <a:ext cx="2584794" cy="1704414"/>
          </a:xfrm>
          <a:prstGeom prst="rect">
            <a:avLst/>
          </a:prstGeom>
        </p:spPr>
      </p:pic>
      <p:sp useBgFill="1">
        <p:nvSpPr>
          <p:cNvPr id="28" name="Oval 27">
            <a:extLst>
              <a:ext uri="{FF2B5EF4-FFF2-40B4-BE49-F238E27FC236}">
                <a16:creationId xmlns:a16="http://schemas.microsoft.com/office/drawing/2014/main" id="{FFFEB18F-F81F-4CED-BE64-EB888A77C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093" y="3195231"/>
            <a:ext cx="3281677" cy="328167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osoba&#10;&#10;Popis se vygeneroval automaticky.">
            <a:extLst>
              <a:ext uri="{FF2B5EF4-FFF2-40B4-BE49-F238E27FC236}">
                <a16:creationId xmlns:a16="http://schemas.microsoft.com/office/drawing/2014/main" id="{D8C0ED04-37A1-43C9-9E26-14200CC2C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514" y="3958928"/>
            <a:ext cx="2318835" cy="1787127"/>
          </a:xfrm>
          <a:prstGeom prst="rect">
            <a:avLst/>
          </a:prstGeom>
        </p:spPr>
      </p:pic>
      <p:grpSp>
        <p:nvGrpSpPr>
          <p:cNvPr id="30" name="Graphic 4">
            <a:extLst>
              <a:ext uri="{FF2B5EF4-FFF2-40B4-BE49-F238E27FC236}">
                <a16:creationId xmlns:a16="http://schemas.microsoft.com/office/drawing/2014/main" id="{A04977CB-3825-471A-A590-C57F8C350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97585" y="3139252"/>
            <a:ext cx="1330536" cy="1330521"/>
            <a:chOff x="5734037" y="3067039"/>
            <a:chExt cx="724483" cy="724489"/>
          </a:xfrm>
          <a:solidFill>
            <a:schemeClr val="tx1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B4B4814-3BFD-418E-B5B6-9DC3E0023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B775DC1-0C03-424C-81DD-0B63736424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A07F5D-1F32-483C-8A98-9849D780DE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7A913DD-4597-42B1-9728-4127E83A8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09FBB02-BC59-4864-8DBC-B2B2BD52B3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BD87CAE-98EF-4EA4-B739-3304AB75B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A313AD8-2CA9-4181-84FF-A4EA106FB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0E1FD27-6078-4DDB-85A5-EF32823635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B87154F-1C33-4D96-AD0F-41A911079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F7C24D-DA96-4B69-9D48-11ED65981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1CC3BFF-8D2C-4191-AA89-4B5F07B595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30851AC-DB18-4C88-A8A2-449F772E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A0FBDE6-61C6-4EAD-BEF2-895D802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A861D3C-5355-4A4A-A875-EC40751A7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98E573C-00D7-4371-9CE5-C72044BCA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B74B55B-C24A-4F7B-80B0-59E86E989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61FF18D-542A-4DA3-B579-046996571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5CD3040-DA11-4096-9ECA-0547EB296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DBF68E6-70DC-4C9B-9E36-54DADF5D8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1A82FA5-7042-42C0-82C9-8068C36A6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F1F1E10-43A7-49C1-9611-E52FB1BF5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350A35C-3618-4456-8580-7687EDA43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4013BD1-ADEE-4116-8B16-8C5FB3B01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41350A0-245D-42A9-911D-82D77BC3D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8734813-52CA-4809-A0E0-348308DC47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626E127-926A-4623-B87E-6944AA8F44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ADDE53E-0E40-4853-BCF0-9B152D6A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13F1249-54EA-428F-AE2E-A0579B409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52C80D7-048D-4658-A5FE-B698CC4E42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A82C20A-8FDC-4735-9608-AD288081F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FB7CA94-32F3-403F-9F2B-1E2F701E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066606C-4588-4163-AD08-3AC14040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8565D18-023F-46E0-B825-199BFEAD6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F96FBB7-2ED0-47E0-9016-421EC9D3D8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CFFB9F2-9F7C-43A4-A9E6-1EE70C00B7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421F39C-6A35-4CF1-8E72-2A897C1F8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DA5561C-BFBA-4EA2-8A59-2910A2CDF8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9F79817-A1A8-459C-A1DA-1639CC4EF1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30C5931-2980-4D21-A6AF-33BBB2B4A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130F5F5-6F7C-41EE-8CBB-1D0839C6F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671993A-EC69-4341-90B1-F23F6EA5A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56C4EAD-EE30-43C6-99BC-D4CB4EE9E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0981292-8C2D-477F-BFC1-A0C971DE4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EB673EB-AAA5-41CD-BD9E-19C05381C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F0F0673-73C3-44AE-9E98-EE65ADB27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908B8D8-11C7-4C6B-9642-2AAD37E24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F2F92D7-98B0-4E76-B8C6-AADDDBFCC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EC8DDD7-9501-4B67-9C31-6D5930A2B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7BD5C40-C542-47FD-9C2B-EE136CB979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4CE941A-9B71-4C39-B230-20A18D89BA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718F172-45D8-46D9-A359-D8A51BE649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51EDA59-37F4-47C4-9579-A4EE161561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CF25555-9B27-45F5-BDE8-EC65FC7B9D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18D4CBF-5079-4BCF-996F-48C5BD1DC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99F779A-FDDF-4E15-A19E-D734C95A5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8510558-1546-41C7-819E-0C4056E54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371F762-3D9D-459C-AC86-3183843A4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DECEFE0-53BB-47FB-97D7-AE0B0E3198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D7521B5-463A-40A3-BE61-B1CAE3307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6A3596C1-0483-4496-8755-DB608479D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9261538-C799-4246-B1B3-B3F5B09A0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FDE36D9-78E7-44D9-BC0F-1BAFDE5B3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B9D93E5-4ECA-4C24-9FF6-AC81334279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4C35E97-1F66-4BFD-AE92-7EBC84F1D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C6BF299A-A3D1-430D-80FF-B080C6FC6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9E7CF736-D3DE-4C5E-AA1F-DC4C8AA3AF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396DF6B-432E-4903-B1AA-D3531FF8A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ECDFD65-3965-4589-A4C2-16510946F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CA8C54E5-84FF-4F13-AA46-FED8E8DADB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BECA2236-A9B4-439E-9BAB-56AE965F6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E9441778-3D1A-4F75-A5A1-7214DAFB1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9AA094-8F15-4A0C-AA38-346BD5DDC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119958CA-594A-4498-84BE-F61BFC580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FDFCE354-2B72-4480-97DE-E882906FDF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BC973E6C-6BC5-4FF1-8ECA-861597312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D64FCB3C-7129-40FC-B584-150E5E62F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E211C60F-B3FE-47DD-BD11-D331736344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D3EA065-68A6-4DD0-99BA-645480D4A4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2B6AC294-B9BA-4C59-B08A-53548D610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95F31034-2EF3-4F10-85B8-454316F2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AA87A0E7-AF0B-4A66-AFF6-689E7D388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0D8E5EAF-B0C7-4E80-92EF-0209B4FE7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FAA01C3F-AD71-4F07-8664-821309948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30EC962-F7C8-4F17-A8EB-8EC64ADEFB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FA0DA527-FFEF-4AB6-B38F-FDF228D5B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FAB5776C-CF29-46E0-9A73-03A318AE69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45572D84-640D-47CC-A862-6DCF1A73E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0F9CD199-6195-4F64-9E22-94AD9D7600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35BC72FF-17EE-425A-B62A-2E024A6D7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26F3AB89-E7FF-4C05-9243-32DF9B4DF6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DABD659D-3754-4F63-9C8D-54AB1549E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C9DF2EF3-55C8-4745-9F55-24B60215D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13C67022-CC78-4114-891A-C34637A613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A0F93252-C331-4CBB-B4F8-6B12B3903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7F4537F3-EDF5-4626-AFBE-4488E0140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848604B-6F7A-4A76-96F8-6B7BE1FE8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73D47B0C-A018-4B2C-898B-2391FC845D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03DD4A89-CBC7-4BEE-AF16-D76807C080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E63C3831-F632-40D9-84E9-FEDA73C6B5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5D39FEFA-CF2D-47D2-A180-417199AE8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987F2FB4-CAFE-4018-A06E-5BAB572FF7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9C990CED-1FA9-4850-8469-1460027704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5BF6636-258D-497B-ABBF-1813F114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27D9B40C-72EA-4EFC-B711-9F7828061E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454702A9-BABD-4005-8B4D-991D3CFBE3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1E860B77-3AB6-46A1-9CE3-37D976AF4C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92ABAA7-B221-4C32-8F87-ABBAE21ADA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81D416EA-36C9-4DC6-A012-0C0F3FDF7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A7F4DF81-59CD-4438-AA36-8F1BCCF97A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7C64A27-32D1-40C4-B94F-1093B6DE6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4797AB82-41AF-4856-AFC1-222C6DBC7B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80C1D340-365C-4212-A0FE-D7D06095B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3493915A-115F-4720-86A4-853B73230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B7C4C77-1BED-4D31-8452-96E6F6B2A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98B04703-29C2-4A3B-AF19-7434D788E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6557C845-906D-43D8-92DE-72EF46068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55858061-043C-4334-BFCE-D9F77366A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5B825429-701A-43D0-83FA-2AF61D842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A633109C-AACA-40CF-B41E-488FD4884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F7558F3F-5D90-45F4-AA12-07ED3A519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451DD258-CE67-424A-BF5B-AFFA82B56B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4400BE62-7130-4D75-B3AB-AA78B0224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22DE0A40-C470-4BF2-86BE-950D01B0CE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FD0A8776-E748-4D71-999B-FF5213CB4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9868C751-1379-453B-AC78-C61BCDFD7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AB5E0827-B184-45E4-BE8A-A6E9B4456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528E9365-B34E-471B-B5F5-7D7AA0226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E32C453C-483A-468F-8AE5-9653EE06C6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8206E38D-8DBE-4126-8CAC-F737F5835F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ED5D9B69-81D5-4D7D-875B-4E07EC457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E5212BDC-A49B-4150-8C9A-BFD08D9E1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D8A2BE4D-B38F-4C4C-A82F-FABB3DE999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94EFD994-9359-4615-BFA9-DFCC942FE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4205EAC6-6E11-4106-A079-7E9F2F62C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EDDCF5F4-CA05-4922-AF4B-F9629D6F3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09113CF3-AB25-42A2-8DE0-735C1F40C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B5092A3-B3FA-4AC8-82C3-FA386B8480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08F8F5D2-8958-4ED5-94E8-B4AB9F442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87D2E7CC-7DFE-42C8-9E78-44777D7B9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6E57A90F-A41A-4C97-8EA3-ADD911EDD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B9C217A0-4087-4422-8635-C74D0B13A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9C0E89CF-75CB-4D42-9E44-ADF284D84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5564F9F3-0D82-4874-9440-38F3AF9175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8E318789-20ED-497A-AFEB-3280B07AB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F2256C04-2807-49A4-93C3-95542421D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14FBD6ED-2E68-4F38-BF88-DC75DAECA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AF7BF2B0-9477-4227-9CDB-98E8AF7C1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7B6B9DAA-B992-45AD-A992-9CDFB41B9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8DE418D1-D67F-4FD8-BA49-CC986A712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39AB1E1F-243A-489C-8753-69078993E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F5E4BFF9-A8A8-4B08-AC59-228B81E02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D3D80DFA-96DF-4CD6-B136-557368FF3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1ED3E86E-8BEE-463D-A646-180ABD21F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ADD483A5-049C-4EBA-B2D1-910117903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1116FEF0-D89A-43D8-B160-04E86A39F6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17D6EEA-1BB1-4EC1-87B7-2CAFBE348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EBD1224-D8F1-4976-BE1F-B4ABB071A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DEBB9B87-CACC-4819-BEFA-C8A0C1AF2A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5259DF1F-DEAD-492D-AFEE-BA7BB1A7E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D3573A36-F1A6-4532-829C-AE49B7CE2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F1A8D26A-350C-45FE-AA87-4AC5C0568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5044A982-3E0F-4D17-9104-27E2D2D2F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68EB580A-7544-41A1-AE10-5C52B00FB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65DBF4F2-4158-4DA7-AF14-7F9DDF07B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F43513B1-0D48-4482-AA4E-2046DE585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AC04BF60-8F64-4663-A8B4-D8BC1943B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1B9A4999-4058-4260-B3D7-A8B6C1361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99FCBE72-DC7B-42FD-B59A-E1714802EA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2FC3A23A-4EDB-4DD4-B293-746E0255A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6" name="Obrázek 6">
            <a:extLst>
              <a:ext uri="{FF2B5EF4-FFF2-40B4-BE49-F238E27FC236}">
                <a16:creationId xmlns:a16="http://schemas.microsoft.com/office/drawing/2014/main" id="{4763F2F2-2669-4EB2-9A80-2EED6A1080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041577" y="1752904"/>
            <a:ext cx="2847975" cy="2305050"/>
          </a:xfrm>
        </p:spPr>
      </p:pic>
      <p:pic>
        <p:nvPicPr>
          <p:cNvPr id="7" name="Obrázek 7" descr="Obsah obrázku osoba&#10;&#10;Popis se vygeneroval automaticky.">
            <a:extLst>
              <a:ext uri="{FF2B5EF4-FFF2-40B4-BE49-F238E27FC236}">
                <a16:creationId xmlns:a16="http://schemas.microsoft.com/office/drawing/2014/main" id="{F0D9988B-E508-475B-B93C-CE9577638B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582" y="4034179"/>
            <a:ext cx="2743200" cy="236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588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3BB217D-F0F9-417F-A7F6-62514A975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143" y="906261"/>
            <a:ext cx="4436340" cy="1811450"/>
          </a:xfrm>
        </p:spPr>
        <p:txBody>
          <a:bodyPr anchor="b">
            <a:normAutofit/>
          </a:bodyPr>
          <a:lstStyle/>
          <a:p>
            <a:r>
              <a:rPr lang="cs-CZ" sz="5400" dirty="0">
                <a:ea typeface="+mj-lt"/>
                <a:cs typeface="+mj-lt"/>
              </a:rPr>
              <a:t>Pracovní stereotypy</a:t>
            </a:r>
            <a:endParaRPr lang="cs-CZ" sz="5400">
              <a:ea typeface="Source Sans Pro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9463AC4-F96D-4507-9EE0-A831B7910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6" name="Obrázek 6" descr="Obsah obrázku exteriér, svah&#10;&#10;Popis se vygeneroval automaticky.">
            <a:extLst>
              <a:ext uri="{FF2B5EF4-FFF2-40B4-BE49-F238E27FC236}">
                <a16:creationId xmlns:a16="http://schemas.microsoft.com/office/drawing/2014/main" id="{5C69DB6A-5375-40C0-8BE3-418A79139B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21" b="-2"/>
          <a:stretch/>
        </p:blipFill>
        <p:spPr>
          <a:xfrm>
            <a:off x="7194985" y="1"/>
            <a:ext cx="2163296" cy="1814039"/>
          </a:xfrm>
          <a:custGeom>
            <a:avLst/>
            <a:gdLst/>
            <a:ahLst/>
            <a:cxnLst/>
            <a:rect l="l" t="t" r="r" b="b"/>
            <a:pathLst>
              <a:path w="2163296" h="1814039">
                <a:moveTo>
                  <a:pt x="287315" y="0"/>
                </a:moveTo>
                <a:lnTo>
                  <a:pt x="1875981" y="0"/>
                </a:lnTo>
                <a:lnTo>
                  <a:pt x="1916300" y="44362"/>
                </a:lnTo>
                <a:cubicBezTo>
                  <a:pt x="2070604" y="231335"/>
                  <a:pt x="2163296" y="471038"/>
                  <a:pt x="2163296" y="732391"/>
                </a:cubicBezTo>
                <a:cubicBezTo>
                  <a:pt x="2163296" y="1329769"/>
                  <a:pt x="1679026" y="1814039"/>
                  <a:pt x="1081648" y="1814039"/>
                </a:cubicBezTo>
                <a:cubicBezTo>
                  <a:pt x="484270" y="1814039"/>
                  <a:pt x="0" y="1329769"/>
                  <a:pt x="0" y="732391"/>
                </a:cubicBezTo>
                <a:cubicBezTo>
                  <a:pt x="0" y="471038"/>
                  <a:pt x="92693" y="231335"/>
                  <a:pt x="246996" y="44362"/>
                </a:cubicBezTo>
                <a:close/>
              </a:path>
            </a:pathLst>
          </a:custGeom>
        </p:spPr>
      </p:pic>
      <p:pic>
        <p:nvPicPr>
          <p:cNvPr id="8" name="Obrázek 8" descr="Obsah obrázku osoba&#10;&#10;Popis se vygeneroval automaticky.">
            <a:extLst>
              <a:ext uri="{FF2B5EF4-FFF2-40B4-BE49-F238E27FC236}">
                <a16:creationId xmlns:a16="http://schemas.microsoft.com/office/drawing/2014/main" id="{3414B640-D145-4606-83DF-93D079648B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2781" y="3295986"/>
            <a:ext cx="3321338" cy="2821420"/>
          </a:xfr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C3ABE8C-1C72-4141-BADF-DD6811764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Obrázek 5" descr="Obsah obrázku text&#10;&#10;Popis se vygeneroval automaticky.">
            <a:extLst>
              <a:ext uri="{FF2B5EF4-FFF2-40B4-BE49-F238E27FC236}">
                <a16:creationId xmlns:a16="http://schemas.microsoft.com/office/drawing/2014/main" id="{347768D7-3BD2-4C3C-9739-B43D1F1571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32" r="5000" b="2"/>
          <a:stretch/>
        </p:blipFill>
        <p:spPr>
          <a:xfrm>
            <a:off x="6423487" y="2083159"/>
            <a:ext cx="2518114" cy="2518114"/>
          </a:xfrm>
          <a:custGeom>
            <a:avLst/>
            <a:gdLst/>
            <a:ahLst/>
            <a:cxnLst/>
            <a:rect l="l" t="t" r="r" b="b"/>
            <a:pathLst>
              <a:path w="2518114" h="2518114">
                <a:moveTo>
                  <a:pt x="1259057" y="0"/>
                </a:moveTo>
                <a:cubicBezTo>
                  <a:pt x="1954415" y="0"/>
                  <a:pt x="2518114" y="563699"/>
                  <a:pt x="2518114" y="1259057"/>
                </a:cubicBezTo>
                <a:cubicBezTo>
                  <a:pt x="2518114" y="1954415"/>
                  <a:pt x="1954415" y="2518114"/>
                  <a:pt x="1259057" y="2518114"/>
                </a:cubicBezTo>
                <a:cubicBezTo>
                  <a:pt x="563699" y="2518114"/>
                  <a:pt x="0" y="1954415"/>
                  <a:pt x="0" y="1259057"/>
                </a:cubicBezTo>
                <a:cubicBezTo>
                  <a:pt x="0" y="563699"/>
                  <a:pt x="563699" y="0"/>
                  <a:pt x="1259057" y="0"/>
                </a:cubicBezTo>
                <a:close/>
              </a:path>
            </a:pathLst>
          </a:custGeom>
        </p:spPr>
      </p:pic>
      <p:pic>
        <p:nvPicPr>
          <p:cNvPr id="4" name="Obrázek 4" descr="Obsah obrázku text, sedadlo, židle&#10;&#10;Popis se vygeneroval automaticky.">
            <a:extLst>
              <a:ext uri="{FF2B5EF4-FFF2-40B4-BE49-F238E27FC236}">
                <a16:creationId xmlns:a16="http://schemas.microsoft.com/office/drawing/2014/main" id="{BFFB31E1-257F-40C7-8354-B1AADC8FE2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907" r="13980" b="3"/>
          <a:stretch/>
        </p:blipFill>
        <p:spPr>
          <a:xfrm>
            <a:off x="9090426" y="1240186"/>
            <a:ext cx="2952748" cy="2952748"/>
          </a:xfrm>
          <a:custGeom>
            <a:avLst/>
            <a:gdLst/>
            <a:ahLst/>
            <a:cxnLst/>
            <a:rect l="l" t="t" r="r" b="b"/>
            <a:pathLst>
              <a:path w="2361890" h="2361890">
                <a:moveTo>
                  <a:pt x="1180945" y="0"/>
                </a:moveTo>
                <a:cubicBezTo>
                  <a:pt x="1833163" y="0"/>
                  <a:pt x="2361890" y="528727"/>
                  <a:pt x="2361890" y="1180945"/>
                </a:cubicBezTo>
                <a:cubicBezTo>
                  <a:pt x="2361890" y="1833163"/>
                  <a:pt x="1833163" y="2361890"/>
                  <a:pt x="1180945" y="2361890"/>
                </a:cubicBezTo>
                <a:cubicBezTo>
                  <a:pt x="528727" y="2361890"/>
                  <a:pt x="0" y="1833163"/>
                  <a:pt x="0" y="1180945"/>
                </a:cubicBezTo>
                <a:cubicBezTo>
                  <a:pt x="0" y="528727"/>
                  <a:pt x="528727" y="0"/>
                  <a:pt x="1180945" y="0"/>
                </a:cubicBezTo>
                <a:close/>
              </a:path>
            </a:pathLst>
          </a:custGeom>
        </p:spPr>
      </p:pic>
      <p:pic>
        <p:nvPicPr>
          <p:cNvPr id="7" name="Obrázek 7" descr="Obsah obrázku osoba, exteriér&#10;&#10;Popis se vygeneroval automaticky.">
            <a:extLst>
              <a:ext uri="{FF2B5EF4-FFF2-40B4-BE49-F238E27FC236}">
                <a16:creationId xmlns:a16="http://schemas.microsoft.com/office/drawing/2014/main" id="{DBBD94D2-3776-4542-A042-8ABE842490B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28" r="3390" b="-2"/>
          <a:stretch/>
        </p:blipFill>
        <p:spPr>
          <a:xfrm>
            <a:off x="7682545" y="4329460"/>
            <a:ext cx="3454390" cy="2528541"/>
          </a:xfrm>
          <a:custGeom>
            <a:avLst/>
            <a:gdLst/>
            <a:ahLst/>
            <a:cxnLst/>
            <a:rect l="l" t="t" r="r" b="b"/>
            <a:pathLst>
              <a:path w="3454390" h="2528541">
                <a:moveTo>
                  <a:pt x="1727195" y="0"/>
                </a:moveTo>
                <a:cubicBezTo>
                  <a:pt x="2681098" y="0"/>
                  <a:pt x="3454390" y="773292"/>
                  <a:pt x="3454390" y="1727195"/>
                </a:cubicBezTo>
                <a:cubicBezTo>
                  <a:pt x="3454390" y="1965671"/>
                  <a:pt x="3406059" y="2192859"/>
                  <a:pt x="3318658" y="2399497"/>
                </a:cubicBezTo>
                <a:lnTo>
                  <a:pt x="3256495" y="2528541"/>
                </a:lnTo>
                <a:lnTo>
                  <a:pt x="197896" y="2528541"/>
                </a:lnTo>
                <a:lnTo>
                  <a:pt x="135732" y="2399497"/>
                </a:lnTo>
                <a:cubicBezTo>
                  <a:pt x="48331" y="2192859"/>
                  <a:pt x="0" y="1965671"/>
                  <a:pt x="0" y="1727195"/>
                </a:cubicBezTo>
                <a:cubicBezTo>
                  <a:pt x="0" y="773292"/>
                  <a:pt x="773292" y="0"/>
                  <a:pt x="172719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135767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8DF4B77-0472-43E1-B595-834418704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886379"/>
          </a:xfrm>
        </p:spPr>
        <p:txBody>
          <a:bodyPr>
            <a:normAutofit/>
          </a:bodyPr>
          <a:lstStyle/>
          <a:p>
            <a:r>
              <a:rPr lang="cs-CZ" dirty="0">
                <a:ea typeface="Source Sans Pro"/>
              </a:rPr>
              <a:t>LITERATURA</a:t>
            </a:r>
            <a:endParaRPr lang="cs-CZ" dirty="0"/>
          </a:p>
        </p:txBody>
      </p:sp>
      <p:pic>
        <p:nvPicPr>
          <p:cNvPr id="7" name="Picture 5" descr="Zahnutá cestička z kamenů v klidném jezeře při východu slunce">
            <a:extLst>
              <a:ext uri="{FF2B5EF4-FFF2-40B4-BE49-F238E27FC236}">
                <a16:creationId xmlns:a16="http://schemas.microsoft.com/office/drawing/2014/main" id="{E28910C1-8103-41A1-9452-DAF08B101D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24" r="20927" b="1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28CAB86-AA69-4EF8-A4E2-4E020497D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>
              <a:alpha val="20000"/>
            </a:schemeClr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9A36BEE-5544-45FB-88F3-9E156F32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B49ECF4-1585-4D6B-AB63-D49C92945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F46D9A3-7665-43DA-81F4-272C8CB5B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 sz="2200" dirty="0">
                <a:ea typeface="+mn-lt"/>
                <a:cs typeface="+mn-lt"/>
                <a:hlinkClick r:id="rId3"/>
              </a:rPr>
              <a:t>https://www.fyzioklinika.cz/navody-na-cviceni/aktivace-svalu-pro-vzprimene-drzeni-tela-pomoci-therabandu</a:t>
            </a:r>
            <a:endParaRPr lang="cs-CZ" sz="2200" dirty="0">
              <a:ea typeface="+mn-lt"/>
              <a:cs typeface="+mn-lt"/>
            </a:endParaRPr>
          </a:p>
          <a:p>
            <a:r>
              <a:rPr lang="cs-CZ" sz="2200" dirty="0">
                <a:ea typeface="+mn-lt"/>
                <a:cs typeface="+mn-lt"/>
                <a:hlinkClick r:id="rId4"/>
              </a:rPr>
              <a:t>https://www.youtube.com/watch?v=1TQJXVVxdAU</a:t>
            </a:r>
            <a:endParaRPr lang="cs-CZ" sz="2200" dirty="0">
              <a:ea typeface="Source Sans Pro"/>
            </a:endParaRPr>
          </a:p>
          <a:p>
            <a:r>
              <a:rPr lang="cs-CZ" sz="2200" dirty="0">
                <a:ea typeface="+mn-lt"/>
                <a:cs typeface="+mn-lt"/>
                <a:hlinkClick r:id="rId5"/>
              </a:rPr>
              <a:t>https://www.youtube.com/watch?v=JBMOMgCqW04</a:t>
            </a:r>
            <a:endParaRPr lang="cs-CZ" sz="2200" dirty="0">
              <a:ea typeface="+mn-lt"/>
              <a:cs typeface="+mn-lt"/>
            </a:endParaRPr>
          </a:p>
          <a:p>
            <a:r>
              <a:rPr lang="cs-CZ" sz="2200" dirty="0">
                <a:ea typeface="+mn-lt"/>
                <a:cs typeface="+mn-lt"/>
                <a:hlinkClick r:id="rId6"/>
              </a:rPr>
              <a:t>https://www.bezbolestizad.cz/skola-zad/</a:t>
            </a:r>
            <a:endParaRPr lang="cs-CZ" sz="2200" dirty="0">
              <a:ea typeface="+mn-lt"/>
              <a:cs typeface="+mn-lt"/>
            </a:endParaRPr>
          </a:p>
          <a:p>
            <a:r>
              <a:rPr lang="cs-CZ" sz="2200" dirty="0" err="1">
                <a:ea typeface="+mn-lt"/>
                <a:cs typeface="+mn-lt"/>
              </a:rPr>
              <a:t>Rašev</a:t>
            </a:r>
            <a:r>
              <a:rPr lang="cs-CZ" sz="2200" dirty="0">
                <a:ea typeface="+mn-lt"/>
                <a:cs typeface="+mn-lt"/>
              </a:rPr>
              <a:t>, E. </a:t>
            </a:r>
            <a:r>
              <a:rPr lang="cs-CZ" sz="2200" i="1" dirty="0">
                <a:ea typeface="+mn-lt"/>
                <a:cs typeface="+mn-lt"/>
              </a:rPr>
              <a:t>Škola zad.</a:t>
            </a:r>
            <a:r>
              <a:rPr lang="cs-CZ" sz="2200" dirty="0">
                <a:ea typeface="+mn-lt"/>
                <a:cs typeface="+mn-lt"/>
              </a:rPr>
              <a:t> Praha: </a:t>
            </a:r>
            <a:r>
              <a:rPr lang="cs-CZ" sz="2200" dirty="0" err="1">
                <a:ea typeface="+mn-lt"/>
                <a:cs typeface="+mn-lt"/>
              </a:rPr>
              <a:t>Direkta</a:t>
            </a:r>
            <a:r>
              <a:rPr lang="cs-CZ" sz="2200" dirty="0">
                <a:ea typeface="+mn-lt"/>
                <a:cs typeface="+mn-lt"/>
              </a:rPr>
              <a:t> s. ISBN</a:t>
            </a:r>
          </a:p>
          <a:p>
            <a:r>
              <a:rPr lang="cs-CZ" sz="2200" dirty="0">
                <a:ea typeface="+mn-lt"/>
                <a:cs typeface="+mn-lt"/>
              </a:rPr>
              <a:t>Kolář, P. et al., </a:t>
            </a:r>
            <a:r>
              <a:rPr lang="cs-CZ" sz="2200" i="1" dirty="0">
                <a:ea typeface="+mn-lt"/>
                <a:cs typeface="+mn-lt"/>
              </a:rPr>
              <a:t>Rehabilitace v klinické praxi.</a:t>
            </a:r>
            <a:r>
              <a:rPr lang="cs-CZ" sz="2200" dirty="0">
                <a:ea typeface="+mn-lt"/>
                <a:cs typeface="+mn-lt"/>
              </a:rPr>
              <a:t> Praha: </a:t>
            </a:r>
            <a:r>
              <a:rPr lang="cs-CZ" sz="2200" dirty="0" err="1">
                <a:ea typeface="+mn-lt"/>
                <a:cs typeface="+mn-lt"/>
              </a:rPr>
              <a:t>Galén</a:t>
            </a:r>
            <a:r>
              <a:rPr lang="cs-CZ" sz="2200" dirty="0">
                <a:ea typeface="+mn-lt"/>
                <a:cs typeface="+mn-lt"/>
              </a:rPr>
              <a:t> s. ISBN</a:t>
            </a:r>
            <a:endParaRPr lang="cs-CZ" dirty="0"/>
          </a:p>
          <a:p>
            <a:r>
              <a:rPr lang="cs-CZ" sz="2200" dirty="0" err="1">
                <a:ea typeface="+mn-lt"/>
                <a:cs typeface="+mn-lt"/>
              </a:rPr>
              <a:t>Palanová</a:t>
            </a:r>
            <a:r>
              <a:rPr lang="cs-CZ" sz="2200" dirty="0">
                <a:ea typeface="+mn-lt"/>
                <a:cs typeface="+mn-lt"/>
              </a:rPr>
              <a:t>, P. </a:t>
            </a:r>
            <a:r>
              <a:rPr lang="cs-CZ" sz="2200" i="1" dirty="0">
                <a:ea typeface="+mn-lt"/>
                <a:cs typeface="+mn-lt"/>
              </a:rPr>
              <a:t>Škola zad.</a:t>
            </a:r>
            <a:r>
              <a:rPr lang="cs-CZ" sz="2200" dirty="0">
                <a:ea typeface="+mn-lt"/>
                <a:cs typeface="+mn-lt"/>
              </a:rPr>
              <a:t> Přednáška, dostupné na: </a:t>
            </a:r>
            <a:r>
              <a:rPr lang="cs-CZ" sz="2200" dirty="0">
                <a:ea typeface="+mn-lt"/>
                <a:cs typeface="+mn-lt"/>
                <a:hlinkClick r:id="rId7"/>
              </a:rPr>
              <a:t>https://slideplayer.cz/slide/2591933/</a:t>
            </a:r>
            <a:endParaRPr lang="cs-CZ" sz="2200" dirty="0">
              <a:ea typeface="+mn-lt"/>
              <a:cs typeface="+mn-lt"/>
            </a:endParaRPr>
          </a:p>
          <a:p>
            <a:endParaRPr lang="cs-CZ" sz="2200">
              <a:ea typeface="+mn-lt"/>
              <a:cs typeface="+mn-lt"/>
            </a:endParaRPr>
          </a:p>
          <a:p>
            <a:endParaRPr lang="cs-CZ" sz="2200">
              <a:ea typeface="Source Sans Pro"/>
            </a:endParaRPr>
          </a:p>
          <a:p>
            <a:endParaRPr lang="cs-CZ" sz="2200">
              <a:ea typeface="Source Sans Pro"/>
            </a:endParaRPr>
          </a:p>
          <a:p>
            <a:endParaRPr lang="cs-CZ" sz="2200">
              <a:ea typeface="Source Sans Pro"/>
            </a:endParaRPr>
          </a:p>
          <a:p>
            <a:endParaRPr lang="cs-CZ" sz="2200">
              <a:ea typeface="Source Sans Pro"/>
            </a:endParaRPr>
          </a:p>
        </p:txBody>
      </p:sp>
      <p:grpSp>
        <p:nvGrpSpPr>
          <p:cNvPr id="44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1" name="Graphic 185">
            <a:extLst>
              <a:ext uri="{FF2B5EF4-FFF2-40B4-BE49-F238E27FC236}">
                <a16:creationId xmlns:a16="http://schemas.microsoft.com/office/drawing/2014/main" id="{617CAA5F-37E3-4DF6-9DD0-68A40D216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>
              <a:alpha val="20000"/>
            </a:schemeClr>
          </a:solidFill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FCF03A3-80B7-45BC-AA40-A335CC816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E9D3C77A-275B-4C9E-A407-B09450E56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C6C5B5B-80BB-41D8-A377-C653EF1B0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CA5D93A-E913-46A0-9684-20B6B4B8CA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E6EFE8A-51D2-4AF6-A18C-29A9E5EF5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66804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4" name="Oval 123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6" name="Rectangle 125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4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0" name="Obrázek 10" descr="Obsah obrázku strom, tráva, příroda, les&#10;&#10;Popis se vygeneroval automaticky.">
            <a:extLst>
              <a:ext uri="{FF2B5EF4-FFF2-40B4-BE49-F238E27FC236}">
                <a16:creationId xmlns:a16="http://schemas.microsoft.com/office/drawing/2014/main" id="{239FE753-894A-4096-9377-995D1A7153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1" y="10"/>
            <a:ext cx="12191997" cy="6857990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55E902CB-1D4C-4599-B01D-A1CD4D2D9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603955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0" name="Graphic 190">
            <a:extLst>
              <a:ext uri="{FF2B5EF4-FFF2-40B4-BE49-F238E27FC236}">
                <a16:creationId xmlns:a16="http://schemas.microsoft.com/office/drawing/2014/main" id="{F3F5D407-83EF-4D7F-9DAF-4C3CEB778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76982" y="827494"/>
            <a:ext cx="1291642" cy="429215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CC07906A-A83F-47F2-975A-C1756F445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0C38730D-4164-41D4-81C0-E9A070EA8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D2539C73-C848-4608-957A-D6C016913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8736" y="533549"/>
            <a:ext cx="5356040" cy="5343028"/>
            <a:chOff x="739960" y="1925092"/>
            <a:chExt cx="4376696" cy="4366063"/>
          </a:xfrm>
        </p:grpSpPr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253EEDFE-1D2D-4938-9DF2-97FB4F709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8562" y="2003061"/>
              <a:ext cx="4288094" cy="4288094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5EA4CF2D-570F-4529-ADDA-B37CF05B61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929" y="2003061"/>
              <a:ext cx="4288094" cy="4288094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37" name="Oval 136">
              <a:extLst>
                <a:ext uri="{FF2B5EF4-FFF2-40B4-BE49-F238E27FC236}">
                  <a16:creationId xmlns:a16="http://schemas.microsoft.com/office/drawing/2014/main" id="{CBE92B83-AFA7-40B1-9D3C-502840BADC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960" y="1925092"/>
              <a:ext cx="4288094" cy="428809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BBAD0331-B079-42C6-95AA-3482BB091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988" y="1260909"/>
            <a:ext cx="3952428" cy="282271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300" b="1" cap="all" spc="1500">
                <a:ea typeface="Source Sans Pro SemiBold" panose="020B0603030403020204" pitchFamily="34" charset="0"/>
              </a:rPr>
              <a:t>DĚKUJI ZA POZORNOST!</a:t>
            </a:r>
          </a:p>
        </p:txBody>
      </p:sp>
      <p:sp>
        <p:nvSpPr>
          <p:cNvPr id="139" name="Graphic 212">
            <a:extLst>
              <a:ext uri="{FF2B5EF4-FFF2-40B4-BE49-F238E27FC236}">
                <a16:creationId xmlns:a16="http://schemas.microsoft.com/office/drawing/2014/main" id="{19A55484-B97B-45ED-A47D-EBECAC290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0898" y="4861481"/>
            <a:ext cx="891066" cy="89106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41" name="Graphic 212">
            <a:extLst>
              <a:ext uri="{FF2B5EF4-FFF2-40B4-BE49-F238E27FC236}">
                <a16:creationId xmlns:a16="http://schemas.microsoft.com/office/drawing/2014/main" id="{B31CB7B9-2B8F-4AD6-9FFE-5DAE8E132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0898" y="4861481"/>
            <a:ext cx="891066" cy="89106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51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B646C36-EEEC-4D52-8E8E-206F4CD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1C6D180-C4B1-4882-B254-B8DFFA66D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19" y="810623"/>
            <a:ext cx="4894428" cy="35701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b="1" cap="all" spc="1500">
                <a:ea typeface="Source Sans Pro SemiBold" panose="020B0603030403020204" pitchFamily="34" charset="0"/>
              </a:rPr>
              <a:t>VZPŘÍMENÉ DRŽENÍ TĚLA DLE BRÜGGERA</a:t>
            </a:r>
          </a:p>
          <a:p>
            <a:endParaRPr lang="en-US" sz="4200" b="1" cap="all" spc="1500">
              <a:ea typeface="Source Sans Pro SemiBold" panose="020B0603030403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58443E-B333-44F4-8D49-1EAB1C1A4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50256" y="596822"/>
            <a:ext cx="4833901" cy="56538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3427" y="115962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Obrázek 5">
            <a:extLst>
              <a:ext uri="{FF2B5EF4-FFF2-40B4-BE49-F238E27FC236}">
                <a16:creationId xmlns:a16="http://schemas.microsoft.com/office/drawing/2014/main" id="{A587C410-DC67-4777-8531-E02AD3637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3426" y="1022352"/>
            <a:ext cx="2387561" cy="2387561"/>
          </a:xfrm>
          <a:prstGeom prst="rect">
            <a:avLst/>
          </a:prstGeom>
        </p:spPr>
      </p:pic>
      <p:sp>
        <p:nvSpPr>
          <p:cNvPr id="30" name="Graphic 212">
            <a:extLst>
              <a:ext uri="{FF2B5EF4-FFF2-40B4-BE49-F238E27FC236}">
                <a16:creationId xmlns:a16="http://schemas.microsoft.com/office/drawing/2014/main" id="{A0569933-2A1F-487D-A657-990AFACA2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2309" y="810623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2" name="Graphic 212">
            <a:extLst>
              <a:ext uri="{FF2B5EF4-FFF2-40B4-BE49-F238E27FC236}">
                <a16:creationId xmlns:a16="http://schemas.microsoft.com/office/drawing/2014/main" id="{41A44955-0622-4C9F-BFD2-55277314E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2309" y="810623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6BF5730-CE16-498B-B11C-000E7F587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5475" y="5416520"/>
            <a:ext cx="419129" cy="41912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3284B67-6F50-4C2E-904F-005438145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5475" y="5416520"/>
            <a:ext cx="419129" cy="419129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AF7DE021-7298-47CA-B7B4-077F6E68F4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17629" y="3818607"/>
            <a:ext cx="3899155" cy="1744871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668362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5E81B04-A124-4FCC-955A-2638A156A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33647"/>
            <a:ext cx="1861854" cy="717514"/>
            <a:chOff x="0" y="604259"/>
            <a:chExt cx="1861854" cy="717514"/>
          </a:xfrm>
          <a:solidFill>
            <a:schemeClr val="tx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B9C0CE7-6E2E-436C-9C02-1316CC4F9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604259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66CF617-A10E-4FE7-9F8C-8F1DEA6AC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043994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AD98996-C308-49C3-8929-050AC5373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9137" y="726609"/>
            <a:ext cx="4860256" cy="5132533"/>
            <a:chOff x="1674895" y="1345036"/>
            <a:chExt cx="5428610" cy="421093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9957DC1-DE2B-41BC-8EB2-AC33A6A8E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0828AE4-61C7-435F-84BA-217DCCE01F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30F43EB5-CDCA-4F53-80DE-F7B1B7DB9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039" y="611476"/>
            <a:ext cx="4860256" cy="513253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46C3D91-EE39-4C05-B490-4BA73B7D0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59" y="859992"/>
            <a:ext cx="5422745" cy="40289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300" b="1" cap="all" spc="1500">
                <a:ea typeface="Source Sans Pro SemiBold" panose="020B0603030403020204" pitchFamily="34" charset="0"/>
              </a:rPr>
              <a:t>PŘÍKLADY CVIČENÍ S THERABANDEM 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BA21150-039F-4DB6-B9E3-3CB0A46D4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Obrázek 4" descr="Obsah obrázku patro, interiér, místnost&#10;&#10;Popis se vygeneroval automaticky.">
            <a:extLst>
              <a:ext uri="{FF2B5EF4-FFF2-40B4-BE49-F238E27FC236}">
                <a16:creationId xmlns:a16="http://schemas.microsoft.com/office/drawing/2014/main" id="{9F65F6DD-0BDA-43C2-BCC3-B9A7FD8189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038" r="1" b="1"/>
          <a:stretch/>
        </p:blipFill>
        <p:spPr>
          <a:xfrm>
            <a:off x="7479936" y="267581"/>
            <a:ext cx="3608355" cy="2798978"/>
          </a:xfrm>
          <a:prstGeom prst="rect">
            <a:avLst/>
          </a:prstGeom>
          <a:ln w="28575">
            <a:noFill/>
          </a:ln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6E0B96CD-70A9-4820-881F-7024839B2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C39352C-187E-41C1-A5B2-157E94CA6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ázek 5" descr="Obsah obrázku patro, interiér&#10;&#10;Popis se vygeneroval automaticky.">
            <a:extLst>
              <a:ext uri="{FF2B5EF4-FFF2-40B4-BE49-F238E27FC236}">
                <a16:creationId xmlns:a16="http://schemas.microsoft.com/office/drawing/2014/main" id="{2B5D957B-3105-4428-86B6-B2EC89E1B0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272" b="2"/>
          <a:stretch/>
        </p:blipFill>
        <p:spPr>
          <a:xfrm>
            <a:off x="6259124" y="3338478"/>
            <a:ext cx="3794837" cy="2943632"/>
          </a:xfrm>
          <a:prstGeom prst="rect">
            <a:avLst/>
          </a:prstGeom>
          <a:ln w="28575">
            <a:noFill/>
          </a:ln>
        </p:spPr>
      </p:pic>
      <p:grpSp>
        <p:nvGrpSpPr>
          <p:cNvPr id="39" name="Graphic 185">
            <a:extLst>
              <a:ext uri="{FF2B5EF4-FFF2-40B4-BE49-F238E27FC236}">
                <a16:creationId xmlns:a16="http://schemas.microsoft.com/office/drawing/2014/main" id="{CB7D2D03-52FB-4DF4-A002-FA382A013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56307" y="5953915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7927BA6-48EC-4C6A-9B17-EB17215E3B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804B07C-86D2-49E9-B1BF-175E5A554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ECC73EC-C248-44CF-A70F-908D50276A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6EC8BE9-BEAB-4E28-B9E1-5FF688361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6A06E18-545A-4642-A873-1CDFD24F8F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1586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56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2DA1274F-9232-42BF-B9FE-B95EA14CF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56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6429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E5AF1D6-62CC-4988-9174-993F112DC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6429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6BA9E676-A8FC-4C2F-8D78-C13ED8ABD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EECD79B5-5FC5-495F-BFD6-346C16E78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2D9D048-3063-435A-8C23-26C1907E9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20315" y="727769"/>
            <a:ext cx="8751370" cy="540246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7C4874D-47DF-429B-967F-A266B167E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6765" y="1159934"/>
            <a:ext cx="6675903" cy="43602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100" b="1" cap="all" spc="1500" dirty="0">
                <a:ea typeface="Source Sans Pro SemiBold"/>
              </a:rPr>
              <a:t>DIAGNOSTIKA</a:t>
            </a:r>
            <a:br>
              <a:rPr lang="en-US" sz="5100" b="1" cap="all" spc="1500" dirty="0">
                <a:ea typeface="Source Sans Pro SemiBold"/>
              </a:rPr>
            </a:br>
            <a:r>
              <a:rPr lang="en-US" sz="2400" b="1" cap="all" spc="1500" dirty="0">
                <a:ea typeface="Source Sans Pro SemiBold"/>
              </a:rPr>
              <a:t>cílem je zhodnocení patologických aferentních vlivů </a:t>
            </a:r>
            <a:r>
              <a:rPr lang="cs-CZ" sz="2400" cap="all" spc="1500" dirty="0">
                <a:ea typeface="Source Sans Pro"/>
              </a:rPr>
              <a:t>&amp; určení tzv. </a:t>
            </a:r>
            <a:r>
              <a:rPr lang="cs-CZ" sz="2400" cap="all" spc="1500">
                <a:ea typeface="Source Sans Pro"/>
              </a:rPr>
              <a:t>Rušivých faktorů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B6C541AE-9B02-44C0-B8C6-B2DEA7ED3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22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B73D287-48F0-41E2-8B0B-DE4C7D17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21348" y="5364542"/>
            <a:ext cx="1562428" cy="1493465"/>
            <a:chOff x="3121343" y="4864099"/>
            <a:chExt cx="2085971" cy="1993901"/>
          </a:xfrm>
          <a:solidFill>
            <a:schemeClr val="tx1"/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BC3C2F6-A83E-46F7-89F9-C282A9234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38556" y="4981312"/>
              <a:ext cx="442726" cy="44272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D78D60A-D765-47AF-BF8C-DD38B6749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8809" y="4871565"/>
              <a:ext cx="902626" cy="902626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B61CBF5-5283-4C6A-9049-AA88E1756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1343" y="4864099"/>
              <a:ext cx="1152732" cy="1152732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7A00BB8-8401-4CFA-A40C-8A60D39AE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52324" y="4894707"/>
              <a:ext cx="1321462" cy="1321838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2F6FC59-F5F7-4ED5-8DCD-CF1060899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5037" y="4957793"/>
              <a:ext cx="1428975" cy="1428975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124749C-25FB-43F3-97CC-16D3738B1E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01642" y="5044398"/>
              <a:ext cx="1490195" cy="1490195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3CAAC4D-89A7-40FC-A14D-14E7137A5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09523" y="5152279"/>
              <a:ext cx="1509607" cy="1509607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9F8FFC8-0941-4853-894E-6FBB72564C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38685" y="5279576"/>
              <a:ext cx="1488326" cy="1490192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84F021A-2C9B-422B-8408-BB819B3147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83896" y="5426652"/>
              <a:ext cx="1429720" cy="1429720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53138C4-3227-4945-9CE8-AF90A759D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01021" y="5597624"/>
              <a:ext cx="1275308" cy="1260376"/>
            </a:xfrm>
            <a:custGeom>
              <a:avLst/>
              <a:gdLst>
                <a:gd name="connsiteX0" fmla="*/ 1260376 w 1275308"/>
                <a:gd name="connsiteY0" fmla="*/ 0 h 1260376"/>
                <a:gd name="connsiteX1" fmla="*/ 1275308 w 1275308"/>
                <a:gd name="connsiteY1" fmla="*/ 52634 h 1260376"/>
                <a:gd name="connsiteX2" fmla="*/ 67566 w 1275308"/>
                <a:gd name="connsiteY2" fmla="*/ 1260376 h 1260376"/>
                <a:gd name="connsiteX3" fmla="*/ 0 w 1275308"/>
                <a:gd name="connsiteY3" fmla="*/ 1260376 h 12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C9C4482-176D-49FB-BFC0-2DCD9283E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41456" y="5797338"/>
              <a:ext cx="1065858" cy="1060662"/>
            </a:xfrm>
            <a:custGeom>
              <a:avLst/>
              <a:gdLst>
                <a:gd name="connsiteX0" fmla="*/ 1061006 w 1065858"/>
                <a:gd name="connsiteY0" fmla="*/ 0 h 1060662"/>
                <a:gd name="connsiteX1" fmla="*/ 1065858 w 1065858"/>
                <a:gd name="connsiteY1" fmla="*/ 62342 h 1060662"/>
                <a:gd name="connsiteX2" fmla="*/ 67196 w 1065858"/>
                <a:gd name="connsiteY2" fmla="*/ 1060662 h 1060662"/>
                <a:gd name="connsiteX3" fmla="*/ 0 w 1065858"/>
                <a:gd name="connsiteY3" fmla="*/ 1060662 h 10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37D9F02-FC5F-4AA6-83BD-AE4EC012DA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1830" y="6039978"/>
              <a:ext cx="818022" cy="818022"/>
            </a:xfrm>
            <a:custGeom>
              <a:avLst/>
              <a:gdLst>
                <a:gd name="connsiteX0" fmla="*/ 818022 w 818022"/>
                <a:gd name="connsiteY0" fmla="*/ 0 h 818022"/>
                <a:gd name="connsiteX1" fmla="*/ 804584 w 818022"/>
                <a:gd name="connsiteY1" fmla="*/ 80632 h 818022"/>
                <a:gd name="connsiteX2" fmla="*/ 67190 w 818022"/>
                <a:gd name="connsiteY2" fmla="*/ 818022 h 818022"/>
                <a:gd name="connsiteX3" fmla="*/ 0 w 818022"/>
                <a:gd name="connsiteY3" fmla="*/ 818022 h 8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23DF942-E0FC-4481-99E4-5EDE1F760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47375" y="6390131"/>
              <a:ext cx="442354" cy="442354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CAAEE930-9802-4BBC-89F8-8996A47F3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r>
              <a:rPr lang="cs-CZ" sz="3700">
                <a:ea typeface="Source Sans Pro"/>
              </a:rPr>
              <a:t>DIAGNOSTIKA</a:t>
            </a:r>
            <a:endParaRPr lang="cs-CZ" sz="3700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3CCA69EF-E8B5-4598-BEAD-258F15765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5862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5744 h 274629"/>
              <a:gd name="connsiteX2" fmla="*/ 924829 w 1170294"/>
              <a:gd name="connsiteY2" fmla="*/ 0 h 274629"/>
              <a:gd name="connsiteX3" fmla="*/ 1170294 w 1170294"/>
              <a:gd name="connsiteY3" fmla="*/ 24546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577 h 274629"/>
              <a:gd name="connsiteX11" fmla="*/ 215168 w 1170294"/>
              <a:gd name="connsiteY11" fmla="*/ 23574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5744"/>
                </a:lnTo>
                <a:lnTo>
                  <a:pt x="924829" y="0"/>
                </a:lnTo>
                <a:lnTo>
                  <a:pt x="1170294" y="24546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577"/>
                </a:lnTo>
                <a:lnTo>
                  <a:pt x="215168" y="235744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685D65ED-8248-4E7D-AF41-C2685CAE7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90894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8174 h 274629"/>
              <a:gd name="connsiteX2" fmla="*/ 924829 w 1170294"/>
              <a:gd name="connsiteY2" fmla="*/ 0 h 274629"/>
              <a:gd name="connsiteX3" fmla="*/ 1170294 w 1170294"/>
              <a:gd name="connsiteY3" fmla="*/ 24789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789 h 274629"/>
              <a:gd name="connsiteX11" fmla="*/ 215168 w 1170294"/>
              <a:gd name="connsiteY11" fmla="*/ 23817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8174"/>
                </a:lnTo>
                <a:lnTo>
                  <a:pt x="924829" y="0"/>
                </a:lnTo>
                <a:lnTo>
                  <a:pt x="1170294" y="24789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789"/>
                </a:lnTo>
                <a:lnTo>
                  <a:pt x="215168" y="23817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Zástupný obsah 2">
            <a:extLst>
              <a:ext uri="{FF2B5EF4-FFF2-40B4-BE49-F238E27FC236}">
                <a16:creationId xmlns:a16="http://schemas.microsoft.com/office/drawing/2014/main" id="{390F97A2-A2D8-475D-A6A1-A420DCF978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4676292"/>
              </p:ext>
            </p:extLst>
          </p:nvPr>
        </p:nvGraphicFramePr>
        <p:xfrm>
          <a:off x="3811946" y="5118"/>
          <a:ext cx="8499502" cy="6857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6090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" name="Rectangle 122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6B5523EE-90D9-4CF8-96F2-CBFC11C54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531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166A3179-AD28-4A0B-AF49-B177F4B19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547" y="1029607"/>
            <a:ext cx="4754948" cy="4754948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9" name="Oval 128">
            <a:extLst>
              <a:ext uri="{FF2B5EF4-FFF2-40B4-BE49-F238E27FC236}">
                <a16:creationId xmlns:a16="http://schemas.microsoft.com/office/drawing/2014/main" id="{32BB3330-EA02-4FA9-B58F-AAC7762C9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5096" y="934855"/>
            <a:ext cx="4754948" cy="4754948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Graphic 212">
            <a:extLst>
              <a:ext uri="{FF2B5EF4-FFF2-40B4-BE49-F238E27FC236}">
                <a16:creationId xmlns:a16="http://schemas.microsoft.com/office/drawing/2014/main" id="{A107891B-442C-43CD-B909-A4714253A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2339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33" name="Graphic 212">
            <a:extLst>
              <a:ext uri="{FF2B5EF4-FFF2-40B4-BE49-F238E27FC236}">
                <a16:creationId xmlns:a16="http://schemas.microsoft.com/office/drawing/2014/main" id="{958516B8-2D23-4511-B8C5-79180A4D0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2339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E3BEE693-6C9D-40AB-925E-0E339B1D1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148" y="4651811"/>
            <a:ext cx="429742" cy="429742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9" name="Oval 258">
            <a:extLst>
              <a:ext uri="{FF2B5EF4-FFF2-40B4-BE49-F238E27FC236}">
                <a16:creationId xmlns:a16="http://schemas.microsoft.com/office/drawing/2014/main" id="{EBA526E9-439B-4D9E-8A55-1D30C337E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148" y="4651811"/>
            <a:ext cx="429742" cy="429742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B759A56-72E5-4250-87AB-8057606DD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890" y="1690851"/>
            <a:ext cx="3200400" cy="3391512"/>
          </a:xfrm>
        </p:spPr>
        <p:txBody>
          <a:bodyPr>
            <a:normAutofit/>
          </a:bodyPr>
          <a:lstStyle/>
          <a:p>
            <a:r>
              <a:rPr lang="cs-CZ" sz="5400">
                <a:ea typeface="Source Sans Pro"/>
              </a:rPr>
              <a:t>INDIKACE</a:t>
            </a:r>
            <a:endParaRPr lang="cs-CZ" sz="5400"/>
          </a:p>
        </p:txBody>
      </p:sp>
      <p:graphicFrame>
        <p:nvGraphicFramePr>
          <p:cNvPr id="362" name="Zástupný obsah 2">
            <a:extLst>
              <a:ext uri="{FF2B5EF4-FFF2-40B4-BE49-F238E27FC236}">
                <a16:creationId xmlns:a16="http://schemas.microsoft.com/office/drawing/2014/main" id="{C98E9508-4604-4170-B847-8CE57A770E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3547449"/>
              </p:ext>
            </p:extLst>
          </p:nvPr>
        </p:nvGraphicFramePr>
        <p:xfrm>
          <a:off x="5479786" y="447277"/>
          <a:ext cx="5874013" cy="572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9919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0809" y="1187311"/>
            <a:ext cx="5089552" cy="44833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14848-248A-47DD-88E0-95099D951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301" y="1178924"/>
            <a:ext cx="5089552" cy="4483379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18BDA89-0D2C-4C4E-99F6-D7A220FE4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3787" y="1130846"/>
            <a:ext cx="5039475" cy="443926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aphic 38">
            <a:extLst>
              <a:ext uri="{FF2B5EF4-FFF2-40B4-BE49-F238E27FC236}">
                <a16:creationId xmlns:a16="http://schemas.microsoft.com/office/drawing/2014/main" id="{6B67BE95-96EF-433C-9F29-B0732AA6B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40" y="1424181"/>
            <a:ext cx="1355538" cy="503582"/>
            <a:chOff x="2267504" y="2540250"/>
            <a:chExt cx="1990951" cy="739640"/>
          </a:xfrm>
          <a:solidFill>
            <a:schemeClr val="tx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D324976-1596-4B76-A61C-5626816B24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44DEF24-FB22-48A2-8257-B97AD7E1A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7CE98B01-ED41-482F-AFA1-19C7FA7C0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502" y="629793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B9CABDD0-8DF6-4974-A224-9A2A81778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502" y="629793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4" name="Graphic 4">
            <a:extLst>
              <a:ext uri="{FF2B5EF4-FFF2-40B4-BE49-F238E27FC236}">
                <a16:creationId xmlns:a16="http://schemas.microsoft.com/office/drawing/2014/main" id="{D6E8B984-55B9-4A62-A043-997D00F0A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32680" y="5188771"/>
            <a:ext cx="1076787" cy="1076789"/>
            <a:chOff x="5829300" y="3162300"/>
            <a:chExt cx="532256" cy="532257"/>
          </a:xfrm>
          <a:solidFill>
            <a:schemeClr val="tx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4FAF4A8-82EB-4F6F-B601-43EBF0BD1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6F2473F-E069-4558-9B41-E285BBE030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C9A4A76-2C9F-486C-9663-6A30A022DE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8431DC7-D4CB-479A-AFA4-5B0C597A2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0755DA1-6F28-4612-A4A7-B915468C6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616ED79-5475-49E6-A5FE-8D9DB12FB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1DCEB47-7140-4682-8DBF-7667BE28F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A931BD3-5A56-42F2-B6B5-647B28D1C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20E4C8E-4190-498D-9556-6DA668A81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4B2F30F-0B57-4D60-A087-CD6A471F68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C5E8C73-ED41-4214-AEE6-3C5F49384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1F94534-FE3E-476C-870B-E714E4A66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DE6C1B0-4D58-4937-B2B7-B1207CA18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4635784-BE54-43AA-A111-FD93BD8D6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1619"/>
            <a:ext cx="4974771" cy="4042196"/>
          </a:xfrm>
        </p:spPr>
        <p:txBody>
          <a:bodyPr>
            <a:normAutofit/>
          </a:bodyPr>
          <a:lstStyle/>
          <a:p>
            <a:pPr algn="ctr"/>
            <a:r>
              <a:rPr lang="cs-CZ">
                <a:ea typeface="Source Sans Pro"/>
              </a:rPr>
              <a:t>ZÁKLADNÍ PRVKY TERAPEUTICKÉHO POSTUPU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5D60BD-2F39-48FC-9C8A-2FA72B8BC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3452" y="1546482"/>
            <a:ext cx="5124861" cy="52634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 dirty="0">
                <a:ea typeface="Source Sans Pro"/>
              </a:rPr>
              <a:t>Korekce držení těla</a:t>
            </a:r>
          </a:p>
          <a:p>
            <a:r>
              <a:rPr lang="cs-CZ" sz="2000" dirty="0">
                <a:ea typeface="Source Sans Pro"/>
              </a:rPr>
              <a:t>Přípravná opatření</a:t>
            </a:r>
          </a:p>
          <a:p>
            <a:r>
              <a:rPr lang="cs-CZ" sz="2000" dirty="0">
                <a:ea typeface="Source Sans Pro"/>
              </a:rPr>
              <a:t>Pasivní terapeutické postupy</a:t>
            </a:r>
          </a:p>
          <a:p>
            <a:pPr lvl="1"/>
            <a:r>
              <a:rPr lang="cs-CZ" sz="2000" dirty="0">
                <a:ea typeface="Source Sans Pro"/>
              </a:rPr>
              <a:t>Horká role</a:t>
            </a:r>
          </a:p>
          <a:p>
            <a:pPr lvl="1"/>
            <a:r>
              <a:rPr lang="cs-CZ" sz="2000" dirty="0">
                <a:ea typeface="Source Sans Pro"/>
              </a:rPr>
              <a:t>Neurologické kontrakční postupy</a:t>
            </a:r>
          </a:p>
          <a:p>
            <a:r>
              <a:rPr lang="cs-CZ" sz="2000" dirty="0">
                <a:ea typeface="Source Sans Pro"/>
              </a:rPr>
              <a:t>Aktivní terapeutické postupy</a:t>
            </a:r>
          </a:p>
          <a:p>
            <a:pPr lvl="1"/>
            <a:r>
              <a:rPr lang="cs-CZ" sz="2000" dirty="0" err="1">
                <a:ea typeface="Source Sans Pro"/>
              </a:rPr>
              <a:t>Agisticko</a:t>
            </a:r>
            <a:r>
              <a:rPr lang="cs-CZ" sz="2000" dirty="0">
                <a:ea typeface="Source Sans Pro"/>
              </a:rPr>
              <a:t>-excentrické kontrakční postupy</a:t>
            </a:r>
          </a:p>
          <a:p>
            <a:pPr lvl="1"/>
            <a:r>
              <a:rPr lang="cs-CZ" sz="2000" dirty="0">
                <a:ea typeface="Source Sans Pro"/>
              </a:rPr>
              <a:t>Cvičení s </a:t>
            </a:r>
            <a:r>
              <a:rPr lang="cs-CZ" sz="2000" dirty="0" err="1">
                <a:ea typeface="Source Sans Pro"/>
              </a:rPr>
              <a:t>therabandem</a:t>
            </a:r>
            <a:endParaRPr lang="cs-CZ" sz="2000" dirty="0">
              <a:ea typeface="Source Sans Pro"/>
            </a:endParaRPr>
          </a:p>
          <a:p>
            <a:pPr lvl="1"/>
            <a:r>
              <a:rPr lang="cs-CZ" sz="2000" dirty="0" err="1">
                <a:ea typeface="Source Sans Pro"/>
              </a:rPr>
              <a:t>Activities</a:t>
            </a:r>
            <a:r>
              <a:rPr lang="cs-CZ" sz="2000" dirty="0">
                <a:ea typeface="Source Sans Pro"/>
              </a:rPr>
              <a:t> </a:t>
            </a:r>
            <a:r>
              <a:rPr lang="cs-CZ" sz="2000" dirty="0" err="1">
                <a:ea typeface="Source Sans Pro"/>
              </a:rPr>
              <a:t>of</a:t>
            </a:r>
            <a:r>
              <a:rPr lang="cs-CZ" sz="2000" dirty="0">
                <a:ea typeface="Source Sans Pro"/>
              </a:rPr>
              <a:t> </a:t>
            </a:r>
            <a:r>
              <a:rPr lang="cs-CZ" sz="2000" dirty="0" err="1">
                <a:ea typeface="Source Sans Pro"/>
              </a:rPr>
              <a:t>daily</a:t>
            </a:r>
            <a:r>
              <a:rPr lang="cs-CZ" sz="2000" dirty="0">
                <a:ea typeface="Source Sans Pro"/>
              </a:rPr>
              <a:t> </a:t>
            </a:r>
            <a:r>
              <a:rPr lang="cs-CZ" sz="2000" dirty="0" err="1">
                <a:ea typeface="Source Sans Pro"/>
              </a:rPr>
              <a:t>living</a:t>
            </a:r>
            <a:endParaRPr lang="cs-CZ" sz="2000" dirty="0">
              <a:ea typeface="Source Sans Pro"/>
            </a:endParaRPr>
          </a:p>
          <a:p>
            <a:pPr lvl="1"/>
            <a:r>
              <a:rPr lang="cs-CZ" sz="2000" dirty="0">
                <a:ea typeface="Source Sans Pro"/>
              </a:rPr>
              <a:t>Základní (aktivní) cviky</a:t>
            </a:r>
          </a:p>
          <a:p>
            <a:pPr lvl="1"/>
            <a:r>
              <a:rPr lang="cs-CZ" sz="2000" dirty="0">
                <a:ea typeface="Source Sans Pro"/>
              </a:rPr>
              <a:t>Terapeutická chůze dle </a:t>
            </a:r>
            <a:r>
              <a:rPr lang="cs-CZ" sz="2000" dirty="0" err="1">
                <a:ea typeface="Source Sans Pro"/>
              </a:rPr>
              <a:t>Brüggera</a:t>
            </a:r>
            <a:endParaRPr lang="cs-CZ" sz="2000" dirty="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522604299"/>
      </p:ext>
    </p:extLst>
  </p:cSld>
  <p:clrMapOvr>
    <a:masterClrMapping/>
  </p:clrMapOvr>
</p:sld>
</file>

<file path=ppt/theme/theme1.xml><?xml version="1.0" encoding="utf-8"?>
<a:theme xmlns:a="http://schemas.openxmlformats.org/drawingml/2006/main" name="FunkyShapesDarkVTI">
  <a:themeElements>
    <a:clrScheme name="Custom 4">
      <a:dk1>
        <a:srgbClr val="FFFFFF"/>
      </a:dk1>
      <a:lt1>
        <a:srgbClr val="000000"/>
      </a:lt1>
      <a:dk2>
        <a:srgbClr val="F3FFF8"/>
      </a:dk2>
      <a:lt2>
        <a:srgbClr val="2D2D2D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DarkVTI" id="{84637DF0-7D2D-4F20-816C-4D6C45F3FAF2}" vid="{0EF594EE-C33F-480F-80E7-D4F74C1C30EB}"/>
    </a:ext>
  </a:extLst>
</a:theme>
</file>

<file path=ppt/theme/theme2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39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39</vt:i4>
      </vt:variant>
    </vt:vector>
  </HeadingPairs>
  <TitlesOfParts>
    <vt:vector size="41" baseType="lpstr">
      <vt:lpstr>FunkyShapesDarkVTI</vt:lpstr>
      <vt:lpstr>SketchLinesVTI</vt:lpstr>
      <vt:lpstr>BRÜGGER KONCEPT ŠKOLA ZAD</vt:lpstr>
      <vt:lpstr>BRÜGGER KONCEPT (BK)</vt:lpstr>
      <vt:lpstr>VZPŘÍMENÉ DRŽENÍ TĚLA DLE BRÜGGERA</vt:lpstr>
      <vt:lpstr>VZPŘÍMENÉ DRŽENÍ TĚLA DLE BRÜGGERA </vt:lpstr>
      <vt:lpstr>PŘÍKLADY CVIČENÍ S THERABANDEM </vt:lpstr>
      <vt:lpstr>DIAGNOSTIKA cílem je zhodnocení patologických aferentních vlivů &amp; určení tzv. Rušivých faktorů</vt:lpstr>
      <vt:lpstr>DIAGNOSTIKA</vt:lpstr>
      <vt:lpstr>INDIKACE</vt:lpstr>
      <vt:lpstr>ZÁKLADNÍ PRVKY TERAPEUTICKÉHO POSTUPU</vt:lpstr>
      <vt:lpstr>KOREKCE DRŽENÍ TĚLA</vt:lpstr>
      <vt:lpstr>PŘÍPRAVNÁ OPATŘENÍ</vt:lpstr>
      <vt:lpstr>PASIVNÍ TERAPEUTICKÉ POSTUPY</vt:lpstr>
      <vt:lpstr>AKTIVNÍ TERAPEUTICKÉ POSTUPY</vt:lpstr>
      <vt:lpstr>KOREKCE SEDU DLE BRÜGGERA S VYUŽITÍM THERABANDU </vt:lpstr>
      <vt:lpstr>AKTIVACE SVALŮ PRO VZPŘÍMENÉ DRŽENÍ TĚLA POMOCÍ THERABANDU </vt:lpstr>
      <vt:lpstr>PŘÍPRAVA HORKÉ ROLE NA AKUTNÍ BLOKÁDY PÁTEŘE</vt:lpstr>
      <vt:lpstr>APLIKACE HORKÉ ROLE NA HRUDNÍ PÁTEŘ A ŽEBRA PŘI AKUTNÍ BLOKÁDĚ</vt:lpstr>
      <vt:lpstr>Pojem škola zad = Back school</vt:lpstr>
      <vt:lpstr>Back school</vt:lpstr>
      <vt:lpstr>INDIKACE ŠKOLY ZAD</vt:lpstr>
      <vt:lpstr>KONTRAINDIKACE ŠKOLY ZAD </vt:lpstr>
      <vt:lpstr>PODMÍNKY ÚSPĚCHU ŠKOLY ZAD</vt:lpstr>
      <vt:lpstr>BOLEST - VÝRAZ OCHRANNÉ REAKCE ORGANISMU</vt:lpstr>
      <vt:lpstr>OPTIMALIZACE POHYBU</vt:lpstr>
      <vt:lpstr>METODIKA ŠKOLY ZAD - VÝZNAM AFERENCE</vt:lpstr>
      <vt:lpstr>ODLEHČUJÍCÍ BRUGGERŮV SED</vt:lpstr>
      <vt:lpstr>STRUČNÉ ZÁKLADY BIOMECHANIKY</vt:lpstr>
      <vt:lpstr>STRUČNÉ ZÁKLADY BIOMECHANIKY</vt:lpstr>
      <vt:lpstr> SPRÁVNÉ DRŽENÍ TĚLA V SEDU</vt:lpstr>
      <vt:lpstr>Vstávání z postele </vt:lpstr>
      <vt:lpstr>MOŽNOSTI SPRÁVNÉHO SEDU</vt:lpstr>
      <vt:lpstr>Možnosti správného sedu</vt:lpstr>
      <vt:lpstr>MOŽNOSTI SPRÁVNÉHO SEDU</vt:lpstr>
      <vt:lpstr>MOŽNOSTI SPRÁVNÉHO SEDU</vt:lpstr>
      <vt:lpstr>STOJ &amp; SED</vt:lpstr>
      <vt:lpstr>Pracovní stereotypy </vt:lpstr>
      <vt:lpstr>Pracovní stereotypy</vt:lpstr>
      <vt:lpstr>LITERATURA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1005</cp:revision>
  <dcterms:created xsi:type="dcterms:W3CDTF">2021-02-21T22:12:26Z</dcterms:created>
  <dcterms:modified xsi:type="dcterms:W3CDTF">2021-03-12T20:45:15Z</dcterms:modified>
</cp:coreProperties>
</file>