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9" r:id="rId4"/>
    <p:sldId id="260" r:id="rId5"/>
    <p:sldId id="261" r:id="rId6"/>
    <p:sldId id="298" r:id="rId7"/>
    <p:sldId id="291" r:id="rId8"/>
    <p:sldId id="292" r:id="rId9"/>
    <p:sldId id="286" r:id="rId10"/>
    <p:sldId id="262" r:id="rId11"/>
    <p:sldId id="299" r:id="rId12"/>
    <p:sldId id="263" r:id="rId13"/>
    <p:sldId id="300" r:id="rId14"/>
    <p:sldId id="264" r:id="rId15"/>
    <p:sldId id="265" r:id="rId16"/>
    <p:sldId id="295" r:id="rId17"/>
    <p:sldId id="266" r:id="rId18"/>
    <p:sldId id="296" r:id="rId19"/>
    <p:sldId id="287" r:id="rId20"/>
    <p:sldId id="306" r:id="rId21"/>
    <p:sldId id="288" r:id="rId22"/>
    <p:sldId id="267" r:id="rId23"/>
    <p:sldId id="268" r:id="rId24"/>
    <p:sldId id="269" r:id="rId25"/>
    <p:sldId id="270" r:id="rId26"/>
    <p:sldId id="305" r:id="rId27"/>
    <p:sldId id="271" r:id="rId28"/>
    <p:sldId id="273" r:id="rId29"/>
    <p:sldId id="274" r:id="rId30"/>
    <p:sldId id="275" r:id="rId31"/>
    <p:sldId id="276" r:id="rId32"/>
    <p:sldId id="278" r:id="rId33"/>
    <p:sldId id="284" r:id="rId34"/>
    <p:sldId id="285"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4BA49-D3FC-9499-70B9-8AAF7633034F}" v="1293" dt="2021-03-24T21:55:59.516"/>
    <p1510:client id="{2D47F25D-C0B5-5A96-525C-36532C6D811A}" v="3694" dt="2021-03-23T18:33:43.842"/>
    <p1510:client id="{60D731AC-B31D-A2BD-D4F9-A61B65261470}" v="143" dt="2021-03-26T10:01:11.577"/>
    <p1510:client id="{8D467DDD-0908-0744-3090-71F29FFE81F7}" v="300" dt="2021-03-23T08:50:27.899"/>
    <p1510:client id="{AD2D6B5D-D51B-9218-3873-90ACE6A05C93}" v="535" dt="2021-03-22T21:20:38.150"/>
    <p1510:client id="{AE2FB79F-A03F-2000-9FF9-2EF515FD739D}" v="1614" dt="2021-03-23T22:25:40.211"/>
    <p1510:client id="{F864D787-5B17-4E07-B172-0539DAD9266D}" v="7030" dt="2021-03-22T16:37:35.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A0C38-2727-4992-ABC3-3A4C9C6EC8D9}"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en-US"/>
        </a:p>
      </dgm:t>
    </dgm:pt>
    <dgm:pt modelId="{E26C95F0-7CB9-4B34-B398-18019D0D1384}">
      <dgm:prSet/>
      <dgm:spPr/>
      <dgm:t>
        <a:bodyPr/>
        <a:lstStyle/>
        <a:p>
          <a:r>
            <a:rPr lang="cs-CZ" baseline="0"/>
            <a:t>Pyramidový &amp; extrapyramidový systém</a:t>
          </a:r>
          <a:endParaRPr lang="en-US"/>
        </a:p>
      </dgm:t>
    </dgm:pt>
    <dgm:pt modelId="{D6AD6F37-0724-4C5D-B236-01B9FED21425}" type="parTrans" cxnId="{6705BE81-56B7-48B2-B925-5D6086D8D822}">
      <dgm:prSet/>
      <dgm:spPr/>
      <dgm:t>
        <a:bodyPr/>
        <a:lstStyle/>
        <a:p>
          <a:endParaRPr lang="en-US"/>
        </a:p>
      </dgm:t>
    </dgm:pt>
    <dgm:pt modelId="{187AF50B-B420-4125-A11E-4B5DF3D2D95A}" type="sibTrans" cxnId="{6705BE81-56B7-48B2-B925-5D6086D8D822}">
      <dgm:prSet/>
      <dgm:spPr/>
      <dgm:t>
        <a:bodyPr/>
        <a:lstStyle/>
        <a:p>
          <a:endParaRPr lang="en-US"/>
        </a:p>
      </dgm:t>
    </dgm:pt>
    <dgm:pt modelId="{CDEC56CE-EC7A-408F-AE09-06BE5232AB48}">
      <dgm:prSet/>
      <dgm:spPr/>
      <dgm:t>
        <a:bodyPr/>
        <a:lstStyle/>
        <a:p>
          <a:r>
            <a:rPr lang="cs-CZ" baseline="0"/>
            <a:t>Cerebellum</a:t>
          </a:r>
          <a:endParaRPr lang="en-US"/>
        </a:p>
      </dgm:t>
    </dgm:pt>
    <dgm:pt modelId="{D6F5D461-2516-4EBB-9BFA-6787FA58D746}" type="parTrans" cxnId="{CFA17725-CBC1-4D46-ADB2-A30C92D452FD}">
      <dgm:prSet/>
      <dgm:spPr/>
      <dgm:t>
        <a:bodyPr/>
        <a:lstStyle/>
        <a:p>
          <a:endParaRPr lang="en-US"/>
        </a:p>
      </dgm:t>
    </dgm:pt>
    <dgm:pt modelId="{4674F065-58B3-4FDE-8FB1-27C38CE2A137}" type="sibTrans" cxnId="{CFA17725-CBC1-4D46-ADB2-A30C92D452FD}">
      <dgm:prSet/>
      <dgm:spPr/>
      <dgm:t>
        <a:bodyPr/>
        <a:lstStyle/>
        <a:p>
          <a:endParaRPr lang="en-US"/>
        </a:p>
      </dgm:t>
    </dgm:pt>
    <dgm:pt modelId="{EB58AE04-88C4-4675-9966-443645B7EC10}">
      <dgm:prSet/>
      <dgm:spPr/>
      <dgm:t>
        <a:bodyPr/>
        <a:lstStyle/>
        <a:p>
          <a:r>
            <a:rPr lang="cs-CZ" baseline="0"/>
            <a:t>Vestibulum</a:t>
          </a:r>
          <a:endParaRPr lang="en-US"/>
        </a:p>
      </dgm:t>
    </dgm:pt>
    <dgm:pt modelId="{A297CB77-195B-4685-9B7B-12DC3775EE8D}" type="parTrans" cxnId="{27AF071E-A6AF-43E2-91C8-367275B988C6}">
      <dgm:prSet/>
      <dgm:spPr/>
      <dgm:t>
        <a:bodyPr/>
        <a:lstStyle/>
        <a:p>
          <a:endParaRPr lang="en-US"/>
        </a:p>
      </dgm:t>
    </dgm:pt>
    <dgm:pt modelId="{22F6FA80-7B18-47F0-BE4D-497C9EF4F0DE}" type="sibTrans" cxnId="{27AF071E-A6AF-43E2-91C8-367275B988C6}">
      <dgm:prSet/>
      <dgm:spPr/>
      <dgm:t>
        <a:bodyPr/>
        <a:lstStyle/>
        <a:p>
          <a:endParaRPr lang="en-US"/>
        </a:p>
      </dgm:t>
    </dgm:pt>
    <dgm:pt modelId="{29E10217-AA2A-47F0-BFDA-D8D6FB0113C2}">
      <dgm:prSet/>
      <dgm:spPr/>
      <dgm:t>
        <a:bodyPr/>
        <a:lstStyle/>
        <a:p>
          <a:r>
            <a:rPr lang="cs-CZ" baseline="0"/>
            <a:t>Retikulární formace</a:t>
          </a:r>
          <a:endParaRPr lang="en-US"/>
        </a:p>
      </dgm:t>
    </dgm:pt>
    <dgm:pt modelId="{4CFC0C93-54BB-40DB-8193-246B35E13290}" type="parTrans" cxnId="{33CB416B-2452-485E-BF38-CD115ABB15ED}">
      <dgm:prSet/>
      <dgm:spPr/>
      <dgm:t>
        <a:bodyPr/>
        <a:lstStyle/>
        <a:p>
          <a:endParaRPr lang="en-US"/>
        </a:p>
      </dgm:t>
    </dgm:pt>
    <dgm:pt modelId="{0B359408-F6DC-4C62-B9C7-486417731B0B}" type="sibTrans" cxnId="{33CB416B-2452-485E-BF38-CD115ABB15ED}">
      <dgm:prSet/>
      <dgm:spPr/>
      <dgm:t>
        <a:bodyPr/>
        <a:lstStyle/>
        <a:p>
          <a:endParaRPr lang="en-US"/>
        </a:p>
      </dgm:t>
    </dgm:pt>
    <dgm:pt modelId="{048E72D8-FDB5-4390-9D7F-EA6777D9B5DB}">
      <dgm:prSet/>
      <dgm:spPr/>
      <dgm:t>
        <a:bodyPr/>
        <a:lstStyle/>
        <a:p>
          <a:r>
            <a:rPr lang="cs-CZ" baseline="0"/>
            <a:t>Spinální motorický okruh</a:t>
          </a:r>
          <a:endParaRPr lang="en-US"/>
        </a:p>
      </dgm:t>
    </dgm:pt>
    <dgm:pt modelId="{01A8EA41-CDFE-4333-9FCA-0BAE480EC37B}" type="parTrans" cxnId="{8980CE44-4BAD-4CF7-9C0D-065F075070EF}">
      <dgm:prSet/>
      <dgm:spPr/>
      <dgm:t>
        <a:bodyPr/>
        <a:lstStyle/>
        <a:p>
          <a:endParaRPr lang="en-US"/>
        </a:p>
      </dgm:t>
    </dgm:pt>
    <dgm:pt modelId="{6E669720-2E65-4F3D-898D-83E6EA9B7584}" type="sibTrans" cxnId="{8980CE44-4BAD-4CF7-9C0D-065F075070EF}">
      <dgm:prSet/>
      <dgm:spPr/>
      <dgm:t>
        <a:bodyPr/>
        <a:lstStyle/>
        <a:p>
          <a:endParaRPr lang="en-US"/>
        </a:p>
      </dgm:t>
    </dgm:pt>
    <dgm:pt modelId="{2CBC99C1-99FF-4FBA-BD6E-6FE92301D5E8}">
      <dgm:prSet/>
      <dgm:spPr/>
      <dgm:t>
        <a:bodyPr/>
        <a:lstStyle/>
        <a:p>
          <a:r>
            <a:rPr lang="cs-CZ" baseline="0"/>
            <a:t>+ důležitý předpoklad relaxace je ODSTRANĚNÍ NOCICEPČNÍ AFERENTACE</a:t>
          </a:r>
          <a:endParaRPr lang="en-US"/>
        </a:p>
      </dgm:t>
    </dgm:pt>
    <dgm:pt modelId="{1C98D9E0-E525-4E4D-A152-3AAB2E14188F}" type="parTrans" cxnId="{C50A833D-FDB8-498D-B0B5-F9259EA30704}">
      <dgm:prSet/>
      <dgm:spPr/>
      <dgm:t>
        <a:bodyPr/>
        <a:lstStyle/>
        <a:p>
          <a:endParaRPr lang="en-US"/>
        </a:p>
      </dgm:t>
    </dgm:pt>
    <dgm:pt modelId="{2A391E63-96DE-479F-B838-E23160036639}" type="sibTrans" cxnId="{C50A833D-FDB8-498D-B0B5-F9259EA30704}">
      <dgm:prSet/>
      <dgm:spPr/>
      <dgm:t>
        <a:bodyPr/>
        <a:lstStyle/>
        <a:p>
          <a:endParaRPr lang="en-US"/>
        </a:p>
      </dgm:t>
    </dgm:pt>
    <dgm:pt modelId="{1286902E-0075-4FD1-97D5-8F10E892A213}" type="pres">
      <dgm:prSet presAssocID="{F08A0C38-2727-4992-ABC3-3A4C9C6EC8D9}" presName="diagram" presStyleCnt="0">
        <dgm:presLayoutVars>
          <dgm:dir/>
          <dgm:resizeHandles val="exact"/>
        </dgm:presLayoutVars>
      </dgm:prSet>
      <dgm:spPr/>
    </dgm:pt>
    <dgm:pt modelId="{3A234852-07A9-4060-839B-C070BB99E235}" type="pres">
      <dgm:prSet presAssocID="{E26C95F0-7CB9-4B34-B398-18019D0D1384}" presName="node" presStyleLbl="node1" presStyleIdx="0" presStyleCnt="6">
        <dgm:presLayoutVars>
          <dgm:bulletEnabled val="1"/>
        </dgm:presLayoutVars>
      </dgm:prSet>
      <dgm:spPr/>
    </dgm:pt>
    <dgm:pt modelId="{FA7E30A5-4575-4F4F-8578-3B1F10450F2A}" type="pres">
      <dgm:prSet presAssocID="{187AF50B-B420-4125-A11E-4B5DF3D2D95A}" presName="sibTrans" presStyleCnt="0"/>
      <dgm:spPr/>
    </dgm:pt>
    <dgm:pt modelId="{410D8A8C-29EB-4B4C-92C0-96500F8736A7}" type="pres">
      <dgm:prSet presAssocID="{CDEC56CE-EC7A-408F-AE09-06BE5232AB48}" presName="node" presStyleLbl="node1" presStyleIdx="1" presStyleCnt="6">
        <dgm:presLayoutVars>
          <dgm:bulletEnabled val="1"/>
        </dgm:presLayoutVars>
      </dgm:prSet>
      <dgm:spPr/>
    </dgm:pt>
    <dgm:pt modelId="{E7FE82E5-2F81-4C48-888E-C8B1E9785CAA}" type="pres">
      <dgm:prSet presAssocID="{4674F065-58B3-4FDE-8FB1-27C38CE2A137}" presName="sibTrans" presStyleCnt="0"/>
      <dgm:spPr/>
    </dgm:pt>
    <dgm:pt modelId="{1A43744A-B557-40C2-B40E-00CC45938D1A}" type="pres">
      <dgm:prSet presAssocID="{EB58AE04-88C4-4675-9966-443645B7EC10}" presName="node" presStyleLbl="node1" presStyleIdx="2" presStyleCnt="6">
        <dgm:presLayoutVars>
          <dgm:bulletEnabled val="1"/>
        </dgm:presLayoutVars>
      </dgm:prSet>
      <dgm:spPr/>
    </dgm:pt>
    <dgm:pt modelId="{4AF0E471-CB40-4411-AD55-372600C97006}" type="pres">
      <dgm:prSet presAssocID="{22F6FA80-7B18-47F0-BE4D-497C9EF4F0DE}" presName="sibTrans" presStyleCnt="0"/>
      <dgm:spPr/>
    </dgm:pt>
    <dgm:pt modelId="{5F984BCD-9100-45DA-A7C5-55B0A9E1845E}" type="pres">
      <dgm:prSet presAssocID="{29E10217-AA2A-47F0-BFDA-D8D6FB0113C2}" presName="node" presStyleLbl="node1" presStyleIdx="3" presStyleCnt="6">
        <dgm:presLayoutVars>
          <dgm:bulletEnabled val="1"/>
        </dgm:presLayoutVars>
      </dgm:prSet>
      <dgm:spPr/>
    </dgm:pt>
    <dgm:pt modelId="{8DFBC86C-8B39-47CF-BF61-34E25F7FF088}" type="pres">
      <dgm:prSet presAssocID="{0B359408-F6DC-4C62-B9C7-486417731B0B}" presName="sibTrans" presStyleCnt="0"/>
      <dgm:spPr/>
    </dgm:pt>
    <dgm:pt modelId="{E7347765-73E6-402E-9EC2-A72E305523B4}" type="pres">
      <dgm:prSet presAssocID="{048E72D8-FDB5-4390-9D7F-EA6777D9B5DB}" presName="node" presStyleLbl="node1" presStyleIdx="4" presStyleCnt="6">
        <dgm:presLayoutVars>
          <dgm:bulletEnabled val="1"/>
        </dgm:presLayoutVars>
      </dgm:prSet>
      <dgm:spPr/>
    </dgm:pt>
    <dgm:pt modelId="{FC558759-262C-4EF3-8A96-8EFB15A520A8}" type="pres">
      <dgm:prSet presAssocID="{6E669720-2E65-4F3D-898D-83E6EA9B7584}" presName="sibTrans" presStyleCnt="0"/>
      <dgm:spPr/>
    </dgm:pt>
    <dgm:pt modelId="{4D7BB5AB-2719-4CD6-A35E-DE582595749F}" type="pres">
      <dgm:prSet presAssocID="{2CBC99C1-99FF-4FBA-BD6E-6FE92301D5E8}" presName="node" presStyleLbl="node1" presStyleIdx="5" presStyleCnt="6">
        <dgm:presLayoutVars>
          <dgm:bulletEnabled val="1"/>
        </dgm:presLayoutVars>
      </dgm:prSet>
      <dgm:spPr/>
    </dgm:pt>
  </dgm:ptLst>
  <dgm:cxnLst>
    <dgm:cxn modelId="{27AF071E-A6AF-43E2-91C8-367275B988C6}" srcId="{F08A0C38-2727-4992-ABC3-3A4C9C6EC8D9}" destId="{EB58AE04-88C4-4675-9966-443645B7EC10}" srcOrd="2" destOrd="0" parTransId="{A297CB77-195B-4685-9B7B-12DC3775EE8D}" sibTransId="{22F6FA80-7B18-47F0-BE4D-497C9EF4F0DE}"/>
    <dgm:cxn modelId="{CFA17725-CBC1-4D46-ADB2-A30C92D452FD}" srcId="{F08A0C38-2727-4992-ABC3-3A4C9C6EC8D9}" destId="{CDEC56CE-EC7A-408F-AE09-06BE5232AB48}" srcOrd="1" destOrd="0" parTransId="{D6F5D461-2516-4EBB-9BFA-6787FA58D746}" sibTransId="{4674F065-58B3-4FDE-8FB1-27C38CE2A137}"/>
    <dgm:cxn modelId="{C50A833D-FDB8-498D-B0B5-F9259EA30704}" srcId="{F08A0C38-2727-4992-ABC3-3A4C9C6EC8D9}" destId="{2CBC99C1-99FF-4FBA-BD6E-6FE92301D5E8}" srcOrd="5" destOrd="0" parTransId="{1C98D9E0-E525-4E4D-A152-3AAB2E14188F}" sibTransId="{2A391E63-96DE-479F-B838-E23160036639}"/>
    <dgm:cxn modelId="{8980CE44-4BAD-4CF7-9C0D-065F075070EF}" srcId="{F08A0C38-2727-4992-ABC3-3A4C9C6EC8D9}" destId="{048E72D8-FDB5-4390-9D7F-EA6777D9B5DB}" srcOrd="4" destOrd="0" parTransId="{01A8EA41-CDFE-4333-9FCA-0BAE480EC37B}" sibTransId="{6E669720-2E65-4F3D-898D-83E6EA9B7584}"/>
    <dgm:cxn modelId="{33CB416B-2452-485E-BF38-CD115ABB15ED}" srcId="{F08A0C38-2727-4992-ABC3-3A4C9C6EC8D9}" destId="{29E10217-AA2A-47F0-BFDA-D8D6FB0113C2}" srcOrd="3" destOrd="0" parTransId="{4CFC0C93-54BB-40DB-8193-246B35E13290}" sibTransId="{0B359408-F6DC-4C62-B9C7-486417731B0B}"/>
    <dgm:cxn modelId="{6705BE81-56B7-48B2-B925-5D6086D8D822}" srcId="{F08A0C38-2727-4992-ABC3-3A4C9C6EC8D9}" destId="{E26C95F0-7CB9-4B34-B398-18019D0D1384}" srcOrd="0" destOrd="0" parTransId="{D6AD6F37-0724-4C5D-B236-01B9FED21425}" sibTransId="{187AF50B-B420-4125-A11E-4B5DF3D2D95A}"/>
    <dgm:cxn modelId="{E330BBA6-3A6D-4A17-8A7E-F0C585FFDD87}" type="presOf" srcId="{EB58AE04-88C4-4675-9966-443645B7EC10}" destId="{1A43744A-B557-40C2-B40E-00CC45938D1A}" srcOrd="0" destOrd="0" presId="urn:microsoft.com/office/officeart/2005/8/layout/default"/>
    <dgm:cxn modelId="{1E89B5AC-4DEF-4233-BF15-D7269D7C3FF7}" type="presOf" srcId="{E26C95F0-7CB9-4B34-B398-18019D0D1384}" destId="{3A234852-07A9-4060-839B-C070BB99E235}" srcOrd="0" destOrd="0" presId="urn:microsoft.com/office/officeart/2005/8/layout/default"/>
    <dgm:cxn modelId="{08CB46AD-09DE-4C85-BE24-DDDDC38FEE4D}" type="presOf" srcId="{2CBC99C1-99FF-4FBA-BD6E-6FE92301D5E8}" destId="{4D7BB5AB-2719-4CD6-A35E-DE582595749F}" srcOrd="0" destOrd="0" presId="urn:microsoft.com/office/officeart/2005/8/layout/default"/>
    <dgm:cxn modelId="{A7BDF5AF-28C1-4E32-8458-C56F72A36B6D}" type="presOf" srcId="{F08A0C38-2727-4992-ABC3-3A4C9C6EC8D9}" destId="{1286902E-0075-4FD1-97D5-8F10E892A213}" srcOrd="0" destOrd="0" presId="urn:microsoft.com/office/officeart/2005/8/layout/default"/>
    <dgm:cxn modelId="{59B0C8B5-BB89-4620-BF52-F12B6FD72091}" type="presOf" srcId="{048E72D8-FDB5-4390-9D7F-EA6777D9B5DB}" destId="{E7347765-73E6-402E-9EC2-A72E305523B4}" srcOrd="0" destOrd="0" presId="urn:microsoft.com/office/officeart/2005/8/layout/default"/>
    <dgm:cxn modelId="{99B987B6-F785-4942-A1DC-1D5C2C2FD6EA}" type="presOf" srcId="{29E10217-AA2A-47F0-BFDA-D8D6FB0113C2}" destId="{5F984BCD-9100-45DA-A7C5-55B0A9E1845E}" srcOrd="0" destOrd="0" presId="urn:microsoft.com/office/officeart/2005/8/layout/default"/>
    <dgm:cxn modelId="{025EC1C8-DF19-4CD0-9AC0-A09510EDBEA4}" type="presOf" srcId="{CDEC56CE-EC7A-408F-AE09-06BE5232AB48}" destId="{410D8A8C-29EB-4B4C-92C0-96500F8736A7}" srcOrd="0" destOrd="0" presId="urn:microsoft.com/office/officeart/2005/8/layout/default"/>
    <dgm:cxn modelId="{60485955-B2DE-4162-9954-42AFB7CE8F42}" type="presParOf" srcId="{1286902E-0075-4FD1-97D5-8F10E892A213}" destId="{3A234852-07A9-4060-839B-C070BB99E235}" srcOrd="0" destOrd="0" presId="urn:microsoft.com/office/officeart/2005/8/layout/default"/>
    <dgm:cxn modelId="{69D023D4-3130-478F-820E-5524B1D29B3B}" type="presParOf" srcId="{1286902E-0075-4FD1-97D5-8F10E892A213}" destId="{FA7E30A5-4575-4F4F-8578-3B1F10450F2A}" srcOrd="1" destOrd="0" presId="urn:microsoft.com/office/officeart/2005/8/layout/default"/>
    <dgm:cxn modelId="{649A17E4-DDC0-4A7B-AF9A-5AC244B615FD}" type="presParOf" srcId="{1286902E-0075-4FD1-97D5-8F10E892A213}" destId="{410D8A8C-29EB-4B4C-92C0-96500F8736A7}" srcOrd="2" destOrd="0" presId="urn:microsoft.com/office/officeart/2005/8/layout/default"/>
    <dgm:cxn modelId="{1C1C8DA6-877B-485B-9B7C-B5343B852461}" type="presParOf" srcId="{1286902E-0075-4FD1-97D5-8F10E892A213}" destId="{E7FE82E5-2F81-4C48-888E-C8B1E9785CAA}" srcOrd="3" destOrd="0" presId="urn:microsoft.com/office/officeart/2005/8/layout/default"/>
    <dgm:cxn modelId="{6F7F7670-FD37-4BC9-9127-E057B18F32F9}" type="presParOf" srcId="{1286902E-0075-4FD1-97D5-8F10E892A213}" destId="{1A43744A-B557-40C2-B40E-00CC45938D1A}" srcOrd="4" destOrd="0" presId="urn:microsoft.com/office/officeart/2005/8/layout/default"/>
    <dgm:cxn modelId="{1E7378B6-CA6D-4F4D-A55C-298C3FF19DE3}" type="presParOf" srcId="{1286902E-0075-4FD1-97D5-8F10E892A213}" destId="{4AF0E471-CB40-4411-AD55-372600C97006}" srcOrd="5" destOrd="0" presId="urn:microsoft.com/office/officeart/2005/8/layout/default"/>
    <dgm:cxn modelId="{745F8B47-D3D3-40D3-8BF5-173048BD5738}" type="presParOf" srcId="{1286902E-0075-4FD1-97D5-8F10E892A213}" destId="{5F984BCD-9100-45DA-A7C5-55B0A9E1845E}" srcOrd="6" destOrd="0" presId="urn:microsoft.com/office/officeart/2005/8/layout/default"/>
    <dgm:cxn modelId="{D0690C50-C174-437B-B68B-4D6125AE3142}" type="presParOf" srcId="{1286902E-0075-4FD1-97D5-8F10E892A213}" destId="{8DFBC86C-8B39-47CF-BF61-34E25F7FF088}" srcOrd="7" destOrd="0" presId="urn:microsoft.com/office/officeart/2005/8/layout/default"/>
    <dgm:cxn modelId="{DE935A66-8E39-480C-8BD3-6B0415669DEA}" type="presParOf" srcId="{1286902E-0075-4FD1-97D5-8F10E892A213}" destId="{E7347765-73E6-402E-9EC2-A72E305523B4}" srcOrd="8" destOrd="0" presId="urn:microsoft.com/office/officeart/2005/8/layout/default"/>
    <dgm:cxn modelId="{98A7A0EE-096C-4121-AE44-AEB991A21148}" type="presParOf" srcId="{1286902E-0075-4FD1-97D5-8F10E892A213}" destId="{FC558759-262C-4EF3-8A96-8EFB15A520A8}" srcOrd="9" destOrd="0" presId="urn:microsoft.com/office/officeart/2005/8/layout/default"/>
    <dgm:cxn modelId="{87CED6C6-86A9-415D-86E5-79C7C92B576E}" type="presParOf" srcId="{1286902E-0075-4FD1-97D5-8F10E892A213}" destId="{4D7BB5AB-2719-4CD6-A35E-DE582595749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98838-D0FD-4A0D-A778-F52A2EA0E2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C042B26-9BAF-4C78-B5FC-01299FB6439F}">
      <dgm:prSet/>
      <dgm:spPr/>
      <dgm:t>
        <a:bodyPr/>
        <a:lstStyle/>
        <a:p>
          <a:pPr rtl="0"/>
          <a:r>
            <a:rPr lang="cs-CZ" dirty="0">
              <a:latin typeface="Sagona Book"/>
            </a:rPr>
            <a:t> = </a:t>
          </a:r>
          <a:r>
            <a:rPr lang="cs-CZ" dirty="0"/>
            <a:t>opak stresu a stav uvolnění somatického i fyzického</a:t>
          </a:r>
          <a:endParaRPr lang="en-US" dirty="0"/>
        </a:p>
      </dgm:t>
    </dgm:pt>
    <dgm:pt modelId="{7616ED4A-C9B7-4B4A-8CEB-2BB76E54BBC3}" type="parTrans" cxnId="{06ADEC29-C055-4217-95A5-58DC9E608EAE}">
      <dgm:prSet/>
      <dgm:spPr/>
      <dgm:t>
        <a:bodyPr/>
        <a:lstStyle/>
        <a:p>
          <a:endParaRPr lang="en-US"/>
        </a:p>
      </dgm:t>
    </dgm:pt>
    <dgm:pt modelId="{E93C44F5-8E91-48D1-9286-72C39F046935}" type="sibTrans" cxnId="{06ADEC29-C055-4217-95A5-58DC9E608EAE}">
      <dgm:prSet/>
      <dgm:spPr/>
      <dgm:t>
        <a:bodyPr/>
        <a:lstStyle/>
        <a:p>
          <a:endParaRPr lang="en-US"/>
        </a:p>
      </dgm:t>
    </dgm:pt>
    <dgm:pt modelId="{DC4AEE90-8ABF-4417-B2E5-9A9B159FA647}">
      <dgm:prSet/>
      <dgm:spPr/>
      <dgm:t>
        <a:bodyPr/>
        <a:lstStyle/>
        <a:p>
          <a:r>
            <a:rPr lang="cs-CZ" dirty="0"/>
            <a:t>Při poruše relaxace na etáži </a:t>
          </a:r>
          <a:r>
            <a:rPr lang="cs-CZ" dirty="0" err="1"/>
            <a:t>kortiko</a:t>
          </a:r>
          <a:r>
            <a:rPr lang="cs-CZ" dirty="0"/>
            <a:t>-subkortikální symptomy:</a:t>
          </a:r>
          <a:endParaRPr lang="en-US" dirty="0"/>
        </a:p>
      </dgm:t>
    </dgm:pt>
    <dgm:pt modelId="{0BA68964-D598-4298-A069-5413D79E86CC}" type="parTrans" cxnId="{D80E46D6-D23C-46DE-A924-D8FC21D0384D}">
      <dgm:prSet/>
      <dgm:spPr/>
      <dgm:t>
        <a:bodyPr/>
        <a:lstStyle/>
        <a:p>
          <a:endParaRPr lang="en-US"/>
        </a:p>
      </dgm:t>
    </dgm:pt>
    <dgm:pt modelId="{0D10FE28-ED91-4C69-8AD6-E5F40AD91ACE}" type="sibTrans" cxnId="{D80E46D6-D23C-46DE-A924-D8FC21D0384D}">
      <dgm:prSet/>
      <dgm:spPr/>
      <dgm:t>
        <a:bodyPr/>
        <a:lstStyle/>
        <a:p>
          <a:endParaRPr lang="en-US"/>
        </a:p>
      </dgm:t>
    </dgm:pt>
    <dgm:pt modelId="{3BFC368B-A540-45A7-A8B8-6E7B23EF9D9F}">
      <dgm:prSet/>
      <dgm:spPr/>
      <dgm:t>
        <a:bodyPr/>
        <a:lstStyle/>
        <a:p>
          <a:pPr rtl="0"/>
          <a:r>
            <a:rPr lang="cs-CZ" dirty="0"/>
            <a:t>na EMG je zřetelná spontánní klidová aktivita</a:t>
          </a:r>
          <a:r>
            <a:rPr lang="cs-CZ" dirty="0">
              <a:latin typeface="Sagona Book"/>
            </a:rPr>
            <a:t> </a:t>
          </a:r>
          <a:endParaRPr lang="en-US" dirty="0"/>
        </a:p>
      </dgm:t>
    </dgm:pt>
    <dgm:pt modelId="{2A9FDAD0-5ABC-4C4E-9752-C99653BBF30D}" type="parTrans" cxnId="{2230422C-F82C-4179-8316-69D0ADCD336B}">
      <dgm:prSet/>
      <dgm:spPr/>
      <dgm:t>
        <a:bodyPr/>
        <a:lstStyle/>
        <a:p>
          <a:endParaRPr lang="en-US"/>
        </a:p>
      </dgm:t>
    </dgm:pt>
    <dgm:pt modelId="{76883155-1AE0-483D-978F-4E4810B99BF1}" type="sibTrans" cxnId="{2230422C-F82C-4179-8316-69D0ADCD336B}">
      <dgm:prSet/>
      <dgm:spPr/>
      <dgm:t>
        <a:bodyPr/>
        <a:lstStyle/>
        <a:p>
          <a:endParaRPr lang="en-US"/>
        </a:p>
      </dgm:t>
    </dgm:pt>
    <dgm:pt modelId="{464483B8-6EB8-4B77-8D1D-9088C87D53C9}">
      <dgm:prSet/>
      <dgm:spPr/>
      <dgm:t>
        <a:bodyPr/>
        <a:lstStyle/>
        <a:p>
          <a:r>
            <a:rPr lang="cs-CZ" dirty="0"/>
            <a:t>přítomen výrazný vliv gama systému: stupeň a rozsah </a:t>
          </a:r>
          <a:r>
            <a:rPr lang="cs-CZ" dirty="0" err="1"/>
            <a:t>hypertonu</a:t>
          </a:r>
          <a:r>
            <a:rPr lang="cs-CZ" dirty="0"/>
            <a:t> je největší vestoje, menší vsedě a nejmenší vleže</a:t>
          </a:r>
          <a:endParaRPr lang="en-US" dirty="0"/>
        </a:p>
      </dgm:t>
    </dgm:pt>
    <dgm:pt modelId="{746DC34F-9419-41A3-95B0-DB7623150B8D}" type="parTrans" cxnId="{AC581AFB-C6C3-47B0-AD5D-9E3B7997CBFC}">
      <dgm:prSet/>
      <dgm:spPr/>
      <dgm:t>
        <a:bodyPr/>
        <a:lstStyle/>
        <a:p>
          <a:endParaRPr lang="en-US"/>
        </a:p>
      </dgm:t>
    </dgm:pt>
    <dgm:pt modelId="{B0C344C4-69E0-43DA-AE38-3322571BD41A}" type="sibTrans" cxnId="{AC581AFB-C6C3-47B0-AD5D-9E3B7997CBFC}">
      <dgm:prSet/>
      <dgm:spPr/>
      <dgm:t>
        <a:bodyPr/>
        <a:lstStyle/>
        <a:p>
          <a:endParaRPr lang="en-US"/>
        </a:p>
      </dgm:t>
    </dgm:pt>
    <dgm:pt modelId="{9F87175D-D640-4242-B544-D48540E9899F}">
      <dgm:prSet/>
      <dgm:spPr/>
      <dgm:t>
        <a:bodyPr/>
        <a:lstStyle/>
        <a:p>
          <a:r>
            <a:rPr lang="cs-CZ" dirty="0"/>
            <a:t>svalové skupiny s predilekcí: svalstvo obličeje, extenzory šíje, vzpřimovače trupu v bederní oblasti, svalstvo pánevního dna</a:t>
          </a:r>
          <a:endParaRPr lang="en-US" dirty="0"/>
        </a:p>
      </dgm:t>
    </dgm:pt>
    <dgm:pt modelId="{E68C2C54-AEB7-4194-BC81-49855FAC88FD}" type="parTrans" cxnId="{2C03F461-E62B-44DA-8A65-66F4508FE2AB}">
      <dgm:prSet/>
      <dgm:spPr/>
      <dgm:t>
        <a:bodyPr/>
        <a:lstStyle/>
        <a:p>
          <a:endParaRPr lang="en-US"/>
        </a:p>
      </dgm:t>
    </dgm:pt>
    <dgm:pt modelId="{53EE0429-B6AD-467E-8EC2-C63E383DB0F6}" type="sibTrans" cxnId="{2C03F461-E62B-44DA-8A65-66F4508FE2AB}">
      <dgm:prSet/>
      <dgm:spPr/>
      <dgm:t>
        <a:bodyPr/>
        <a:lstStyle/>
        <a:p>
          <a:endParaRPr lang="en-US"/>
        </a:p>
      </dgm:t>
    </dgm:pt>
    <dgm:pt modelId="{AEE3F30B-D6D1-41C7-A28E-C2865AFC70BB}">
      <dgm:prSet/>
      <dgm:spPr/>
      <dgm:t>
        <a:bodyPr/>
        <a:lstStyle/>
        <a:p>
          <a:r>
            <a:rPr lang="cs-CZ" dirty="0"/>
            <a:t>Vyšetření schopnosti relaxace:</a:t>
          </a:r>
          <a:endParaRPr lang="en-US" dirty="0"/>
        </a:p>
      </dgm:t>
    </dgm:pt>
    <dgm:pt modelId="{4791FD23-7113-4283-8697-3604657F5C2E}" type="parTrans" cxnId="{5E7A1D7B-0439-4B57-9B22-D49609A7D180}">
      <dgm:prSet/>
      <dgm:spPr/>
      <dgm:t>
        <a:bodyPr/>
        <a:lstStyle/>
        <a:p>
          <a:endParaRPr lang="en-US"/>
        </a:p>
      </dgm:t>
    </dgm:pt>
    <dgm:pt modelId="{7D614548-A7A5-4D91-970B-A0636535F144}" type="sibTrans" cxnId="{5E7A1D7B-0439-4B57-9B22-D49609A7D180}">
      <dgm:prSet/>
      <dgm:spPr/>
      <dgm:t>
        <a:bodyPr/>
        <a:lstStyle/>
        <a:p>
          <a:endParaRPr lang="en-US"/>
        </a:p>
      </dgm:t>
    </dgm:pt>
    <dgm:pt modelId="{56AE5C10-168A-4770-A00A-116E0AA37EEE}">
      <dgm:prSet/>
      <dgm:spPr/>
      <dgm:t>
        <a:bodyPr/>
        <a:lstStyle/>
        <a:p>
          <a:pPr rtl="0"/>
          <a:r>
            <a:rPr lang="cs-CZ" dirty="0" err="1"/>
            <a:t>Aspekčně</a:t>
          </a:r>
          <a:r>
            <a:rPr lang="cs-CZ" dirty="0"/>
            <a:t> (celková </a:t>
          </a:r>
          <a:r>
            <a:rPr lang="cs-CZ" dirty="0" err="1"/>
            <a:t>postura</a:t>
          </a:r>
          <a:r>
            <a:rPr lang="cs-CZ" dirty="0"/>
            <a:t>, napětí svalů, pohybové chování), zvýšené napětí svalů?</a:t>
          </a:r>
          <a:r>
            <a:rPr lang="cs-CZ" dirty="0">
              <a:latin typeface="Sagona Book"/>
            </a:rPr>
            <a:t> </a:t>
          </a:r>
          <a:r>
            <a:rPr lang="cs-CZ" dirty="0"/>
            <a:t>Tedy si upřesníme představu o náchylnosti pacienta k přetížení či poranění.</a:t>
          </a:r>
          <a:endParaRPr lang="en-US" dirty="0"/>
        </a:p>
      </dgm:t>
    </dgm:pt>
    <dgm:pt modelId="{4BBB22D8-DCF8-4294-A6B3-E7725DB8A47B}" type="parTrans" cxnId="{6F1DD0A0-5E51-4F82-84A9-EFADC4630FDC}">
      <dgm:prSet/>
      <dgm:spPr/>
      <dgm:t>
        <a:bodyPr/>
        <a:lstStyle/>
        <a:p>
          <a:endParaRPr lang="en-US"/>
        </a:p>
      </dgm:t>
    </dgm:pt>
    <dgm:pt modelId="{9BC8F702-C944-4A7A-A4E6-F1566C51BC89}" type="sibTrans" cxnId="{6F1DD0A0-5E51-4F82-84A9-EFADC4630FDC}">
      <dgm:prSet/>
      <dgm:spPr/>
      <dgm:t>
        <a:bodyPr/>
        <a:lstStyle/>
        <a:p>
          <a:endParaRPr lang="en-US"/>
        </a:p>
      </dgm:t>
    </dgm:pt>
    <dgm:pt modelId="{E1221935-56FA-4E9D-BD5F-B3244D213C0F}">
      <dgm:prSet/>
      <dgm:spPr/>
      <dgm:t>
        <a:bodyPr/>
        <a:lstStyle/>
        <a:p>
          <a:r>
            <a:rPr lang="cs-CZ" dirty="0"/>
            <a:t>vyšetření dynamických pohybových stereotypů: plynulost a ekonomičnost pohybu?</a:t>
          </a:r>
          <a:endParaRPr lang="en-US" dirty="0"/>
        </a:p>
      </dgm:t>
    </dgm:pt>
    <dgm:pt modelId="{B825248E-707A-4D25-904F-36321F48244C}" type="parTrans" cxnId="{E4DEB8BD-EFC3-4F00-9CC8-B37833100158}">
      <dgm:prSet/>
      <dgm:spPr/>
      <dgm:t>
        <a:bodyPr/>
        <a:lstStyle/>
        <a:p>
          <a:endParaRPr lang="en-US"/>
        </a:p>
      </dgm:t>
    </dgm:pt>
    <dgm:pt modelId="{E5EA452F-B368-42E6-AF02-483266BB9E9C}" type="sibTrans" cxnId="{E4DEB8BD-EFC3-4F00-9CC8-B37833100158}">
      <dgm:prSet/>
      <dgm:spPr/>
      <dgm:t>
        <a:bodyPr/>
        <a:lstStyle/>
        <a:p>
          <a:endParaRPr lang="en-US"/>
        </a:p>
      </dgm:t>
    </dgm:pt>
    <dgm:pt modelId="{6C67014D-E861-4908-914B-41F091E6EBEF}">
      <dgm:prSet/>
      <dgm:spPr/>
      <dgm:t>
        <a:bodyPr/>
        <a:lstStyle/>
        <a:p>
          <a:r>
            <a:rPr lang="cs-CZ" dirty="0"/>
            <a:t>provedením pasivních pohybů HK – schopnost se uvolnit? Cítíme odpor?</a:t>
          </a:r>
          <a:endParaRPr lang="en-US" dirty="0"/>
        </a:p>
      </dgm:t>
    </dgm:pt>
    <dgm:pt modelId="{7FFB71D5-8E51-4D30-AECE-3D7A9278C7CB}" type="parTrans" cxnId="{A8BF101C-08DC-4994-8D32-E61D3C19FA73}">
      <dgm:prSet/>
      <dgm:spPr/>
      <dgm:t>
        <a:bodyPr/>
        <a:lstStyle/>
        <a:p>
          <a:endParaRPr lang="en-US"/>
        </a:p>
      </dgm:t>
    </dgm:pt>
    <dgm:pt modelId="{CA7920B8-DE78-46C4-8BAC-24D21E6FFB62}" type="sibTrans" cxnId="{A8BF101C-08DC-4994-8D32-E61D3C19FA73}">
      <dgm:prSet/>
      <dgm:spPr/>
      <dgm:t>
        <a:bodyPr/>
        <a:lstStyle/>
        <a:p>
          <a:endParaRPr lang="en-US"/>
        </a:p>
      </dgm:t>
    </dgm:pt>
    <dgm:pt modelId="{9EB41CA2-7023-46E0-95B2-5F79CD91A0F0}">
      <dgm:prSet/>
      <dgm:spPr/>
      <dgm:t>
        <a:bodyPr/>
        <a:lstStyle/>
        <a:p>
          <a:r>
            <a:rPr lang="cs-CZ" dirty="0"/>
            <a:t>Pro lepší ozřejmění lze test provést i ve více posturálně obtížných situacích, kupř. dřep. V posturálně obtížnější poloze je náročnější segment izolovaně uvolnit.</a:t>
          </a:r>
          <a:endParaRPr lang="en-US" dirty="0"/>
        </a:p>
      </dgm:t>
    </dgm:pt>
    <dgm:pt modelId="{A16DD5A7-F437-42DD-B652-862D8948135E}" type="parTrans" cxnId="{B837BEA0-4BF2-40DB-81FB-960FB4B6741E}">
      <dgm:prSet/>
      <dgm:spPr/>
      <dgm:t>
        <a:bodyPr/>
        <a:lstStyle/>
        <a:p>
          <a:endParaRPr lang="en-US"/>
        </a:p>
      </dgm:t>
    </dgm:pt>
    <dgm:pt modelId="{7CD6F69C-01CE-4276-A7E2-68E9F505D6AD}" type="sibTrans" cxnId="{B837BEA0-4BF2-40DB-81FB-960FB4B6741E}">
      <dgm:prSet/>
      <dgm:spPr/>
      <dgm:t>
        <a:bodyPr/>
        <a:lstStyle/>
        <a:p>
          <a:endParaRPr lang="en-US"/>
        </a:p>
      </dgm:t>
    </dgm:pt>
    <dgm:pt modelId="{B4C79780-90AD-4A4C-A6E8-D8887B0AA203}">
      <dgm:prSet/>
      <dgm:spPr/>
      <dgm:t>
        <a:bodyPr/>
        <a:lstStyle/>
        <a:p>
          <a:r>
            <a:rPr lang="cs-CZ" dirty="0"/>
            <a:t>Dechový stereotyp?</a:t>
          </a:r>
          <a:endParaRPr lang="en-US" dirty="0"/>
        </a:p>
      </dgm:t>
    </dgm:pt>
    <dgm:pt modelId="{B5CE3F22-BAF0-4897-90EA-E3D557CC34B8}" type="parTrans" cxnId="{C1EC800C-360D-4965-A0FE-49A52452C06C}">
      <dgm:prSet/>
      <dgm:spPr/>
      <dgm:t>
        <a:bodyPr/>
        <a:lstStyle/>
        <a:p>
          <a:endParaRPr lang="en-US"/>
        </a:p>
      </dgm:t>
    </dgm:pt>
    <dgm:pt modelId="{9279C291-292B-4C67-8BFA-DD0B8419040D}" type="sibTrans" cxnId="{C1EC800C-360D-4965-A0FE-49A52452C06C}">
      <dgm:prSet/>
      <dgm:spPr/>
      <dgm:t>
        <a:bodyPr/>
        <a:lstStyle/>
        <a:p>
          <a:endParaRPr lang="en-US"/>
        </a:p>
      </dgm:t>
    </dgm:pt>
    <dgm:pt modelId="{8E40B3EB-7A72-424B-B681-6A905D6B2B80}" type="pres">
      <dgm:prSet presAssocID="{A9098838-D0FD-4A0D-A778-F52A2EA0E2C0}" presName="linear" presStyleCnt="0">
        <dgm:presLayoutVars>
          <dgm:animLvl val="lvl"/>
          <dgm:resizeHandles val="exact"/>
        </dgm:presLayoutVars>
      </dgm:prSet>
      <dgm:spPr/>
    </dgm:pt>
    <dgm:pt modelId="{67C3828B-66BD-4E54-85A8-E224541E3433}" type="pres">
      <dgm:prSet presAssocID="{7C042B26-9BAF-4C78-B5FC-01299FB6439F}" presName="parentText" presStyleLbl="node1" presStyleIdx="0" presStyleCnt="3">
        <dgm:presLayoutVars>
          <dgm:chMax val="0"/>
          <dgm:bulletEnabled val="1"/>
        </dgm:presLayoutVars>
      </dgm:prSet>
      <dgm:spPr/>
    </dgm:pt>
    <dgm:pt modelId="{300CE21B-16B6-4D95-97C3-F917A6D40FFB}" type="pres">
      <dgm:prSet presAssocID="{E93C44F5-8E91-48D1-9286-72C39F046935}" presName="spacer" presStyleCnt="0"/>
      <dgm:spPr/>
    </dgm:pt>
    <dgm:pt modelId="{728D092B-433F-4281-BD37-B6366ADB8373}" type="pres">
      <dgm:prSet presAssocID="{DC4AEE90-8ABF-4417-B2E5-9A9B159FA647}" presName="parentText" presStyleLbl="node1" presStyleIdx="1" presStyleCnt="3">
        <dgm:presLayoutVars>
          <dgm:chMax val="0"/>
          <dgm:bulletEnabled val="1"/>
        </dgm:presLayoutVars>
      </dgm:prSet>
      <dgm:spPr/>
    </dgm:pt>
    <dgm:pt modelId="{F7382F84-DF9F-4450-9811-1F6BC06AC479}" type="pres">
      <dgm:prSet presAssocID="{DC4AEE90-8ABF-4417-B2E5-9A9B159FA647}" presName="childText" presStyleLbl="revTx" presStyleIdx="0" presStyleCnt="2">
        <dgm:presLayoutVars>
          <dgm:bulletEnabled val="1"/>
        </dgm:presLayoutVars>
      </dgm:prSet>
      <dgm:spPr/>
    </dgm:pt>
    <dgm:pt modelId="{B0CA575F-A5BE-42CD-A38D-09F4C3CD8FDB}" type="pres">
      <dgm:prSet presAssocID="{AEE3F30B-D6D1-41C7-A28E-C2865AFC70BB}" presName="parentText" presStyleLbl="node1" presStyleIdx="2" presStyleCnt="3">
        <dgm:presLayoutVars>
          <dgm:chMax val="0"/>
          <dgm:bulletEnabled val="1"/>
        </dgm:presLayoutVars>
      </dgm:prSet>
      <dgm:spPr/>
    </dgm:pt>
    <dgm:pt modelId="{9E4BC4D8-4FE2-474E-A84A-27664F44D081}" type="pres">
      <dgm:prSet presAssocID="{AEE3F30B-D6D1-41C7-A28E-C2865AFC70BB}" presName="childText" presStyleLbl="revTx" presStyleIdx="1" presStyleCnt="2">
        <dgm:presLayoutVars>
          <dgm:bulletEnabled val="1"/>
        </dgm:presLayoutVars>
      </dgm:prSet>
      <dgm:spPr/>
    </dgm:pt>
  </dgm:ptLst>
  <dgm:cxnLst>
    <dgm:cxn modelId="{8B4E4509-F3DE-44D8-8DCE-B1D9D17EFEB2}" type="presOf" srcId="{9F87175D-D640-4242-B544-D48540E9899F}" destId="{F7382F84-DF9F-4450-9811-1F6BC06AC479}" srcOrd="0" destOrd="2" presId="urn:microsoft.com/office/officeart/2005/8/layout/vList2"/>
    <dgm:cxn modelId="{C1EC800C-360D-4965-A0FE-49A52452C06C}" srcId="{AEE3F30B-D6D1-41C7-A28E-C2865AFC70BB}" destId="{B4C79780-90AD-4A4C-A6E8-D8887B0AA203}" srcOrd="4" destOrd="0" parTransId="{B5CE3F22-BAF0-4897-90EA-E3D557CC34B8}" sibTransId="{9279C291-292B-4C67-8BFA-DD0B8419040D}"/>
    <dgm:cxn modelId="{A8BF101C-08DC-4994-8D32-E61D3C19FA73}" srcId="{AEE3F30B-D6D1-41C7-A28E-C2865AFC70BB}" destId="{6C67014D-E861-4908-914B-41F091E6EBEF}" srcOrd="2" destOrd="0" parTransId="{7FFB71D5-8E51-4D30-AECE-3D7A9278C7CB}" sibTransId="{CA7920B8-DE78-46C4-8BAC-24D21E6FFB62}"/>
    <dgm:cxn modelId="{06ADEC29-C055-4217-95A5-58DC9E608EAE}" srcId="{A9098838-D0FD-4A0D-A778-F52A2EA0E2C0}" destId="{7C042B26-9BAF-4C78-B5FC-01299FB6439F}" srcOrd="0" destOrd="0" parTransId="{7616ED4A-C9B7-4B4A-8CEB-2BB76E54BBC3}" sibTransId="{E93C44F5-8E91-48D1-9286-72C39F046935}"/>
    <dgm:cxn modelId="{2230422C-F82C-4179-8316-69D0ADCD336B}" srcId="{DC4AEE90-8ABF-4417-B2E5-9A9B159FA647}" destId="{3BFC368B-A540-45A7-A8B8-6E7B23EF9D9F}" srcOrd="0" destOrd="0" parTransId="{2A9FDAD0-5ABC-4C4E-9752-C99653BBF30D}" sibTransId="{76883155-1AE0-483D-978F-4E4810B99BF1}"/>
    <dgm:cxn modelId="{2C03F461-E62B-44DA-8A65-66F4508FE2AB}" srcId="{DC4AEE90-8ABF-4417-B2E5-9A9B159FA647}" destId="{9F87175D-D640-4242-B544-D48540E9899F}" srcOrd="2" destOrd="0" parTransId="{E68C2C54-AEB7-4194-BC81-49855FAC88FD}" sibTransId="{53EE0429-B6AD-467E-8EC2-C63E383DB0F6}"/>
    <dgm:cxn modelId="{49EE7267-6AA6-498E-B2F3-479702FEF7BB}" type="presOf" srcId="{6C67014D-E861-4908-914B-41F091E6EBEF}" destId="{9E4BC4D8-4FE2-474E-A84A-27664F44D081}" srcOrd="0" destOrd="2" presId="urn:microsoft.com/office/officeart/2005/8/layout/vList2"/>
    <dgm:cxn modelId="{D4B31C50-253D-4381-8A2E-6D85B59CBF07}" type="presOf" srcId="{E1221935-56FA-4E9D-BD5F-B3244D213C0F}" destId="{9E4BC4D8-4FE2-474E-A84A-27664F44D081}" srcOrd="0" destOrd="1" presId="urn:microsoft.com/office/officeart/2005/8/layout/vList2"/>
    <dgm:cxn modelId="{5E7A1D7B-0439-4B57-9B22-D49609A7D180}" srcId="{A9098838-D0FD-4A0D-A778-F52A2EA0E2C0}" destId="{AEE3F30B-D6D1-41C7-A28E-C2865AFC70BB}" srcOrd="2" destOrd="0" parTransId="{4791FD23-7113-4283-8697-3604657F5C2E}" sibTransId="{7D614548-A7A5-4D91-970B-A0636535F144}"/>
    <dgm:cxn modelId="{6B89D289-1DF3-4AF6-94BF-0257AAB76FD9}" type="presOf" srcId="{3BFC368B-A540-45A7-A8B8-6E7B23EF9D9F}" destId="{F7382F84-DF9F-4450-9811-1F6BC06AC479}" srcOrd="0" destOrd="0" presId="urn:microsoft.com/office/officeart/2005/8/layout/vList2"/>
    <dgm:cxn modelId="{D1CEC48C-068E-4270-B0C8-4D777F09853F}" type="presOf" srcId="{7C042B26-9BAF-4C78-B5FC-01299FB6439F}" destId="{67C3828B-66BD-4E54-85A8-E224541E3433}" srcOrd="0" destOrd="0" presId="urn:microsoft.com/office/officeart/2005/8/layout/vList2"/>
    <dgm:cxn modelId="{42B91497-943B-4668-83C9-4D6E4AF3D6AF}" type="presOf" srcId="{A9098838-D0FD-4A0D-A778-F52A2EA0E2C0}" destId="{8E40B3EB-7A72-424B-B681-6A905D6B2B80}" srcOrd="0" destOrd="0" presId="urn:microsoft.com/office/officeart/2005/8/layout/vList2"/>
    <dgm:cxn modelId="{35E4E39C-5829-47BC-96C0-092DF90E4311}" type="presOf" srcId="{DC4AEE90-8ABF-4417-B2E5-9A9B159FA647}" destId="{728D092B-433F-4281-BD37-B6366ADB8373}" srcOrd="0" destOrd="0" presId="urn:microsoft.com/office/officeart/2005/8/layout/vList2"/>
    <dgm:cxn modelId="{B837BEA0-4BF2-40DB-81FB-960FB4B6741E}" srcId="{AEE3F30B-D6D1-41C7-A28E-C2865AFC70BB}" destId="{9EB41CA2-7023-46E0-95B2-5F79CD91A0F0}" srcOrd="3" destOrd="0" parTransId="{A16DD5A7-F437-42DD-B652-862D8948135E}" sibTransId="{7CD6F69C-01CE-4276-A7E2-68E9F505D6AD}"/>
    <dgm:cxn modelId="{6F1DD0A0-5E51-4F82-84A9-EFADC4630FDC}" srcId="{AEE3F30B-D6D1-41C7-A28E-C2865AFC70BB}" destId="{56AE5C10-168A-4770-A00A-116E0AA37EEE}" srcOrd="0" destOrd="0" parTransId="{4BBB22D8-DCF8-4294-A6B3-E7725DB8A47B}" sibTransId="{9BC8F702-C944-4A7A-A4E6-F1566C51BC89}"/>
    <dgm:cxn modelId="{A69B70A1-2E5F-414D-95B1-A5543AB5BB0F}" type="presOf" srcId="{AEE3F30B-D6D1-41C7-A28E-C2865AFC70BB}" destId="{B0CA575F-A5BE-42CD-A38D-09F4C3CD8FDB}" srcOrd="0" destOrd="0" presId="urn:microsoft.com/office/officeart/2005/8/layout/vList2"/>
    <dgm:cxn modelId="{D787CBB4-46B1-40F3-9D2E-0073D5D4094D}" type="presOf" srcId="{56AE5C10-168A-4770-A00A-116E0AA37EEE}" destId="{9E4BC4D8-4FE2-474E-A84A-27664F44D081}" srcOrd="0" destOrd="0" presId="urn:microsoft.com/office/officeart/2005/8/layout/vList2"/>
    <dgm:cxn modelId="{08F58BBB-03BC-4599-8DFD-F725B8E45F2B}" type="presOf" srcId="{9EB41CA2-7023-46E0-95B2-5F79CD91A0F0}" destId="{9E4BC4D8-4FE2-474E-A84A-27664F44D081}" srcOrd="0" destOrd="3" presId="urn:microsoft.com/office/officeart/2005/8/layout/vList2"/>
    <dgm:cxn modelId="{E4DEB8BD-EFC3-4F00-9CC8-B37833100158}" srcId="{AEE3F30B-D6D1-41C7-A28E-C2865AFC70BB}" destId="{E1221935-56FA-4E9D-BD5F-B3244D213C0F}" srcOrd="1" destOrd="0" parTransId="{B825248E-707A-4D25-904F-36321F48244C}" sibTransId="{E5EA452F-B368-42E6-AF02-483266BB9E9C}"/>
    <dgm:cxn modelId="{ADCB65C0-704D-478D-A12A-822C2D84E3A0}" type="presOf" srcId="{B4C79780-90AD-4A4C-A6E8-D8887B0AA203}" destId="{9E4BC4D8-4FE2-474E-A84A-27664F44D081}" srcOrd="0" destOrd="4" presId="urn:microsoft.com/office/officeart/2005/8/layout/vList2"/>
    <dgm:cxn modelId="{4D719CC8-0CD7-4DE1-8F04-B52BBB8725A8}" type="presOf" srcId="{464483B8-6EB8-4B77-8D1D-9088C87D53C9}" destId="{F7382F84-DF9F-4450-9811-1F6BC06AC479}" srcOrd="0" destOrd="1" presId="urn:microsoft.com/office/officeart/2005/8/layout/vList2"/>
    <dgm:cxn modelId="{D80E46D6-D23C-46DE-A924-D8FC21D0384D}" srcId="{A9098838-D0FD-4A0D-A778-F52A2EA0E2C0}" destId="{DC4AEE90-8ABF-4417-B2E5-9A9B159FA647}" srcOrd="1" destOrd="0" parTransId="{0BA68964-D598-4298-A069-5413D79E86CC}" sibTransId="{0D10FE28-ED91-4C69-8AD6-E5F40AD91ACE}"/>
    <dgm:cxn modelId="{AC581AFB-C6C3-47B0-AD5D-9E3B7997CBFC}" srcId="{DC4AEE90-8ABF-4417-B2E5-9A9B159FA647}" destId="{464483B8-6EB8-4B77-8D1D-9088C87D53C9}" srcOrd="1" destOrd="0" parTransId="{746DC34F-9419-41A3-95B0-DB7623150B8D}" sibTransId="{B0C344C4-69E0-43DA-AE38-3322571BD41A}"/>
    <dgm:cxn modelId="{64AA8D21-45B6-4CBE-9D4E-E89E91B90817}" type="presParOf" srcId="{8E40B3EB-7A72-424B-B681-6A905D6B2B80}" destId="{67C3828B-66BD-4E54-85A8-E224541E3433}" srcOrd="0" destOrd="0" presId="urn:microsoft.com/office/officeart/2005/8/layout/vList2"/>
    <dgm:cxn modelId="{DFB3E3F7-5EA4-43EF-9474-CB6E936EACB9}" type="presParOf" srcId="{8E40B3EB-7A72-424B-B681-6A905D6B2B80}" destId="{300CE21B-16B6-4D95-97C3-F917A6D40FFB}" srcOrd="1" destOrd="0" presId="urn:microsoft.com/office/officeart/2005/8/layout/vList2"/>
    <dgm:cxn modelId="{FE57311C-718B-4A63-97F6-F85832D7885B}" type="presParOf" srcId="{8E40B3EB-7A72-424B-B681-6A905D6B2B80}" destId="{728D092B-433F-4281-BD37-B6366ADB8373}" srcOrd="2" destOrd="0" presId="urn:microsoft.com/office/officeart/2005/8/layout/vList2"/>
    <dgm:cxn modelId="{43026F63-DD91-4A02-AF89-A2381DF0D1E9}" type="presParOf" srcId="{8E40B3EB-7A72-424B-B681-6A905D6B2B80}" destId="{F7382F84-DF9F-4450-9811-1F6BC06AC479}" srcOrd="3" destOrd="0" presId="urn:microsoft.com/office/officeart/2005/8/layout/vList2"/>
    <dgm:cxn modelId="{06E72026-B860-48F2-8B9E-379CDCABC1AE}" type="presParOf" srcId="{8E40B3EB-7A72-424B-B681-6A905D6B2B80}" destId="{B0CA575F-A5BE-42CD-A38D-09F4C3CD8FDB}" srcOrd="4" destOrd="0" presId="urn:microsoft.com/office/officeart/2005/8/layout/vList2"/>
    <dgm:cxn modelId="{F0867D5A-FF00-4E5F-9DFF-80A21A27623F}" type="presParOf" srcId="{8E40B3EB-7A72-424B-B681-6A905D6B2B80}" destId="{9E4BC4D8-4FE2-474E-A84A-27664F44D08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6B718-6F6E-4D4E-A72D-AF2D0B142C9C}"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1C9C73FA-B14C-410E-9AF9-83E4D150B351}">
      <dgm:prSet/>
      <dgm:spPr/>
      <dgm:t>
        <a:bodyPr/>
        <a:lstStyle/>
        <a:p>
          <a:r>
            <a:rPr lang="cs-CZ"/>
            <a:t>Somatognozie = vnímání vlastního tělesného schématu. </a:t>
          </a:r>
          <a:endParaRPr lang="en-US"/>
        </a:p>
      </dgm:t>
    </dgm:pt>
    <dgm:pt modelId="{2FC70FD0-EDD6-44FF-A72A-C22F60F2882F}" type="parTrans" cxnId="{5B687650-CDBA-4C03-A5D0-5251608B2BE6}">
      <dgm:prSet/>
      <dgm:spPr/>
      <dgm:t>
        <a:bodyPr/>
        <a:lstStyle/>
        <a:p>
          <a:endParaRPr lang="en-US"/>
        </a:p>
      </dgm:t>
    </dgm:pt>
    <dgm:pt modelId="{580DF226-91A0-4A3E-A19E-BE567D034F8A}" type="sibTrans" cxnId="{5B687650-CDBA-4C03-A5D0-5251608B2BE6}">
      <dgm:prSet/>
      <dgm:spPr/>
      <dgm:t>
        <a:bodyPr/>
        <a:lstStyle/>
        <a:p>
          <a:endParaRPr lang="en-US"/>
        </a:p>
      </dgm:t>
    </dgm:pt>
    <dgm:pt modelId="{25878A37-A7E8-4EDB-A5B2-F243ECD141E9}">
      <dgm:prSet/>
      <dgm:spPr/>
      <dgm:t>
        <a:bodyPr/>
        <a:lstStyle/>
        <a:p>
          <a:r>
            <a:rPr lang="cs-CZ"/>
            <a:t>Pokud pacient nedokáže vnímat své vlastní tělo jako takové, nemůže být schopen ani vnímat, zda je určitý segment relaxovaný, či nikoliv. </a:t>
          </a:r>
          <a:endParaRPr lang="en-US"/>
        </a:p>
      </dgm:t>
    </dgm:pt>
    <dgm:pt modelId="{82651D2C-8861-43AE-B3C1-40E60B923354}" type="parTrans" cxnId="{F3E75032-1FA0-429E-9966-1CD75D8543EA}">
      <dgm:prSet/>
      <dgm:spPr/>
      <dgm:t>
        <a:bodyPr/>
        <a:lstStyle/>
        <a:p>
          <a:endParaRPr lang="en-US"/>
        </a:p>
      </dgm:t>
    </dgm:pt>
    <dgm:pt modelId="{9F470DE4-9EF8-419E-9FD1-25710BF13E56}" type="sibTrans" cxnId="{F3E75032-1FA0-429E-9966-1CD75D8543EA}">
      <dgm:prSet/>
      <dgm:spPr/>
      <dgm:t>
        <a:bodyPr/>
        <a:lstStyle/>
        <a:p>
          <a:endParaRPr lang="en-US"/>
        </a:p>
      </dgm:t>
    </dgm:pt>
    <dgm:pt modelId="{6BC8335D-0070-4C22-BFF6-E65E6B522A13}">
      <dgm:prSet/>
      <dgm:spPr/>
      <dgm:t>
        <a:bodyPr/>
        <a:lstStyle/>
        <a:p>
          <a:r>
            <a:rPr lang="cs-CZ"/>
            <a:t>Vyšetření jednoduchými klinickými testy, např. požádáme pacienta, aby bez zrakové kontroly ukázal horními končetinami velikost svého chodidla, či šířku ramen (ve vertikální ose).</a:t>
          </a:r>
          <a:endParaRPr lang="en-US"/>
        </a:p>
      </dgm:t>
    </dgm:pt>
    <dgm:pt modelId="{34F3E815-57AB-415C-BA7A-E9626915A91A}" type="parTrans" cxnId="{A6081686-F3E2-4669-92D0-A742996C4B03}">
      <dgm:prSet/>
      <dgm:spPr/>
      <dgm:t>
        <a:bodyPr/>
        <a:lstStyle/>
        <a:p>
          <a:endParaRPr lang="en-US"/>
        </a:p>
      </dgm:t>
    </dgm:pt>
    <dgm:pt modelId="{1FE8FCF3-49EF-4D60-A798-45AC029E233A}" type="sibTrans" cxnId="{A6081686-F3E2-4669-92D0-A742996C4B03}">
      <dgm:prSet/>
      <dgm:spPr/>
      <dgm:t>
        <a:bodyPr/>
        <a:lstStyle/>
        <a:p>
          <a:endParaRPr lang="en-US"/>
        </a:p>
      </dgm:t>
    </dgm:pt>
    <dgm:pt modelId="{56AACF50-CCF2-4EE7-9844-BBCA90306631}">
      <dgm:prSet/>
      <dgm:spPr/>
      <dgm:t>
        <a:bodyPr/>
        <a:lstStyle/>
        <a:p>
          <a:r>
            <a:rPr lang="cs-CZ"/>
            <a:t>Statestezie = polohocit</a:t>
          </a:r>
          <a:endParaRPr lang="en-US"/>
        </a:p>
      </dgm:t>
    </dgm:pt>
    <dgm:pt modelId="{5FC58BBC-1F9A-4924-B549-3069A2CEC2B8}" type="parTrans" cxnId="{853564A8-590F-4A5D-ADF6-9CAB4F819067}">
      <dgm:prSet/>
      <dgm:spPr/>
      <dgm:t>
        <a:bodyPr/>
        <a:lstStyle/>
        <a:p>
          <a:endParaRPr lang="en-US"/>
        </a:p>
      </dgm:t>
    </dgm:pt>
    <dgm:pt modelId="{516528A7-4DE2-4471-AF1A-7B4618FF1E3D}" type="sibTrans" cxnId="{853564A8-590F-4A5D-ADF6-9CAB4F819067}">
      <dgm:prSet/>
      <dgm:spPr/>
      <dgm:t>
        <a:bodyPr/>
        <a:lstStyle/>
        <a:p>
          <a:endParaRPr lang="en-US"/>
        </a:p>
      </dgm:t>
    </dgm:pt>
    <dgm:pt modelId="{1B851B83-2B40-431F-B75D-07F7940E8792}">
      <dgm:prSet/>
      <dgm:spPr/>
      <dgm:t>
        <a:bodyPr/>
        <a:lstStyle/>
        <a:p>
          <a:r>
            <a:rPr lang="cs-CZ"/>
            <a:t>uvedeme končetinu (nebo její část) do určitého postavení s vynecháním zraku, poté vyšetřovaný uvede druhou končetinu do identické polohy. </a:t>
          </a:r>
          <a:endParaRPr lang="en-US"/>
        </a:p>
      </dgm:t>
    </dgm:pt>
    <dgm:pt modelId="{94A54FEA-D290-4B2E-BFA7-DB0ED6C0DB9E}" type="parTrans" cxnId="{8537EFBC-946F-4345-B343-A0ACF887FE49}">
      <dgm:prSet/>
      <dgm:spPr/>
      <dgm:t>
        <a:bodyPr/>
        <a:lstStyle/>
        <a:p>
          <a:endParaRPr lang="en-US"/>
        </a:p>
      </dgm:t>
    </dgm:pt>
    <dgm:pt modelId="{121D20B4-441D-4F03-A82B-6C4CC559C258}" type="sibTrans" cxnId="{8537EFBC-946F-4345-B343-A0ACF887FE49}">
      <dgm:prSet/>
      <dgm:spPr/>
      <dgm:t>
        <a:bodyPr/>
        <a:lstStyle/>
        <a:p>
          <a:endParaRPr lang="en-US"/>
        </a:p>
      </dgm:t>
    </dgm:pt>
    <dgm:pt modelId="{AD9C6F35-B2BF-4166-993D-32B3FB748ABD}">
      <dgm:prSet/>
      <dgm:spPr/>
      <dgm:t>
        <a:bodyPr/>
        <a:lstStyle/>
        <a:p>
          <a:r>
            <a:rPr lang="cs-CZ"/>
            <a:t>Kinestezie = pohybocit</a:t>
          </a:r>
          <a:endParaRPr lang="en-US"/>
        </a:p>
      </dgm:t>
    </dgm:pt>
    <dgm:pt modelId="{E93CDE08-96ED-4431-86A4-2B0940B814B5}" type="parTrans" cxnId="{1813C1D5-34C9-4673-926F-877D64CD3802}">
      <dgm:prSet/>
      <dgm:spPr/>
      <dgm:t>
        <a:bodyPr/>
        <a:lstStyle/>
        <a:p>
          <a:endParaRPr lang="en-US"/>
        </a:p>
      </dgm:t>
    </dgm:pt>
    <dgm:pt modelId="{251B7A88-23FC-493D-99EB-563E5E42D5EE}" type="sibTrans" cxnId="{1813C1D5-34C9-4673-926F-877D64CD3802}">
      <dgm:prSet/>
      <dgm:spPr/>
      <dgm:t>
        <a:bodyPr/>
        <a:lstStyle/>
        <a:p>
          <a:endParaRPr lang="en-US"/>
        </a:p>
      </dgm:t>
    </dgm:pt>
    <dgm:pt modelId="{31C9A51C-3528-4459-85D6-701B0FFB5970}">
      <dgm:prSet/>
      <dgm:spPr/>
      <dgm:t>
        <a:bodyPr/>
        <a:lstStyle/>
        <a:p>
          <a:r>
            <a:rPr lang="cs-CZ"/>
            <a:t>provádíme pasivní pohyb končetinou či její části bez zrakové kontroly, poté vyšetřovaný zopakuje identický pohyb druhou končetinou, tentokrát se zrakovou kontrolou. </a:t>
          </a:r>
          <a:endParaRPr lang="en-US"/>
        </a:p>
      </dgm:t>
    </dgm:pt>
    <dgm:pt modelId="{B120B00D-266A-485B-ADD5-CAF46C6C9644}" type="parTrans" cxnId="{009047B1-C925-4172-BF6E-F7A10FC683D5}">
      <dgm:prSet/>
      <dgm:spPr/>
      <dgm:t>
        <a:bodyPr/>
        <a:lstStyle/>
        <a:p>
          <a:endParaRPr lang="en-US"/>
        </a:p>
      </dgm:t>
    </dgm:pt>
    <dgm:pt modelId="{7DF37760-E330-4D0E-BF2A-506337805E02}" type="sibTrans" cxnId="{009047B1-C925-4172-BF6E-F7A10FC683D5}">
      <dgm:prSet/>
      <dgm:spPr/>
      <dgm:t>
        <a:bodyPr/>
        <a:lstStyle/>
        <a:p>
          <a:endParaRPr lang="en-US"/>
        </a:p>
      </dgm:t>
    </dgm:pt>
    <dgm:pt modelId="{5217B1FB-F94A-4A28-B550-D204BF33A3B6}">
      <dgm:prSet/>
      <dgm:spPr/>
      <dgm:t>
        <a:bodyPr/>
        <a:lstStyle/>
        <a:p>
          <a:r>
            <a:rPr lang="cs-CZ"/>
            <a:t>Klinické testy nám ozřejmí, v jaké míře jedinec vnímá své tělesné schéma a dokáže své tělo ovládat.</a:t>
          </a:r>
          <a:endParaRPr lang="en-US"/>
        </a:p>
      </dgm:t>
    </dgm:pt>
    <dgm:pt modelId="{5F867BAB-E803-4E4A-AD01-E2149C360BF3}" type="parTrans" cxnId="{24AE6945-0451-421C-9892-B2675A933745}">
      <dgm:prSet/>
      <dgm:spPr/>
      <dgm:t>
        <a:bodyPr/>
        <a:lstStyle/>
        <a:p>
          <a:endParaRPr lang="en-US"/>
        </a:p>
      </dgm:t>
    </dgm:pt>
    <dgm:pt modelId="{088F418A-5B5F-4E77-9471-327DAFD83588}" type="sibTrans" cxnId="{24AE6945-0451-421C-9892-B2675A933745}">
      <dgm:prSet/>
      <dgm:spPr/>
      <dgm:t>
        <a:bodyPr/>
        <a:lstStyle/>
        <a:p>
          <a:endParaRPr lang="en-US"/>
        </a:p>
      </dgm:t>
    </dgm:pt>
    <dgm:pt modelId="{B4C22B24-84F6-4AE1-9B06-01F364F5CD46}">
      <dgm:prSet/>
      <dgm:spPr/>
      <dgm:t>
        <a:bodyPr/>
        <a:lstStyle/>
        <a:p>
          <a:r>
            <a:rPr lang="cs-CZ"/>
            <a:t>„Kvalita vnímání senzitivních funkcí do značné míry ovlivňuje i kvalitu naší motoriky.“ (P. Kolář)</a:t>
          </a:r>
          <a:endParaRPr lang="en-US"/>
        </a:p>
      </dgm:t>
    </dgm:pt>
    <dgm:pt modelId="{EA9C6B8A-2EA5-4824-B32E-8301842DFA19}" type="parTrans" cxnId="{37C50AA7-2D6D-4E90-966B-4595FBCE9F7D}">
      <dgm:prSet/>
      <dgm:spPr/>
      <dgm:t>
        <a:bodyPr/>
        <a:lstStyle/>
        <a:p>
          <a:endParaRPr lang="en-US"/>
        </a:p>
      </dgm:t>
    </dgm:pt>
    <dgm:pt modelId="{8D50DA86-ABA6-43EE-82B5-A7567E92666E}" type="sibTrans" cxnId="{37C50AA7-2D6D-4E90-966B-4595FBCE9F7D}">
      <dgm:prSet/>
      <dgm:spPr/>
      <dgm:t>
        <a:bodyPr/>
        <a:lstStyle/>
        <a:p>
          <a:endParaRPr lang="en-US"/>
        </a:p>
      </dgm:t>
    </dgm:pt>
    <dgm:pt modelId="{E572A2CE-53E1-4854-8017-3EF55B037629}" type="pres">
      <dgm:prSet presAssocID="{0226B718-6F6E-4D4E-A72D-AF2D0B142C9C}" presName="linear" presStyleCnt="0">
        <dgm:presLayoutVars>
          <dgm:animLvl val="lvl"/>
          <dgm:resizeHandles val="exact"/>
        </dgm:presLayoutVars>
      </dgm:prSet>
      <dgm:spPr/>
    </dgm:pt>
    <dgm:pt modelId="{D86882A8-9E72-497F-8A2F-E6AD1FF1D16D}" type="pres">
      <dgm:prSet presAssocID="{1C9C73FA-B14C-410E-9AF9-83E4D150B351}" presName="parentText" presStyleLbl="node1" presStyleIdx="0" presStyleCnt="5">
        <dgm:presLayoutVars>
          <dgm:chMax val="0"/>
          <dgm:bulletEnabled val="1"/>
        </dgm:presLayoutVars>
      </dgm:prSet>
      <dgm:spPr/>
    </dgm:pt>
    <dgm:pt modelId="{72E2F393-FB78-4B05-B67C-D6E8700840BF}" type="pres">
      <dgm:prSet presAssocID="{1C9C73FA-B14C-410E-9AF9-83E4D150B351}" presName="childText" presStyleLbl="revTx" presStyleIdx="0" presStyleCnt="3">
        <dgm:presLayoutVars>
          <dgm:bulletEnabled val="1"/>
        </dgm:presLayoutVars>
      </dgm:prSet>
      <dgm:spPr/>
    </dgm:pt>
    <dgm:pt modelId="{9FEF1F52-0C06-4B72-83EC-A0EA72ABFAAA}" type="pres">
      <dgm:prSet presAssocID="{56AACF50-CCF2-4EE7-9844-BBCA90306631}" presName="parentText" presStyleLbl="node1" presStyleIdx="1" presStyleCnt="5">
        <dgm:presLayoutVars>
          <dgm:chMax val="0"/>
          <dgm:bulletEnabled val="1"/>
        </dgm:presLayoutVars>
      </dgm:prSet>
      <dgm:spPr/>
    </dgm:pt>
    <dgm:pt modelId="{8FAA2C0E-33A3-4481-A043-77A2364C4EA8}" type="pres">
      <dgm:prSet presAssocID="{56AACF50-CCF2-4EE7-9844-BBCA90306631}" presName="childText" presStyleLbl="revTx" presStyleIdx="1" presStyleCnt="3">
        <dgm:presLayoutVars>
          <dgm:bulletEnabled val="1"/>
        </dgm:presLayoutVars>
      </dgm:prSet>
      <dgm:spPr/>
    </dgm:pt>
    <dgm:pt modelId="{9C7A9248-3F1B-490E-A6FF-2BE04C627496}" type="pres">
      <dgm:prSet presAssocID="{AD9C6F35-B2BF-4166-993D-32B3FB748ABD}" presName="parentText" presStyleLbl="node1" presStyleIdx="2" presStyleCnt="5">
        <dgm:presLayoutVars>
          <dgm:chMax val="0"/>
          <dgm:bulletEnabled val="1"/>
        </dgm:presLayoutVars>
      </dgm:prSet>
      <dgm:spPr/>
    </dgm:pt>
    <dgm:pt modelId="{2A3B5E61-B06F-4E71-8DD6-5B2E4181D611}" type="pres">
      <dgm:prSet presAssocID="{AD9C6F35-B2BF-4166-993D-32B3FB748ABD}" presName="childText" presStyleLbl="revTx" presStyleIdx="2" presStyleCnt="3">
        <dgm:presLayoutVars>
          <dgm:bulletEnabled val="1"/>
        </dgm:presLayoutVars>
      </dgm:prSet>
      <dgm:spPr/>
    </dgm:pt>
    <dgm:pt modelId="{F5093ADD-F1A7-405D-AA8B-83367DFE31E4}" type="pres">
      <dgm:prSet presAssocID="{5217B1FB-F94A-4A28-B550-D204BF33A3B6}" presName="parentText" presStyleLbl="node1" presStyleIdx="3" presStyleCnt="5">
        <dgm:presLayoutVars>
          <dgm:chMax val="0"/>
          <dgm:bulletEnabled val="1"/>
        </dgm:presLayoutVars>
      </dgm:prSet>
      <dgm:spPr/>
    </dgm:pt>
    <dgm:pt modelId="{3740D8C1-3376-41B4-BF69-12E5433CF669}" type="pres">
      <dgm:prSet presAssocID="{088F418A-5B5F-4E77-9471-327DAFD83588}" presName="spacer" presStyleCnt="0"/>
      <dgm:spPr/>
    </dgm:pt>
    <dgm:pt modelId="{8C4D2A60-4533-4669-9466-681230A95099}" type="pres">
      <dgm:prSet presAssocID="{B4C22B24-84F6-4AE1-9B06-01F364F5CD46}" presName="parentText" presStyleLbl="node1" presStyleIdx="4" presStyleCnt="5">
        <dgm:presLayoutVars>
          <dgm:chMax val="0"/>
          <dgm:bulletEnabled val="1"/>
        </dgm:presLayoutVars>
      </dgm:prSet>
      <dgm:spPr/>
    </dgm:pt>
  </dgm:ptLst>
  <dgm:cxnLst>
    <dgm:cxn modelId="{BB38E710-A2B2-481D-8A55-76B5E4896346}" type="presOf" srcId="{1B851B83-2B40-431F-B75D-07F7940E8792}" destId="{8FAA2C0E-33A3-4481-A043-77A2364C4EA8}" srcOrd="0" destOrd="0" presId="urn:microsoft.com/office/officeart/2005/8/layout/vList2"/>
    <dgm:cxn modelId="{F3E75032-1FA0-429E-9966-1CD75D8543EA}" srcId="{1C9C73FA-B14C-410E-9AF9-83E4D150B351}" destId="{25878A37-A7E8-4EDB-A5B2-F243ECD141E9}" srcOrd="0" destOrd="0" parTransId="{82651D2C-8861-43AE-B3C1-40E60B923354}" sibTransId="{9F470DE4-9EF8-419E-9FD1-25710BF13E56}"/>
    <dgm:cxn modelId="{7276AA61-5472-4121-AF94-0809D0CD6F01}" type="presOf" srcId="{B4C22B24-84F6-4AE1-9B06-01F364F5CD46}" destId="{8C4D2A60-4533-4669-9466-681230A95099}" srcOrd="0" destOrd="0" presId="urn:microsoft.com/office/officeart/2005/8/layout/vList2"/>
    <dgm:cxn modelId="{24AE6945-0451-421C-9892-B2675A933745}" srcId="{0226B718-6F6E-4D4E-A72D-AF2D0B142C9C}" destId="{5217B1FB-F94A-4A28-B550-D204BF33A3B6}" srcOrd="3" destOrd="0" parTransId="{5F867BAB-E803-4E4A-AD01-E2149C360BF3}" sibTransId="{088F418A-5B5F-4E77-9471-327DAFD83588}"/>
    <dgm:cxn modelId="{B6E25E6F-92AB-4A59-B212-37593492D82B}" type="presOf" srcId="{1C9C73FA-B14C-410E-9AF9-83E4D150B351}" destId="{D86882A8-9E72-497F-8A2F-E6AD1FF1D16D}" srcOrd="0" destOrd="0" presId="urn:microsoft.com/office/officeart/2005/8/layout/vList2"/>
    <dgm:cxn modelId="{5B687650-CDBA-4C03-A5D0-5251608B2BE6}" srcId="{0226B718-6F6E-4D4E-A72D-AF2D0B142C9C}" destId="{1C9C73FA-B14C-410E-9AF9-83E4D150B351}" srcOrd="0" destOrd="0" parTransId="{2FC70FD0-EDD6-44FF-A72A-C22F60F2882F}" sibTransId="{580DF226-91A0-4A3E-A19E-BE567D034F8A}"/>
    <dgm:cxn modelId="{A88C0586-0FC4-430D-82C6-F1C12194837F}" type="presOf" srcId="{56AACF50-CCF2-4EE7-9844-BBCA90306631}" destId="{9FEF1F52-0C06-4B72-83EC-A0EA72ABFAAA}" srcOrd="0" destOrd="0" presId="urn:microsoft.com/office/officeart/2005/8/layout/vList2"/>
    <dgm:cxn modelId="{A6081686-F3E2-4669-92D0-A742996C4B03}" srcId="{1C9C73FA-B14C-410E-9AF9-83E4D150B351}" destId="{6BC8335D-0070-4C22-BFF6-E65E6B522A13}" srcOrd="1" destOrd="0" parTransId="{34F3E815-57AB-415C-BA7A-E9626915A91A}" sibTransId="{1FE8FCF3-49EF-4D60-A798-45AC029E233A}"/>
    <dgm:cxn modelId="{D26E4A8F-C7DF-4EA4-B42E-1E747530A230}" type="presOf" srcId="{5217B1FB-F94A-4A28-B550-D204BF33A3B6}" destId="{F5093ADD-F1A7-405D-AA8B-83367DFE31E4}" srcOrd="0" destOrd="0" presId="urn:microsoft.com/office/officeart/2005/8/layout/vList2"/>
    <dgm:cxn modelId="{88266191-FFF5-4D89-AEF5-E8967AA79F88}" type="presOf" srcId="{AD9C6F35-B2BF-4166-993D-32B3FB748ABD}" destId="{9C7A9248-3F1B-490E-A6FF-2BE04C627496}" srcOrd="0" destOrd="0" presId="urn:microsoft.com/office/officeart/2005/8/layout/vList2"/>
    <dgm:cxn modelId="{37C50AA7-2D6D-4E90-966B-4595FBCE9F7D}" srcId="{0226B718-6F6E-4D4E-A72D-AF2D0B142C9C}" destId="{B4C22B24-84F6-4AE1-9B06-01F364F5CD46}" srcOrd="4" destOrd="0" parTransId="{EA9C6B8A-2EA5-4824-B32E-8301842DFA19}" sibTransId="{8D50DA86-ABA6-43EE-82B5-A7567E92666E}"/>
    <dgm:cxn modelId="{853564A8-590F-4A5D-ADF6-9CAB4F819067}" srcId="{0226B718-6F6E-4D4E-A72D-AF2D0B142C9C}" destId="{56AACF50-CCF2-4EE7-9844-BBCA90306631}" srcOrd="1" destOrd="0" parTransId="{5FC58BBC-1F9A-4924-B549-3069A2CEC2B8}" sibTransId="{516528A7-4DE2-4471-AF1A-7B4618FF1E3D}"/>
    <dgm:cxn modelId="{009047B1-C925-4172-BF6E-F7A10FC683D5}" srcId="{AD9C6F35-B2BF-4166-993D-32B3FB748ABD}" destId="{31C9A51C-3528-4459-85D6-701B0FFB5970}" srcOrd="0" destOrd="0" parTransId="{B120B00D-266A-485B-ADD5-CAF46C6C9644}" sibTransId="{7DF37760-E330-4D0E-BF2A-506337805E02}"/>
    <dgm:cxn modelId="{8537EFBC-946F-4345-B343-A0ACF887FE49}" srcId="{56AACF50-CCF2-4EE7-9844-BBCA90306631}" destId="{1B851B83-2B40-431F-B75D-07F7940E8792}" srcOrd="0" destOrd="0" parTransId="{94A54FEA-D290-4B2E-BFA7-DB0ED6C0DB9E}" sibTransId="{121D20B4-441D-4F03-A82B-6C4CC559C258}"/>
    <dgm:cxn modelId="{A5C797CC-DC38-44F5-BACE-1A5D130DF2E9}" type="presOf" srcId="{0226B718-6F6E-4D4E-A72D-AF2D0B142C9C}" destId="{E572A2CE-53E1-4854-8017-3EF55B037629}" srcOrd="0" destOrd="0" presId="urn:microsoft.com/office/officeart/2005/8/layout/vList2"/>
    <dgm:cxn modelId="{E67C35D0-2CDD-4FF9-A92D-2BF5752B493A}" type="presOf" srcId="{25878A37-A7E8-4EDB-A5B2-F243ECD141E9}" destId="{72E2F393-FB78-4B05-B67C-D6E8700840BF}" srcOrd="0" destOrd="0" presId="urn:microsoft.com/office/officeart/2005/8/layout/vList2"/>
    <dgm:cxn modelId="{C3D423D5-490B-450A-8541-A2839EEDCE22}" type="presOf" srcId="{6BC8335D-0070-4C22-BFF6-E65E6B522A13}" destId="{72E2F393-FB78-4B05-B67C-D6E8700840BF}" srcOrd="0" destOrd="1" presId="urn:microsoft.com/office/officeart/2005/8/layout/vList2"/>
    <dgm:cxn modelId="{1813C1D5-34C9-4673-926F-877D64CD3802}" srcId="{0226B718-6F6E-4D4E-A72D-AF2D0B142C9C}" destId="{AD9C6F35-B2BF-4166-993D-32B3FB748ABD}" srcOrd="2" destOrd="0" parTransId="{E93CDE08-96ED-4431-86A4-2B0940B814B5}" sibTransId="{251B7A88-23FC-493D-99EB-563E5E42D5EE}"/>
    <dgm:cxn modelId="{814A94DB-B519-4EF6-B11A-0F94AAB5AD37}" type="presOf" srcId="{31C9A51C-3528-4459-85D6-701B0FFB5970}" destId="{2A3B5E61-B06F-4E71-8DD6-5B2E4181D611}" srcOrd="0" destOrd="0" presId="urn:microsoft.com/office/officeart/2005/8/layout/vList2"/>
    <dgm:cxn modelId="{84CA417F-C277-4BB7-AF6F-5F921E442BA6}" type="presParOf" srcId="{E572A2CE-53E1-4854-8017-3EF55B037629}" destId="{D86882A8-9E72-497F-8A2F-E6AD1FF1D16D}" srcOrd="0" destOrd="0" presId="urn:microsoft.com/office/officeart/2005/8/layout/vList2"/>
    <dgm:cxn modelId="{1C334BFE-1395-47E1-B151-DBDEB628BC33}" type="presParOf" srcId="{E572A2CE-53E1-4854-8017-3EF55B037629}" destId="{72E2F393-FB78-4B05-B67C-D6E8700840BF}" srcOrd="1" destOrd="0" presId="urn:microsoft.com/office/officeart/2005/8/layout/vList2"/>
    <dgm:cxn modelId="{51977024-0F58-4AD8-85CF-C361E3A48721}" type="presParOf" srcId="{E572A2CE-53E1-4854-8017-3EF55B037629}" destId="{9FEF1F52-0C06-4B72-83EC-A0EA72ABFAAA}" srcOrd="2" destOrd="0" presId="urn:microsoft.com/office/officeart/2005/8/layout/vList2"/>
    <dgm:cxn modelId="{0E36CA94-3F2A-4FA0-87E1-4EF5C6BAC788}" type="presParOf" srcId="{E572A2CE-53E1-4854-8017-3EF55B037629}" destId="{8FAA2C0E-33A3-4481-A043-77A2364C4EA8}" srcOrd="3" destOrd="0" presId="urn:microsoft.com/office/officeart/2005/8/layout/vList2"/>
    <dgm:cxn modelId="{CB00B863-C854-499E-8C90-5518DC7D41FB}" type="presParOf" srcId="{E572A2CE-53E1-4854-8017-3EF55B037629}" destId="{9C7A9248-3F1B-490E-A6FF-2BE04C627496}" srcOrd="4" destOrd="0" presId="urn:microsoft.com/office/officeart/2005/8/layout/vList2"/>
    <dgm:cxn modelId="{9F693B87-DE98-447B-A4AE-2DA3E38F2DD6}" type="presParOf" srcId="{E572A2CE-53E1-4854-8017-3EF55B037629}" destId="{2A3B5E61-B06F-4E71-8DD6-5B2E4181D611}" srcOrd="5" destOrd="0" presId="urn:microsoft.com/office/officeart/2005/8/layout/vList2"/>
    <dgm:cxn modelId="{D92B8349-BD98-4CE5-9A00-9A0541CF753B}" type="presParOf" srcId="{E572A2CE-53E1-4854-8017-3EF55B037629}" destId="{F5093ADD-F1A7-405D-AA8B-83367DFE31E4}" srcOrd="6" destOrd="0" presId="urn:microsoft.com/office/officeart/2005/8/layout/vList2"/>
    <dgm:cxn modelId="{93150660-676D-431D-9B7D-11F3929C5425}" type="presParOf" srcId="{E572A2CE-53E1-4854-8017-3EF55B037629}" destId="{3740D8C1-3376-41B4-BF69-12E5433CF669}" srcOrd="7" destOrd="0" presId="urn:microsoft.com/office/officeart/2005/8/layout/vList2"/>
    <dgm:cxn modelId="{AE0FFC8C-6452-4974-9168-424548C59EA4}" type="presParOf" srcId="{E572A2CE-53E1-4854-8017-3EF55B037629}" destId="{8C4D2A60-4533-4669-9466-681230A950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497B91-FA40-40B0-BAAD-D88236D086B2}" type="doc">
      <dgm:prSet loTypeId="urn:microsoft.com/office/officeart/2008/layout/LinedList" loCatId="list" qsTypeId="urn:microsoft.com/office/officeart/2005/8/quickstyle/simple3" qsCatId="simple" csTypeId="urn:microsoft.com/office/officeart/2005/8/colors/colorful5" csCatId="colorful"/>
      <dgm:spPr/>
      <dgm:t>
        <a:bodyPr/>
        <a:lstStyle/>
        <a:p>
          <a:endParaRPr lang="en-US"/>
        </a:p>
      </dgm:t>
    </dgm:pt>
    <dgm:pt modelId="{A1736D50-DCC6-4361-B042-0C00E5B10264}">
      <dgm:prSet/>
      <dgm:spPr/>
      <dgm:t>
        <a:bodyPr/>
        <a:lstStyle/>
        <a:p>
          <a:r>
            <a:rPr lang="cs-CZ" dirty="0"/>
            <a:t>Mírnění bolestí včetně např. bolestí hlavy (tenzních i migrenózních)</a:t>
          </a:r>
          <a:endParaRPr lang="en-US" dirty="0"/>
        </a:p>
      </dgm:t>
    </dgm:pt>
    <dgm:pt modelId="{6448BCDF-E78C-4106-9477-AF9D3DC2AD07}" type="parTrans" cxnId="{D3B75C8C-EAE8-4E65-8090-3FDE83B5E021}">
      <dgm:prSet/>
      <dgm:spPr/>
      <dgm:t>
        <a:bodyPr/>
        <a:lstStyle/>
        <a:p>
          <a:endParaRPr lang="en-US"/>
        </a:p>
      </dgm:t>
    </dgm:pt>
    <dgm:pt modelId="{489444F8-1129-4730-8477-BD703360186B}" type="sibTrans" cxnId="{D3B75C8C-EAE8-4E65-8090-3FDE83B5E021}">
      <dgm:prSet/>
      <dgm:spPr/>
      <dgm:t>
        <a:bodyPr/>
        <a:lstStyle/>
        <a:p>
          <a:endParaRPr lang="en-US"/>
        </a:p>
      </dgm:t>
    </dgm:pt>
    <dgm:pt modelId="{1ED1C1FD-579E-4E70-9A33-25919F54AF8D}">
      <dgm:prSet/>
      <dgm:spPr/>
      <dgm:t>
        <a:bodyPr/>
        <a:lstStyle/>
        <a:p>
          <a:r>
            <a:rPr lang="cs-CZ" dirty="0" err="1"/>
            <a:t>Vertebrogenní</a:t>
          </a:r>
          <a:r>
            <a:rPr lang="cs-CZ" dirty="0"/>
            <a:t> algický </a:t>
          </a:r>
          <a:r>
            <a:rPr lang="cs-CZ" dirty="0" err="1"/>
            <a:t>sy</a:t>
          </a:r>
          <a:r>
            <a:rPr lang="cs-CZ" dirty="0"/>
            <a:t>, esenciální HTN, kardiaci, fantomové bolesti</a:t>
          </a:r>
          <a:endParaRPr lang="en-US" dirty="0"/>
        </a:p>
      </dgm:t>
    </dgm:pt>
    <dgm:pt modelId="{511FFA5D-5D91-4D55-903A-6B7D1845B214}" type="parTrans" cxnId="{57D3B9A2-7051-4BB6-ACFD-B32677C32332}">
      <dgm:prSet/>
      <dgm:spPr/>
      <dgm:t>
        <a:bodyPr/>
        <a:lstStyle/>
        <a:p>
          <a:endParaRPr lang="en-US"/>
        </a:p>
      </dgm:t>
    </dgm:pt>
    <dgm:pt modelId="{7FFA5471-E30C-4918-88AF-0D7BB71D9B25}" type="sibTrans" cxnId="{57D3B9A2-7051-4BB6-ACFD-B32677C32332}">
      <dgm:prSet/>
      <dgm:spPr/>
      <dgm:t>
        <a:bodyPr/>
        <a:lstStyle/>
        <a:p>
          <a:endParaRPr lang="en-US"/>
        </a:p>
      </dgm:t>
    </dgm:pt>
    <dgm:pt modelId="{993CC565-D426-4DE6-9A40-18ED176DB4E3}">
      <dgm:prSet/>
      <dgm:spPr/>
      <dgm:t>
        <a:bodyPr/>
        <a:lstStyle/>
        <a:p>
          <a:r>
            <a:rPr lang="cs-CZ" dirty="0"/>
            <a:t>Chronická poškození: narušeno hojení - urychlení procesu</a:t>
          </a:r>
          <a:endParaRPr lang="en-US" dirty="0"/>
        </a:p>
      </dgm:t>
    </dgm:pt>
    <dgm:pt modelId="{1016A7DD-D854-451E-81B3-F8E95837A7C4}" type="parTrans" cxnId="{D96D632B-04EF-4583-959C-362C481D0016}">
      <dgm:prSet/>
      <dgm:spPr/>
      <dgm:t>
        <a:bodyPr/>
        <a:lstStyle/>
        <a:p>
          <a:endParaRPr lang="en-US"/>
        </a:p>
      </dgm:t>
    </dgm:pt>
    <dgm:pt modelId="{A054A200-6A41-45B5-9AB0-6067D67F91BD}" type="sibTrans" cxnId="{D96D632B-04EF-4583-959C-362C481D0016}">
      <dgm:prSet/>
      <dgm:spPr/>
      <dgm:t>
        <a:bodyPr/>
        <a:lstStyle/>
        <a:p>
          <a:endParaRPr lang="en-US"/>
        </a:p>
      </dgm:t>
    </dgm:pt>
    <dgm:pt modelId="{437C472B-5929-4CFD-934D-44D270C3889D}">
      <dgm:prSet/>
      <dgm:spPr/>
      <dgm:t>
        <a:bodyPr/>
        <a:lstStyle/>
        <a:p>
          <a:r>
            <a:rPr lang="cs-CZ" dirty="0"/>
            <a:t>Menstruační potíže, těhotenské problémy a součást přípravy k porodu</a:t>
          </a:r>
          <a:endParaRPr lang="en-US" dirty="0"/>
        </a:p>
      </dgm:t>
    </dgm:pt>
    <dgm:pt modelId="{76FD124A-A4F8-4115-A715-D3EDD9039DD8}" type="parTrans" cxnId="{79FBAB6F-EE09-4F45-9770-FD6EA5C8FCFF}">
      <dgm:prSet/>
      <dgm:spPr/>
      <dgm:t>
        <a:bodyPr/>
        <a:lstStyle/>
        <a:p>
          <a:endParaRPr lang="en-US"/>
        </a:p>
      </dgm:t>
    </dgm:pt>
    <dgm:pt modelId="{79F24476-9518-4B7C-AE27-7A5D03FAEE27}" type="sibTrans" cxnId="{79FBAB6F-EE09-4F45-9770-FD6EA5C8FCFF}">
      <dgm:prSet/>
      <dgm:spPr/>
      <dgm:t>
        <a:bodyPr/>
        <a:lstStyle/>
        <a:p>
          <a:endParaRPr lang="en-US"/>
        </a:p>
      </dgm:t>
    </dgm:pt>
    <dgm:pt modelId="{D338BEA9-8151-4591-B842-75F4F958FE29}">
      <dgm:prSet/>
      <dgm:spPr/>
      <dgm:t>
        <a:bodyPr/>
        <a:lstStyle/>
        <a:p>
          <a:r>
            <a:rPr lang="cs-CZ" dirty="0" err="1"/>
            <a:t>Burn-out</a:t>
          </a:r>
          <a:r>
            <a:rPr lang="cs-CZ" dirty="0"/>
            <a:t> (syndrom vyhoření), deprese, úzkostné stavy</a:t>
          </a:r>
          <a:endParaRPr lang="en-US" dirty="0"/>
        </a:p>
      </dgm:t>
    </dgm:pt>
    <dgm:pt modelId="{96405C3E-CA3F-4C12-88A9-3C33AB04689A}" type="parTrans" cxnId="{B965A7AA-74FC-4FF2-BC2F-76EB2C4BCD80}">
      <dgm:prSet/>
      <dgm:spPr/>
      <dgm:t>
        <a:bodyPr/>
        <a:lstStyle/>
        <a:p>
          <a:endParaRPr lang="en-US"/>
        </a:p>
      </dgm:t>
    </dgm:pt>
    <dgm:pt modelId="{3231C920-BC19-4B62-B3C7-3FE05350DE39}" type="sibTrans" cxnId="{B965A7AA-74FC-4FF2-BC2F-76EB2C4BCD80}">
      <dgm:prSet/>
      <dgm:spPr/>
      <dgm:t>
        <a:bodyPr/>
        <a:lstStyle/>
        <a:p>
          <a:endParaRPr lang="en-US"/>
        </a:p>
      </dgm:t>
    </dgm:pt>
    <dgm:pt modelId="{0F3BD0CF-BDE0-4403-B240-EB83C7F1AB5B}">
      <dgm:prSet/>
      <dgm:spPr/>
      <dgm:t>
        <a:bodyPr/>
        <a:lstStyle/>
        <a:p>
          <a:r>
            <a:rPr lang="cs-CZ" dirty="0"/>
            <a:t>Poruchy pozornosti a hyperaktivita u dětí (v kombinaci s tělesným cvičením)</a:t>
          </a:r>
          <a:endParaRPr lang="en-US" dirty="0"/>
        </a:p>
      </dgm:t>
    </dgm:pt>
    <dgm:pt modelId="{C3E07FA7-11C3-4664-BF0C-172C2BDAB284}" type="parTrans" cxnId="{F4EDFFE1-689F-4FE4-8183-0584C6BB2D0A}">
      <dgm:prSet/>
      <dgm:spPr/>
      <dgm:t>
        <a:bodyPr/>
        <a:lstStyle/>
        <a:p>
          <a:endParaRPr lang="en-US"/>
        </a:p>
      </dgm:t>
    </dgm:pt>
    <dgm:pt modelId="{5B2BB36F-EB21-4C8D-AF7D-622B85678F64}" type="sibTrans" cxnId="{F4EDFFE1-689F-4FE4-8183-0584C6BB2D0A}">
      <dgm:prSet/>
      <dgm:spPr/>
      <dgm:t>
        <a:bodyPr/>
        <a:lstStyle/>
        <a:p>
          <a:endParaRPr lang="en-US"/>
        </a:p>
      </dgm:t>
    </dgm:pt>
    <dgm:pt modelId="{BE23DA08-0F1C-4349-B2CD-8CD659D62708}">
      <dgm:prSet/>
      <dgm:spPr/>
      <dgm:t>
        <a:bodyPr/>
        <a:lstStyle/>
        <a:p>
          <a:r>
            <a:rPr lang="cs-CZ" dirty="0"/>
            <a:t>Poruchy spánku</a:t>
          </a:r>
          <a:endParaRPr lang="en-US" dirty="0"/>
        </a:p>
      </dgm:t>
    </dgm:pt>
    <dgm:pt modelId="{B6CE2DDD-6100-42F1-9AC1-3EEB6FE9DB8C}" type="parTrans" cxnId="{2D790D0D-E7BE-4455-A986-2E2CAC0A654E}">
      <dgm:prSet/>
      <dgm:spPr/>
      <dgm:t>
        <a:bodyPr/>
        <a:lstStyle/>
        <a:p>
          <a:endParaRPr lang="en-US"/>
        </a:p>
      </dgm:t>
    </dgm:pt>
    <dgm:pt modelId="{DAB4F274-78D4-4E60-9344-C585C6C7F3B4}" type="sibTrans" cxnId="{2D790D0D-E7BE-4455-A986-2E2CAC0A654E}">
      <dgm:prSet/>
      <dgm:spPr/>
      <dgm:t>
        <a:bodyPr/>
        <a:lstStyle/>
        <a:p>
          <a:endParaRPr lang="en-US"/>
        </a:p>
      </dgm:t>
    </dgm:pt>
    <dgm:pt modelId="{7D7EC76D-98DC-457E-9D49-178841CD9CFC}">
      <dgm:prSet/>
      <dgm:spPr/>
      <dgm:t>
        <a:bodyPr/>
        <a:lstStyle/>
        <a:p>
          <a:r>
            <a:rPr lang="cs-CZ" dirty="0"/>
            <a:t>Onkologičtí pacienti: zvýšení subjektivní kvality života</a:t>
          </a:r>
          <a:endParaRPr lang="en-US" dirty="0"/>
        </a:p>
      </dgm:t>
    </dgm:pt>
    <dgm:pt modelId="{A0981A94-B948-4527-9B8C-BFCD1BB8CFEC}" type="parTrans" cxnId="{3BE5EAC1-277F-4363-8058-0C8B389FB881}">
      <dgm:prSet/>
      <dgm:spPr/>
      <dgm:t>
        <a:bodyPr/>
        <a:lstStyle/>
        <a:p>
          <a:endParaRPr lang="en-US"/>
        </a:p>
      </dgm:t>
    </dgm:pt>
    <dgm:pt modelId="{FACE8702-DA8A-472F-B26A-C01BB89D15D5}" type="sibTrans" cxnId="{3BE5EAC1-277F-4363-8058-0C8B389FB881}">
      <dgm:prSet/>
      <dgm:spPr/>
      <dgm:t>
        <a:bodyPr/>
        <a:lstStyle/>
        <a:p>
          <a:endParaRPr lang="en-US"/>
        </a:p>
      </dgm:t>
    </dgm:pt>
    <dgm:pt modelId="{3F8EFE1D-CD00-4D30-A5DD-0551A5184ABE}">
      <dgm:prSet/>
      <dgm:spPr/>
      <dgm:t>
        <a:bodyPr/>
        <a:lstStyle/>
        <a:p>
          <a:r>
            <a:rPr lang="cs-CZ" dirty="0"/>
            <a:t>Násilí vůči dětem (léčba prchlivých rodičů), patologické hráčství (součást léčby a prevence)</a:t>
          </a:r>
          <a:endParaRPr lang="en-US" dirty="0"/>
        </a:p>
      </dgm:t>
    </dgm:pt>
    <dgm:pt modelId="{AC15B815-45BC-4136-8E7D-D9DB64158473}" type="parTrans" cxnId="{80BDD65C-1D04-4150-A397-816C1B2D7F94}">
      <dgm:prSet/>
      <dgm:spPr/>
      <dgm:t>
        <a:bodyPr/>
        <a:lstStyle/>
        <a:p>
          <a:endParaRPr lang="en-US"/>
        </a:p>
      </dgm:t>
    </dgm:pt>
    <dgm:pt modelId="{5A32D596-E542-46C3-BCC8-BEAF8B5FDEAE}" type="sibTrans" cxnId="{80BDD65C-1D04-4150-A397-816C1B2D7F94}">
      <dgm:prSet/>
      <dgm:spPr/>
      <dgm:t>
        <a:bodyPr/>
        <a:lstStyle/>
        <a:p>
          <a:endParaRPr lang="en-US"/>
        </a:p>
      </dgm:t>
    </dgm:pt>
    <dgm:pt modelId="{699290A4-751C-4036-9923-0DC0F5EFF065}">
      <dgm:prSet/>
      <dgm:spPr/>
      <dgm:t>
        <a:bodyPr/>
        <a:lstStyle/>
        <a:p>
          <a:r>
            <a:rPr lang="cs-CZ" dirty="0">
              <a:highlight>
                <a:srgbClr val="FF0000"/>
              </a:highlight>
            </a:rPr>
            <a:t>KI: schizofrenie, epilepsie, KI jednotlivých FT</a:t>
          </a:r>
          <a:endParaRPr lang="en-US" dirty="0">
            <a:highlight>
              <a:srgbClr val="FF0000"/>
            </a:highlight>
          </a:endParaRPr>
        </a:p>
      </dgm:t>
    </dgm:pt>
    <dgm:pt modelId="{EA95C69C-6C30-4F2E-B1D0-A226F62C872C}" type="parTrans" cxnId="{31B36FA1-B647-48A3-9D4D-CC267621D024}">
      <dgm:prSet/>
      <dgm:spPr/>
      <dgm:t>
        <a:bodyPr/>
        <a:lstStyle/>
        <a:p>
          <a:endParaRPr lang="en-US"/>
        </a:p>
      </dgm:t>
    </dgm:pt>
    <dgm:pt modelId="{61E7CA8D-F0F1-4AEB-A51B-EC29C0F40A95}" type="sibTrans" cxnId="{31B36FA1-B647-48A3-9D4D-CC267621D024}">
      <dgm:prSet/>
      <dgm:spPr/>
      <dgm:t>
        <a:bodyPr/>
        <a:lstStyle/>
        <a:p>
          <a:endParaRPr lang="en-US"/>
        </a:p>
      </dgm:t>
    </dgm:pt>
    <dgm:pt modelId="{EE1747B2-9EB4-4497-96D1-A3AE04966A5E}" type="pres">
      <dgm:prSet presAssocID="{9B497B91-FA40-40B0-BAAD-D88236D086B2}" presName="vert0" presStyleCnt="0">
        <dgm:presLayoutVars>
          <dgm:dir/>
          <dgm:animOne val="branch"/>
          <dgm:animLvl val="lvl"/>
        </dgm:presLayoutVars>
      </dgm:prSet>
      <dgm:spPr/>
    </dgm:pt>
    <dgm:pt modelId="{112E09D1-C3DF-4108-B3BF-7ED5C63AB90D}" type="pres">
      <dgm:prSet presAssocID="{A1736D50-DCC6-4361-B042-0C00E5B10264}" presName="thickLine" presStyleLbl="alignNode1" presStyleIdx="0" presStyleCnt="10"/>
      <dgm:spPr/>
    </dgm:pt>
    <dgm:pt modelId="{D4F065D0-4114-4D85-9C2B-60DD27109FE0}" type="pres">
      <dgm:prSet presAssocID="{A1736D50-DCC6-4361-B042-0C00E5B10264}" presName="horz1" presStyleCnt="0"/>
      <dgm:spPr/>
    </dgm:pt>
    <dgm:pt modelId="{830573AB-E97A-4236-9290-2688CE916175}" type="pres">
      <dgm:prSet presAssocID="{A1736D50-DCC6-4361-B042-0C00E5B10264}" presName="tx1" presStyleLbl="revTx" presStyleIdx="0" presStyleCnt="10"/>
      <dgm:spPr/>
    </dgm:pt>
    <dgm:pt modelId="{5CD7937B-A02E-4651-84BD-60CBC51691A7}" type="pres">
      <dgm:prSet presAssocID="{A1736D50-DCC6-4361-B042-0C00E5B10264}" presName="vert1" presStyleCnt="0"/>
      <dgm:spPr/>
    </dgm:pt>
    <dgm:pt modelId="{321843D8-75CD-4527-B5FB-47909657790F}" type="pres">
      <dgm:prSet presAssocID="{1ED1C1FD-579E-4E70-9A33-25919F54AF8D}" presName="thickLine" presStyleLbl="alignNode1" presStyleIdx="1" presStyleCnt="10"/>
      <dgm:spPr/>
    </dgm:pt>
    <dgm:pt modelId="{B2EFA724-3D56-4F7E-A0F5-B29261B73663}" type="pres">
      <dgm:prSet presAssocID="{1ED1C1FD-579E-4E70-9A33-25919F54AF8D}" presName="horz1" presStyleCnt="0"/>
      <dgm:spPr/>
    </dgm:pt>
    <dgm:pt modelId="{D3A089DF-1066-45BF-A64E-72C351EBAF08}" type="pres">
      <dgm:prSet presAssocID="{1ED1C1FD-579E-4E70-9A33-25919F54AF8D}" presName="tx1" presStyleLbl="revTx" presStyleIdx="1" presStyleCnt="10"/>
      <dgm:spPr/>
    </dgm:pt>
    <dgm:pt modelId="{D9671915-48F9-4498-8C89-7A5709EB68EA}" type="pres">
      <dgm:prSet presAssocID="{1ED1C1FD-579E-4E70-9A33-25919F54AF8D}" presName="vert1" presStyleCnt="0"/>
      <dgm:spPr/>
    </dgm:pt>
    <dgm:pt modelId="{9915AEF7-F0D2-429D-97C8-D9BF1660BA23}" type="pres">
      <dgm:prSet presAssocID="{993CC565-D426-4DE6-9A40-18ED176DB4E3}" presName="thickLine" presStyleLbl="alignNode1" presStyleIdx="2" presStyleCnt="10"/>
      <dgm:spPr/>
    </dgm:pt>
    <dgm:pt modelId="{908E84D7-8D3C-4493-AE1E-68C8223E4318}" type="pres">
      <dgm:prSet presAssocID="{993CC565-D426-4DE6-9A40-18ED176DB4E3}" presName="horz1" presStyleCnt="0"/>
      <dgm:spPr/>
    </dgm:pt>
    <dgm:pt modelId="{92009807-3999-4CB3-BB81-A3EEF0883CDF}" type="pres">
      <dgm:prSet presAssocID="{993CC565-D426-4DE6-9A40-18ED176DB4E3}" presName="tx1" presStyleLbl="revTx" presStyleIdx="2" presStyleCnt="10"/>
      <dgm:spPr/>
    </dgm:pt>
    <dgm:pt modelId="{336028BE-FE00-478F-9D83-27E3905272BD}" type="pres">
      <dgm:prSet presAssocID="{993CC565-D426-4DE6-9A40-18ED176DB4E3}" presName="vert1" presStyleCnt="0"/>
      <dgm:spPr/>
    </dgm:pt>
    <dgm:pt modelId="{F51A388E-D02B-4536-8945-451E05059663}" type="pres">
      <dgm:prSet presAssocID="{437C472B-5929-4CFD-934D-44D270C3889D}" presName="thickLine" presStyleLbl="alignNode1" presStyleIdx="3" presStyleCnt="10"/>
      <dgm:spPr/>
    </dgm:pt>
    <dgm:pt modelId="{B418FFA0-F676-4477-A6D2-1A361157CD1B}" type="pres">
      <dgm:prSet presAssocID="{437C472B-5929-4CFD-934D-44D270C3889D}" presName="horz1" presStyleCnt="0"/>
      <dgm:spPr/>
    </dgm:pt>
    <dgm:pt modelId="{75FD8D32-E9BD-4066-AB85-CDE10098BF64}" type="pres">
      <dgm:prSet presAssocID="{437C472B-5929-4CFD-934D-44D270C3889D}" presName="tx1" presStyleLbl="revTx" presStyleIdx="3" presStyleCnt="10"/>
      <dgm:spPr/>
    </dgm:pt>
    <dgm:pt modelId="{0EC4F12F-8646-4907-AC73-9AFEEDBA108E}" type="pres">
      <dgm:prSet presAssocID="{437C472B-5929-4CFD-934D-44D270C3889D}" presName="vert1" presStyleCnt="0"/>
      <dgm:spPr/>
    </dgm:pt>
    <dgm:pt modelId="{0C228A76-F924-4650-BE72-22FED3B65124}" type="pres">
      <dgm:prSet presAssocID="{D338BEA9-8151-4591-B842-75F4F958FE29}" presName="thickLine" presStyleLbl="alignNode1" presStyleIdx="4" presStyleCnt="10"/>
      <dgm:spPr/>
    </dgm:pt>
    <dgm:pt modelId="{8E89CA88-74D1-49AF-AD91-4F400FD47B71}" type="pres">
      <dgm:prSet presAssocID="{D338BEA9-8151-4591-B842-75F4F958FE29}" presName="horz1" presStyleCnt="0"/>
      <dgm:spPr/>
    </dgm:pt>
    <dgm:pt modelId="{2FEBEC15-E1BD-4728-900C-65C7BADEE3BC}" type="pres">
      <dgm:prSet presAssocID="{D338BEA9-8151-4591-B842-75F4F958FE29}" presName="tx1" presStyleLbl="revTx" presStyleIdx="4" presStyleCnt="10"/>
      <dgm:spPr/>
    </dgm:pt>
    <dgm:pt modelId="{E79A74EF-9EAF-4792-B0A0-0875EE0E26C8}" type="pres">
      <dgm:prSet presAssocID="{D338BEA9-8151-4591-B842-75F4F958FE29}" presName="vert1" presStyleCnt="0"/>
      <dgm:spPr/>
    </dgm:pt>
    <dgm:pt modelId="{20D59A85-39D0-484F-92A0-93E9587D62AF}" type="pres">
      <dgm:prSet presAssocID="{0F3BD0CF-BDE0-4403-B240-EB83C7F1AB5B}" presName="thickLine" presStyleLbl="alignNode1" presStyleIdx="5" presStyleCnt="10"/>
      <dgm:spPr/>
    </dgm:pt>
    <dgm:pt modelId="{F04903C8-5301-4691-9EEE-AC78E525AE47}" type="pres">
      <dgm:prSet presAssocID="{0F3BD0CF-BDE0-4403-B240-EB83C7F1AB5B}" presName="horz1" presStyleCnt="0"/>
      <dgm:spPr/>
    </dgm:pt>
    <dgm:pt modelId="{ACD6260B-05D2-42D8-BE0B-AF0D4C5D3F97}" type="pres">
      <dgm:prSet presAssocID="{0F3BD0CF-BDE0-4403-B240-EB83C7F1AB5B}" presName="tx1" presStyleLbl="revTx" presStyleIdx="5" presStyleCnt="10"/>
      <dgm:spPr/>
    </dgm:pt>
    <dgm:pt modelId="{FDAE0939-8E23-4445-87B1-D5502920FC12}" type="pres">
      <dgm:prSet presAssocID="{0F3BD0CF-BDE0-4403-B240-EB83C7F1AB5B}" presName="vert1" presStyleCnt="0"/>
      <dgm:spPr/>
    </dgm:pt>
    <dgm:pt modelId="{B731FA91-125B-44E4-932C-58C324D53B8E}" type="pres">
      <dgm:prSet presAssocID="{BE23DA08-0F1C-4349-B2CD-8CD659D62708}" presName="thickLine" presStyleLbl="alignNode1" presStyleIdx="6" presStyleCnt="10"/>
      <dgm:spPr/>
    </dgm:pt>
    <dgm:pt modelId="{BF1D2433-2366-4BE5-B00F-509E3BCAC7B5}" type="pres">
      <dgm:prSet presAssocID="{BE23DA08-0F1C-4349-B2CD-8CD659D62708}" presName="horz1" presStyleCnt="0"/>
      <dgm:spPr/>
    </dgm:pt>
    <dgm:pt modelId="{F4924EA9-F4D2-4267-8307-FD290B3F34E4}" type="pres">
      <dgm:prSet presAssocID="{BE23DA08-0F1C-4349-B2CD-8CD659D62708}" presName="tx1" presStyleLbl="revTx" presStyleIdx="6" presStyleCnt="10"/>
      <dgm:spPr/>
    </dgm:pt>
    <dgm:pt modelId="{1FD52911-40AE-4A7F-BFEC-7B561BA2F63B}" type="pres">
      <dgm:prSet presAssocID="{BE23DA08-0F1C-4349-B2CD-8CD659D62708}" presName="vert1" presStyleCnt="0"/>
      <dgm:spPr/>
    </dgm:pt>
    <dgm:pt modelId="{E5993BFF-2177-4B2D-8F47-ED92DAD674B2}" type="pres">
      <dgm:prSet presAssocID="{7D7EC76D-98DC-457E-9D49-178841CD9CFC}" presName="thickLine" presStyleLbl="alignNode1" presStyleIdx="7" presStyleCnt="10"/>
      <dgm:spPr/>
    </dgm:pt>
    <dgm:pt modelId="{13DAE430-2F51-4DFE-BF40-7D6F2DED7A14}" type="pres">
      <dgm:prSet presAssocID="{7D7EC76D-98DC-457E-9D49-178841CD9CFC}" presName="horz1" presStyleCnt="0"/>
      <dgm:spPr/>
    </dgm:pt>
    <dgm:pt modelId="{E4DAC880-2634-4E73-B3A3-852586817393}" type="pres">
      <dgm:prSet presAssocID="{7D7EC76D-98DC-457E-9D49-178841CD9CFC}" presName="tx1" presStyleLbl="revTx" presStyleIdx="7" presStyleCnt="10"/>
      <dgm:spPr/>
    </dgm:pt>
    <dgm:pt modelId="{2094294B-9352-4A84-BDB2-3FBA5AC69C9F}" type="pres">
      <dgm:prSet presAssocID="{7D7EC76D-98DC-457E-9D49-178841CD9CFC}" presName="vert1" presStyleCnt="0"/>
      <dgm:spPr/>
    </dgm:pt>
    <dgm:pt modelId="{FECCE90B-9C84-42E5-BF0E-B50A1B6EBF2F}" type="pres">
      <dgm:prSet presAssocID="{3F8EFE1D-CD00-4D30-A5DD-0551A5184ABE}" presName="thickLine" presStyleLbl="alignNode1" presStyleIdx="8" presStyleCnt="10"/>
      <dgm:spPr/>
    </dgm:pt>
    <dgm:pt modelId="{B79A8B2D-6F49-41A6-BC3D-3442FAD6BA38}" type="pres">
      <dgm:prSet presAssocID="{3F8EFE1D-CD00-4D30-A5DD-0551A5184ABE}" presName="horz1" presStyleCnt="0"/>
      <dgm:spPr/>
    </dgm:pt>
    <dgm:pt modelId="{CA86DE99-9A16-44D6-9FED-F6DB42D6F976}" type="pres">
      <dgm:prSet presAssocID="{3F8EFE1D-CD00-4D30-A5DD-0551A5184ABE}" presName="tx1" presStyleLbl="revTx" presStyleIdx="8" presStyleCnt="10"/>
      <dgm:spPr/>
    </dgm:pt>
    <dgm:pt modelId="{38B4C8FF-90FC-422D-8FD4-45E2110A0FC8}" type="pres">
      <dgm:prSet presAssocID="{3F8EFE1D-CD00-4D30-A5DD-0551A5184ABE}" presName="vert1" presStyleCnt="0"/>
      <dgm:spPr/>
    </dgm:pt>
    <dgm:pt modelId="{93BE394E-FD26-4701-8925-3AAC019C8EE1}" type="pres">
      <dgm:prSet presAssocID="{699290A4-751C-4036-9923-0DC0F5EFF065}" presName="thickLine" presStyleLbl="alignNode1" presStyleIdx="9" presStyleCnt="10"/>
      <dgm:spPr/>
    </dgm:pt>
    <dgm:pt modelId="{5E7503B6-E9D3-4D24-A79B-9DCB9675332C}" type="pres">
      <dgm:prSet presAssocID="{699290A4-751C-4036-9923-0DC0F5EFF065}" presName="horz1" presStyleCnt="0"/>
      <dgm:spPr/>
    </dgm:pt>
    <dgm:pt modelId="{2A348506-88AA-4A70-B096-C0F92B68540A}" type="pres">
      <dgm:prSet presAssocID="{699290A4-751C-4036-9923-0DC0F5EFF065}" presName="tx1" presStyleLbl="revTx" presStyleIdx="9" presStyleCnt="10"/>
      <dgm:spPr/>
    </dgm:pt>
    <dgm:pt modelId="{E2E81130-7946-4E40-AE78-8887E6CE5123}" type="pres">
      <dgm:prSet presAssocID="{699290A4-751C-4036-9923-0DC0F5EFF065}" presName="vert1" presStyleCnt="0"/>
      <dgm:spPr/>
    </dgm:pt>
  </dgm:ptLst>
  <dgm:cxnLst>
    <dgm:cxn modelId="{2D790D0D-E7BE-4455-A986-2E2CAC0A654E}" srcId="{9B497B91-FA40-40B0-BAAD-D88236D086B2}" destId="{BE23DA08-0F1C-4349-B2CD-8CD659D62708}" srcOrd="6" destOrd="0" parTransId="{B6CE2DDD-6100-42F1-9AC1-3EEB6FE9DB8C}" sibTransId="{DAB4F274-78D4-4E60-9344-C585C6C7F3B4}"/>
    <dgm:cxn modelId="{21ED5916-2367-4694-9FFE-E1B6871EF256}" type="presOf" srcId="{BE23DA08-0F1C-4349-B2CD-8CD659D62708}" destId="{F4924EA9-F4D2-4267-8307-FD290B3F34E4}" srcOrd="0" destOrd="0" presId="urn:microsoft.com/office/officeart/2008/layout/LinedList"/>
    <dgm:cxn modelId="{FC4A5C22-3D47-480A-92E5-8F35BBF6C520}" type="presOf" srcId="{9B497B91-FA40-40B0-BAAD-D88236D086B2}" destId="{EE1747B2-9EB4-4497-96D1-A3AE04966A5E}" srcOrd="0" destOrd="0" presId="urn:microsoft.com/office/officeart/2008/layout/LinedList"/>
    <dgm:cxn modelId="{D96D632B-04EF-4583-959C-362C481D0016}" srcId="{9B497B91-FA40-40B0-BAAD-D88236D086B2}" destId="{993CC565-D426-4DE6-9A40-18ED176DB4E3}" srcOrd="2" destOrd="0" parTransId="{1016A7DD-D854-451E-81B3-F8E95837A7C4}" sibTransId="{A054A200-6A41-45B5-9AB0-6067D67F91BD}"/>
    <dgm:cxn modelId="{6BFDDF3F-EE90-4231-BB22-60EEC6756422}" type="presOf" srcId="{1ED1C1FD-579E-4E70-9A33-25919F54AF8D}" destId="{D3A089DF-1066-45BF-A64E-72C351EBAF08}" srcOrd="0" destOrd="0" presId="urn:microsoft.com/office/officeart/2008/layout/LinedList"/>
    <dgm:cxn modelId="{80BDD65C-1D04-4150-A397-816C1B2D7F94}" srcId="{9B497B91-FA40-40B0-BAAD-D88236D086B2}" destId="{3F8EFE1D-CD00-4D30-A5DD-0551A5184ABE}" srcOrd="8" destOrd="0" parTransId="{AC15B815-45BC-4136-8E7D-D9DB64158473}" sibTransId="{5A32D596-E542-46C3-BCC8-BEAF8B5FDEAE}"/>
    <dgm:cxn modelId="{79FBAB6F-EE09-4F45-9770-FD6EA5C8FCFF}" srcId="{9B497B91-FA40-40B0-BAAD-D88236D086B2}" destId="{437C472B-5929-4CFD-934D-44D270C3889D}" srcOrd="3" destOrd="0" parTransId="{76FD124A-A4F8-4115-A715-D3EDD9039DD8}" sibTransId="{79F24476-9518-4B7C-AE27-7A5D03FAEE27}"/>
    <dgm:cxn modelId="{7786437E-235B-4B0B-8471-F0FD9B50323A}" type="presOf" srcId="{699290A4-751C-4036-9923-0DC0F5EFF065}" destId="{2A348506-88AA-4A70-B096-C0F92B68540A}" srcOrd="0" destOrd="0" presId="urn:microsoft.com/office/officeart/2008/layout/LinedList"/>
    <dgm:cxn modelId="{71E9E781-193A-4AA4-8D6F-34E114BEDB2D}" type="presOf" srcId="{7D7EC76D-98DC-457E-9D49-178841CD9CFC}" destId="{E4DAC880-2634-4E73-B3A3-852586817393}" srcOrd="0" destOrd="0" presId="urn:microsoft.com/office/officeart/2008/layout/LinedList"/>
    <dgm:cxn modelId="{A9CF9687-812A-4D17-9620-936366356B3F}" type="presOf" srcId="{437C472B-5929-4CFD-934D-44D270C3889D}" destId="{75FD8D32-E9BD-4066-AB85-CDE10098BF64}" srcOrd="0" destOrd="0" presId="urn:microsoft.com/office/officeart/2008/layout/LinedList"/>
    <dgm:cxn modelId="{A55D7888-EC43-4CE9-8523-229346BE434C}" type="presOf" srcId="{D338BEA9-8151-4591-B842-75F4F958FE29}" destId="{2FEBEC15-E1BD-4728-900C-65C7BADEE3BC}" srcOrd="0" destOrd="0" presId="urn:microsoft.com/office/officeart/2008/layout/LinedList"/>
    <dgm:cxn modelId="{D3B75C8C-EAE8-4E65-8090-3FDE83B5E021}" srcId="{9B497B91-FA40-40B0-BAAD-D88236D086B2}" destId="{A1736D50-DCC6-4361-B042-0C00E5B10264}" srcOrd="0" destOrd="0" parTransId="{6448BCDF-E78C-4106-9477-AF9D3DC2AD07}" sibTransId="{489444F8-1129-4730-8477-BD703360186B}"/>
    <dgm:cxn modelId="{31B36FA1-B647-48A3-9D4D-CC267621D024}" srcId="{9B497B91-FA40-40B0-BAAD-D88236D086B2}" destId="{699290A4-751C-4036-9923-0DC0F5EFF065}" srcOrd="9" destOrd="0" parTransId="{EA95C69C-6C30-4F2E-B1D0-A226F62C872C}" sibTransId="{61E7CA8D-F0F1-4AEB-A51B-EC29C0F40A95}"/>
    <dgm:cxn modelId="{57D3B9A2-7051-4BB6-ACFD-B32677C32332}" srcId="{9B497B91-FA40-40B0-BAAD-D88236D086B2}" destId="{1ED1C1FD-579E-4E70-9A33-25919F54AF8D}" srcOrd="1" destOrd="0" parTransId="{511FFA5D-5D91-4D55-903A-6B7D1845B214}" sibTransId="{7FFA5471-E30C-4918-88AF-0D7BB71D9B25}"/>
    <dgm:cxn modelId="{B965A7AA-74FC-4FF2-BC2F-76EB2C4BCD80}" srcId="{9B497B91-FA40-40B0-BAAD-D88236D086B2}" destId="{D338BEA9-8151-4591-B842-75F4F958FE29}" srcOrd="4" destOrd="0" parTransId="{96405C3E-CA3F-4C12-88A9-3C33AB04689A}" sibTransId="{3231C920-BC19-4B62-B3C7-3FE05350DE39}"/>
    <dgm:cxn modelId="{13474BAE-3B61-4A06-BB23-4AE7DBF26BC6}" type="presOf" srcId="{A1736D50-DCC6-4361-B042-0C00E5B10264}" destId="{830573AB-E97A-4236-9290-2688CE916175}" srcOrd="0" destOrd="0" presId="urn:microsoft.com/office/officeart/2008/layout/LinedList"/>
    <dgm:cxn modelId="{3BE5EAC1-277F-4363-8058-0C8B389FB881}" srcId="{9B497B91-FA40-40B0-BAAD-D88236D086B2}" destId="{7D7EC76D-98DC-457E-9D49-178841CD9CFC}" srcOrd="7" destOrd="0" parTransId="{A0981A94-B948-4527-9B8C-BFCD1BB8CFEC}" sibTransId="{FACE8702-DA8A-472F-B26A-C01BB89D15D5}"/>
    <dgm:cxn modelId="{F4EDFFE1-689F-4FE4-8183-0584C6BB2D0A}" srcId="{9B497B91-FA40-40B0-BAAD-D88236D086B2}" destId="{0F3BD0CF-BDE0-4403-B240-EB83C7F1AB5B}" srcOrd="5" destOrd="0" parTransId="{C3E07FA7-11C3-4664-BF0C-172C2BDAB284}" sibTransId="{5B2BB36F-EB21-4C8D-AF7D-622B85678F64}"/>
    <dgm:cxn modelId="{730D6DE9-9424-4B6F-89A0-ADAC568A25D8}" type="presOf" srcId="{0F3BD0CF-BDE0-4403-B240-EB83C7F1AB5B}" destId="{ACD6260B-05D2-42D8-BE0B-AF0D4C5D3F97}" srcOrd="0" destOrd="0" presId="urn:microsoft.com/office/officeart/2008/layout/LinedList"/>
    <dgm:cxn modelId="{5793D0EB-A412-4ED6-B334-68F8917676FE}" type="presOf" srcId="{3F8EFE1D-CD00-4D30-A5DD-0551A5184ABE}" destId="{CA86DE99-9A16-44D6-9FED-F6DB42D6F976}" srcOrd="0" destOrd="0" presId="urn:microsoft.com/office/officeart/2008/layout/LinedList"/>
    <dgm:cxn modelId="{C31924F8-882C-4AAA-834F-277F9A68382B}" type="presOf" srcId="{993CC565-D426-4DE6-9A40-18ED176DB4E3}" destId="{92009807-3999-4CB3-BB81-A3EEF0883CDF}" srcOrd="0" destOrd="0" presId="urn:microsoft.com/office/officeart/2008/layout/LinedList"/>
    <dgm:cxn modelId="{E14E80CC-43E9-407F-BF2F-5A5513782560}" type="presParOf" srcId="{EE1747B2-9EB4-4497-96D1-A3AE04966A5E}" destId="{112E09D1-C3DF-4108-B3BF-7ED5C63AB90D}" srcOrd="0" destOrd="0" presId="urn:microsoft.com/office/officeart/2008/layout/LinedList"/>
    <dgm:cxn modelId="{13D2664C-864F-429B-B420-62DCD2CAF5D4}" type="presParOf" srcId="{EE1747B2-9EB4-4497-96D1-A3AE04966A5E}" destId="{D4F065D0-4114-4D85-9C2B-60DD27109FE0}" srcOrd="1" destOrd="0" presId="urn:microsoft.com/office/officeart/2008/layout/LinedList"/>
    <dgm:cxn modelId="{EB8AEB2B-A6E6-4773-B9FC-A7662DB812FF}" type="presParOf" srcId="{D4F065D0-4114-4D85-9C2B-60DD27109FE0}" destId="{830573AB-E97A-4236-9290-2688CE916175}" srcOrd="0" destOrd="0" presId="urn:microsoft.com/office/officeart/2008/layout/LinedList"/>
    <dgm:cxn modelId="{6580FE72-CEBC-428A-BFA2-9996A7F2ECD0}" type="presParOf" srcId="{D4F065D0-4114-4D85-9C2B-60DD27109FE0}" destId="{5CD7937B-A02E-4651-84BD-60CBC51691A7}" srcOrd="1" destOrd="0" presId="urn:microsoft.com/office/officeart/2008/layout/LinedList"/>
    <dgm:cxn modelId="{9B35165E-FA5C-4F49-8E09-C546A6CA61BC}" type="presParOf" srcId="{EE1747B2-9EB4-4497-96D1-A3AE04966A5E}" destId="{321843D8-75CD-4527-B5FB-47909657790F}" srcOrd="2" destOrd="0" presId="urn:microsoft.com/office/officeart/2008/layout/LinedList"/>
    <dgm:cxn modelId="{175ED2B0-6432-4809-8D4D-B3E436FD44FC}" type="presParOf" srcId="{EE1747B2-9EB4-4497-96D1-A3AE04966A5E}" destId="{B2EFA724-3D56-4F7E-A0F5-B29261B73663}" srcOrd="3" destOrd="0" presId="urn:microsoft.com/office/officeart/2008/layout/LinedList"/>
    <dgm:cxn modelId="{3D0EE2F9-E5C5-4939-B36E-23CE5F183728}" type="presParOf" srcId="{B2EFA724-3D56-4F7E-A0F5-B29261B73663}" destId="{D3A089DF-1066-45BF-A64E-72C351EBAF08}" srcOrd="0" destOrd="0" presId="urn:microsoft.com/office/officeart/2008/layout/LinedList"/>
    <dgm:cxn modelId="{0CB86114-2A18-4D4A-91AD-4697A8212844}" type="presParOf" srcId="{B2EFA724-3D56-4F7E-A0F5-B29261B73663}" destId="{D9671915-48F9-4498-8C89-7A5709EB68EA}" srcOrd="1" destOrd="0" presId="urn:microsoft.com/office/officeart/2008/layout/LinedList"/>
    <dgm:cxn modelId="{DDFDF9E9-7EFD-44F3-A80F-DB0110E6A6ED}" type="presParOf" srcId="{EE1747B2-9EB4-4497-96D1-A3AE04966A5E}" destId="{9915AEF7-F0D2-429D-97C8-D9BF1660BA23}" srcOrd="4" destOrd="0" presId="urn:microsoft.com/office/officeart/2008/layout/LinedList"/>
    <dgm:cxn modelId="{C7A37963-7886-431E-AD02-AF045FC5D2BF}" type="presParOf" srcId="{EE1747B2-9EB4-4497-96D1-A3AE04966A5E}" destId="{908E84D7-8D3C-4493-AE1E-68C8223E4318}" srcOrd="5" destOrd="0" presId="urn:microsoft.com/office/officeart/2008/layout/LinedList"/>
    <dgm:cxn modelId="{72FF433B-AA89-49FA-83E1-3DE24FCC60FB}" type="presParOf" srcId="{908E84D7-8D3C-4493-AE1E-68C8223E4318}" destId="{92009807-3999-4CB3-BB81-A3EEF0883CDF}" srcOrd="0" destOrd="0" presId="urn:microsoft.com/office/officeart/2008/layout/LinedList"/>
    <dgm:cxn modelId="{DB99D78A-68DE-4E1D-9B63-D204EED12BC9}" type="presParOf" srcId="{908E84D7-8D3C-4493-AE1E-68C8223E4318}" destId="{336028BE-FE00-478F-9D83-27E3905272BD}" srcOrd="1" destOrd="0" presId="urn:microsoft.com/office/officeart/2008/layout/LinedList"/>
    <dgm:cxn modelId="{CCCB425F-F867-4909-B4F0-43E9482DB4B0}" type="presParOf" srcId="{EE1747B2-9EB4-4497-96D1-A3AE04966A5E}" destId="{F51A388E-D02B-4536-8945-451E05059663}" srcOrd="6" destOrd="0" presId="urn:microsoft.com/office/officeart/2008/layout/LinedList"/>
    <dgm:cxn modelId="{2615EF41-8F7C-4C35-8E11-CE56D6026C57}" type="presParOf" srcId="{EE1747B2-9EB4-4497-96D1-A3AE04966A5E}" destId="{B418FFA0-F676-4477-A6D2-1A361157CD1B}" srcOrd="7" destOrd="0" presId="urn:microsoft.com/office/officeart/2008/layout/LinedList"/>
    <dgm:cxn modelId="{70B0185A-C4FF-4A9C-86FB-3A7ABAEE1F1E}" type="presParOf" srcId="{B418FFA0-F676-4477-A6D2-1A361157CD1B}" destId="{75FD8D32-E9BD-4066-AB85-CDE10098BF64}" srcOrd="0" destOrd="0" presId="urn:microsoft.com/office/officeart/2008/layout/LinedList"/>
    <dgm:cxn modelId="{30B314F0-A655-4421-A3D2-9EA5F342603E}" type="presParOf" srcId="{B418FFA0-F676-4477-A6D2-1A361157CD1B}" destId="{0EC4F12F-8646-4907-AC73-9AFEEDBA108E}" srcOrd="1" destOrd="0" presId="urn:microsoft.com/office/officeart/2008/layout/LinedList"/>
    <dgm:cxn modelId="{9F71BDE3-2133-44CE-BCA6-C7AD2AD02FBF}" type="presParOf" srcId="{EE1747B2-9EB4-4497-96D1-A3AE04966A5E}" destId="{0C228A76-F924-4650-BE72-22FED3B65124}" srcOrd="8" destOrd="0" presId="urn:microsoft.com/office/officeart/2008/layout/LinedList"/>
    <dgm:cxn modelId="{CE30AAC2-8A4F-4EC3-8BBE-CFC9E649008A}" type="presParOf" srcId="{EE1747B2-9EB4-4497-96D1-A3AE04966A5E}" destId="{8E89CA88-74D1-49AF-AD91-4F400FD47B71}" srcOrd="9" destOrd="0" presId="urn:microsoft.com/office/officeart/2008/layout/LinedList"/>
    <dgm:cxn modelId="{C385DAF3-5A5B-4B05-804D-55A4ECB63118}" type="presParOf" srcId="{8E89CA88-74D1-49AF-AD91-4F400FD47B71}" destId="{2FEBEC15-E1BD-4728-900C-65C7BADEE3BC}" srcOrd="0" destOrd="0" presId="urn:microsoft.com/office/officeart/2008/layout/LinedList"/>
    <dgm:cxn modelId="{1DF1F684-1D72-4745-A7B3-0440E3222E95}" type="presParOf" srcId="{8E89CA88-74D1-49AF-AD91-4F400FD47B71}" destId="{E79A74EF-9EAF-4792-B0A0-0875EE0E26C8}" srcOrd="1" destOrd="0" presId="urn:microsoft.com/office/officeart/2008/layout/LinedList"/>
    <dgm:cxn modelId="{B161E709-B787-454A-BD11-2CA53E422940}" type="presParOf" srcId="{EE1747B2-9EB4-4497-96D1-A3AE04966A5E}" destId="{20D59A85-39D0-484F-92A0-93E9587D62AF}" srcOrd="10" destOrd="0" presId="urn:microsoft.com/office/officeart/2008/layout/LinedList"/>
    <dgm:cxn modelId="{ED6D2FFA-1896-4792-B91A-81AE9CF3D49F}" type="presParOf" srcId="{EE1747B2-9EB4-4497-96D1-A3AE04966A5E}" destId="{F04903C8-5301-4691-9EEE-AC78E525AE47}" srcOrd="11" destOrd="0" presId="urn:microsoft.com/office/officeart/2008/layout/LinedList"/>
    <dgm:cxn modelId="{A701B5F3-7CCF-4BF5-A93D-3705ABF258BC}" type="presParOf" srcId="{F04903C8-5301-4691-9EEE-AC78E525AE47}" destId="{ACD6260B-05D2-42D8-BE0B-AF0D4C5D3F97}" srcOrd="0" destOrd="0" presId="urn:microsoft.com/office/officeart/2008/layout/LinedList"/>
    <dgm:cxn modelId="{17C30B15-D0C3-4B3A-A269-4F0CF8DD40E8}" type="presParOf" srcId="{F04903C8-5301-4691-9EEE-AC78E525AE47}" destId="{FDAE0939-8E23-4445-87B1-D5502920FC12}" srcOrd="1" destOrd="0" presId="urn:microsoft.com/office/officeart/2008/layout/LinedList"/>
    <dgm:cxn modelId="{C9A9587C-89DC-4A47-9CF0-E5CA6F63B5A8}" type="presParOf" srcId="{EE1747B2-9EB4-4497-96D1-A3AE04966A5E}" destId="{B731FA91-125B-44E4-932C-58C324D53B8E}" srcOrd="12" destOrd="0" presId="urn:microsoft.com/office/officeart/2008/layout/LinedList"/>
    <dgm:cxn modelId="{D59F4940-6F9D-4BF0-B253-FCF56F46E67E}" type="presParOf" srcId="{EE1747B2-9EB4-4497-96D1-A3AE04966A5E}" destId="{BF1D2433-2366-4BE5-B00F-509E3BCAC7B5}" srcOrd="13" destOrd="0" presId="urn:microsoft.com/office/officeart/2008/layout/LinedList"/>
    <dgm:cxn modelId="{BFA9C28B-D8B0-4D74-8369-6FEC744CAE22}" type="presParOf" srcId="{BF1D2433-2366-4BE5-B00F-509E3BCAC7B5}" destId="{F4924EA9-F4D2-4267-8307-FD290B3F34E4}" srcOrd="0" destOrd="0" presId="urn:microsoft.com/office/officeart/2008/layout/LinedList"/>
    <dgm:cxn modelId="{82FE93D1-1135-49F3-8828-74508C476FCC}" type="presParOf" srcId="{BF1D2433-2366-4BE5-B00F-509E3BCAC7B5}" destId="{1FD52911-40AE-4A7F-BFEC-7B561BA2F63B}" srcOrd="1" destOrd="0" presId="urn:microsoft.com/office/officeart/2008/layout/LinedList"/>
    <dgm:cxn modelId="{ECF66BD6-7126-4E8D-8E82-71510EDB3D4F}" type="presParOf" srcId="{EE1747B2-9EB4-4497-96D1-A3AE04966A5E}" destId="{E5993BFF-2177-4B2D-8F47-ED92DAD674B2}" srcOrd="14" destOrd="0" presId="urn:microsoft.com/office/officeart/2008/layout/LinedList"/>
    <dgm:cxn modelId="{4039DFC5-8956-49D9-8855-CD12F51FE236}" type="presParOf" srcId="{EE1747B2-9EB4-4497-96D1-A3AE04966A5E}" destId="{13DAE430-2F51-4DFE-BF40-7D6F2DED7A14}" srcOrd="15" destOrd="0" presId="urn:microsoft.com/office/officeart/2008/layout/LinedList"/>
    <dgm:cxn modelId="{B096434F-3A13-40A2-8AAB-CB6DCF111FC4}" type="presParOf" srcId="{13DAE430-2F51-4DFE-BF40-7D6F2DED7A14}" destId="{E4DAC880-2634-4E73-B3A3-852586817393}" srcOrd="0" destOrd="0" presId="urn:microsoft.com/office/officeart/2008/layout/LinedList"/>
    <dgm:cxn modelId="{2ED17A4F-9B3D-4F18-B020-94ACAC17DB1C}" type="presParOf" srcId="{13DAE430-2F51-4DFE-BF40-7D6F2DED7A14}" destId="{2094294B-9352-4A84-BDB2-3FBA5AC69C9F}" srcOrd="1" destOrd="0" presId="urn:microsoft.com/office/officeart/2008/layout/LinedList"/>
    <dgm:cxn modelId="{45D6A143-1A50-4C9D-BA50-EFE56CD794C4}" type="presParOf" srcId="{EE1747B2-9EB4-4497-96D1-A3AE04966A5E}" destId="{FECCE90B-9C84-42E5-BF0E-B50A1B6EBF2F}" srcOrd="16" destOrd="0" presId="urn:microsoft.com/office/officeart/2008/layout/LinedList"/>
    <dgm:cxn modelId="{502DD186-5653-4A8A-99CB-8043C7E2E5E2}" type="presParOf" srcId="{EE1747B2-9EB4-4497-96D1-A3AE04966A5E}" destId="{B79A8B2D-6F49-41A6-BC3D-3442FAD6BA38}" srcOrd="17" destOrd="0" presId="urn:microsoft.com/office/officeart/2008/layout/LinedList"/>
    <dgm:cxn modelId="{7E87E209-C73A-48A6-9947-3107B9EC478D}" type="presParOf" srcId="{B79A8B2D-6F49-41A6-BC3D-3442FAD6BA38}" destId="{CA86DE99-9A16-44D6-9FED-F6DB42D6F976}" srcOrd="0" destOrd="0" presId="urn:microsoft.com/office/officeart/2008/layout/LinedList"/>
    <dgm:cxn modelId="{50AEA811-C6F3-4E24-B29B-40AEEEC612DE}" type="presParOf" srcId="{B79A8B2D-6F49-41A6-BC3D-3442FAD6BA38}" destId="{38B4C8FF-90FC-422D-8FD4-45E2110A0FC8}" srcOrd="1" destOrd="0" presId="urn:microsoft.com/office/officeart/2008/layout/LinedList"/>
    <dgm:cxn modelId="{F097CF1F-0B5B-4286-B686-607E271653E6}" type="presParOf" srcId="{EE1747B2-9EB4-4497-96D1-A3AE04966A5E}" destId="{93BE394E-FD26-4701-8925-3AAC019C8EE1}" srcOrd="18" destOrd="0" presId="urn:microsoft.com/office/officeart/2008/layout/LinedList"/>
    <dgm:cxn modelId="{129BDC27-5AC0-4DFE-BFAF-E36DE5A6C698}" type="presParOf" srcId="{EE1747B2-9EB4-4497-96D1-A3AE04966A5E}" destId="{5E7503B6-E9D3-4D24-A79B-9DCB9675332C}" srcOrd="19" destOrd="0" presId="urn:microsoft.com/office/officeart/2008/layout/LinedList"/>
    <dgm:cxn modelId="{242026A0-6F5D-4742-A67D-ABD5EA280CF7}" type="presParOf" srcId="{5E7503B6-E9D3-4D24-A79B-9DCB9675332C}" destId="{2A348506-88AA-4A70-B096-C0F92B68540A}" srcOrd="0" destOrd="0" presId="urn:microsoft.com/office/officeart/2008/layout/LinedList"/>
    <dgm:cxn modelId="{CF17F471-6740-4B5D-9A55-8EB76AF90A62}" type="presParOf" srcId="{5E7503B6-E9D3-4D24-A79B-9DCB9675332C}" destId="{E2E81130-7946-4E40-AE78-8887E6CE51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161881-467D-4258-AB55-95E75E7C86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20DA8D2-5FBA-4104-84F7-6B17FDF1F632}">
      <dgm:prSet/>
      <dgm:spPr/>
      <dgm:t>
        <a:bodyPr/>
        <a:lstStyle/>
        <a:p>
          <a:r>
            <a:rPr lang="cs-CZ" baseline="0"/>
            <a:t>1.) LOKÁLNÍ RELAXACE</a:t>
          </a:r>
          <a:endParaRPr lang="en-US"/>
        </a:p>
      </dgm:t>
    </dgm:pt>
    <dgm:pt modelId="{48E7F69C-F8F6-474A-B834-B47C571C5A82}" type="parTrans" cxnId="{5DF3EF85-23E1-49DE-8BC4-4CD9BCC21F8B}">
      <dgm:prSet/>
      <dgm:spPr/>
      <dgm:t>
        <a:bodyPr/>
        <a:lstStyle/>
        <a:p>
          <a:endParaRPr lang="en-US"/>
        </a:p>
      </dgm:t>
    </dgm:pt>
    <dgm:pt modelId="{0DD6B3E8-17F8-44CB-BEA2-567169521A4B}" type="sibTrans" cxnId="{5DF3EF85-23E1-49DE-8BC4-4CD9BCC21F8B}">
      <dgm:prSet/>
      <dgm:spPr/>
      <dgm:t>
        <a:bodyPr/>
        <a:lstStyle/>
        <a:p>
          <a:endParaRPr lang="en-US"/>
        </a:p>
      </dgm:t>
    </dgm:pt>
    <dgm:pt modelId="{0AF64DF7-415A-49BE-A962-7FB58309E461}">
      <dgm:prSet/>
      <dgm:spPr/>
      <dgm:t>
        <a:bodyPr/>
        <a:lstStyle/>
        <a:p>
          <a:r>
            <a:rPr lang="cs-CZ" baseline="0"/>
            <a:t>Využití principu reciproční inhibice, případně dalších inhibičních jevů</a:t>
          </a:r>
          <a:endParaRPr lang="en-US"/>
        </a:p>
      </dgm:t>
    </dgm:pt>
    <dgm:pt modelId="{9AB6652A-2294-494F-8ECB-5663674D8F6A}" type="parTrans" cxnId="{FD321874-1D08-4E0F-BA66-623A0C2AB2B4}">
      <dgm:prSet/>
      <dgm:spPr/>
      <dgm:t>
        <a:bodyPr/>
        <a:lstStyle/>
        <a:p>
          <a:endParaRPr lang="en-US"/>
        </a:p>
      </dgm:t>
    </dgm:pt>
    <dgm:pt modelId="{92AA537A-FCCD-408D-95C9-F6C316609FF3}" type="sibTrans" cxnId="{FD321874-1D08-4E0F-BA66-623A0C2AB2B4}">
      <dgm:prSet/>
      <dgm:spPr/>
      <dgm:t>
        <a:bodyPr/>
        <a:lstStyle/>
        <a:p>
          <a:endParaRPr lang="en-US"/>
        </a:p>
      </dgm:t>
    </dgm:pt>
    <dgm:pt modelId="{614DECC3-D3FB-4183-B10D-92B9DEEA31F9}">
      <dgm:prSet/>
      <dgm:spPr/>
      <dgm:t>
        <a:bodyPr/>
        <a:lstStyle/>
        <a:p>
          <a:r>
            <a:rPr lang="cs-CZ" baseline="0"/>
            <a:t>Kupř. PROM: zejména kyvadlového rázu: manuálně pumping dle Briskerové, závěsy, houpání</a:t>
          </a:r>
          <a:endParaRPr lang="en-US"/>
        </a:p>
      </dgm:t>
    </dgm:pt>
    <dgm:pt modelId="{75D9CA2D-DAB5-4D68-8632-775D0AC07D4F}" type="parTrans" cxnId="{B8B47593-587D-4B07-8829-F23A0E96A543}">
      <dgm:prSet/>
      <dgm:spPr/>
      <dgm:t>
        <a:bodyPr/>
        <a:lstStyle/>
        <a:p>
          <a:endParaRPr lang="en-US"/>
        </a:p>
      </dgm:t>
    </dgm:pt>
    <dgm:pt modelId="{8A977A75-CB6C-4C7A-A2CF-A47B36C64131}" type="sibTrans" cxnId="{B8B47593-587D-4B07-8829-F23A0E96A543}">
      <dgm:prSet/>
      <dgm:spPr/>
      <dgm:t>
        <a:bodyPr/>
        <a:lstStyle/>
        <a:p>
          <a:endParaRPr lang="en-US"/>
        </a:p>
      </dgm:t>
    </dgm:pt>
    <dgm:pt modelId="{5535A089-1489-44DF-A9E7-08077085B57F}">
      <dgm:prSet/>
      <dgm:spPr/>
      <dgm:t>
        <a:bodyPr/>
        <a:lstStyle/>
        <a:p>
          <a:r>
            <a:rPr lang="cs-CZ" baseline="0"/>
            <a:t>Využití inhibičního působení exspiria</a:t>
          </a:r>
          <a:endParaRPr lang="en-US"/>
        </a:p>
      </dgm:t>
    </dgm:pt>
    <dgm:pt modelId="{938C54E4-3500-45CB-B9F8-04BA0F2F47FF}" type="parTrans" cxnId="{25C15144-F247-4847-AF22-5FDA6321802D}">
      <dgm:prSet/>
      <dgm:spPr/>
      <dgm:t>
        <a:bodyPr/>
        <a:lstStyle/>
        <a:p>
          <a:endParaRPr lang="en-US"/>
        </a:p>
      </dgm:t>
    </dgm:pt>
    <dgm:pt modelId="{3A569173-D828-4F2F-8539-5156D4553D06}" type="sibTrans" cxnId="{25C15144-F247-4847-AF22-5FDA6321802D}">
      <dgm:prSet/>
      <dgm:spPr/>
      <dgm:t>
        <a:bodyPr/>
        <a:lstStyle/>
        <a:p>
          <a:endParaRPr lang="en-US"/>
        </a:p>
      </dgm:t>
    </dgm:pt>
    <dgm:pt modelId="{014044BA-0969-4FB3-AB46-46FD53B047CA}">
      <dgm:prSet/>
      <dgm:spPr/>
      <dgm:t>
        <a:bodyPr/>
        <a:lstStyle/>
        <a:p>
          <a:r>
            <a:rPr lang="cs-CZ" baseline="0"/>
            <a:t>2.) CELKOVÁ RELAXACE</a:t>
          </a:r>
          <a:endParaRPr lang="en-US"/>
        </a:p>
      </dgm:t>
    </dgm:pt>
    <dgm:pt modelId="{D3CA2E00-1635-4133-9B0B-513744CE7F2F}" type="parTrans" cxnId="{D2CF72AF-A133-42C0-8DD5-907AE9214252}">
      <dgm:prSet/>
      <dgm:spPr/>
      <dgm:t>
        <a:bodyPr/>
        <a:lstStyle/>
        <a:p>
          <a:endParaRPr lang="en-US"/>
        </a:p>
      </dgm:t>
    </dgm:pt>
    <dgm:pt modelId="{A912B8CB-43EB-4FF5-90E0-B172A6912B1B}" type="sibTrans" cxnId="{D2CF72AF-A133-42C0-8DD5-907AE9214252}">
      <dgm:prSet/>
      <dgm:spPr/>
      <dgm:t>
        <a:bodyPr/>
        <a:lstStyle/>
        <a:p>
          <a:endParaRPr lang="en-US"/>
        </a:p>
      </dgm:t>
    </dgm:pt>
    <dgm:pt modelId="{FC97C07C-B634-4E34-9FD9-52372E253A8A}">
      <dgm:prSet/>
      <dgm:spPr/>
      <dgm:t>
        <a:bodyPr/>
        <a:lstStyle/>
        <a:p>
          <a:r>
            <a:rPr lang="cs-CZ" baseline="0"/>
            <a:t>Spontánní relaxace</a:t>
          </a:r>
          <a:endParaRPr lang="en-US"/>
        </a:p>
      </dgm:t>
    </dgm:pt>
    <dgm:pt modelId="{06A55359-16E3-46F4-BEC4-CE4DF22EF6C2}" type="parTrans" cxnId="{80EC99A7-72CB-411D-AF7E-31F35995C074}">
      <dgm:prSet/>
      <dgm:spPr/>
      <dgm:t>
        <a:bodyPr/>
        <a:lstStyle/>
        <a:p>
          <a:endParaRPr lang="en-US"/>
        </a:p>
      </dgm:t>
    </dgm:pt>
    <dgm:pt modelId="{109A6E36-868D-4B42-B6F0-30AC987A24A0}" type="sibTrans" cxnId="{80EC99A7-72CB-411D-AF7E-31F35995C074}">
      <dgm:prSet/>
      <dgm:spPr/>
      <dgm:t>
        <a:bodyPr/>
        <a:lstStyle/>
        <a:p>
          <a:endParaRPr lang="en-US"/>
        </a:p>
      </dgm:t>
    </dgm:pt>
    <dgm:pt modelId="{AED04F8B-9859-4A0C-A0DC-35BC141E6A43}">
      <dgm:prSet/>
      <dgm:spPr/>
      <dgm:t>
        <a:bodyPr/>
        <a:lstStyle/>
        <a:p>
          <a:r>
            <a:rPr lang="cs-CZ" baseline="0"/>
            <a:t>Autogenní trénink</a:t>
          </a:r>
          <a:endParaRPr lang="en-US"/>
        </a:p>
      </dgm:t>
    </dgm:pt>
    <dgm:pt modelId="{81439A03-AEB2-447B-B240-4082999577DE}" type="parTrans" cxnId="{B9377E78-6A2F-495D-8D5F-2298FAF5D5ED}">
      <dgm:prSet/>
      <dgm:spPr/>
      <dgm:t>
        <a:bodyPr/>
        <a:lstStyle/>
        <a:p>
          <a:endParaRPr lang="en-US"/>
        </a:p>
      </dgm:t>
    </dgm:pt>
    <dgm:pt modelId="{D174AF39-6BD1-4FA7-AE99-07EF253061C5}" type="sibTrans" cxnId="{B9377E78-6A2F-495D-8D5F-2298FAF5D5ED}">
      <dgm:prSet/>
      <dgm:spPr/>
      <dgm:t>
        <a:bodyPr/>
        <a:lstStyle/>
        <a:p>
          <a:endParaRPr lang="en-US"/>
        </a:p>
      </dgm:t>
    </dgm:pt>
    <dgm:pt modelId="{FC7E0EEA-8F36-40E2-A323-DFF70269B918}">
      <dgm:prSet/>
      <dgm:spPr/>
      <dgm:t>
        <a:bodyPr/>
        <a:lstStyle/>
        <a:p>
          <a:r>
            <a:rPr lang="cs-CZ" baseline="0"/>
            <a:t>Progresivní relaxace</a:t>
          </a:r>
          <a:endParaRPr lang="en-US"/>
        </a:p>
      </dgm:t>
    </dgm:pt>
    <dgm:pt modelId="{42471AAB-6B48-41AA-92D4-09E5A2C00365}" type="parTrans" cxnId="{A3DCA78C-F5D1-4995-AA3C-5B0BDBECBEB1}">
      <dgm:prSet/>
      <dgm:spPr/>
      <dgm:t>
        <a:bodyPr/>
        <a:lstStyle/>
        <a:p>
          <a:endParaRPr lang="en-US"/>
        </a:p>
      </dgm:t>
    </dgm:pt>
    <dgm:pt modelId="{D8489EEA-025E-4D19-82F6-2088D88A9044}" type="sibTrans" cxnId="{A3DCA78C-F5D1-4995-AA3C-5B0BDBECBEB1}">
      <dgm:prSet/>
      <dgm:spPr/>
      <dgm:t>
        <a:bodyPr/>
        <a:lstStyle/>
        <a:p>
          <a:endParaRPr lang="en-US"/>
        </a:p>
      </dgm:t>
    </dgm:pt>
    <dgm:pt modelId="{3DF7EC59-709D-4FDD-A797-74973232AED6}">
      <dgm:prSet/>
      <dgm:spPr/>
      <dgm:t>
        <a:bodyPr/>
        <a:lstStyle/>
        <a:p>
          <a:r>
            <a:rPr lang="cs-CZ" baseline="0"/>
            <a:t>Canisterapie, hypnóza, muzikoterapie, aromaterapie</a:t>
          </a:r>
          <a:endParaRPr lang="en-US"/>
        </a:p>
      </dgm:t>
    </dgm:pt>
    <dgm:pt modelId="{37F577AF-0115-4EAA-BE51-015A85783A1E}" type="parTrans" cxnId="{ACFF791C-CE3E-4C53-9447-C04E44E625B5}">
      <dgm:prSet/>
      <dgm:spPr/>
      <dgm:t>
        <a:bodyPr/>
        <a:lstStyle/>
        <a:p>
          <a:endParaRPr lang="en-US"/>
        </a:p>
      </dgm:t>
    </dgm:pt>
    <dgm:pt modelId="{F69EBA49-7BB9-4B1E-B25B-394CF71FA443}" type="sibTrans" cxnId="{ACFF791C-CE3E-4C53-9447-C04E44E625B5}">
      <dgm:prSet/>
      <dgm:spPr/>
      <dgm:t>
        <a:bodyPr/>
        <a:lstStyle/>
        <a:p>
          <a:endParaRPr lang="en-US"/>
        </a:p>
      </dgm:t>
    </dgm:pt>
    <dgm:pt modelId="{5B43B495-789F-4EFF-8777-38940477BF2A}">
      <dgm:prSet/>
      <dgm:spPr/>
      <dgm:t>
        <a:bodyPr/>
        <a:lstStyle/>
        <a:p>
          <a:r>
            <a:rPr lang="cs-CZ" baseline="0"/>
            <a:t>Prostředky FT: AVS, celková hydroterapie, masáž</a:t>
          </a:r>
          <a:endParaRPr lang="en-US"/>
        </a:p>
      </dgm:t>
    </dgm:pt>
    <dgm:pt modelId="{71A3CE0F-4954-439A-AC6F-6A279BCD20F1}" type="parTrans" cxnId="{8E3FBA72-EC0D-4ABD-9425-D54D3E854378}">
      <dgm:prSet/>
      <dgm:spPr/>
      <dgm:t>
        <a:bodyPr/>
        <a:lstStyle/>
        <a:p>
          <a:endParaRPr lang="en-US"/>
        </a:p>
      </dgm:t>
    </dgm:pt>
    <dgm:pt modelId="{6C2A1C87-C8E2-46DE-A1DB-A0A11C23F8A4}" type="sibTrans" cxnId="{8E3FBA72-EC0D-4ABD-9425-D54D3E854378}">
      <dgm:prSet/>
      <dgm:spPr/>
      <dgm:t>
        <a:bodyPr/>
        <a:lstStyle/>
        <a:p>
          <a:endParaRPr lang="en-US"/>
        </a:p>
      </dgm:t>
    </dgm:pt>
    <dgm:pt modelId="{C0171F1F-9635-4A19-B28F-04C8DAF80647}">
      <dgm:prSet/>
      <dgm:spPr/>
      <dgm:t>
        <a:bodyPr/>
        <a:lstStyle/>
        <a:p>
          <a:r>
            <a:rPr lang="cs-CZ" baseline="0"/>
            <a:t>Využití bio-feedbacku k relaxaci</a:t>
          </a:r>
          <a:endParaRPr lang="en-US"/>
        </a:p>
      </dgm:t>
    </dgm:pt>
    <dgm:pt modelId="{9BE8D66D-3356-47F8-9ABE-C0CAFDCF2B72}" type="parTrans" cxnId="{A0A3FA80-09DB-4E90-B1BF-EED6162B59B2}">
      <dgm:prSet/>
      <dgm:spPr/>
      <dgm:t>
        <a:bodyPr/>
        <a:lstStyle/>
        <a:p>
          <a:endParaRPr lang="en-US"/>
        </a:p>
      </dgm:t>
    </dgm:pt>
    <dgm:pt modelId="{38ED6491-8DD8-4FC9-83E5-1A45F6E3A89E}" type="sibTrans" cxnId="{A0A3FA80-09DB-4E90-B1BF-EED6162B59B2}">
      <dgm:prSet/>
      <dgm:spPr/>
      <dgm:t>
        <a:bodyPr/>
        <a:lstStyle/>
        <a:p>
          <a:endParaRPr lang="en-US"/>
        </a:p>
      </dgm:t>
    </dgm:pt>
    <dgm:pt modelId="{6EC37277-89F5-4C25-AF76-C268E54BC125}">
      <dgm:prSet/>
      <dgm:spPr/>
      <dgm:t>
        <a:bodyPr/>
        <a:lstStyle/>
        <a:p>
          <a:r>
            <a:rPr lang="cs-CZ" baseline="0"/>
            <a:t>Jóga v relaxaci</a:t>
          </a:r>
          <a:endParaRPr lang="en-US"/>
        </a:p>
      </dgm:t>
    </dgm:pt>
    <dgm:pt modelId="{CA9A9C96-5386-4AA6-95EF-1F0677351AA5}" type="parTrans" cxnId="{40A31C08-85F8-4262-9C22-544DA951F50D}">
      <dgm:prSet/>
      <dgm:spPr/>
      <dgm:t>
        <a:bodyPr/>
        <a:lstStyle/>
        <a:p>
          <a:endParaRPr lang="en-US"/>
        </a:p>
      </dgm:t>
    </dgm:pt>
    <dgm:pt modelId="{4CEED234-5B09-48C8-9D71-35B22CFE3EF9}" type="sibTrans" cxnId="{40A31C08-85F8-4262-9C22-544DA951F50D}">
      <dgm:prSet/>
      <dgm:spPr/>
      <dgm:t>
        <a:bodyPr/>
        <a:lstStyle/>
        <a:p>
          <a:endParaRPr lang="en-US"/>
        </a:p>
      </dgm:t>
    </dgm:pt>
    <dgm:pt modelId="{A2A4239B-F54C-4F7D-9480-886D7B740DA7}">
      <dgm:prSet/>
      <dgm:spPr/>
      <dgm:t>
        <a:bodyPr/>
        <a:lstStyle/>
        <a:p>
          <a:r>
            <a:rPr lang="cs-CZ" baseline="0"/>
            <a:t>Meditace </a:t>
          </a:r>
          <a:endParaRPr lang="en-US"/>
        </a:p>
      </dgm:t>
    </dgm:pt>
    <dgm:pt modelId="{A3CC6EE0-DCED-45A8-A49D-6A33C066611B}" type="parTrans" cxnId="{1C579C9E-B1FE-4212-96F4-6381791D1BB7}">
      <dgm:prSet/>
      <dgm:spPr/>
      <dgm:t>
        <a:bodyPr/>
        <a:lstStyle/>
        <a:p>
          <a:endParaRPr lang="en-US"/>
        </a:p>
      </dgm:t>
    </dgm:pt>
    <dgm:pt modelId="{0EC6CE45-D083-4453-90AC-446DD8A3AF77}" type="sibTrans" cxnId="{1C579C9E-B1FE-4212-96F4-6381791D1BB7}">
      <dgm:prSet/>
      <dgm:spPr/>
      <dgm:t>
        <a:bodyPr/>
        <a:lstStyle/>
        <a:p>
          <a:endParaRPr lang="en-US"/>
        </a:p>
      </dgm:t>
    </dgm:pt>
    <dgm:pt modelId="{36814EC6-0C59-44DE-8872-0FDBC79BE29D}">
      <dgm:prSet/>
      <dgm:spPr/>
      <dgm:t>
        <a:bodyPr/>
        <a:lstStyle/>
        <a:p>
          <a:r>
            <a:rPr lang="cs-CZ" baseline="0">
              <a:latin typeface="Sagona Book"/>
            </a:rPr>
            <a:t>Feldenkraisova</a:t>
          </a:r>
          <a:r>
            <a:rPr lang="cs-CZ" baseline="0"/>
            <a:t> metoda </a:t>
          </a:r>
          <a:endParaRPr lang="en-US"/>
        </a:p>
      </dgm:t>
    </dgm:pt>
    <dgm:pt modelId="{D3CF23F5-8CF8-43A2-A4CA-5EFF75FC2E0A}" type="parTrans" cxnId="{439AA8B3-EEE8-4745-A4D6-607DC455E134}">
      <dgm:prSet/>
      <dgm:spPr/>
      <dgm:t>
        <a:bodyPr/>
        <a:lstStyle/>
        <a:p>
          <a:endParaRPr lang="en-US"/>
        </a:p>
      </dgm:t>
    </dgm:pt>
    <dgm:pt modelId="{9BD4CD47-F7C5-43D5-8DD4-91D14A19D266}" type="sibTrans" cxnId="{439AA8B3-EEE8-4745-A4D6-607DC455E134}">
      <dgm:prSet/>
      <dgm:spPr/>
      <dgm:t>
        <a:bodyPr/>
        <a:lstStyle/>
        <a:p>
          <a:endParaRPr lang="en-US"/>
        </a:p>
      </dgm:t>
    </dgm:pt>
    <dgm:pt modelId="{40FE17F9-FF61-47C5-918C-88DE701423AF}">
      <dgm:prSet phldr="0"/>
      <dgm:spPr/>
      <dgm:t>
        <a:bodyPr/>
        <a:lstStyle/>
        <a:p>
          <a:pPr rtl="0"/>
          <a:r>
            <a:rPr lang="cs-CZ" dirty="0">
              <a:latin typeface="Sagona Book"/>
            </a:rPr>
            <a:t>Alexandrova metoda</a:t>
          </a:r>
        </a:p>
      </dgm:t>
    </dgm:pt>
    <dgm:pt modelId="{D1DC43CF-21A7-493B-B552-E1AEC8416FFC}" type="parTrans" cxnId="{5931B6E0-5F47-4C48-8F4A-827B4991F43B}">
      <dgm:prSet/>
      <dgm:spPr/>
    </dgm:pt>
    <dgm:pt modelId="{A648B0AE-0E7F-4DE5-9CE6-23A58AF8B199}" type="sibTrans" cxnId="{5931B6E0-5F47-4C48-8F4A-827B4991F43B}">
      <dgm:prSet/>
      <dgm:spPr/>
    </dgm:pt>
    <dgm:pt modelId="{1A08D31E-2ED1-4455-81E9-DA7071B4EC9D}" type="pres">
      <dgm:prSet presAssocID="{20161881-467D-4258-AB55-95E75E7C86F4}" presName="vert0" presStyleCnt="0">
        <dgm:presLayoutVars>
          <dgm:dir/>
          <dgm:animOne val="branch"/>
          <dgm:animLvl val="lvl"/>
        </dgm:presLayoutVars>
      </dgm:prSet>
      <dgm:spPr/>
    </dgm:pt>
    <dgm:pt modelId="{E03E6A90-76C5-4D3E-B94C-64D8E3313C7F}" type="pres">
      <dgm:prSet presAssocID="{C20DA8D2-5FBA-4104-84F7-6B17FDF1F632}" presName="thickLine" presStyleLbl="alignNode1" presStyleIdx="0" presStyleCnt="15"/>
      <dgm:spPr/>
    </dgm:pt>
    <dgm:pt modelId="{96277ECE-7FC1-4C88-B6A4-A47DA9F39BB3}" type="pres">
      <dgm:prSet presAssocID="{C20DA8D2-5FBA-4104-84F7-6B17FDF1F632}" presName="horz1" presStyleCnt="0"/>
      <dgm:spPr/>
    </dgm:pt>
    <dgm:pt modelId="{0D0C13FD-6296-4130-A9F8-FC2F87A4FE34}" type="pres">
      <dgm:prSet presAssocID="{C20DA8D2-5FBA-4104-84F7-6B17FDF1F632}" presName="tx1" presStyleLbl="revTx" presStyleIdx="0" presStyleCnt="15"/>
      <dgm:spPr/>
    </dgm:pt>
    <dgm:pt modelId="{DDF0E09A-7942-4498-BBFF-4AF0F1B11E25}" type="pres">
      <dgm:prSet presAssocID="{C20DA8D2-5FBA-4104-84F7-6B17FDF1F632}" presName="vert1" presStyleCnt="0"/>
      <dgm:spPr/>
    </dgm:pt>
    <dgm:pt modelId="{D80E3CB1-20B9-4473-8586-AEC300A0F6E8}" type="pres">
      <dgm:prSet presAssocID="{0AF64DF7-415A-49BE-A962-7FB58309E461}" presName="thickLine" presStyleLbl="alignNode1" presStyleIdx="1" presStyleCnt="15"/>
      <dgm:spPr/>
    </dgm:pt>
    <dgm:pt modelId="{69B45432-FA15-477D-8E91-440CBD40B595}" type="pres">
      <dgm:prSet presAssocID="{0AF64DF7-415A-49BE-A962-7FB58309E461}" presName="horz1" presStyleCnt="0"/>
      <dgm:spPr/>
    </dgm:pt>
    <dgm:pt modelId="{481BE8D5-FA99-4FEB-A6AF-DD1D74FBFDEE}" type="pres">
      <dgm:prSet presAssocID="{0AF64DF7-415A-49BE-A962-7FB58309E461}" presName="tx1" presStyleLbl="revTx" presStyleIdx="1" presStyleCnt="15"/>
      <dgm:spPr/>
    </dgm:pt>
    <dgm:pt modelId="{59073CED-0574-4909-8D01-59DB706E17E1}" type="pres">
      <dgm:prSet presAssocID="{0AF64DF7-415A-49BE-A962-7FB58309E461}" presName="vert1" presStyleCnt="0"/>
      <dgm:spPr/>
    </dgm:pt>
    <dgm:pt modelId="{9FE47D9D-E932-4A60-BFA7-516B37B0B41D}" type="pres">
      <dgm:prSet presAssocID="{614DECC3-D3FB-4183-B10D-92B9DEEA31F9}" presName="thickLine" presStyleLbl="alignNode1" presStyleIdx="2" presStyleCnt="15"/>
      <dgm:spPr/>
    </dgm:pt>
    <dgm:pt modelId="{928DE464-1BB3-4700-B3D9-2F888295C219}" type="pres">
      <dgm:prSet presAssocID="{614DECC3-D3FB-4183-B10D-92B9DEEA31F9}" presName="horz1" presStyleCnt="0"/>
      <dgm:spPr/>
    </dgm:pt>
    <dgm:pt modelId="{E09DD59C-E1EF-4F6B-BE43-88FCBC10D676}" type="pres">
      <dgm:prSet presAssocID="{614DECC3-D3FB-4183-B10D-92B9DEEA31F9}" presName="tx1" presStyleLbl="revTx" presStyleIdx="2" presStyleCnt="15"/>
      <dgm:spPr/>
    </dgm:pt>
    <dgm:pt modelId="{B1E5E7EB-303E-450B-9585-0B260F10E176}" type="pres">
      <dgm:prSet presAssocID="{614DECC3-D3FB-4183-B10D-92B9DEEA31F9}" presName="vert1" presStyleCnt="0"/>
      <dgm:spPr/>
    </dgm:pt>
    <dgm:pt modelId="{E35E1234-EBF7-41C0-87BB-16ACDDFF2026}" type="pres">
      <dgm:prSet presAssocID="{5535A089-1489-44DF-A9E7-08077085B57F}" presName="thickLine" presStyleLbl="alignNode1" presStyleIdx="3" presStyleCnt="15"/>
      <dgm:spPr/>
    </dgm:pt>
    <dgm:pt modelId="{11F1D7D0-8F63-486E-A269-64BC6FF90331}" type="pres">
      <dgm:prSet presAssocID="{5535A089-1489-44DF-A9E7-08077085B57F}" presName="horz1" presStyleCnt="0"/>
      <dgm:spPr/>
    </dgm:pt>
    <dgm:pt modelId="{D46B9998-7CCD-46EE-9D29-C6FC7031CCB4}" type="pres">
      <dgm:prSet presAssocID="{5535A089-1489-44DF-A9E7-08077085B57F}" presName="tx1" presStyleLbl="revTx" presStyleIdx="3" presStyleCnt="15"/>
      <dgm:spPr/>
    </dgm:pt>
    <dgm:pt modelId="{6DAC4202-EE47-4B20-B216-6015CDDDCBF5}" type="pres">
      <dgm:prSet presAssocID="{5535A089-1489-44DF-A9E7-08077085B57F}" presName="vert1" presStyleCnt="0"/>
      <dgm:spPr/>
    </dgm:pt>
    <dgm:pt modelId="{6A0600D5-D475-41BF-9AD4-A0EEA0133BBF}" type="pres">
      <dgm:prSet presAssocID="{014044BA-0969-4FB3-AB46-46FD53B047CA}" presName="thickLine" presStyleLbl="alignNode1" presStyleIdx="4" presStyleCnt="15"/>
      <dgm:spPr/>
    </dgm:pt>
    <dgm:pt modelId="{24F9EDA5-BF58-497E-A25D-E59454E56289}" type="pres">
      <dgm:prSet presAssocID="{014044BA-0969-4FB3-AB46-46FD53B047CA}" presName="horz1" presStyleCnt="0"/>
      <dgm:spPr/>
    </dgm:pt>
    <dgm:pt modelId="{111E568A-6AF6-40DC-83D2-25D012EDBD87}" type="pres">
      <dgm:prSet presAssocID="{014044BA-0969-4FB3-AB46-46FD53B047CA}" presName="tx1" presStyleLbl="revTx" presStyleIdx="4" presStyleCnt="15"/>
      <dgm:spPr/>
    </dgm:pt>
    <dgm:pt modelId="{CDABA53F-A1C4-4D2F-98A0-A7501F453B90}" type="pres">
      <dgm:prSet presAssocID="{014044BA-0969-4FB3-AB46-46FD53B047CA}" presName="vert1" presStyleCnt="0"/>
      <dgm:spPr/>
    </dgm:pt>
    <dgm:pt modelId="{B3E84B71-543C-4C02-9F43-1095ACAC8F44}" type="pres">
      <dgm:prSet presAssocID="{FC97C07C-B634-4E34-9FD9-52372E253A8A}" presName="thickLine" presStyleLbl="alignNode1" presStyleIdx="5" presStyleCnt="15"/>
      <dgm:spPr/>
    </dgm:pt>
    <dgm:pt modelId="{7DAFC50A-85E5-49CD-BEE8-7C85FF04EF4F}" type="pres">
      <dgm:prSet presAssocID="{FC97C07C-B634-4E34-9FD9-52372E253A8A}" presName="horz1" presStyleCnt="0"/>
      <dgm:spPr/>
    </dgm:pt>
    <dgm:pt modelId="{273A3250-88A7-4563-B9DE-9A07B3C4DE01}" type="pres">
      <dgm:prSet presAssocID="{FC97C07C-B634-4E34-9FD9-52372E253A8A}" presName="tx1" presStyleLbl="revTx" presStyleIdx="5" presStyleCnt="15"/>
      <dgm:spPr/>
    </dgm:pt>
    <dgm:pt modelId="{8E838D8D-B7C3-499E-BDF6-6765C4D58955}" type="pres">
      <dgm:prSet presAssocID="{FC97C07C-B634-4E34-9FD9-52372E253A8A}" presName="vert1" presStyleCnt="0"/>
      <dgm:spPr/>
    </dgm:pt>
    <dgm:pt modelId="{73D0CFAC-D6D6-42D8-9E70-ECAFD7408763}" type="pres">
      <dgm:prSet presAssocID="{AED04F8B-9859-4A0C-A0DC-35BC141E6A43}" presName="thickLine" presStyleLbl="alignNode1" presStyleIdx="6" presStyleCnt="15"/>
      <dgm:spPr/>
    </dgm:pt>
    <dgm:pt modelId="{25C72026-77CE-4CAA-9B24-1F1DDFA82694}" type="pres">
      <dgm:prSet presAssocID="{AED04F8B-9859-4A0C-A0DC-35BC141E6A43}" presName="horz1" presStyleCnt="0"/>
      <dgm:spPr/>
    </dgm:pt>
    <dgm:pt modelId="{0746AA2D-E47E-4080-B88E-BF25F209C823}" type="pres">
      <dgm:prSet presAssocID="{AED04F8B-9859-4A0C-A0DC-35BC141E6A43}" presName="tx1" presStyleLbl="revTx" presStyleIdx="6" presStyleCnt="15"/>
      <dgm:spPr/>
    </dgm:pt>
    <dgm:pt modelId="{5F5536BF-EDD2-43FA-BD98-8F6F0F53BC70}" type="pres">
      <dgm:prSet presAssocID="{AED04F8B-9859-4A0C-A0DC-35BC141E6A43}" presName="vert1" presStyleCnt="0"/>
      <dgm:spPr/>
    </dgm:pt>
    <dgm:pt modelId="{4EB8D618-D981-4D0E-A7B5-457FF6A6C272}" type="pres">
      <dgm:prSet presAssocID="{FC7E0EEA-8F36-40E2-A323-DFF70269B918}" presName="thickLine" presStyleLbl="alignNode1" presStyleIdx="7" presStyleCnt="15"/>
      <dgm:spPr/>
    </dgm:pt>
    <dgm:pt modelId="{5402072D-E2F9-41F3-A646-B37E8BC97D6A}" type="pres">
      <dgm:prSet presAssocID="{FC7E0EEA-8F36-40E2-A323-DFF70269B918}" presName="horz1" presStyleCnt="0"/>
      <dgm:spPr/>
    </dgm:pt>
    <dgm:pt modelId="{9A61596C-20D9-45B9-957F-D7E5E08F3B83}" type="pres">
      <dgm:prSet presAssocID="{FC7E0EEA-8F36-40E2-A323-DFF70269B918}" presName="tx1" presStyleLbl="revTx" presStyleIdx="7" presStyleCnt="15"/>
      <dgm:spPr/>
    </dgm:pt>
    <dgm:pt modelId="{7544E7CD-BD95-4316-8D61-F6C4E13AD8B2}" type="pres">
      <dgm:prSet presAssocID="{FC7E0EEA-8F36-40E2-A323-DFF70269B918}" presName="vert1" presStyleCnt="0"/>
      <dgm:spPr/>
    </dgm:pt>
    <dgm:pt modelId="{0F48F7D6-FA19-4DA1-9BDF-C9FF645D4DEA}" type="pres">
      <dgm:prSet presAssocID="{3DF7EC59-709D-4FDD-A797-74973232AED6}" presName="thickLine" presStyleLbl="alignNode1" presStyleIdx="8" presStyleCnt="15"/>
      <dgm:spPr/>
    </dgm:pt>
    <dgm:pt modelId="{09A3DA30-5463-465C-8A70-0DACBF72CE9E}" type="pres">
      <dgm:prSet presAssocID="{3DF7EC59-709D-4FDD-A797-74973232AED6}" presName="horz1" presStyleCnt="0"/>
      <dgm:spPr/>
    </dgm:pt>
    <dgm:pt modelId="{A38101B6-95FF-4A35-B61F-75AA9DED8F33}" type="pres">
      <dgm:prSet presAssocID="{3DF7EC59-709D-4FDD-A797-74973232AED6}" presName="tx1" presStyleLbl="revTx" presStyleIdx="8" presStyleCnt="15"/>
      <dgm:spPr/>
    </dgm:pt>
    <dgm:pt modelId="{CCD0FADE-4097-4517-AE4E-DBED5336BCDF}" type="pres">
      <dgm:prSet presAssocID="{3DF7EC59-709D-4FDD-A797-74973232AED6}" presName="vert1" presStyleCnt="0"/>
      <dgm:spPr/>
    </dgm:pt>
    <dgm:pt modelId="{5257C521-9976-4B40-A556-D5B2748D79E7}" type="pres">
      <dgm:prSet presAssocID="{5B43B495-789F-4EFF-8777-38940477BF2A}" presName="thickLine" presStyleLbl="alignNode1" presStyleIdx="9" presStyleCnt="15"/>
      <dgm:spPr/>
    </dgm:pt>
    <dgm:pt modelId="{29E9BE89-4ACA-4105-8C8F-1B87ECD1ACC6}" type="pres">
      <dgm:prSet presAssocID="{5B43B495-789F-4EFF-8777-38940477BF2A}" presName="horz1" presStyleCnt="0"/>
      <dgm:spPr/>
    </dgm:pt>
    <dgm:pt modelId="{82EC301A-BC18-42D4-996B-F4FDE385F653}" type="pres">
      <dgm:prSet presAssocID="{5B43B495-789F-4EFF-8777-38940477BF2A}" presName="tx1" presStyleLbl="revTx" presStyleIdx="9" presStyleCnt="15"/>
      <dgm:spPr/>
    </dgm:pt>
    <dgm:pt modelId="{B59E0902-C457-4791-93FB-C4FFA96A6DD0}" type="pres">
      <dgm:prSet presAssocID="{5B43B495-789F-4EFF-8777-38940477BF2A}" presName="vert1" presStyleCnt="0"/>
      <dgm:spPr/>
    </dgm:pt>
    <dgm:pt modelId="{D2176754-FB1D-406D-AB7C-AF55C3C0C454}" type="pres">
      <dgm:prSet presAssocID="{C0171F1F-9635-4A19-B28F-04C8DAF80647}" presName="thickLine" presStyleLbl="alignNode1" presStyleIdx="10" presStyleCnt="15"/>
      <dgm:spPr/>
    </dgm:pt>
    <dgm:pt modelId="{7B94E5C1-7690-4C85-82D8-EB4797EA24B7}" type="pres">
      <dgm:prSet presAssocID="{C0171F1F-9635-4A19-B28F-04C8DAF80647}" presName="horz1" presStyleCnt="0"/>
      <dgm:spPr/>
    </dgm:pt>
    <dgm:pt modelId="{A7CF1A50-76A7-4E53-8FC2-69E3625483AC}" type="pres">
      <dgm:prSet presAssocID="{C0171F1F-9635-4A19-B28F-04C8DAF80647}" presName="tx1" presStyleLbl="revTx" presStyleIdx="10" presStyleCnt="15"/>
      <dgm:spPr/>
    </dgm:pt>
    <dgm:pt modelId="{6ADB97F0-5F17-434D-AE22-FF0235C83BD0}" type="pres">
      <dgm:prSet presAssocID="{C0171F1F-9635-4A19-B28F-04C8DAF80647}" presName="vert1" presStyleCnt="0"/>
      <dgm:spPr/>
    </dgm:pt>
    <dgm:pt modelId="{7F5A619D-3577-4485-87EC-65548DBE36B3}" type="pres">
      <dgm:prSet presAssocID="{6EC37277-89F5-4C25-AF76-C268E54BC125}" presName="thickLine" presStyleLbl="alignNode1" presStyleIdx="11" presStyleCnt="15"/>
      <dgm:spPr/>
    </dgm:pt>
    <dgm:pt modelId="{AAA1D694-5084-40A9-A2B3-F1F7C7D7BD17}" type="pres">
      <dgm:prSet presAssocID="{6EC37277-89F5-4C25-AF76-C268E54BC125}" presName="horz1" presStyleCnt="0"/>
      <dgm:spPr/>
    </dgm:pt>
    <dgm:pt modelId="{1D44B624-45A4-4A0C-852E-3225F65E642B}" type="pres">
      <dgm:prSet presAssocID="{6EC37277-89F5-4C25-AF76-C268E54BC125}" presName="tx1" presStyleLbl="revTx" presStyleIdx="11" presStyleCnt="15"/>
      <dgm:spPr/>
    </dgm:pt>
    <dgm:pt modelId="{3453CFCE-4AD3-4B85-B4B3-A3230C364DA3}" type="pres">
      <dgm:prSet presAssocID="{6EC37277-89F5-4C25-AF76-C268E54BC125}" presName="vert1" presStyleCnt="0"/>
      <dgm:spPr/>
    </dgm:pt>
    <dgm:pt modelId="{F5853123-1972-45CD-8053-C5046A60BC4C}" type="pres">
      <dgm:prSet presAssocID="{A2A4239B-F54C-4F7D-9480-886D7B740DA7}" presName="thickLine" presStyleLbl="alignNode1" presStyleIdx="12" presStyleCnt="15"/>
      <dgm:spPr/>
    </dgm:pt>
    <dgm:pt modelId="{D5E81F71-A244-48FE-9FB3-700C374E941E}" type="pres">
      <dgm:prSet presAssocID="{A2A4239B-F54C-4F7D-9480-886D7B740DA7}" presName="horz1" presStyleCnt="0"/>
      <dgm:spPr/>
    </dgm:pt>
    <dgm:pt modelId="{B62DD93C-DB83-4DF0-898F-7E6538C41FBC}" type="pres">
      <dgm:prSet presAssocID="{A2A4239B-F54C-4F7D-9480-886D7B740DA7}" presName="tx1" presStyleLbl="revTx" presStyleIdx="12" presStyleCnt="15"/>
      <dgm:spPr/>
    </dgm:pt>
    <dgm:pt modelId="{705EFA4C-5EA5-4231-8376-DFC5C3F8F8F6}" type="pres">
      <dgm:prSet presAssocID="{A2A4239B-F54C-4F7D-9480-886D7B740DA7}" presName="vert1" presStyleCnt="0"/>
      <dgm:spPr/>
    </dgm:pt>
    <dgm:pt modelId="{F755723C-02F1-467C-B2E8-19BA84675A68}" type="pres">
      <dgm:prSet presAssocID="{36814EC6-0C59-44DE-8872-0FDBC79BE29D}" presName="thickLine" presStyleLbl="alignNode1" presStyleIdx="13" presStyleCnt="15"/>
      <dgm:spPr/>
    </dgm:pt>
    <dgm:pt modelId="{A5E5E152-058D-449B-9F5C-70AF8F90876E}" type="pres">
      <dgm:prSet presAssocID="{36814EC6-0C59-44DE-8872-0FDBC79BE29D}" presName="horz1" presStyleCnt="0"/>
      <dgm:spPr/>
    </dgm:pt>
    <dgm:pt modelId="{910A2F4B-AA1A-4C7C-9D89-842269E4AA03}" type="pres">
      <dgm:prSet presAssocID="{36814EC6-0C59-44DE-8872-0FDBC79BE29D}" presName="tx1" presStyleLbl="revTx" presStyleIdx="13" presStyleCnt="15"/>
      <dgm:spPr/>
    </dgm:pt>
    <dgm:pt modelId="{AD900AAE-3F91-4C68-99FB-906FBEF55C93}" type="pres">
      <dgm:prSet presAssocID="{36814EC6-0C59-44DE-8872-0FDBC79BE29D}" presName="vert1" presStyleCnt="0"/>
      <dgm:spPr/>
    </dgm:pt>
    <dgm:pt modelId="{AA9AF885-F2CA-47A0-B9AA-2A3124627A3D}" type="pres">
      <dgm:prSet presAssocID="{40FE17F9-FF61-47C5-918C-88DE701423AF}" presName="thickLine" presStyleLbl="alignNode1" presStyleIdx="14" presStyleCnt="15"/>
      <dgm:spPr/>
    </dgm:pt>
    <dgm:pt modelId="{7A818D36-F9E3-44AF-A15C-D5D87AE6522D}" type="pres">
      <dgm:prSet presAssocID="{40FE17F9-FF61-47C5-918C-88DE701423AF}" presName="horz1" presStyleCnt="0"/>
      <dgm:spPr/>
    </dgm:pt>
    <dgm:pt modelId="{1E376897-E5FF-4D07-A95E-38A2FA28BD44}" type="pres">
      <dgm:prSet presAssocID="{40FE17F9-FF61-47C5-918C-88DE701423AF}" presName="tx1" presStyleLbl="revTx" presStyleIdx="14" presStyleCnt="15"/>
      <dgm:spPr/>
    </dgm:pt>
    <dgm:pt modelId="{7735BB94-5EC9-4AFB-81CA-3A23AFC12B3C}" type="pres">
      <dgm:prSet presAssocID="{40FE17F9-FF61-47C5-918C-88DE701423AF}" presName="vert1" presStyleCnt="0"/>
      <dgm:spPr/>
    </dgm:pt>
  </dgm:ptLst>
  <dgm:cxnLst>
    <dgm:cxn modelId="{40A31C08-85F8-4262-9C22-544DA951F50D}" srcId="{20161881-467D-4258-AB55-95E75E7C86F4}" destId="{6EC37277-89F5-4C25-AF76-C268E54BC125}" srcOrd="11" destOrd="0" parTransId="{CA9A9C96-5386-4AA6-95EF-1F0677351AA5}" sibTransId="{4CEED234-5B09-48C8-9D71-35B22CFE3EF9}"/>
    <dgm:cxn modelId="{FD040C13-A096-4489-AADF-9A7596449275}" type="presOf" srcId="{3DF7EC59-709D-4FDD-A797-74973232AED6}" destId="{A38101B6-95FF-4A35-B61F-75AA9DED8F33}" srcOrd="0" destOrd="0" presId="urn:microsoft.com/office/officeart/2008/layout/LinedList"/>
    <dgm:cxn modelId="{08A1E514-7B93-45FE-955A-F40ED120CBDD}" type="presOf" srcId="{C20DA8D2-5FBA-4104-84F7-6B17FDF1F632}" destId="{0D0C13FD-6296-4130-A9F8-FC2F87A4FE34}" srcOrd="0" destOrd="0" presId="urn:microsoft.com/office/officeart/2008/layout/LinedList"/>
    <dgm:cxn modelId="{E51E3615-AF54-4563-B272-6C9518583201}" type="presOf" srcId="{0AF64DF7-415A-49BE-A962-7FB58309E461}" destId="{481BE8D5-FA99-4FEB-A6AF-DD1D74FBFDEE}" srcOrd="0" destOrd="0" presId="urn:microsoft.com/office/officeart/2008/layout/LinedList"/>
    <dgm:cxn modelId="{ACFF791C-CE3E-4C53-9447-C04E44E625B5}" srcId="{20161881-467D-4258-AB55-95E75E7C86F4}" destId="{3DF7EC59-709D-4FDD-A797-74973232AED6}" srcOrd="8" destOrd="0" parTransId="{37F577AF-0115-4EAA-BE51-015A85783A1E}" sibTransId="{F69EBA49-7BB9-4B1E-B25B-394CF71FA443}"/>
    <dgm:cxn modelId="{20432E24-540A-4066-BD67-CB42EA1B1767}" type="presOf" srcId="{5535A089-1489-44DF-A9E7-08077085B57F}" destId="{D46B9998-7CCD-46EE-9D29-C6FC7031CCB4}" srcOrd="0" destOrd="0" presId="urn:microsoft.com/office/officeart/2008/layout/LinedList"/>
    <dgm:cxn modelId="{25C15144-F247-4847-AF22-5FDA6321802D}" srcId="{20161881-467D-4258-AB55-95E75E7C86F4}" destId="{5535A089-1489-44DF-A9E7-08077085B57F}" srcOrd="3" destOrd="0" parTransId="{938C54E4-3500-45CB-B9F8-04BA0F2F47FF}" sibTransId="{3A569173-D828-4F2F-8539-5156D4553D06}"/>
    <dgm:cxn modelId="{D4850C49-2DB7-44EC-B85A-4D27A11B1FE7}" type="presOf" srcId="{FC7E0EEA-8F36-40E2-A323-DFF70269B918}" destId="{9A61596C-20D9-45B9-957F-D7E5E08F3B83}" srcOrd="0" destOrd="0" presId="urn:microsoft.com/office/officeart/2008/layout/LinedList"/>
    <dgm:cxn modelId="{27944050-9899-44EE-B1A4-F6C187766496}" type="presOf" srcId="{614DECC3-D3FB-4183-B10D-92B9DEEA31F9}" destId="{E09DD59C-E1EF-4F6B-BE43-88FCBC10D676}" srcOrd="0" destOrd="0" presId="urn:microsoft.com/office/officeart/2008/layout/LinedList"/>
    <dgm:cxn modelId="{C675BA71-5415-402C-A636-0A1B192A89BE}" type="presOf" srcId="{36814EC6-0C59-44DE-8872-0FDBC79BE29D}" destId="{910A2F4B-AA1A-4C7C-9D89-842269E4AA03}" srcOrd="0" destOrd="0" presId="urn:microsoft.com/office/officeart/2008/layout/LinedList"/>
    <dgm:cxn modelId="{8E3FBA72-EC0D-4ABD-9425-D54D3E854378}" srcId="{20161881-467D-4258-AB55-95E75E7C86F4}" destId="{5B43B495-789F-4EFF-8777-38940477BF2A}" srcOrd="9" destOrd="0" parTransId="{71A3CE0F-4954-439A-AC6F-6A279BCD20F1}" sibTransId="{6C2A1C87-C8E2-46DE-A1DB-A0A11C23F8A4}"/>
    <dgm:cxn modelId="{FD321874-1D08-4E0F-BA66-623A0C2AB2B4}" srcId="{20161881-467D-4258-AB55-95E75E7C86F4}" destId="{0AF64DF7-415A-49BE-A962-7FB58309E461}" srcOrd="1" destOrd="0" parTransId="{9AB6652A-2294-494F-8ECB-5663674D8F6A}" sibTransId="{92AA537A-FCCD-408D-95C9-F6C316609FF3}"/>
    <dgm:cxn modelId="{B9377E78-6A2F-495D-8D5F-2298FAF5D5ED}" srcId="{20161881-467D-4258-AB55-95E75E7C86F4}" destId="{AED04F8B-9859-4A0C-A0DC-35BC141E6A43}" srcOrd="6" destOrd="0" parTransId="{81439A03-AEB2-447B-B240-4082999577DE}" sibTransId="{D174AF39-6BD1-4FA7-AE99-07EF253061C5}"/>
    <dgm:cxn modelId="{A0A3FA80-09DB-4E90-B1BF-EED6162B59B2}" srcId="{20161881-467D-4258-AB55-95E75E7C86F4}" destId="{C0171F1F-9635-4A19-B28F-04C8DAF80647}" srcOrd="10" destOrd="0" parTransId="{9BE8D66D-3356-47F8-9ABE-C0CAFDCF2B72}" sibTransId="{38ED6491-8DD8-4FC9-83E5-1A45F6E3A89E}"/>
    <dgm:cxn modelId="{5DF3EF85-23E1-49DE-8BC4-4CD9BCC21F8B}" srcId="{20161881-467D-4258-AB55-95E75E7C86F4}" destId="{C20DA8D2-5FBA-4104-84F7-6B17FDF1F632}" srcOrd="0" destOrd="0" parTransId="{48E7F69C-F8F6-474A-B834-B47C571C5A82}" sibTransId="{0DD6B3E8-17F8-44CB-BEA2-567169521A4B}"/>
    <dgm:cxn modelId="{D5BD228C-DF23-4BF3-844A-12603B4E3B5C}" type="presOf" srcId="{5B43B495-789F-4EFF-8777-38940477BF2A}" destId="{82EC301A-BC18-42D4-996B-F4FDE385F653}" srcOrd="0" destOrd="0" presId="urn:microsoft.com/office/officeart/2008/layout/LinedList"/>
    <dgm:cxn modelId="{A3DCA78C-F5D1-4995-AA3C-5B0BDBECBEB1}" srcId="{20161881-467D-4258-AB55-95E75E7C86F4}" destId="{FC7E0EEA-8F36-40E2-A323-DFF70269B918}" srcOrd="7" destOrd="0" parTransId="{42471AAB-6B48-41AA-92D4-09E5A2C00365}" sibTransId="{D8489EEA-025E-4D19-82F6-2088D88A9044}"/>
    <dgm:cxn modelId="{B8B47593-587D-4B07-8829-F23A0E96A543}" srcId="{20161881-467D-4258-AB55-95E75E7C86F4}" destId="{614DECC3-D3FB-4183-B10D-92B9DEEA31F9}" srcOrd="2" destOrd="0" parTransId="{75D9CA2D-DAB5-4D68-8632-775D0AC07D4F}" sibTransId="{8A977A75-CB6C-4C7A-A2CF-A47B36C64131}"/>
    <dgm:cxn modelId="{188B8093-8C1C-4DBC-AB72-59ACC2CA18F1}" type="presOf" srcId="{AED04F8B-9859-4A0C-A0DC-35BC141E6A43}" destId="{0746AA2D-E47E-4080-B88E-BF25F209C823}" srcOrd="0" destOrd="0" presId="urn:microsoft.com/office/officeart/2008/layout/LinedList"/>
    <dgm:cxn modelId="{2B7F2A99-25D6-466B-8070-7C7810A8A720}" type="presOf" srcId="{C0171F1F-9635-4A19-B28F-04C8DAF80647}" destId="{A7CF1A50-76A7-4E53-8FC2-69E3625483AC}" srcOrd="0" destOrd="0" presId="urn:microsoft.com/office/officeart/2008/layout/LinedList"/>
    <dgm:cxn modelId="{1C579C9E-B1FE-4212-96F4-6381791D1BB7}" srcId="{20161881-467D-4258-AB55-95E75E7C86F4}" destId="{A2A4239B-F54C-4F7D-9480-886D7B740DA7}" srcOrd="12" destOrd="0" parTransId="{A3CC6EE0-DCED-45A8-A49D-6A33C066611B}" sibTransId="{0EC6CE45-D083-4453-90AC-446DD8A3AF77}"/>
    <dgm:cxn modelId="{80EC99A7-72CB-411D-AF7E-31F35995C074}" srcId="{20161881-467D-4258-AB55-95E75E7C86F4}" destId="{FC97C07C-B634-4E34-9FD9-52372E253A8A}" srcOrd="5" destOrd="0" parTransId="{06A55359-16E3-46F4-BEC4-CE4DF22EF6C2}" sibTransId="{109A6E36-868D-4B42-B6F0-30AC987A24A0}"/>
    <dgm:cxn modelId="{D2CF72AF-A133-42C0-8DD5-907AE9214252}" srcId="{20161881-467D-4258-AB55-95E75E7C86F4}" destId="{014044BA-0969-4FB3-AB46-46FD53B047CA}" srcOrd="4" destOrd="0" parTransId="{D3CA2E00-1635-4133-9B0B-513744CE7F2F}" sibTransId="{A912B8CB-43EB-4FF5-90E0-B172A6912B1B}"/>
    <dgm:cxn modelId="{439AA8B3-EEE8-4745-A4D6-607DC455E134}" srcId="{20161881-467D-4258-AB55-95E75E7C86F4}" destId="{36814EC6-0C59-44DE-8872-0FDBC79BE29D}" srcOrd="13" destOrd="0" parTransId="{D3CF23F5-8CF8-43A2-A4CA-5EFF75FC2E0A}" sibTransId="{9BD4CD47-F7C5-43D5-8DD4-91D14A19D266}"/>
    <dgm:cxn modelId="{030DD7B9-01C0-4435-9B0D-8B6A5A78ED8C}" type="presOf" srcId="{6EC37277-89F5-4C25-AF76-C268E54BC125}" destId="{1D44B624-45A4-4A0C-852E-3225F65E642B}" srcOrd="0" destOrd="0" presId="urn:microsoft.com/office/officeart/2008/layout/LinedList"/>
    <dgm:cxn modelId="{D6B276D2-332A-41C5-9620-0A925AD6064A}" type="presOf" srcId="{A2A4239B-F54C-4F7D-9480-886D7B740DA7}" destId="{B62DD93C-DB83-4DF0-898F-7E6538C41FBC}" srcOrd="0" destOrd="0" presId="urn:microsoft.com/office/officeart/2008/layout/LinedList"/>
    <dgm:cxn modelId="{50DD87E0-6D0E-4000-9CF5-6792405F429F}" type="presOf" srcId="{FC97C07C-B634-4E34-9FD9-52372E253A8A}" destId="{273A3250-88A7-4563-B9DE-9A07B3C4DE01}" srcOrd="0" destOrd="0" presId="urn:microsoft.com/office/officeart/2008/layout/LinedList"/>
    <dgm:cxn modelId="{5931B6E0-5F47-4C48-8F4A-827B4991F43B}" srcId="{20161881-467D-4258-AB55-95E75E7C86F4}" destId="{40FE17F9-FF61-47C5-918C-88DE701423AF}" srcOrd="14" destOrd="0" parTransId="{D1DC43CF-21A7-493B-B552-E1AEC8416FFC}" sibTransId="{A648B0AE-0E7F-4DE5-9CE6-23A58AF8B199}"/>
    <dgm:cxn modelId="{303B0DF7-7FB3-40F5-B3FB-EBAA0FB0A277}" type="presOf" srcId="{20161881-467D-4258-AB55-95E75E7C86F4}" destId="{1A08D31E-2ED1-4455-81E9-DA7071B4EC9D}" srcOrd="0" destOrd="0" presId="urn:microsoft.com/office/officeart/2008/layout/LinedList"/>
    <dgm:cxn modelId="{E4F755F7-9727-4E96-8E27-0322530C3A2C}" type="presOf" srcId="{014044BA-0969-4FB3-AB46-46FD53B047CA}" destId="{111E568A-6AF6-40DC-83D2-25D012EDBD87}" srcOrd="0" destOrd="0" presId="urn:microsoft.com/office/officeart/2008/layout/LinedList"/>
    <dgm:cxn modelId="{CA8467FD-5C3A-4C4E-9CC9-D61B034FBC07}" type="presOf" srcId="{40FE17F9-FF61-47C5-918C-88DE701423AF}" destId="{1E376897-E5FF-4D07-A95E-38A2FA28BD44}" srcOrd="0" destOrd="0" presId="urn:microsoft.com/office/officeart/2008/layout/LinedList"/>
    <dgm:cxn modelId="{E0D61B26-A70A-406D-AE96-84DFC29A5256}" type="presParOf" srcId="{1A08D31E-2ED1-4455-81E9-DA7071B4EC9D}" destId="{E03E6A90-76C5-4D3E-B94C-64D8E3313C7F}" srcOrd="0" destOrd="0" presId="urn:microsoft.com/office/officeart/2008/layout/LinedList"/>
    <dgm:cxn modelId="{3058973B-1058-438B-BB68-C78BCAFAA4AE}" type="presParOf" srcId="{1A08D31E-2ED1-4455-81E9-DA7071B4EC9D}" destId="{96277ECE-7FC1-4C88-B6A4-A47DA9F39BB3}" srcOrd="1" destOrd="0" presId="urn:microsoft.com/office/officeart/2008/layout/LinedList"/>
    <dgm:cxn modelId="{B60DA5F5-A5D1-4A83-9484-C04ECB4AC0A8}" type="presParOf" srcId="{96277ECE-7FC1-4C88-B6A4-A47DA9F39BB3}" destId="{0D0C13FD-6296-4130-A9F8-FC2F87A4FE34}" srcOrd="0" destOrd="0" presId="urn:microsoft.com/office/officeart/2008/layout/LinedList"/>
    <dgm:cxn modelId="{5FD3C660-BE44-4E54-9038-D2332DA0FE55}" type="presParOf" srcId="{96277ECE-7FC1-4C88-B6A4-A47DA9F39BB3}" destId="{DDF0E09A-7942-4498-BBFF-4AF0F1B11E25}" srcOrd="1" destOrd="0" presId="urn:microsoft.com/office/officeart/2008/layout/LinedList"/>
    <dgm:cxn modelId="{4880C9F8-7F7E-4506-8EBB-6C8F4599E4C1}" type="presParOf" srcId="{1A08D31E-2ED1-4455-81E9-DA7071B4EC9D}" destId="{D80E3CB1-20B9-4473-8586-AEC300A0F6E8}" srcOrd="2" destOrd="0" presId="urn:microsoft.com/office/officeart/2008/layout/LinedList"/>
    <dgm:cxn modelId="{E6318B1A-B00B-4EBB-8360-2BD93133CA38}" type="presParOf" srcId="{1A08D31E-2ED1-4455-81E9-DA7071B4EC9D}" destId="{69B45432-FA15-477D-8E91-440CBD40B595}" srcOrd="3" destOrd="0" presId="urn:microsoft.com/office/officeart/2008/layout/LinedList"/>
    <dgm:cxn modelId="{7BA5836E-69A3-4858-B4AD-4248C5B504E7}" type="presParOf" srcId="{69B45432-FA15-477D-8E91-440CBD40B595}" destId="{481BE8D5-FA99-4FEB-A6AF-DD1D74FBFDEE}" srcOrd="0" destOrd="0" presId="urn:microsoft.com/office/officeart/2008/layout/LinedList"/>
    <dgm:cxn modelId="{5D90CF8C-FFAE-4CCB-AB00-6A10FF6F18C6}" type="presParOf" srcId="{69B45432-FA15-477D-8E91-440CBD40B595}" destId="{59073CED-0574-4909-8D01-59DB706E17E1}" srcOrd="1" destOrd="0" presId="urn:microsoft.com/office/officeart/2008/layout/LinedList"/>
    <dgm:cxn modelId="{7CA502E2-22D1-4896-95FC-445D886DA845}" type="presParOf" srcId="{1A08D31E-2ED1-4455-81E9-DA7071B4EC9D}" destId="{9FE47D9D-E932-4A60-BFA7-516B37B0B41D}" srcOrd="4" destOrd="0" presId="urn:microsoft.com/office/officeart/2008/layout/LinedList"/>
    <dgm:cxn modelId="{4ED38684-DA8E-4560-91F0-48BF8CA25595}" type="presParOf" srcId="{1A08D31E-2ED1-4455-81E9-DA7071B4EC9D}" destId="{928DE464-1BB3-4700-B3D9-2F888295C219}" srcOrd="5" destOrd="0" presId="urn:microsoft.com/office/officeart/2008/layout/LinedList"/>
    <dgm:cxn modelId="{1B12C2E9-0FC2-4DF5-A781-2F76ECC59103}" type="presParOf" srcId="{928DE464-1BB3-4700-B3D9-2F888295C219}" destId="{E09DD59C-E1EF-4F6B-BE43-88FCBC10D676}" srcOrd="0" destOrd="0" presId="urn:microsoft.com/office/officeart/2008/layout/LinedList"/>
    <dgm:cxn modelId="{7AF02EFD-CCFA-48F8-9FAB-D87458AAA0A2}" type="presParOf" srcId="{928DE464-1BB3-4700-B3D9-2F888295C219}" destId="{B1E5E7EB-303E-450B-9585-0B260F10E176}" srcOrd="1" destOrd="0" presId="urn:microsoft.com/office/officeart/2008/layout/LinedList"/>
    <dgm:cxn modelId="{E2D5525D-F673-4E80-BA45-1C8C4BF039E5}" type="presParOf" srcId="{1A08D31E-2ED1-4455-81E9-DA7071B4EC9D}" destId="{E35E1234-EBF7-41C0-87BB-16ACDDFF2026}" srcOrd="6" destOrd="0" presId="urn:microsoft.com/office/officeart/2008/layout/LinedList"/>
    <dgm:cxn modelId="{1D0FBA9F-FCE7-4A7B-B5F8-D413D53AFC6F}" type="presParOf" srcId="{1A08D31E-2ED1-4455-81E9-DA7071B4EC9D}" destId="{11F1D7D0-8F63-486E-A269-64BC6FF90331}" srcOrd="7" destOrd="0" presId="urn:microsoft.com/office/officeart/2008/layout/LinedList"/>
    <dgm:cxn modelId="{5C001654-057D-4670-ADE2-C51AA2CA9BF8}" type="presParOf" srcId="{11F1D7D0-8F63-486E-A269-64BC6FF90331}" destId="{D46B9998-7CCD-46EE-9D29-C6FC7031CCB4}" srcOrd="0" destOrd="0" presId="urn:microsoft.com/office/officeart/2008/layout/LinedList"/>
    <dgm:cxn modelId="{FA7A5478-17CB-41D4-B1BB-E10C3D397B30}" type="presParOf" srcId="{11F1D7D0-8F63-486E-A269-64BC6FF90331}" destId="{6DAC4202-EE47-4B20-B216-6015CDDDCBF5}" srcOrd="1" destOrd="0" presId="urn:microsoft.com/office/officeart/2008/layout/LinedList"/>
    <dgm:cxn modelId="{D68641C8-C1E3-4231-9B2E-549D6CAB9352}" type="presParOf" srcId="{1A08D31E-2ED1-4455-81E9-DA7071B4EC9D}" destId="{6A0600D5-D475-41BF-9AD4-A0EEA0133BBF}" srcOrd="8" destOrd="0" presId="urn:microsoft.com/office/officeart/2008/layout/LinedList"/>
    <dgm:cxn modelId="{BB5330BA-13C6-4410-96FF-8AC262C09173}" type="presParOf" srcId="{1A08D31E-2ED1-4455-81E9-DA7071B4EC9D}" destId="{24F9EDA5-BF58-497E-A25D-E59454E56289}" srcOrd="9" destOrd="0" presId="urn:microsoft.com/office/officeart/2008/layout/LinedList"/>
    <dgm:cxn modelId="{FBCED9FB-37B2-45D7-AD2F-94ADF4EF85D4}" type="presParOf" srcId="{24F9EDA5-BF58-497E-A25D-E59454E56289}" destId="{111E568A-6AF6-40DC-83D2-25D012EDBD87}" srcOrd="0" destOrd="0" presId="urn:microsoft.com/office/officeart/2008/layout/LinedList"/>
    <dgm:cxn modelId="{51A83823-7C03-493A-920D-086E41050E52}" type="presParOf" srcId="{24F9EDA5-BF58-497E-A25D-E59454E56289}" destId="{CDABA53F-A1C4-4D2F-98A0-A7501F453B90}" srcOrd="1" destOrd="0" presId="urn:microsoft.com/office/officeart/2008/layout/LinedList"/>
    <dgm:cxn modelId="{DE49F9B9-DEE4-4CC6-B6A4-8D148D1AE939}" type="presParOf" srcId="{1A08D31E-2ED1-4455-81E9-DA7071B4EC9D}" destId="{B3E84B71-543C-4C02-9F43-1095ACAC8F44}" srcOrd="10" destOrd="0" presId="urn:microsoft.com/office/officeart/2008/layout/LinedList"/>
    <dgm:cxn modelId="{2CF9D60E-DE21-4998-B24E-F8A65D14912E}" type="presParOf" srcId="{1A08D31E-2ED1-4455-81E9-DA7071B4EC9D}" destId="{7DAFC50A-85E5-49CD-BEE8-7C85FF04EF4F}" srcOrd="11" destOrd="0" presId="urn:microsoft.com/office/officeart/2008/layout/LinedList"/>
    <dgm:cxn modelId="{76775E90-C9AF-4136-878E-86E9F81EEAA0}" type="presParOf" srcId="{7DAFC50A-85E5-49CD-BEE8-7C85FF04EF4F}" destId="{273A3250-88A7-4563-B9DE-9A07B3C4DE01}" srcOrd="0" destOrd="0" presId="urn:microsoft.com/office/officeart/2008/layout/LinedList"/>
    <dgm:cxn modelId="{CB4C7515-FB33-4D51-B50D-5619B2A319E6}" type="presParOf" srcId="{7DAFC50A-85E5-49CD-BEE8-7C85FF04EF4F}" destId="{8E838D8D-B7C3-499E-BDF6-6765C4D58955}" srcOrd="1" destOrd="0" presId="urn:microsoft.com/office/officeart/2008/layout/LinedList"/>
    <dgm:cxn modelId="{7C118346-9419-4764-910D-23FCD56ACD1F}" type="presParOf" srcId="{1A08D31E-2ED1-4455-81E9-DA7071B4EC9D}" destId="{73D0CFAC-D6D6-42D8-9E70-ECAFD7408763}" srcOrd="12" destOrd="0" presId="urn:microsoft.com/office/officeart/2008/layout/LinedList"/>
    <dgm:cxn modelId="{BF592766-F5FB-47EC-A5AE-74980A68D107}" type="presParOf" srcId="{1A08D31E-2ED1-4455-81E9-DA7071B4EC9D}" destId="{25C72026-77CE-4CAA-9B24-1F1DDFA82694}" srcOrd="13" destOrd="0" presId="urn:microsoft.com/office/officeart/2008/layout/LinedList"/>
    <dgm:cxn modelId="{8827396C-E5B2-48DB-BF2A-B3BA6DFCFF9B}" type="presParOf" srcId="{25C72026-77CE-4CAA-9B24-1F1DDFA82694}" destId="{0746AA2D-E47E-4080-B88E-BF25F209C823}" srcOrd="0" destOrd="0" presId="urn:microsoft.com/office/officeart/2008/layout/LinedList"/>
    <dgm:cxn modelId="{1AB0300B-7EEA-439E-8642-AC1206519D6A}" type="presParOf" srcId="{25C72026-77CE-4CAA-9B24-1F1DDFA82694}" destId="{5F5536BF-EDD2-43FA-BD98-8F6F0F53BC70}" srcOrd="1" destOrd="0" presId="urn:microsoft.com/office/officeart/2008/layout/LinedList"/>
    <dgm:cxn modelId="{D6638D0E-82D7-4E8F-B35F-5217206C0600}" type="presParOf" srcId="{1A08D31E-2ED1-4455-81E9-DA7071B4EC9D}" destId="{4EB8D618-D981-4D0E-A7B5-457FF6A6C272}" srcOrd="14" destOrd="0" presId="urn:microsoft.com/office/officeart/2008/layout/LinedList"/>
    <dgm:cxn modelId="{3CB21FBF-15E3-412D-9DEB-C8AB368D8204}" type="presParOf" srcId="{1A08D31E-2ED1-4455-81E9-DA7071B4EC9D}" destId="{5402072D-E2F9-41F3-A646-B37E8BC97D6A}" srcOrd="15" destOrd="0" presId="urn:microsoft.com/office/officeart/2008/layout/LinedList"/>
    <dgm:cxn modelId="{0F35EEE3-3514-480A-846E-FF9BAF753384}" type="presParOf" srcId="{5402072D-E2F9-41F3-A646-B37E8BC97D6A}" destId="{9A61596C-20D9-45B9-957F-D7E5E08F3B83}" srcOrd="0" destOrd="0" presId="urn:microsoft.com/office/officeart/2008/layout/LinedList"/>
    <dgm:cxn modelId="{8F8447EA-7E0E-4D50-897A-D7E970F925C3}" type="presParOf" srcId="{5402072D-E2F9-41F3-A646-B37E8BC97D6A}" destId="{7544E7CD-BD95-4316-8D61-F6C4E13AD8B2}" srcOrd="1" destOrd="0" presId="urn:microsoft.com/office/officeart/2008/layout/LinedList"/>
    <dgm:cxn modelId="{BC7C656F-F353-4915-B14B-547A050542F4}" type="presParOf" srcId="{1A08D31E-2ED1-4455-81E9-DA7071B4EC9D}" destId="{0F48F7D6-FA19-4DA1-9BDF-C9FF645D4DEA}" srcOrd="16" destOrd="0" presId="urn:microsoft.com/office/officeart/2008/layout/LinedList"/>
    <dgm:cxn modelId="{D7E6F34E-3170-4E91-90D5-2D44850CFB7B}" type="presParOf" srcId="{1A08D31E-2ED1-4455-81E9-DA7071B4EC9D}" destId="{09A3DA30-5463-465C-8A70-0DACBF72CE9E}" srcOrd="17" destOrd="0" presId="urn:microsoft.com/office/officeart/2008/layout/LinedList"/>
    <dgm:cxn modelId="{5A4A0D7D-D2F7-451B-AFE1-04FE697FCD8F}" type="presParOf" srcId="{09A3DA30-5463-465C-8A70-0DACBF72CE9E}" destId="{A38101B6-95FF-4A35-B61F-75AA9DED8F33}" srcOrd="0" destOrd="0" presId="urn:microsoft.com/office/officeart/2008/layout/LinedList"/>
    <dgm:cxn modelId="{1D65780C-3D5B-47F5-9F35-18DF3F2758AD}" type="presParOf" srcId="{09A3DA30-5463-465C-8A70-0DACBF72CE9E}" destId="{CCD0FADE-4097-4517-AE4E-DBED5336BCDF}" srcOrd="1" destOrd="0" presId="urn:microsoft.com/office/officeart/2008/layout/LinedList"/>
    <dgm:cxn modelId="{A0A862B6-3D0E-40F1-8992-2021F7EDC28D}" type="presParOf" srcId="{1A08D31E-2ED1-4455-81E9-DA7071B4EC9D}" destId="{5257C521-9976-4B40-A556-D5B2748D79E7}" srcOrd="18" destOrd="0" presId="urn:microsoft.com/office/officeart/2008/layout/LinedList"/>
    <dgm:cxn modelId="{0BB837D3-DC59-43B9-858A-D233FC0AD9A1}" type="presParOf" srcId="{1A08D31E-2ED1-4455-81E9-DA7071B4EC9D}" destId="{29E9BE89-4ACA-4105-8C8F-1B87ECD1ACC6}" srcOrd="19" destOrd="0" presId="urn:microsoft.com/office/officeart/2008/layout/LinedList"/>
    <dgm:cxn modelId="{03C87FD9-64A7-45BA-BC28-5F3CA6DAA956}" type="presParOf" srcId="{29E9BE89-4ACA-4105-8C8F-1B87ECD1ACC6}" destId="{82EC301A-BC18-42D4-996B-F4FDE385F653}" srcOrd="0" destOrd="0" presId="urn:microsoft.com/office/officeart/2008/layout/LinedList"/>
    <dgm:cxn modelId="{3E00ECA8-4100-468A-8B31-7C72BD876C84}" type="presParOf" srcId="{29E9BE89-4ACA-4105-8C8F-1B87ECD1ACC6}" destId="{B59E0902-C457-4791-93FB-C4FFA96A6DD0}" srcOrd="1" destOrd="0" presId="urn:microsoft.com/office/officeart/2008/layout/LinedList"/>
    <dgm:cxn modelId="{DA571ABE-662B-4FD7-BA51-4CFF287228AE}" type="presParOf" srcId="{1A08D31E-2ED1-4455-81E9-DA7071B4EC9D}" destId="{D2176754-FB1D-406D-AB7C-AF55C3C0C454}" srcOrd="20" destOrd="0" presId="urn:microsoft.com/office/officeart/2008/layout/LinedList"/>
    <dgm:cxn modelId="{2AA3A954-1C99-49FA-AAF4-9FF83E879F29}" type="presParOf" srcId="{1A08D31E-2ED1-4455-81E9-DA7071B4EC9D}" destId="{7B94E5C1-7690-4C85-82D8-EB4797EA24B7}" srcOrd="21" destOrd="0" presId="urn:microsoft.com/office/officeart/2008/layout/LinedList"/>
    <dgm:cxn modelId="{EC9A2493-4D36-4C36-B6A5-0E51A02FD5D9}" type="presParOf" srcId="{7B94E5C1-7690-4C85-82D8-EB4797EA24B7}" destId="{A7CF1A50-76A7-4E53-8FC2-69E3625483AC}" srcOrd="0" destOrd="0" presId="urn:microsoft.com/office/officeart/2008/layout/LinedList"/>
    <dgm:cxn modelId="{9E2DBA3D-320E-442D-8B31-E9A5FF30CC74}" type="presParOf" srcId="{7B94E5C1-7690-4C85-82D8-EB4797EA24B7}" destId="{6ADB97F0-5F17-434D-AE22-FF0235C83BD0}" srcOrd="1" destOrd="0" presId="urn:microsoft.com/office/officeart/2008/layout/LinedList"/>
    <dgm:cxn modelId="{FBBE9FE2-1AEB-4A89-9853-90C6807EBAFC}" type="presParOf" srcId="{1A08D31E-2ED1-4455-81E9-DA7071B4EC9D}" destId="{7F5A619D-3577-4485-87EC-65548DBE36B3}" srcOrd="22" destOrd="0" presId="urn:microsoft.com/office/officeart/2008/layout/LinedList"/>
    <dgm:cxn modelId="{D70A081E-274D-4A8A-BF41-11B336E3D169}" type="presParOf" srcId="{1A08D31E-2ED1-4455-81E9-DA7071B4EC9D}" destId="{AAA1D694-5084-40A9-A2B3-F1F7C7D7BD17}" srcOrd="23" destOrd="0" presId="urn:microsoft.com/office/officeart/2008/layout/LinedList"/>
    <dgm:cxn modelId="{9DE30929-000A-4475-A0A6-7F85BAAABE18}" type="presParOf" srcId="{AAA1D694-5084-40A9-A2B3-F1F7C7D7BD17}" destId="{1D44B624-45A4-4A0C-852E-3225F65E642B}" srcOrd="0" destOrd="0" presId="urn:microsoft.com/office/officeart/2008/layout/LinedList"/>
    <dgm:cxn modelId="{7BC0DF2D-44F4-4FDB-9133-F955F47F0898}" type="presParOf" srcId="{AAA1D694-5084-40A9-A2B3-F1F7C7D7BD17}" destId="{3453CFCE-4AD3-4B85-B4B3-A3230C364DA3}" srcOrd="1" destOrd="0" presId="urn:microsoft.com/office/officeart/2008/layout/LinedList"/>
    <dgm:cxn modelId="{997A5CDC-4BC6-4DB3-B739-4789FCDD7E84}" type="presParOf" srcId="{1A08D31E-2ED1-4455-81E9-DA7071B4EC9D}" destId="{F5853123-1972-45CD-8053-C5046A60BC4C}" srcOrd="24" destOrd="0" presId="urn:microsoft.com/office/officeart/2008/layout/LinedList"/>
    <dgm:cxn modelId="{783F8682-97A5-43FF-930C-F8FD5125D4BC}" type="presParOf" srcId="{1A08D31E-2ED1-4455-81E9-DA7071B4EC9D}" destId="{D5E81F71-A244-48FE-9FB3-700C374E941E}" srcOrd="25" destOrd="0" presId="urn:microsoft.com/office/officeart/2008/layout/LinedList"/>
    <dgm:cxn modelId="{F1E12062-F1ED-4678-9777-403A9A804271}" type="presParOf" srcId="{D5E81F71-A244-48FE-9FB3-700C374E941E}" destId="{B62DD93C-DB83-4DF0-898F-7E6538C41FBC}" srcOrd="0" destOrd="0" presId="urn:microsoft.com/office/officeart/2008/layout/LinedList"/>
    <dgm:cxn modelId="{C098A74E-D79C-4768-AACB-8B2085685AD8}" type="presParOf" srcId="{D5E81F71-A244-48FE-9FB3-700C374E941E}" destId="{705EFA4C-5EA5-4231-8376-DFC5C3F8F8F6}" srcOrd="1" destOrd="0" presId="urn:microsoft.com/office/officeart/2008/layout/LinedList"/>
    <dgm:cxn modelId="{4146AAEE-B874-4269-8028-E42612241C92}" type="presParOf" srcId="{1A08D31E-2ED1-4455-81E9-DA7071B4EC9D}" destId="{F755723C-02F1-467C-B2E8-19BA84675A68}" srcOrd="26" destOrd="0" presId="urn:microsoft.com/office/officeart/2008/layout/LinedList"/>
    <dgm:cxn modelId="{281852B8-31A0-4843-94FC-585EF50F1F28}" type="presParOf" srcId="{1A08D31E-2ED1-4455-81E9-DA7071B4EC9D}" destId="{A5E5E152-058D-449B-9F5C-70AF8F90876E}" srcOrd="27" destOrd="0" presId="urn:microsoft.com/office/officeart/2008/layout/LinedList"/>
    <dgm:cxn modelId="{03F5CC02-A7DF-423A-9313-8BB6053E0539}" type="presParOf" srcId="{A5E5E152-058D-449B-9F5C-70AF8F90876E}" destId="{910A2F4B-AA1A-4C7C-9D89-842269E4AA03}" srcOrd="0" destOrd="0" presId="urn:microsoft.com/office/officeart/2008/layout/LinedList"/>
    <dgm:cxn modelId="{D2954014-707D-4C2C-A22E-FBBE21C3BE7D}" type="presParOf" srcId="{A5E5E152-058D-449B-9F5C-70AF8F90876E}" destId="{AD900AAE-3F91-4C68-99FB-906FBEF55C93}" srcOrd="1" destOrd="0" presId="urn:microsoft.com/office/officeart/2008/layout/LinedList"/>
    <dgm:cxn modelId="{63224821-E77D-414F-9B09-A3614FC62E41}" type="presParOf" srcId="{1A08D31E-2ED1-4455-81E9-DA7071B4EC9D}" destId="{AA9AF885-F2CA-47A0-B9AA-2A3124627A3D}" srcOrd="28" destOrd="0" presId="urn:microsoft.com/office/officeart/2008/layout/LinedList"/>
    <dgm:cxn modelId="{1563A4BB-280F-43F4-A091-26674F08B26B}" type="presParOf" srcId="{1A08D31E-2ED1-4455-81E9-DA7071B4EC9D}" destId="{7A818D36-F9E3-44AF-A15C-D5D87AE6522D}" srcOrd="29" destOrd="0" presId="urn:microsoft.com/office/officeart/2008/layout/LinedList"/>
    <dgm:cxn modelId="{4F1E06B9-45BA-4661-AC56-65770AE46E11}" type="presParOf" srcId="{7A818D36-F9E3-44AF-A15C-D5D87AE6522D}" destId="{1E376897-E5FF-4D07-A95E-38A2FA28BD44}" srcOrd="0" destOrd="0" presId="urn:microsoft.com/office/officeart/2008/layout/LinedList"/>
    <dgm:cxn modelId="{A268B3DA-ECEE-4733-A6AA-1CAAE32B9C21}" type="presParOf" srcId="{7A818D36-F9E3-44AF-A15C-D5D87AE6522D}" destId="{7735BB94-5EC9-4AFB-81CA-3A23AFC12B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752390-34C2-4642-9E7D-F3E468653AB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38E977A-BC99-47F5-8065-95BD5A16A271}">
      <dgm:prSet/>
      <dgm:spPr/>
      <dgm:t>
        <a:bodyPr/>
        <a:lstStyle/>
        <a:p>
          <a:r>
            <a:rPr lang="cs-CZ" baseline="0"/>
            <a:t>= vědomé snížení aferentní signalizace &amp; eferentních projevů:</a:t>
          </a:r>
          <a:endParaRPr lang="en-US"/>
        </a:p>
      </dgm:t>
    </dgm:pt>
    <dgm:pt modelId="{1BB416F9-B478-4683-B94E-4180480066F6}" type="parTrans" cxnId="{048179E5-D733-4C1D-BA60-9F7E0614194F}">
      <dgm:prSet/>
      <dgm:spPr/>
      <dgm:t>
        <a:bodyPr/>
        <a:lstStyle/>
        <a:p>
          <a:endParaRPr lang="en-US"/>
        </a:p>
      </dgm:t>
    </dgm:pt>
    <dgm:pt modelId="{15E3727F-ACDA-4A70-9C30-C2296462169F}" type="sibTrans" cxnId="{048179E5-D733-4C1D-BA60-9F7E0614194F}">
      <dgm:prSet/>
      <dgm:spPr/>
      <dgm:t>
        <a:bodyPr/>
        <a:lstStyle/>
        <a:p>
          <a:endParaRPr lang="en-US"/>
        </a:p>
      </dgm:t>
    </dgm:pt>
    <dgm:pt modelId="{660FD7EE-6849-428E-981A-C791B0C7E360}">
      <dgm:prSet/>
      <dgm:spPr/>
      <dgm:t>
        <a:bodyPr/>
        <a:lstStyle/>
        <a:p>
          <a:r>
            <a:rPr lang="cs-CZ" baseline="0"/>
            <a:t>Minimalizace motorických funkcí (setrvání v tělesném klidu)</a:t>
          </a:r>
          <a:endParaRPr lang="en-US"/>
        </a:p>
      </dgm:t>
    </dgm:pt>
    <dgm:pt modelId="{689801C4-0D94-4CAE-9152-CE047C2765C5}" type="parTrans" cxnId="{B5A890E8-BA3F-4F9B-ABBD-DB0C3857ED96}">
      <dgm:prSet/>
      <dgm:spPr/>
      <dgm:t>
        <a:bodyPr/>
        <a:lstStyle/>
        <a:p>
          <a:endParaRPr lang="en-US"/>
        </a:p>
      </dgm:t>
    </dgm:pt>
    <dgm:pt modelId="{A76DB9EC-3E74-4CA3-BE59-0CAEF8A3B9D7}" type="sibTrans" cxnId="{B5A890E8-BA3F-4F9B-ABBD-DB0C3857ED96}">
      <dgm:prSet/>
      <dgm:spPr/>
      <dgm:t>
        <a:bodyPr/>
        <a:lstStyle/>
        <a:p>
          <a:endParaRPr lang="en-US"/>
        </a:p>
      </dgm:t>
    </dgm:pt>
    <dgm:pt modelId="{9CA2A563-585F-4841-9C69-459E5596BAD8}">
      <dgm:prSet/>
      <dgm:spPr/>
      <dgm:t>
        <a:bodyPr/>
        <a:lstStyle/>
        <a:p>
          <a:r>
            <a:rPr lang="cs-CZ" baseline="0"/>
            <a:t>Minimalizace psychických funkcí ("pustit vše z hlavy")</a:t>
          </a:r>
          <a:endParaRPr lang="en-US"/>
        </a:p>
      </dgm:t>
    </dgm:pt>
    <dgm:pt modelId="{8509D00B-7937-459D-8930-E247C452FC5A}" type="parTrans" cxnId="{EBCBE473-9517-48F0-A3E2-B00BE208070F}">
      <dgm:prSet/>
      <dgm:spPr/>
      <dgm:t>
        <a:bodyPr/>
        <a:lstStyle/>
        <a:p>
          <a:endParaRPr lang="en-US"/>
        </a:p>
      </dgm:t>
    </dgm:pt>
    <dgm:pt modelId="{BDC7DC87-3DCE-4BA4-B85F-9B7B44D66488}" type="sibTrans" cxnId="{EBCBE473-9517-48F0-A3E2-B00BE208070F}">
      <dgm:prSet/>
      <dgm:spPr/>
      <dgm:t>
        <a:bodyPr/>
        <a:lstStyle/>
        <a:p>
          <a:endParaRPr lang="en-US"/>
        </a:p>
      </dgm:t>
    </dgm:pt>
    <dgm:pt modelId="{7D79641E-520D-4C5B-AF93-A5536947CF61}">
      <dgm:prSet/>
      <dgm:spPr/>
      <dgm:t>
        <a:bodyPr/>
        <a:lstStyle/>
        <a:p>
          <a:r>
            <a:rPr lang="cs-CZ" baseline="0"/>
            <a:t>Minimalizace somatických vjemů (tepelná pohoda, snížení akustických &amp; optických signálů, vyloučení nároků na posturální činnost = LZ, střední postavení kloubů = snížení propriocepce)</a:t>
          </a:r>
          <a:endParaRPr lang="en-US"/>
        </a:p>
      </dgm:t>
    </dgm:pt>
    <dgm:pt modelId="{AAAD9B63-F141-46F3-9645-B32813F246B1}" type="parTrans" cxnId="{33D1DDBA-C592-4147-8EA4-143B0C4E3162}">
      <dgm:prSet/>
      <dgm:spPr/>
      <dgm:t>
        <a:bodyPr/>
        <a:lstStyle/>
        <a:p>
          <a:endParaRPr lang="en-US"/>
        </a:p>
      </dgm:t>
    </dgm:pt>
    <dgm:pt modelId="{73439F60-C9DF-452F-9551-7E5DA1E25ECA}" type="sibTrans" cxnId="{33D1DDBA-C592-4147-8EA4-143B0C4E3162}">
      <dgm:prSet/>
      <dgm:spPr/>
      <dgm:t>
        <a:bodyPr/>
        <a:lstStyle/>
        <a:p>
          <a:endParaRPr lang="en-US"/>
        </a:p>
      </dgm:t>
    </dgm:pt>
    <dgm:pt modelId="{D977FE49-7623-4646-BFDC-E7B4250D977E}">
      <dgm:prSet/>
      <dgm:spPr/>
      <dgm:t>
        <a:bodyPr/>
        <a:lstStyle/>
        <a:p>
          <a:r>
            <a:rPr lang="cs-CZ" baseline="0"/>
            <a:t>Schopnost je individuálně odlišná (psychická konstituce + aktuální somatopsychická kondice: stres, únava, motivace)</a:t>
          </a:r>
          <a:endParaRPr lang="en-US"/>
        </a:p>
      </dgm:t>
    </dgm:pt>
    <dgm:pt modelId="{B8EDF9ED-2A29-4077-8A3E-7D601D6F92B4}" type="parTrans" cxnId="{05AE1E06-5B94-499A-AEE3-B2A7AA4B8A2E}">
      <dgm:prSet/>
      <dgm:spPr/>
      <dgm:t>
        <a:bodyPr/>
        <a:lstStyle/>
        <a:p>
          <a:endParaRPr lang="en-US"/>
        </a:p>
      </dgm:t>
    </dgm:pt>
    <dgm:pt modelId="{D97937B8-3432-4C32-900F-C02E525299E5}" type="sibTrans" cxnId="{05AE1E06-5B94-499A-AEE3-B2A7AA4B8A2E}">
      <dgm:prSet/>
      <dgm:spPr/>
      <dgm:t>
        <a:bodyPr/>
        <a:lstStyle/>
        <a:p>
          <a:endParaRPr lang="en-US"/>
        </a:p>
      </dgm:t>
    </dgm:pt>
    <dgm:pt modelId="{037747EA-BA1D-4964-A239-1442355AA089}" type="pres">
      <dgm:prSet presAssocID="{65752390-34C2-4642-9E7D-F3E468653AB1}" presName="root" presStyleCnt="0">
        <dgm:presLayoutVars>
          <dgm:dir/>
          <dgm:resizeHandles val="exact"/>
        </dgm:presLayoutVars>
      </dgm:prSet>
      <dgm:spPr/>
    </dgm:pt>
    <dgm:pt modelId="{4EDF8FD6-FBD0-49DA-9E1D-CAA65D0C8C41}" type="pres">
      <dgm:prSet presAssocID="{438E977A-BC99-47F5-8065-95BD5A16A271}" presName="compNode" presStyleCnt="0"/>
      <dgm:spPr/>
    </dgm:pt>
    <dgm:pt modelId="{53EE81C7-E98B-41E5-BF8D-BEC8F30DB92B}" type="pres">
      <dgm:prSet presAssocID="{438E977A-BC99-47F5-8065-95BD5A16A271}" presName="bgRect" presStyleLbl="bgShp" presStyleIdx="0" presStyleCnt="5"/>
      <dgm:spPr/>
    </dgm:pt>
    <dgm:pt modelId="{ED0F641C-93CA-4AA6-864F-B7CB2BB595BB}" type="pres">
      <dgm:prSet presAssocID="{438E977A-BC99-47F5-8065-95BD5A16A27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71459AD3-3FD3-4A23-8A87-5257198F1AAA}" type="pres">
      <dgm:prSet presAssocID="{438E977A-BC99-47F5-8065-95BD5A16A271}" presName="spaceRect" presStyleCnt="0"/>
      <dgm:spPr/>
    </dgm:pt>
    <dgm:pt modelId="{445C711F-CDDE-4C1E-B07C-9D6706AC36E9}" type="pres">
      <dgm:prSet presAssocID="{438E977A-BC99-47F5-8065-95BD5A16A271}" presName="parTx" presStyleLbl="revTx" presStyleIdx="0" presStyleCnt="5">
        <dgm:presLayoutVars>
          <dgm:chMax val="0"/>
          <dgm:chPref val="0"/>
        </dgm:presLayoutVars>
      </dgm:prSet>
      <dgm:spPr/>
    </dgm:pt>
    <dgm:pt modelId="{040BB897-2E86-4C43-8F55-9799658A9EA8}" type="pres">
      <dgm:prSet presAssocID="{15E3727F-ACDA-4A70-9C30-C2296462169F}" presName="sibTrans" presStyleCnt="0"/>
      <dgm:spPr/>
    </dgm:pt>
    <dgm:pt modelId="{C381D755-9043-468C-BBC9-ED01E2098D9A}" type="pres">
      <dgm:prSet presAssocID="{660FD7EE-6849-428E-981A-C791B0C7E360}" presName="compNode" presStyleCnt="0"/>
      <dgm:spPr/>
    </dgm:pt>
    <dgm:pt modelId="{5C48C6ED-F3C6-47D1-BE3C-4503602B9B69}" type="pres">
      <dgm:prSet presAssocID="{660FD7EE-6849-428E-981A-C791B0C7E360}" presName="bgRect" presStyleLbl="bgShp" presStyleIdx="1" presStyleCnt="5"/>
      <dgm:spPr/>
    </dgm:pt>
    <dgm:pt modelId="{F06E4D9C-A288-4FCE-BF35-6AC4FFF8EF1B}" type="pres">
      <dgm:prSet presAssocID="{660FD7EE-6849-428E-981A-C791B0C7E36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zubená kola"/>
        </a:ext>
      </dgm:extLst>
    </dgm:pt>
    <dgm:pt modelId="{3EC851B7-21BC-40FA-A962-6A0CACFF9118}" type="pres">
      <dgm:prSet presAssocID="{660FD7EE-6849-428E-981A-C791B0C7E360}" presName="spaceRect" presStyleCnt="0"/>
      <dgm:spPr/>
    </dgm:pt>
    <dgm:pt modelId="{E73900BA-C088-4BF6-AC13-0FDF75BA2FB9}" type="pres">
      <dgm:prSet presAssocID="{660FD7EE-6849-428E-981A-C791B0C7E360}" presName="parTx" presStyleLbl="revTx" presStyleIdx="1" presStyleCnt="5">
        <dgm:presLayoutVars>
          <dgm:chMax val="0"/>
          <dgm:chPref val="0"/>
        </dgm:presLayoutVars>
      </dgm:prSet>
      <dgm:spPr/>
    </dgm:pt>
    <dgm:pt modelId="{BE5FF81D-64CB-4692-897A-A5E432782E81}" type="pres">
      <dgm:prSet presAssocID="{A76DB9EC-3E74-4CA3-BE59-0CAEF8A3B9D7}" presName="sibTrans" presStyleCnt="0"/>
      <dgm:spPr/>
    </dgm:pt>
    <dgm:pt modelId="{8E2410AE-86E4-4B7F-968C-9910938024BA}" type="pres">
      <dgm:prSet presAssocID="{9CA2A563-585F-4841-9C69-459E5596BAD8}" presName="compNode" presStyleCnt="0"/>
      <dgm:spPr/>
    </dgm:pt>
    <dgm:pt modelId="{F43E420A-ED97-4B9A-BA8D-A2AEC43A45EA}" type="pres">
      <dgm:prSet presAssocID="{9CA2A563-585F-4841-9C69-459E5596BAD8}" presName="bgRect" presStyleLbl="bgShp" presStyleIdx="2" presStyleCnt="5"/>
      <dgm:spPr/>
    </dgm:pt>
    <dgm:pt modelId="{998048DC-EF9C-4FF6-A8BC-B565B9E3BD4B}" type="pres">
      <dgm:prSet presAssocID="{9CA2A563-585F-4841-9C69-459E5596BAD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7FE00104-5D9B-4174-B4AB-577F416D79A0}" type="pres">
      <dgm:prSet presAssocID="{9CA2A563-585F-4841-9C69-459E5596BAD8}" presName="spaceRect" presStyleCnt="0"/>
      <dgm:spPr/>
    </dgm:pt>
    <dgm:pt modelId="{0CF676D5-5025-46A8-9EFA-E24A8233212B}" type="pres">
      <dgm:prSet presAssocID="{9CA2A563-585F-4841-9C69-459E5596BAD8}" presName="parTx" presStyleLbl="revTx" presStyleIdx="2" presStyleCnt="5">
        <dgm:presLayoutVars>
          <dgm:chMax val="0"/>
          <dgm:chPref val="0"/>
        </dgm:presLayoutVars>
      </dgm:prSet>
      <dgm:spPr/>
    </dgm:pt>
    <dgm:pt modelId="{C13E1F6D-FB04-4B07-8FCA-54CA19F244F6}" type="pres">
      <dgm:prSet presAssocID="{BDC7DC87-3DCE-4BA4-B85F-9B7B44D66488}" presName="sibTrans" presStyleCnt="0"/>
      <dgm:spPr/>
    </dgm:pt>
    <dgm:pt modelId="{D44268E8-AF3B-4755-A5B8-067E0AA88F43}" type="pres">
      <dgm:prSet presAssocID="{7D79641E-520D-4C5B-AF93-A5536947CF61}" presName="compNode" presStyleCnt="0"/>
      <dgm:spPr/>
    </dgm:pt>
    <dgm:pt modelId="{97F73208-F80E-486F-AEA0-C769F7E2E31D}" type="pres">
      <dgm:prSet presAssocID="{7D79641E-520D-4C5B-AF93-A5536947CF61}" presName="bgRect" presStyleLbl="bgShp" presStyleIdx="3" presStyleCnt="5"/>
      <dgm:spPr/>
    </dgm:pt>
    <dgm:pt modelId="{C22DAC65-B742-4A7F-8758-1C223FCD77BA}" type="pres">
      <dgm:prSet presAssocID="{7D79641E-520D-4C5B-AF93-A5536947CF6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heň"/>
        </a:ext>
      </dgm:extLst>
    </dgm:pt>
    <dgm:pt modelId="{B6D712F1-4942-474F-9186-1A545F697181}" type="pres">
      <dgm:prSet presAssocID="{7D79641E-520D-4C5B-AF93-A5536947CF61}" presName="spaceRect" presStyleCnt="0"/>
      <dgm:spPr/>
    </dgm:pt>
    <dgm:pt modelId="{4D8E6CD3-4712-4D4A-8CD4-7E63BFEE7297}" type="pres">
      <dgm:prSet presAssocID="{7D79641E-520D-4C5B-AF93-A5536947CF61}" presName="parTx" presStyleLbl="revTx" presStyleIdx="3" presStyleCnt="5">
        <dgm:presLayoutVars>
          <dgm:chMax val="0"/>
          <dgm:chPref val="0"/>
        </dgm:presLayoutVars>
      </dgm:prSet>
      <dgm:spPr/>
    </dgm:pt>
    <dgm:pt modelId="{EE6AA9B4-F09E-46A7-BBFC-FFB3777712FC}" type="pres">
      <dgm:prSet presAssocID="{73439F60-C9DF-452F-9551-7E5DA1E25ECA}" presName="sibTrans" presStyleCnt="0"/>
      <dgm:spPr/>
    </dgm:pt>
    <dgm:pt modelId="{61478F6A-43FD-4536-9D34-E152D57D4BFF}" type="pres">
      <dgm:prSet presAssocID="{D977FE49-7623-4646-BFDC-E7B4250D977E}" presName="compNode" presStyleCnt="0"/>
      <dgm:spPr/>
    </dgm:pt>
    <dgm:pt modelId="{4143150C-E98A-4B17-A5CA-989095ABC583}" type="pres">
      <dgm:prSet presAssocID="{D977FE49-7623-4646-BFDC-E7B4250D977E}" presName="bgRect" presStyleLbl="bgShp" presStyleIdx="4" presStyleCnt="5"/>
      <dgm:spPr/>
    </dgm:pt>
    <dgm:pt modelId="{8D835919-FF7C-403D-B7BF-63D2F292FDEC}" type="pres">
      <dgm:prSet presAssocID="{D977FE49-7623-4646-BFDC-E7B4250D977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89EC68F5-A86D-4AFC-AD39-ABE1146505BC}" type="pres">
      <dgm:prSet presAssocID="{D977FE49-7623-4646-BFDC-E7B4250D977E}" presName="spaceRect" presStyleCnt="0"/>
      <dgm:spPr/>
    </dgm:pt>
    <dgm:pt modelId="{9B98CBEC-9945-4C13-887E-5E8D302D33FC}" type="pres">
      <dgm:prSet presAssocID="{D977FE49-7623-4646-BFDC-E7B4250D977E}" presName="parTx" presStyleLbl="revTx" presStyleIdx="4" presStyleCnt="5">
        <dgm:presLayoutVars>
          <dgm:chMax val="0"/>
          <dgm:chPref val="0"/>
        </dgm:presLayoutVars>
      </dgm:prSet>
      <dgm:spPr/>
    </dgm:pt>
  </dgm:ptLst>
  <dgm:cxnLst>
    <dgm:cxn modelId="{05AE1E06-5B94-499A-AEE3-B2A7AA4B8A2E}" srcId="{65752390-34C2-4642-9E7D-F3E468653AB1}" destId="{D977FE49-7623-4646-BFDC-E7B4250D977E}" srcOrd="4" destOrd="0" parTransId="{B8EDF9ED-2A29-4077-8A3E-7D601D6F92B4}" sibTransId="{D97937B8-3432-4C32-900F-C02E525299E5}"/>
    <dgm:cxn modelId="{AE749C2F-2E27-4F39-88A7-2B1410AF78F8}" type="presOf" srcId="{65752390-34C2-4642-9E7D-F3E468653AB1}" destId="{037747EA-BA1D-4964-A239-1442355AA089}" srcOrd="0" destOrd="0" presId="urn:microsoft.com/office/officeart/2018/2/layout/IconVerticalSolidList"/>
    <dgm:cxn modelId="{3A9EC13D-5848-43E3-BA2F-81437A79EA9A}" type="presOf" srcId="{9CA2A563-585F-4841-9C69-459E5596BAD8}" destId="{0CF676D5-5025-46A8-9EFA-E24A8233212B}" srcOrd="0" destOrd="0" presId="urn:microsoft.com/office/officeart/2018/2/layout/IconVerticalSolidList"/>
    <dgm:cxn modelId="{C9E0326B-97AF-4B36-89C3-7A12EEEF0D08}" type="presOf" srcId="{438E977A-BC99-47F5-8065-95BD5A16A271}" destId="{445C711F-CDDE-4C1E-B07C-9D6706AC36E9}" srcOrd="0" destOrd="0" presId="urn:microsoft.com/office/officeart/2018/2/layout/IconVerticalSolidList"/>
    <dgm:cxn modelId="{AEDC0253-03AE-4BED-9219-A4CE050D64EE}" type="presOf" srcId="{660FD7EE-6849-428E-981A-C791B0C7E360}" destId="{E73900BA-C088-4BF6-AC13-0FDF75BA2FB9}" srcOrd="0" destOrd="0" presId="urn:microsoft.com/office/officeart/2018/2/layout/IconVerticalSolidList"/>
    <dgm:cxn modelId="{EBCBE473-9517-48F0-A3E2-B00BE208070F}" srcId="{65752390-34C2-4642-9E7D-F3E468653AB1}" destId="{9CA2A563-585F-4841-9C69-459E5596BAD8}" srcOrd="2" destOrd="0" parTransId="{8509D00B-7937-459D-8930-E247C452FC5A}" sibTransId="{BDC7DC87-3DCE-4BA4-B85F-9B7B44D66488}"/>
    <dgm:cxn modelId="{3E20257C-1F0A-4D26-BA09-78769D713E47}" type="presOf" srcId="{7D79641E-520D-4C5B-AF93-A5536947CF61}" destId="{4D8E6CD3-4712-4D4A-8CD4-7E63BFEE7297}" srcOrd="0" destOrd="0" presId="urn:microsoft.com/office/officeart/2018/2/layout/IconVerticalSolidList"/>
    <dgm:cxn modelId="{33D1DDBA-C592-4147-8EA4-143B0C4E3162}" srcId="{65752390-34C2-4642-9E7D-F3E468653AB1}" destId="{7D79641E-520D-4C5B-AF93-A5536947CF61}" srcOrd="3" destOrd="0" parTransId="{AAAD9B63-F141-46F3-9645-B32813F246B1}" sibTransId="{73439F60-C9DF-452F-9551-7E5DA1E25ECA}"/>
    <dgm:cxn modelId="{B30577D0-A69E-45B7-B89E-7D27EE6C2421}" type="presOf" srcId="{D977FE49-7623-4646-BFDC-E7B4250D977E}" destId="{9B98CBEC-9945-4C13-887E-5E8D302D33FC}" srcOrd="0" destOrd="0" presId="urn:microsoft.com/office/officeart/2018/2/layout/IconVerticalSolidList"/>
    <dgm:cxn modelId="{048179E5-D733-4C1D-BA60-9F7E0614194F}" srcId="{65752390-34C2-4642-9E7D-F3E468653AB1}" destId="{438E977A-BC99-47F5-8065-95BD5A16A271}" srcOrd="0" destOrd="0" parTransId="{1BB416F9-B478-4683-B94E-4180480066F6}" sibTransId="{15E3727F-ACDA-4A70-9C30-C2296462169F}"/>
    <dgm:cxn modelId="{B5A890E8-BA3F-4F9B-ABBD-DB0C3857ED96}" srcId="{65752390-34C2-4642-9E7D-F3E468653AB1}" destId="{660FD7EE-6849-428E-981A-C791B0C7E360}" srcOrd="1" destOrd="0" parTransId="{689801C4-0D94-4CAE-9152-CE047C2765C5}" sibTransId="{A76DB9EC-3E74-4CA3-BE59-0CAEF8A3B9D7}"/>
    <dgm:cxn modelId="{FEB68902-A420-479A-850F-3D2EE4C0B5BF}" type="presParOf" srcId="{037747EA-BA1D-4964-A239-1442355AA089}" destId="{4EDF8FD6-FBD0-49DA-9E1D-CAA65D0C8C41}" srcOrd="0" destOrd="0" presId="urn:microsoft.com/office/officeart/2018/2/layout/IconVerticalSolidList"/>
    <dgm:cxn modelId="{AA63606D-6E62-470F-A1EB-5AC5B55708BA}" type="presParOf" srcId="{4EDF8FD6-FBD0-49DA-9E1D-CAA65D0C8C41}" destId="{53EE81C7-E98B-41E5-BF8D-BEC8F30DB92B}" srcOrd="0" destOrd="0" presId="urn:microsoft.com/office/officeart/2018/2/layout/IconVerticalSolidList"/>
    <dgm:cxn modelId="{C1A04F95-D5ED-48AF-A91C-AD1A2E691D94}" type="presParOf" srcId="{4EDF8FD6-FBD0-49DA-9E1D-CAA65D0C8C41}" destId="{ED0F641C-93CA-4AA6-864F-B7CB2BB595BB}" srcOrd="1" destOrd="0" presId="urn:microsoft.com/office/officeart/2018/2/layout/IconVerticalSolidList"/>
    <dgm:cxn modelId="{5E5F2DF2-8090-40DC-AA36-D422FD80B16F}" type="presParOf" srcId="{4EDF8FD6-FBD0-49DA-9E1D-CAA65D0C8C41}" destId="{71459AD3-3FD3-4A23-8A87-5257198F1AAA}" srcOrd="2" destOrd="0" presId="urn:microsoft.com/office/officeart/2018/2/layout/IconVerticalSolidList"/>
    <dgm:cxn modelId="{61516F55-81B7-4022-9630-F03EEE8E6741}" type="presParOf" srcId="{4EDF8FD6-FBD0-49DA-9E1D-CAA65D0C8C41}" destId="{445C711F-CDDE-4C1E-B07C-9D6706AC36E9}" srcOrd="3" destOrd="0" presId="urn:microsoft.com/office/officeart/2018/2/layout/IconVerticalSolidList"/>
    <dgm:cxn modelId="{3C28F65A-77FF-47EA-964B-6A4B9E16A5A1}" type="presParOf" srcId="{037747EA-BA1D-4964-A239-1442355AA089}" destId="{040BB897-2E86-4C43-8F55-9799658A9EA8}" srcOrd="1" destOrd="0" presId="urn:microsoft.com/office/officeart/2018/2/layout/IconVerticalSolidList"/>
    <dgm:cxn modelId="{03528AB7-5FAD-4AFA-977D-5D8EEACF1583}" type="presParOf" srcId="{037747EA-BA1D-4964-A239-1442355AA089}" destId="{C381D755-9043-468C-BBC9-ED01E2098D9A}" srcOrd="2" destOrd="0" presId="urn:microsoft.com/office/officeart/2018/2/layout/IconVerticalSolidList"/>
    <dgm:cxn modelId="{575E0F78-B490-445D-8455-C547C38AA146}" type="presParOf" srcId="{C381D755-9043-468C-BBC9-ED01E2098D9A}" destId="{5C48C6ED-F3C6-47D1-BE3C-4503602B9B69}" srcOrd="0" destOrd="0" presId="urn:microsoft.com/office/officeart/2018/2/layout/IconVerticalSolidList"/>
    <dgm:cxn modelId="{8D0FDB6E-B857-41A6-887E-0321B1FFB5BB}" type="presParOf" srcId="{C381D755-9043-468C-BBC9-ED01E2098D9A}" destId="{F06E4D9C-A288-4FCE-BF35-6AC4FFF8EF1B}" srcOrd="1" destOrd="0" presId="urn:microsoft.com/office/officeart/2018/2/layout/IconVerticalSolidList"/>
    <dgm:cxn modelId="{2A5A65C9-D428-4F17-BAB7-20B1C233D7B7}" type="presParOf" srcId="{C381D755-9043-468C-BBC9-ED01E2098D9A}" destId="{3EC851B7-21BC-40FA-A962-6A0CACFF9118}" srcOrd="2" destOrd="0" presId="urn:microsoft.com/office/officeart/2018/2/layout/IconVerticalSolidList"/>
    <dgm:cxn modelId="{A867F04A-3358-4473-AFBF-79FC22B98631}" type="presParOf" srcId="{C381D755-9043-468C-BBC9-ED01E2098D9A}" destId="{E73900BA-C088-4BF6-AC13-0FDF75BA2FB9}" srcOrd="3" destOrd="0" presId="urn:microsoft.com/office/officeart/2018/2/layout/IconVerticalSolidList"/>
    <dgm:cxn modelId="{10ECC86F-C2EE-4F31-8374-77C6861D3A2D}" type="presParOf" srcId="{037747EA-BA1D-4964-A239-1442355AA089}" destId="{BE5FF81D-64CB-4692-897A-A5E432782E81}" srcOrd="3" destOrd="0" presId="urn:microsoft.com/office/officeart/2018/2/layout/IconVerticalSolidList"/>
    <dgm:cxn modelId="{95FAC41C-4739-4965-85EA-D46DA11CAA2B}" type="presParOf" srcId="{037747EA-BA1D-4964-A239-1442355AA089}" destId="{8E2410AE-86E4-4B7F-968C-9910938024BA}" srcOrd="4" destOrd="0" presId="urn:microsoft.com/office/officeart/2018/2/layout/IconVerticalSolidList"/>
    <dgm:cxn modelId="{283BAAD1-24E1-4ED1-AE23-6A6AEEFFCDBC}" type="presParOf" srcId="{8E2410AE-86E4-4B7F-968C-9910938024BA}" destId="{F43E420A-ED97-4B9A-BA8D-A2AEC43A45EA}" srcOrd="0" destOrd="0" presId="urn:microsoft.com/office/officeart/2018/2/layout/IconVerticalSolidList"/>
    <dgm:cxn modelId="{1024AF24-E88B-40BE-856D-F9122DF34B7D}" type="presParOf" srcId="{8E2410AE-86E4-4B7F-968C-9910938024BA}" destId="{998048DC-EF9C-4FF6-A8BC-B565B9E3BD4B}" srcOrd="1" destOrd="0" presId="urn:microsoft.com/office/officeart/2018/2/layout/IconVerticalSolidList"/>
    <dgm:cxn modelId="{2D781FAD-E5A5-48E7-A036-DE93676AF476}" type="presParOf" srcId="{8E2410AE-86E4-4B7F-968C-9910938024BA}" destId="{7FE00104-5D9B-4174-B4AB-577F416D79A0}" srcOrd="2" destOrd="0" presId="urn:microsoft.com/office/officeart/2018/2/layout/IconVerticalSolidList"/>
    <dgm:cxn modelId="{2508614E-6951-471E-8876-5E508F38D633}" type="presParOf" srcId="{8E2410AE-86E4-4B7F-968C-9910938024BA}" destId="{0CF676D5-5025-46A8-9EFA-E24A8233212B}" srcOrd="3" destOrd="0" presId="urn:microsoft.com/office/officeart/2018/2/layout/IconVerticalSolidList"/>
    <dgm:cxn modelId="{62D1EEAD-ED49-4142-98DC-A581F9059FAC}" type="presParOf" srcId="{037747EA-BA1D-4964-A239-1442355AA089}" destId="{C13E1F6D-FB04-4B07-8FCA-54CA19F244F6}" srcOrd="5" destOrd="0" presId="urn:microsoft.com/office/officeart/2018/2/layout/IconVerticalSolidList"/>
    <dgm:cxn modelId="{6CB0534B-55F7-40AE-B362-7BAD91220F25}" type="presParOf" srcId="{037747EA-BA1D-4964-A239-1442355AA089}" destId="{D44268E8-AF3B-4755-A5B8-067E0AA88F43}" srcOrd="6" destOrd="0" presId="urn:microsoft.com/office/officeart/2018/2/layout/IconVerticalSolidList"/>
    <dgm:cxn modelId="{17E87A14-7644-45F0-B420-56950E844529}" type="presParOf" srcId="{D44268E8-AF3B-4755-A5B8-067E0AA88F43}" destId="{97F73208-F80E-486F-AEA0-C769F7E2E31D}" srcOrd="0" destOrd="0" presId="urn:microsoft.com/office/officeart/2018/2/layout/IconVerticalSolidList"/>
    <dgm:cxn modelId="{9DF86EA1-ADF5-4602-975C-64F9057F0DD2}" type="presParOf" srcId="{D44268E8-AF3B-4755-A5B8-067E0AA88F43}" destId="{C22DAC65-B742-4A7F-8758-1C223FCD77BA}" srcOrd="1" destOrd="0" presId="urn:microsoft.com/office/officeart/2018/2/layout/IconVerticalSolidList"/>
    <dgm:cxn modelId="{AB84D48C-A42C-4DCE-B71E-73E2C79D503D}" type="presParOf" srcId="{D44268E8-AF3B-4755-A5B8-067E0AA88F43}" destId="{B6D712F1-4942-474F-9186-1A545F697181}" srcOrd="2" destOrd="0" presId="urn:microsoft.com/office/officeart/2018/2/layout/IconVerticalSolidList"/>
    <dgm:cxn modelId="{A3698EB2-89EA-4CA7-8D78-86755E03F43A}" type="presParOf" srcId="{D44268E8-AF3B-4755-A5B8-067E0AA88F43}" destId="{4D8E6CD3-4712-4D4A-8CD4-7E63BFEE7297}" srcOrd="3" destOrd="0" presId="urn:microsoft.com/office/officeart/2018/2/layout/IconVerticalSolidList"/>
    <dgm:cxn modelId="{374D3332-2D24-4A20-B244-F4B3E848047A}" type="presParOf" srcId="{037747EA-BA1D-4964-A239-1442355AA089}" destId="{EE6AA9B4-F09E-46A7-BBFC-FFB3777712FC}" srcOrd="7" destOrd="0" presId="urn:microsoft.com/office/officeart/2018/2/layout/IconVerticalSolidList"/>
    <dgm:cxn modelId="{A1EB117C-FF9B-4B81-B403-CE21AD9C30CD}" type="presParOf" srcId="{037747EA-BA1D-4964-A239-1442355AA089}" destId="{61478F6A-43FD-4536-9D34-E152D57D4BFF}" srcOrd="8" destOrd="0" presId="urn:microsoft.com/office/officeart/2018/2/layout/IconVerticalSolidList"/>
    <dgm:cxn modelId="{892852D2-9091-4D92-9431-1E529A93880C}" type="presParOf" srcId="{61478F6A-43FD-4536-9D34-E152D57D4BFF}" destId="{4143150C-E98A-4B17-A5CA-989095ABC583}" srcOrd="0" destOrd="0" presId="urn:microsoft.com/office/officeart/2018/2/layout/IconVerticalSolidList"/>
    <dgm:cxn modelId="{B37F847E-C60D-4065-89CF-CDE7B11F6A24}" type="presParOf" srcId="{61478F6A-43FD-4536-9D34-E152D57D4BFF}" destId="{8D835919-FF7C-403D-B7BF-63D2F292FDEC}" srcOrd="1" destOrd="0" presId="urn:microsoft.com/office/officeart/2018/2/layout/IconVerticalSolidList"/>
    <dgm:cxn modelId="{335E7869-F6B2-4001-AD7E-8F5A95071D2E}" type="presParOf" srcId="{61478F6A-43FD-4536-9D34-E152D57D4BFF}" destId="{89EC68F5-A86D-4AFC-AD39-ABE1146505BC}" srcOrd="2" destOrd="0" presId="urn:microsoft.com/office/officeart/2018/2/layout/IconVerticalSolidList"/>
    <dgm:cxn modelId="{30F1DCE3-3E9A-4CC8-A1BB-E3192EE2F4F9}" type="presParOf" srcId="{61478F6A-43FD-4536-9D34-E152D57D4BFF}" destId="{9B98CBEC-9945-4C13-887E-5E8D302D33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5A3F0F-7C35-425D-89E3-35F92528C3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D0CB69-6230-44B0-A41C-31B02C886B49}">
      <dgm:prSet/>
      <dgm:spPr/>
      <dgm:t>
        <a:bodyPr/>
        <a:lstStyle/>
        <a:p>
          <a:r>
            <a:rPr lang="cs-CZ" baseline="0" dirty="0"/>
            <a:t>Navození pocitu tíže</a:t>
          </a:r>
          <a:endParaRPr lang="en-US" dirty="0"/>
        </a:p>
      </dgm:t>
    </dgm:pt>
    <dgm:pt modelId="{A4EA0AEE-3B92-4617-9BB4-0E57BC28A185}" type="parTrans" cxnId="{2069B870-65B6-44ED-A636-515DBBFA7796}">
      <dgm:prSet/>
      <dgm:spPr/>
      <dgm:t>
        <a:bodyPr/>
        <a:lstStyle/>
        <a:p>
          <a:endParaRPr lang="en-US"/>
        </a:p>
      </dgm:t>
    </dgm:pt>
    <dgm:pt modelId="{7FC763FE-71EC-480C-A76E-9B33D46523E4}" type="sibTrans" cxnId="{2069B870-65B6-44ED-A636-515DBBFA7796}">
      <dgm:prSet/>
      <dgm:spPr/>
      <dgm:t>
        <a:bodyPr/>
        <a:lstStyle/>
        <a:p>
          <a:endParaRPr lang="en-US"/>
        </a:p>
      </dgm:t>
    </dgm:pt>
    <dgm:pt modelId="{4FE42404-E323-4E14-906E-E7F96CA080B5}">
      <dgm:prSet/>
      <dgm:spPr/>
      <dgm:t>
        <a:bodyPr/>
        <a:lstStyle/>
        <a:p>
          <a:r>
            <a:rPr lang="cs-CZ" baseline="0" dirty="0"/>
            <a:t>Navození pocitu tepla</a:t>
          </a:r>
          <a:endParaRPr lang="en-US" dirty="0"/>
        </a:p>
      </dgm:t>
    </dgm:pt>
    <dgm:pt modelId="{D3381887-585C-4D7D-BAD7-91B260FD3F2E}" type="parTrans" cxnId="{A3D171B1-5DF1-4E23-AF49-54732ADF2F1C}">
      <dgm:prSet/>
      <dgm:spPr/>
      <dgm:t>
        <a:bodyPr/>
        <a:lstStyle/>
        <a:p>
          <a:endParaRPr lang="en-US"/>
        </a:p>
      </dgm:t>
    </dgm:pt>
    <dgm:pt modelId="{99A08D08-DF32-4E35-AE6F-87B30574A233}" type="sibTrans" cxnId="{A3D171B1-5DF1-4E23-AF49-54732ADF2F1C}">
      <dgm:prSet/>
      <dgm:spPr/>
      <dgm:t>
        <a:bodyPr/>
        <a:lstStyle/>
        <a:p>
          <a:endParaRPr lang="en-US"/>
        </a:p>
      </dgm:t>
    </dgm:pt>
    <dgm:pt modelId="{2D9A70EB-3860-4251-A334-10DED6F9CC86}">
      <dgm:prSet/>
      <dgm:spPr/>
      <dgm:t>
        <a:bodyPr/>
        <a:lstStyle/>
        <a:p>
          <a:r>
            <a:rPr lang="cs-CZ" baseline="0" dirty="0"/>
            <a:t>Vjem pravidelného rytmu srdce</a:t>
          </a:r>
          <a:endParaRPr lang="en-US" dirty="0"/>
        </a:p>
      </dgm:t>
    </dgm:pt>
    <dgm:pt modelId="{15F3DB73-9D1F-413C-95C4-F51230D9E7BE}" type="parTrans" cxnId="{D44AD8B2-CE89-410A-8E99-F9FF04EF32FF}">
      <dgm:prSet/>
      <dgm:spPr/>
      <dgm:t>
        <a:bodyPr/>
        <a:lstStyle/>
        <a:p>
          <a:endParaRPr lang="en-US"/>
        </a:p>
      </dgm:t>
    </dgm:pt>
    <dgm:pt modelId="{2A1EFBA9-AB3F-4712-A96E-A12B902AAF69}" type="sibTrans" cxnId="{D44AD8B2-CE89-410A-8E99-F9FF04EF32FF}">
      <dgm:prSet/>
      <dgm:spPr/>
      <dgm:t>
        <a:bodyPr/>
        <a:lstStyle/>
        <a:p>
          <a:endParaRPr lang="en-US"/>
        </a:p>
      </dgm:t>
    </dgm:pt>
    <dgm:pt modelId="{732132D9-1E3D-4871-99A7-65CF40C22426}">
      <dgm:prSet/>
      <dgm:spPr/>
      <dgm:t>
        <a:bodyPr/>
        <a:lstStyle/>
        <a:p>
          <a:r>
            <a:rPr lang="cs-CZ" baseline="0" dirty="0"/>
            <a:t>Sledování pravidelnosti dechu</a:t>
          </a:r>
          <a:endParaRPr lang="en-US" dirty="0"/>
        </a:p>
      </dgm:t>
    </dgm:pt>
    <dgm:pt modelId="{F37961E4-9A09-4592-B826-DAF4A1980D7F}" type="parTrans" cxnId="{694925A8-43F1-48E5-B92C-2FB2829844B3}">
      <dgm:prSet/>
      <dgm:spPr/>
      <dgm:t>
        <a:bodyPr/>
        <a:lstStyle/>
        <a:p>
          <a:endParaRPr lang="en-US"/>
        </a:p>
      </dgm:t>
    </dgm:pt>
    <dgm:pt modelId="{CA8AF76E-9F0B-4032-BA29-46F2996F9D4F}" type="sibTrans" cxnId="{694925A8-43F1-48E5-B92C-2FB2829844B3}">
      <dgm:prSet/>
      <dgm:spPr/>
      <dgm:t>
        <a:bodyPr/>
        <a:lstStyle/>
        <a:p>
          <a:endParaRPr lang="en-US"/>
        </a:p>
      </dgm:t>
    </dgm:pt>
    <dgm:pt modelId="{26A9318C-D64F-41C2-A086-D83385AD06C6}">
      <dgm:prSet/>
      <dgm:spPr/>
      <dgm:t>
        <a:bodyPr/>
        <a:lstStyle/>
        <a:p>
          <a:r>
            <a:rPr lang="cs-CZ" baseline="0" dirty="0"/>
            <a:t>Procítění břišních orgánů (kupř. Břicho je teplé</a:t>
          </a:r>
          <a:r>
            <a:rPr lang="cs-CZ" baseline="0" dirty="0">
              <a:latin typeface="Sagona Book"/>
            </a:rPr>
            <a:t>.)</a:t>
          </a:r>
          <a:endParaRPr lang="en-US" dirty="0"/>
        </a:p>
      </dgm:t>
    </dgm:pt>
    <dgm:pt modelId="{7241334B-F6BC-44FE-9B88-2355822748A5}" type="parTrans" cxnId="{E6F1AFDF-7BF4-4549-9182-0EDF372F9354}">
      <dgm:prSet/>
      <dgm:spPr/>
      <dgm:t>
        <a:bodyPr/>
        <a:lstStyle/>
        <a:p>
          <a:endParaRPr lang="en-US"/>
        </a:p>
      </dgm:t>
    </dgm:pt>
    <dgm:pt modelId="{E7042278-DFFD-4167-B5C0-066185E69803}" type="sibTrans" cxnId="{E6F1AFDF-7BF4-4549-9182-0EDF372F9354}">
      <dgm:prSet/>
      <dgm:spPr/>
      <dgm:t>
        <a:bodyPr/>
        <a:lstStyle/>
        <a:p>
          <a:endParaRPr lang="en-US"/>
        </a:p>
      </dgm:t>
    </dgm:pt>
    <dgm:pt modelId="{B7DBB15E-D25A-49A3-B5B4-B057C24FACBD}">
      <dgm:prSet/>
      <dgm:spPr/>
      <dgm:t>
        <a:bodyPr/>
        <a:lstStyle/>
        <a:p>
          <a:r>
            <a:rPr lang="cs-CZ" baseline="0" dirty="0"/>
            <a:t>Zaměření na oblast hlavy (kupř. Čelo je příjemně chladné)</a:t>
          </a:r>
          <a:endParaRPr lang="en-US" dirty="0"/>
        </a:p>
      </dgm:t>
    </dgm:pt>
    <dgm:pt modelId="{6970DE10-76B8-49BE-9287-9583D450396D}" type="parTrans" cxnId="{8CCDCC54-F49E-4466-B256-A1A1D125F72C}">
      <dgm:prSet/>
      <dgm:spPr/>
      <dgm:t>
        <a:bodyPr/>
        <a:lstStyle/>
        <a:p>
          <a:endParaRPr lang="en-US"/>
        </a:p>
      </dgm:t>
    </dgm:pt>
    <dgm:pt modelId="{74BDB43F-7409-4A09-B6A1-A9DADF1382D5}" type="sibTrans" cxnId="{8CCDCC54-F49E-4466-B256-A1A1D125F72C}">
      <dgm:prSet/>
      <dgm:spPr/>
      <dgm:t>
        <a:bodyPr/>
        <a:lstStyle/>
        <a:p>
          <a:endParaRPr lang="en-US"/>
        </a:p>
      </dgm:t>
    </dgm:pt>
    <dgm:pt modelId="{4AAAAF36-2FF2-42D4-9520-AF4212A53A9B}" type="pres">
      <dgm:prSet presAssocID="{4E5A3F0F-7C35-425D-89E3-35F92528C33E}" presName="root" presStyleCnt="0">
        <dgm:presLayoutVars>
          <dgm:dir/>
          <dgm:resizeHandles val="exact"/>
        </dgm:presLayoutVars>
      </dgm:prSet>
      <dgm:spPr/>
    </dgm:pt>
    <dgm:pt modelId="{D8B09CAA-7569-40B7-A29D-1208C7CBADD6}" type="pres">
      <dgm:prSet presAssocID="{2DD0CB69-6230-44B0-A41C-31B02C886B49}" presName="compNode" presStyleCnt="0"/>
      <dgm:spPr/>
    </dgm:pt>
    <dgm:pt modelId="{0F2554E9-0E24-4593-A765-5E49DB0F4F6C}" type="pres">
      <dgm:prSet presAssocID="{2DD0CB69-6230-44B0-A41C-31B02C886B49}" presName="bgRect" presStyleLbl="bgShp" presStyleIdx="0" presStyleCnt="6"/>
      <dgm:spPr/>
    </dgm:pt>
    <dgm:pt modelId="{1550004A-D8ED-464F-BD6B-C87FDF8E7007}" type="pres">
      <dgm:prSet presAssocID="{2DD0CB69-6230-44B0-A41C-31B02C886B4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62C85BA7-CA35-40AC-B21B-3145A4B543D0}" type="pres">
      <dgm:prSet presAssocID="{2DD0CB69-6230-44B0-A41C-31B02C886B49}" presName="spaceRect" presStyleCnt="0"/>
      <dgm:spPr/>
    </dgm:pt>
    <dgm:pt modelId="{711B52F1-80E9-4FC6-9DBC-DE62B45FAEB8}" type="pres">
      <dgm:prSet presAssocID="{2DD0CB69-6230-44B0-A41C-31B02C886B49}" presName="parTx" presStyleLbl="revTx" presStyleIdx="0" presStyleCnt="6">
        <dgm:presLayoutVars>
          <dgm:chMax val="0"/>
          <dgm:chPref val="0"/>
        </dgm:presLayoutVars>
      </dgm:prSet>
      <dgm:spPr/>
    </dgm:pt>
    <dgm:pt modelId="{47895DD3-9E7B-4D25-B222-7DA9FD74839E}" type="pres">
      <dgm:prSet presAssocID="{7FC763FE-71EC-480C-A76E-9B33D46523E4}" presName="sibTrans" presStyleCnt="0"/>
      <dgm:spPr/>
    </dgm:pt>
    <dgm:pt modelId="{CD1E767B-CA13-4B5A-B79F-8AD551319C4B}" type="pres">
      <dgm:prSet presAssocID="{4FE42404-E323-4E14-906E-E7F96CA080B5}" presName="compNode" presStyleCnt="0"/>
      <dgm:spPr/>
    </dgm:pt>
    <dgm:pt modelId="{6523550B-E8D6-43D9-B8D9-FC0AD261A900}" type="pres">
      <dgm:prSet presAssocID="{4FE42404-E323-4E14-906E-E7F96CA080B5}" presName="bgRect" presStyleLbl="bgShp" presStyleIdx="1" presStyleCnt="6"/>
      <dgm:spPr/>
    </dgm:pt>
    <dgm:pt modelId="{3137B62F-DD1E-406A-8B91-EC4554E907B2}" type="pres">
      <dgm:prSet presAssocID="{4FE42404-E323-4E14-906E-E7F96CA080B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heň"/>
        </a:ext>
      </dgm:extLst>
    </dgm:pt>
    <dgm:pt modelId="{A4CD456C-689F-4984-9EDB-8B9297255A55}" type="pres">
      <dgm:prSet presAssocID="{4FE42404-E323-4E14-906E-E7F96CA080B5}" presName="spaceRect" presStyleCnt="0"/>
      <dgm:spPr/>
    </dgm:pt>
    <dgm:pt modelId="{F0983578-B29B-4FD7-8E86-61C1578C3B4D}" type="pres">
      <dgm:prSet presAssocID="{4FE42404-E323-4E14-906E-E7F96CA080B5}" presName="parTx" presStyleLbl="revTx" presStyleIdx="1" presStyleCnt="6">
        <dgm:presLayoutVars>
          <dgm:chMax val="0"/>
          <dgm:chPref val="0"/>
        </dgm:presLayoutVars>
      </dgm:prSet>
      <dgm:spPr/>
    </dgm:pt>
    <dgm:pt modelId="{950FE0A8-8A91-4C0D-BE9F-5247A4E9DB9E}" type="pres">
      <dgm:prSet presAssocID="{99A08D08-DF32-4E35-AE6F-87B30574A233}" presName="sibTrans" presStyleCnt="0"/>
      <dgm:spPr/>
    </dgm:pt>
    <dgm:pt modelId="{4517BBEB-398B-433A-B910-9263807FE407}" type="pres">
      <dgm:prSet presAssocID="{2D9A70EB-3860-4251-A334-10DED6F9CC86}" presName="compNode" presStyleCnt="0"/>
      <dgm:spPr/>
    </dgm:pt>
    <dgm:pt modelId="{040BE1E0-0493-49B3-B5BD-CC921CAD330A}" type="pres">
      <dgm:prSet presAssocID="{2D9A70EB-3860-4251-A334-10DED6F9CC86}" presName="bgRect" presStyleLbl="bgShp" presStyleIdx="2" presStyleCnt="6"/>
      <dgm:spPr/>
    </dgm:pt>
    <dgm:pt modelId="{4668EADB-9B92-403A-AA69-D52BED7C0D9B}" type="pres">
      <dgm:prSet presAssocID="{2D9A70EB-3860-4251-A334-10DED6F9CC8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rdce"/>
        </a:ext>
      </dgm:extLst>
    </dgm:pt>
    <dgm:pt modelId="{90B36A4F-0FD2-4498-89A1-2D65AF3EF5F4}" type="pres">
      <dgm:prSet presAssocID="{2D9A70EB-3860-4251-A334-10DED6F9CC86}" presName="spaceRect" presStyleCnt="0"/>
      <dgm:spPr/>
    </dgm:pt>
    <dgm:pt modelId="{F07DFA6E-8DA2-4EBA-995C-D84508674200}" type="pres">
      <dgm:prSet presAssocID="{2D9A70EB-3860-4251-A334-10DED6F9CC86}" presName="parTx" presStyleLbl="revTx" presStyleIdx="2" presStyleCnt="6">
        <dgm:presLayoutVars>
          <dgm:chMax val="0"/>
          <dgm:chPref val="0"/>
        </dgm:presLayoutVars>
      </dgm:prSet>
      <dgm:spPr/>
    </dgm:pt>
    <dgm:pt modelId="{1BE155AA-8405-4F48-9AF2-831166FC7188}" type="pres">
      <dgm:prSet presAssocID="{2A1EFBA9-AB3F-4712-A96E-A12B902AAF69}" presName="sibTrans" presStyleCnt="0"/>
      <dgm:spPr/>
    </dgm:pt>
    <dgm:pt modelId="{B0723468-BF07-48E8-ACA2-9DB69F8E7C2E}" type="pres">
      <dgm:prSet presAssocID="{732132D9-1E3D-4871-99A7-65CF40C22426}" presName="compNode" presStyleCnt="0"/>
      <dgm:spPr/>
    </dgm:pt>
    <dgm:pt modelId="{3C89083F-F654-4BA5-AD61-9E9567C7B035}" type="pres">
      <dgm:prSet presAssocID="{732132D9-1E3D-4871-99A7-65CF40C22426}" presName="bgRect" presStyleLbl="bgShp" presStyleIdx="3" presStyleCnt="6"/>
      <dgm:spPr/>
    </dgm:pt>
    <dgm:pt modelId="{CFC2697E-B329-464D-8D29-81E8E1B93F11}" type="pres">
      <dgm:prSet presAssocID="{732132D9-1E3D-4871-99A7-65CF40C2242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ko"/>
        </a:ext>
      </dgm:extLst>
    </dgm:pt>
    <dgm:pt modelId="{94A2512C-E215-4933-9EB3-9338A8EEBCED}" type="pres">
      <dgm:prSet presAssocID="{732132D9-1E3D-4871-99A7-65CF40C22426}" presName="spaceRect" presStyleCnt="0"/>
      <dgm:spPr/>
    </dgm:pt>
    <dgm:pt modelId="{8A03DC10-ADCE-49ED-BE28-F5880E23D15A}" type="pres">
      <dgm:prSet presAssocID="{732132D9-1E3D-4871-99A7-65CF40C22426}" presName="parTx" presStyleLbl="revTx" presStyleIdx="3" presStyleCnt="6">
        <dgm:presLayoutVars>
          <dgm:chMax val="0"/>
          <dgm:chPref val="0"/>
        </dgm:presLayoutVars>
      </dgm:prSet>
      <dgm:spPr/>
    </dgm:pt>
    <dgm:pt modelId="{261EFCCF-45EE-4903-9FC8-4B6F4E673BF4}" type="pres">
      <dgm:prSet presAssocID="{CA8AF76E-9F0B-4032-BA29-46F2996F9D4F}" presName="sibTrans" presStyleCnt="0"/>
      <dgm:spPr/>
    </dgm:pt>
    <dgm:pt modelId="{9EB2CA0E-504D-4011-B69B-1362C7C5002D}" type="pres">
      <dgm:prSet presAssocID="{26A9318C-D64F-41C2-A086-D83385AD06C6}" presName="compNode" presStyleCnt="0"/>
      <dgm:spPr/>
    </dgm:pt>
    <dgm:pt modelId="{5CA2E082-8919-449B-914D-04819F18B73F}" type="pres">
      <dgm:prSet presAssocID="{26A9318C-D64F-41C2-A086-D83385AD06C6}" presName="bgRect" presStyleLbl="bgShp" presStyleIdx="4" presStyleCnt="6"/>
      <dgm:spPr/>
    </dgm:pt>
    <dgm:pt modelId="{A5CD789A-B350-4D9A-882D-A127B993E734}" type="pres">
      <dgm:prSet presAssocID="{26A9318C-D64F-41C2-A086-D83385AD06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Žaludek"/>
        </a:ext>
      </dgm:extLst>
    </dgm:pt>
    <dgm:pt modelId="{6B9B44F3-8A0D-488E-91E2-155274705913}" type="pres">
      <dgm:prSet presAssocID="{26A9318C-D64F-41C2-A086-D83385AD06C6}" presName="spaceRect" presStyleCnt="0"/>
      <dgm:spPr/>
    </dgm:pt>
    <dgm:pt modelId="{C55080B8-0A28-449E-8CF4-38D0A0E343A4}" type="pres">
      <dgm:prSet presAssocID="{26A9318C-D64F-41C2-A086-D83385AD06C6}" presName="parTx" presStyleLbl="revTx" presStyleIdx="4" presStyleCnt="6">
        <dgm:presLayoutVars>
          <dgm:chMax val="0"/>
          <dgm:chPref val="0"/>
        </dgm:presLayoutVars>
      </dgm:prSet>
      <dgm:spPr/>
    </dgm:pt>
    <dgm:pt modelId="{2215B585-7DDC-470A-B615-D45B3BED248F}" type="pres">
      <dgm:prSet presAssocID="{E7042278-DFFD-4167-B5C0-066185E69803}" presName="sibTrans" presStyleCnt="0"/>
      <dgm:spPr/>
    </dgm:pt>
    <dgm:pt modelId="{2B375258-CF7F-4745-9450-2B05922AC64A}" type="pres">
      <dgm:prSet presAssocID="{B7DBB15E-D25A-49A3-B5B4-B057C24FACBD}" presName="compNode" presStyleCnt="0"/>
      <dgm:spPr/>
    </dgm:pt>
    <dgm:pt modelId="{A4531396-9B3C-428D-8417-AF2E386B9F24}" type="pres">
      <dgm:prSet presAssocID="{B7DBB15E-D25A-49A3-B5B4-B057C24FACBD}" presName="bgRect" presStyleLbl="bgShp" presStyleIdx="5" presStyleCnt="6"/>
      <dgm:spPr/>
    </dgm:pt>
    <dgm:pt modelId="{D88E1CBE-C90C-4D98-A343-170FD36F6230}" type="pres">
      <dgm:prSet presAssocID="{B7DBB15E-D25A-49A3-B5B4-B057C24FAC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usle"/>
        </a:ext>
      </dgm:extLst>
    </dgm:pt>
    <dgm:pt modelId="{8B5B091F-A67E-4FCA-9A55-C4CE059D7CA1}" type="pres">
      <dgm:prSet presAssocID="{B7DBB15E-D25A-49A3-B5B4-B057C24FACBD}" presName="spaceRect" presStyleCnt="0"/>
      <dgm:spPr/>
    </dgm:pt>
    <dgm:pt modelId="{B91C7B58-4947-4792-9E6A-603B87DCDA7B}" type="pres">
      <dgm:prSet presAssocID="{B7DBB15E-D25A-49A3-B5B4-B057C24FACBD}" presName="parTx" presStyleLbl="revTx" presStyleIdx="5" presStyleCnt="6">
        <dgm:presLayoutVars>
          <dgm:chMax val="0"/>
          <dgm:chPref val="0"/>
        </dgm:presLayoutVars>
      </dgm:prSet>
      <dgm:spPr/>
    </dgm:pt>
  </dgm:ptLst>
  <dgm:cxnLst>
    <dgm:cxn modelId="{9961B606-31BB-4157-8D9F-9A08E2DC5B37}" type="presOf" srcId="{B7DBB15E-D25A-49A3-B5B4-B057C24FACBD}" destId="{B91C7B58-4947-4792-9E6A-603B87DCDA7B}" srcOrd="0" destOrd="0" presId="urn:microsoft.com/office/officeart/2018/2/layout/IconVerticalSolidList"/>
    <dgm:cxn modelId="{5C3AFB32-8B39-4F12-9856-0D8A11876E5C}" type="presOf" srcId="{4E5A3F0F-7C35-425D-89E3-35F92528C33E}" destId="{4AAAAF36-2FF2-42D4-9520-AF4212A53A9B}" srcOrd="0" destOrd="0" presId="urn:microsoft.com/office/officeart/2018/2/layout/IconVerticalSolidList"/>
    <dgm:cxn modelId="{BF24013D-5D1C-4318-AEFE-287638184DA6}" type="presOf" srcId="{26A9318C-D64F-41C2-A086-D83385AD06C6}" destId="{C55080B8-0A28-449E-8CF4-38D0A0E343A4}" srcOrd="0" destOrd="0" presId="urn:microsoft.com/office/officeart/2018/2/layout/IconVerticalSolidList"/>
    <dgm:cxn modelId="{6190945C-304B-4DD1-BAA6-4ECB687149D8}" type="presOf" srcId="{732132D9-1E3D-4871-99A7-65CF40C22426}" destId="{8A03DC10-ADCE-49ED-BE28-F5880E23D15A}" srcOrd="0" destOrd="0" presId="urn:microsoft.com/office/officeart/2018/2/layout/IconVerticalSolidList"/>
    <dgm:cxn modelId="{7B9B7A6C-1594-4BC7-8BE0-C18353636721}" type="presOf" srcId="{2DD0CB69-6230-44B0-A41C-31B02C886B49}" destId="{711B52F1-80E9-4FC6-9DBC-DE62B45FAEB8}" srcOrd="0" destOrd="0" presId="urn:microsoft.com/office/officeart/2018/2/layout/IconVerticalSolidList"/>
    <dgm:cxn modelId="{630B334D-9346-4D83-9C6D-771E9A5A1948}" type="presOf" srcId="{2D9A70EB-3860-4251-A334-10DED6F9CC86}" destId="{F07DFA6E-8DA2-4EBA-995C-D84508674200}" srcOrd="0" destOrd="0" presId="urn:microsoft.com/office/officeart/2018/2/layout/IconVerticalSolidList"/>
    <dgm:cxn modelId="{2069B870-65B6-44ED-A636-515DBBFA7796}" srcId="{4E5A3F0F-7C35-425D-89E3-35F92528C33E}" destId="{2DD0CB69-6230-44B0-A41C-31B02C886B49}" srcOrd="0" destOrd="0" parTransId="{A4EA0AEE-3B92-4617-9BB4-0E57BC28A185}" sibTransId="{7FC763FE-71EC-480C-A76E-9B33D46523E4}"/>
    <dgm:cxn modelId="{8CCDCC54-F49E-4466-B256-A1A1D125F72C}" srcId="{4E5A3F0F-7C35-425D-89E3-35F92528C33E}" destId="{B7DBB15E-D25A-49A3-B5B4-B057C24FACBD}" srcOrd="5" destOrd="0" parTransId="{6970DE10-76B8-49BE-9287-9583D450396D}" sibTransId="{74BDB43F-7409-4A09-B6A1-A9DADF1382D5}"/>
    <dgm:cxn modelId="{694925A8-43F1-48E5-B92C-2FB2829844B3}" srcId="{4E5A3F0F-7C35-425D-89E3-35F92528C33E}" destId="{732132D9-1E3D-4871-99A7-65CF40C22426}" srcOrd="3" destOrd="0" parTransId="{F37961E4-9A09-4592-B826-DAF4A1980D7F}" sibTransId="{CA8AF76E-9F0B-4032-BA29-46F2996F9D4F}"/>
    <dgm:cxn modelId="{A3D171B1-5DF1-4E23-AF49-54732ADF2F1C}" srcId="{4E5A3F0F-7C35-425D-89E3-35F92528C33E}" destId="{4FE42404-E323-4E14-906E-E7F96CA080B5}" srcOrd="1" destOrd="0" parTransId="{D3381887-585C-4D7D-BAD7-91B260FD3F2E}" sibTransId="{99A08D08-DF32-4E35-AE6F-87B30574A233}"/>
    <dgm:cxn modelId="{D44AD8B2-CE89-410A-8E99-F9FF04EF32FF}" srcId="{4E5A3F0F-7C35-425D-89E3-35F92528C33E}" destId="{2D9A70EB-3860-4251-A334-10DED6F9CC86}" srcOrd="2" destOrd="0" parTransId="{15F3DB73-9D1F-413C-95C4-F51230D9E7BE}" sibTransId="{2A1EFBA9-AB3F-4712-A96E-A12B902AAF69}"/>
    <dgm:cxn modelId="{6EC6D9CA-F1EB-4CB5-B383-29B3FE9F5832}" type="presOf" srcId="{4FE42404-E323-4E14-906E-E7F96CA080B5}" destId="{F0983578-B29B-4FD7-8E86-61C1578C3B4D}" srcOrd="0" destOrd="0" presId="urn:microsoft.com/office/officeart/2018/2/layout/IconVerticalSolidList"/>
    <dgm:cxn modelId="{E6F1AFDF-7BF4-4549-9182-0EDF372F9354}" srcId="{4E5A3F0F-7C35-425D-89E3-35F92528C33E}" destId="{26A9318C-D64F-41C2-A086-D83385AD06C6}" srcOrd="4" destOrd="0" parTransId="{7241334B-F6BC-44FE-9B88-2355822748A5}" sibTransId="{E7042278-DFFD-4167-B5C0-066185E69803}"/>
    <dgm:cxn modelId="{EDA30C8D-9850-4F67-9F5F-98B2B3D34710}" type="presParOf" srcId="{4AAAAF36-2FF2-42D4-9520-AF4212A53A9B}" destId="{D8B09CAA-7569-40B7-A29D-1208C7CBADD6}" srcOrd="0" destOrd="0" presId="urn:microsoft.com/office/officeart/2018/2/layout/IconVerticalSolidList"/>
    <dgm:cxn modelId="{C95FEA68-4416-4529-81AB-4FBF44978C24}" type="presParOf" srcId="{D8B09CAA-7569-40B7-A29D-1208C7CBADD6}" destId="{0F2554E9-0E24-4593-A765-5E49DB0F4F6C}" srcOrd="0" destOrd="0" presId="urn:microsoft.com/office/officeart/2018/2/layout/IconVerticalSolidList"/>
    <dgm:cxn modelId="{A74097D9-A2F3-42C9-9BA3-7F3A064B87A5}" type="presParOf" srcId="{D8B09CAA-7569-40B7-A29D-1208C7CBADD6}" destId="{1550004A-D8ED-464F-BD6B-C87FDF8E7007}" srcOrd="1" destOrd="0" presId="urn:microsoft.com/office/officeart/2018/2/layout/IconVerticalSolidList"/>
    <dgm:cxn modelId="{785AF5D2-0FC8-4FA6-BD7F-4B1767E79CD0}" type="presParOf" srcId="{D8B09CAA-7569-40B7-A29D-1208C7CBADD6}" destId="{62C85BA7-CA35-40AC-B21B-3145A4B543D0}" srcOrd="2" destOrd="0" presId="urn:microsoft.com/office/officeart/2018/2/layout/IconVerticalSolidList"/>
    <dgm:cxn modelId="{4726AA55-5FE4-4C03-B166-DE2529F2668B}" type="presParOf" srcId="{D8B09CAA-7569-40B7-A29D-1208C7CBADD6}" destId="{711B52F1-80E9-4FC6-9DBC-DE62B45FAEB8}" srcOrd="3" destOrd="0" presId="urn:microsoft.com/office/officeart/2018/2/layout/IconVerticalSolidList"/>
    <dgm:cxn modelId="{2DCBA665-85E5-4C98-BA91-0192592B716F}" type="presParOf" srcId="{4AAAAF36-2FF2-42D4-9520-AF4212A53A9B}" destId="{47895DD3-9E7B-4D25-B222-7DA9FD74839E}" srcOrd="1" destOrd="0" presId="urn:microsoft.com/office/officeart/2018/2/layout/IconVerticalSolidList"/>
    <dgm:cxn modelId="{4055469C-2FD4-4A59-96E8-32810CF5A280}" type="presParOf" srcId="{4AAAAF36-2FF2-42D4-9520-AF4212A53A9B}" destId="{CD1E767B-CA13-4B5A-B79F-8AD551319C4B}" srcOrd="2" destOrd="0" presId="urn:microsoft.com/office/officeart/2018/2/layout/IconVerticalSolidList"/>
    <dgm:cxn modelId="{6AE34987-1576-477E-BE4A-0A1EB4B9181B}" type="presParOf" srcId="{CD1E767B-CA13-4B5A-B79F-8AD551319C4B}" destId="{6523550B-E8D6-43D9-B8D9-FC0AD261A900}" srcOrd="0" destOrd="0" presId="urn:microsoft.com/office/officeart/2018/2/layout/IconVerticalSolidList"/>
    <dgm:cxn modelId="{4AB6A419-D08F-45E0-AE4A-395A5C1EED83}" type="presParOf" srcId="{CD1E767B-CA13-4B5A-B79F-8AD551319C4B}" destId="{3137B62F-DD1E-406A-8B91-EC4554E907B2}" srcOrd="1" destOrd="0" presId="urn:microsoft.com/office/officeart/2018/2/layout/IconVerticalSolidList"/>
    <dgm:cxn modelId="{D5310EBF-E4B7-418B-BA36-0B6EBEBEC8A3}" type="presParOf" srcId="{CD1E767B-CA13-4B5A-B79F-8AD551319C4B}" destId="{A4CD456C-689F-4984-9EDB-8B9297255A55}" srcOrd="2" destOrd="0" presId="urn:microsoft.com/office/officeart/2018/2/layout/IconVerticalSolidList"/>
    <dgm:cxn modelId="{8F5F696D-12A7-43B3-848C-7D53C1637931}" type="presParOf" srcId="{CD1E767B-CA13-4B5A-B79F-8AD551319C4B}" destId="{F0983578-B29B-4FD7-8E86-61C1578C3B4D}" srcOrd="3" destOrd="0" presId="urn:microsoft.com/office/officeart/2018/2/layout/IconVerticalSolidList"/>
    <dgm:cxn modelId="{45DEE9B9-6C4C-457E-B619-B85F9EE3E313}" type="presParOf" srcId="{4AAAAF36-2FF2-42D4-9520-AF4212A53A9B}" destId="{950FE0A8-8A91-4C0D-BE9F-5247A4E9DB9E}" srcOrd="3" destOrd="0" presId="urn:microsoft.com/office/officeart/2018/2/layout/IconVerticalSolidList"/>
    <dgm:cxn modelId="{DDF4927B-6D53-497B-81CF-37A588D21B5A}" type="presParOf" srcId="{4AAAAF36-2FF2-42D4-9520-AF4212A53A9B}" destId="{4517BBEB-398B-433A-B910-9263807FE407}" srcOrd="4" destOrd="0" presId="urn:microsoft.com/office/officeart/2018/2/layout/IconVerticalSolidList"/>
    <dgm:cxn modelId="{AE7E834C-0959-4BEC-8303-CCC3F4B0B3A9}" type="presParOf" srcId="{4517BBEB-398B-433A-B910-9263807FE407}" destId="{040BE1E0-0493-49B3-B5BD-CC921CAD330A}" srcOrd="0" destOrd="0" presId="urn:microsoft.com/office/officeart/2018/2/layout/IconVerticalSolidList"/>
    <dgm:cxn modelId="{5229FC72-845D-40EE-B583-EDAA559945AE}" type="presParOf" srcId="{4517BBEB-398B-433A-B910-9263807FE407}" destId="{4668EADB-9B92-403A-AA69-D52BED7C0D9B}" srcOrd="1" destOrd="0" presId="urn:microsoft.com/office/officeart/2018/2/layout/IconVerticalSolidList"/>
    <dgm:cxn modelId="{6FD0A31A-FE02-4031-B219-0EB4A707E5D6}" type="presParOf" srcId="{4517BBEB-398B-433A-B910-9263807FE407}" destId="{90B36A4F-0FD2-4498-89A1-2D65AF3EF5F4}" srcOrd="2" destOrd="0" presId="urn:microsoft.com/office/officeart/2018/2/layout/IconVerticalSolidList"/>
    <dgm:cxn modelId="{D428886D-D6B8-49C0-BC30-34A04554C95A}" type="presParOf" srcId="{4517BBEB-398B-433A-B910-9263807FE407}" destId="{F07DFA6E-8DA2-4EBA-995C-D84508674200}" srcOrd="3" destOrd="0" presId="urn:microsoft.com/office/officeart/2018/2/layout/IconVerticalSolidList"/>
    <dgm:cxn modelId="{D8699CBC-FB7E-4FD6-8D95-9BDCA35E1B21}" type="presParOf" srcId="{4AAAAF36-2FF2-42D4-9520-AF4212A53A9B}" destId="{1BE155AA-8405-4F48-9AF2-831166FC7188}" srcOrd="5" destOrd="0" presId="urn:microsoft.com/office/officeart/2018/2/layout/IconVerticalSolidList"/>
    <dgm:cxn modelId="{39E168A6-CEDC-4B31-BCAD-2B3DEF301391}" type="presParOf" srcId="{4AAAAF36-2FF2-42D4-9520-AF4212A53A9B}" destId="{B0723468-BF07-48E8-ACA2-9DB69F8E7C2E}" srcOrd="6" destOrd="0" presId="urn:microsoft.com/office/officeart/2018/2/layout/IconVerticalSolidList"/>
    <dgm:cxn modelId="{91EF5897-CB90-4A8C-B4DA-3FC4940AB8E1}" type="presParOf" srcId="{B0723468-BF07-48E8-ACA2-9DB69F8E7C2E}" destId="{3C89083F-F654-4BA5-AD61-9E9567C7B035}" srcOrd="0" destOrd="0" presId="urn:microsoft.com/office/officeart/2018/2/layout/IconVerticalSolidList"/>
    <dgm:cxn modelId="{EF5A84F9-C35A-4B7C-920A-C63C77AC35F3}" type="presParOf" srcId="{B0723468-BF07-48E8-ACA2-9DB69F8E7C2E}" destId="{CFC2697E-B329-464D-8D29-81E8E1B93F11}" srcOrd="1" destOrd="0" presId="urn:microsoft.com/office/officeart/2018/2/layout/IconVerticalSolidList"/>
    <dgm:cxn modelId="{871B56FC-4339-4F40-90A1-C02DEF2E53E5}" type="presParOf" srcId="{B0723468-BF07-48E8-ACA2-9DB69F8E7C2E}" destId="{94A2512C-E215-4933-9EB3-9338A8EEBCED}" srcOrd="2" destOrd="0" presId="urn:microsoft.com/office/officeart/2018/2/layout/IconVerticalSolidList"/>
    <dgm:cxn modelId="{D4D13BA7-7ABF-4B98-B168-BAF7BBAD0F3C}" type="presParOf" srcId="{B0723468-BF07-48E8-ACA2-9DB69F8E7C2E}" destId="{8A03DC10-ADCE-49ED-BE28-F5880E23D15A}" srcOrd="3" destOrd="0" presId="urn:microsoft.com/office/officeart/2018/2/layout/IconVerticalSolidList"/>
    <dgm:cxn modelId="{5527181D-9205-4AA2-B5DB-F8617F7FB600}" type="presParOf" srcId="{4AAAAF36-2FF2-42D4-9520-AF4212A53A9B}" destId="{261EFCCF-45EE-4903-9FC8-4B6F4E673BF4}" srcOrd="7" destOrd="0" presId="urn:microsoft.com/office/officeart/2018/2/layout/IconVerticalSolidList"/>
    <dgm:cxn modelId="{4403233D-F944-4145-95C6-CFE750D9F12C}" type="presParOf" srcId="{4AAAAF36-2FF2-42D4-9520-AF4212A53A9B}" destId="{9EB2CA0E-504D-4011-B69B-1362C7C5002D}" srcOrd="8" destOrd="0" presId="urn:microsoft.com/office/officeart/2018/2/layout/IconVerticalSolidList"/>
    <dgm:cxn modelId="{D478F50A-E8FD-4298-A588-EC156D3CBB06}" type="presParOf" srcId="{9EB2CA0E-504D-4011-B69B-1362C7C5002D}" destId="{5CA2E082-8919-449B-914D-04819F18B73F}" srcOrd="0" destOrd="0" presId="urn:microsoft.com/office/officeart/2018/2/layout/IconVerticalSolidList"/>
    <dgm:cxn modelId="{3E860237-D319-4734-BCC6-07F0F4AB1B35}" type="presParOf" srcId="{9EB2CA0E-504D-4011-B69B-1362C7C5002D}" destId="{A5CD789A-B350-4D9A-882D-A127B993E734}" srcOrd="1" destOrd="0" presId="urn:microsoft.com/office/officeart/2018/2/layout/IconVerticalSolidList"/>
    <dgm:cxn modelId="{1755AE51-AF9F-4531-B518-7DFC92858A49}" type="presParOf" srcId="{9EB2CA0E-504D-4011-B69B-1362C7C5002D}" destId="{6B9B44F3-8A0D-488E-91E2-155274705913}" srcOrd="2" destOrd="0" presId="urn:microsoft.com/office/officeart/2018/2/layout/IconVerticalSolidList"/>
    <dgm:cxn modelId="{CD8096A5-7043-4E97-9A8C-3A1276C8D969}" type="presParOf" srcId="{9EB2CA0E-504D-4011-B69B-1362C7C5002D}" destId="{C55080B8-0A28-449E-8CF4-38D0A0E343A4}" srcOrd="3" destOrd="0" presId="urn:microsoft.com/office/officeart/2018/2/layout/IconVerticalSolidList"/>
    <dgm:cxn modelId="{39B24DAD-0B70-46A5-8B8D-9E4340D6C31B}" type="presParOf" srcId="{4AAAAF36-2FF2-42D4-9520-AF4212A53A9B}" destId="{2215B585-7DDC-470A-B615-D45B3BED248F}" srcOrd="9" destOrd="0" presId="urn:microsoft.com/office/officeart/2018/2/layout/IconVerticalSolidList"/>
    <dgm:cxn modelId="{454F0F6C-7084-4471-833F-1E5407CBD2F7}" type="presParOf" srcId="{4AAAAF36-2FF2-42D4-9520-AF4212A53A9B}" destId="{2B375258-CF7F-4745-9450-2B05922AC64A}" srcOrd="10" destOrd="0" presId="urn:microsoft.com/office/officeart/2018/2/layout/IconVerticalSolidList"/>
    <dgm:cxn modelId="{EAC548B6-99E0-4ECF-8224-88149F9B1D52}" type="presParOf" srcId="{2B375258-CF7F-4745-9450-2B05922AC64A}" destId="{A4531396-9B3C-428D-8417-AF2E386B9F24}" srcOrd="0" destOrd="0" presId="urn:microsoft.com/office/officeart/2018/2/layout/IconVerticalSolidList"/>
    <dgm:cxn modelId="{84A41C94-E0F7-48FB-AE54-E909A9290502}" type="presParOf" srcId="{2B375258-CF7F-4745-9450-2B05922AC64A}" destId="{D88E1CBE-C90C-4D98-A343-170FD36F6230}" srcOrd="1" destOrd="0" presId="urn:microsoft.com/office/officeart/2018/2/layout/IconVerticalSolidList"/>
    <dgm:cxn modelId="{CC5F98BB-02F4-4D13-8F89-B7866E6F5333}" type="presParOf" srcId="{2B375258-CF7F-4745-9450-2B05922AC64A}" destId="{8B5B091F-A67E-4FCA-9A55-C4CE059D7CA1}" srcOrd="2" destOrd="0" presId="urn:microsoft.com/office/officeart/2018/2/layout/IconVerticalSolidList"/>
    <dgm:cxn modelId="{C80C5947-C50C-431A-8FF0-A7068F0538CB}" type="presParOf" srcId="{2B375258-CF7F-4745-9450-2B05922AC64A}" destId="{B91C7B58-4947-4792-9E6A-603B87DCDA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AF82E2-9845-4B04-AE4A-34034497941C}" type="doc">
      <dgm:prSet loTypeId="urn:microsoft.com/office/officeart/2005/8/layout/process4" loCatId="process" qsTypeId="urn:microsoft.com/office/officeart/2005/8/quickstyle/simple3" qsCatId="simple" csTypeId="urn:microsoft.com/office/officeart/2005/8/colors/colorful2" csCatId="colorful"/>
      <dgm:spPr/>
      <dgm:t>
        <a:bodyPr/>
        <a:lstStyle/>
        <a:p>
          <a:endParaRPr lang="en-US"/>
        </a:p>
      </dgm:t>
    </dgm:pt>
    <dgm:pt modelId="{FF936575-4A25-4E10-BCC5-684EDF2643D6}">
      <dgm:prSet/>
      <dgm:spPr/>
      <dgm:t>
        <a:bodyPr/>
        <a:lstStyle/>
        <a:p>
          <a:r>
            <a:rPr lang="cs-CZ" baseline="0"/>
            <a:t>cílem je naučit člověka využívat inteligence jeho vlastního těla a optimalizovat tak pohyby. </a:t>
          </a:r>
          <a:endParaRPr lang="en-US"/>
        </a:p>
      </dgm:t>
    </dgm:pt>
    <dgm:pt modelId="{012EB5CB-0CC2-4015-B775-7E074E85A606}" type="parTrans" cxnId="{B76503F5-3AE9-4277-9AC6-4B578FB3E13D}">
      <dgm:prSet/>
      <dgm:spPr/>
      <dgm:t>
        <a:bodyPr/>
        <a:lstStyle/>
        <a:p>
          <a:endParaRPr lang="en-US"/>
        </a:p>
      </dgm:t>
    </dgm:pt>
    <dgm:pt modelId="{6DC92962-0D49-4832-A70D-3D46A1E0B1DE}" type="sibTrans" cxnId="{B76503F5-3AE9-4277-9AC6-4B578FB3E13D}">
      <dgm:prSet/>
      <dgm:spPr/>
      <dgm:t>
        <a:bodyPr/>
        <a:lstStyle/>
        <a:p>
          <a:endParaRPr lang="en-US"/>
        </a:p>
      </dgm:t>
    </dgm:pt>
    <dgm:pt modelId="{4033DE07-B94C-40E9-982E-F90B214C0F25}">
      <dgm:prSet/>
      <dgm:spPr/>
      <dgm:t>
        <a:bodyPr/>
        <a:lstStyle/>
        <a:p>
          <a:r>
            <a:rPr lang="cs-CZ" baseline="0"/>
            <a:t>Člověk je jediným tvorem, který se pohybu musí učit. Většina lidí proces ukončí ve chvíli, kdy se naučí pohybovat do té míry, aby byli schopni plnit své denní úkoly. Po dosažení přijatelného stupně výkonnosti přestáváme své pohyby dále zjemňovat. Nenaučíme se tak plně využívat všechny možnosti svého těla.</a:t>
          </a:r>
          <a:endParaRPr lang="en-US"/>
        </a:p>
      </dgm:t>
    </dgm:pt>
    <dgm:pt modelId="{F40A491B-5824-46BB-A53F-18533732620F}" type="parTrans" cxnId="{7A296669-52A0-4FF2-B201-69E827050A05}">
      <dgm:prSet/>
      <dgm:spPr/>
      <dgm:t>
        <a:bodyPr/>
        <a:lstStyle/>
        <a:p>
          <a:endParaRPr lang="en-US"/>
        </a:p>
      </dgm:t>
    </dgm:pt>
    <dgm:pt modelId="{0C0FF5D8-ECA8-43B9-B97D-69006245EAE4}" type="sibTrans" cxnId="{7A296669-52A0-4FF2-B201-69E827050A05}">
      <dgm:prSet/>
      <dgm:spPr/>
      <dgm:t>
        <a:bodyPr/>
        <a:lstStyle/>
        <a:p>
          <a:endParaRPr lang="en-US"/>
        </a:p>
      </dgm:t>
    </dgm:pt>
    <dgm:pt modelId="{B7039B5D-384E-498D-B888-3A9C170B6402}">
      <dgm:prSet/>
      <dgm:spPr/>
      <dgm:t>
        <a:bodyPr/>
        <a:lstStyle/>
        <a:p>
          <a:r>
            <a:rPr lang="cs-CZ" b="1" u="sng" baseline="0"/>
            <a:t>Pokyny k lekcím:</a:t>
          </a:r>
          <a:endParaRPr lang="en-US"/>
        </a:p>
      </dgm:t>
    </dgm:pt>
    <dgm:pt modelId="{39A3AEC6-FFE9-49BC-9950-472ACDD8CDF3}" type="parTrans" cxnId="{13838848-CF62-4C1B-BEDD-7C8D0A41B275}">
      <dgm:prSet/>
      <dgm:spPr/>
      <dgm:t>
        <a:bodyPr/>
        <a:lstStyle/>
        <a:p>
          <a:endParaRPr lang="en-US"/>
        </a:p>
      </dgm:t>
    </dgm:pt>
    <dgm:pt modelId="{4137942D-64E0-45F6-B1A1-F6F7161DB991}" type="sibTrans" cxnId="{13838848-CF62-4C1B-BEDD-7C8D0A41B275}">
      <dgm:prSet/>
      <dgm:spPr/>
      <dgm:t>
        <a:bodyPr/>
        <a:lstStyle/>
        <a:p>
          <a:endParaRPr lang="en-US"/>
        </a:p>
      </dgm:t>
    </dgm:pt>
    <dgm:pt modelId="{6BE6F512-C3A0-4B3D-ABCF-3EA1BC63A39B}">
      <dgm:prSet/>
      <dgm:spPr/>
      <dgm:t>
        <a:bodyPr/>
        <a:lstStyle/>
        <a:p>
          <a:r>
            <a:rPr lang="cs-CZ" baseline="0"/>
            <a:t>provádět pohyby pomalu </a:t>
          </a:r>
          <a:endParaRPr lang="en-US"/>
        </a:p>
      </dgm:t>
    </dgm:pt>
    <dgm:pt modelId="{FB30AF63-1739-4806-83A2-0F5B02F10546}" type="parTrans" cxnId="{A21BD434-6263-4B8D-A083-793E1960D0D8}">
      <dgm:prSet/>
      <dgm:spPr/>
      <dgm:t>
        <a:bodyPr/>
        <a:lstStyle/>
        <a:p>
          <a:endParaRPr lang="en-US"/>
        </a:p>
      </dgm:t>
    </dgm:pt>
    <dgm:pt modelId="{41AF4223-591B-4877-BDC5-4787861AA795}" type="sibTrans" cxnId="{A21BD434-6263-4B8D-A083-793E1960D0D8}">
      <dgm:prSet/>
      <dgm:spPr/>
      <dgm:t>
        <a:bodyPr/>
        <a:lstStyle/>
        <a:p>
          <a:endParaRPr lang="en-US"/>
        </a:p>
      </dgm:t>
    </dgm:pt>
    <dgm:pt modelId="{546C6226-02A6-4E99-869C-5E6330FD44B2}">
      <dgm:prSet/>
      <dgm:spPr/>
      <dgm:t>
        <a:bodyPr/>
        <a:lstStyle/>
        <a:p>
          <a:r>
            <a:rPr lang="cs-CZ" baseline="0"/>
            <a:t>během cvičení jen příjemné pocity </a:t>
          </a:r>
          <a:endParaRPr lang="en-US"/>
        </a:p>
      </dgm:t>
    </dgm:pt>
    <dgm:pt modelId="{8BF58378-62D7-4456-A314-DDCDEE4DEF25}" type="parTrans" cxnId="{EA049F0F-21A0-41ED-84BC-BECF58B0FFCA}">
      <dgm:prSet/>
      <dgm:spPr/>
      <dgm:t>
        <a:bodyPr/>
        <a:lstStyle/>
        <a:p>
          <a:endParaRPr lang="en-US"/>
        </a:p>
      </dgm:t>
    </dgm:pt>
    <dgm:pt modelId="{18529135-3261-48A8-B83A-B0A688589BA0}" type="sibTrans" cxnId="{EA049F0F-21A0-41ED-84BC-BECF58B0FFCA}">
      <dgm:prSet/>
      <dgm:spPr/>
      <dgm:t>
        <a:bodyPr/>
        <a:lstStyle/>
        <a:p>
          <a:endParaRPr lang="en-US"/>
        </a:p>
      </dgm:t>
    </dgm:pt>
    <dgm:pt modelId="{E8CF346B-7750-4B8C-83F2-EB5F33271E31}">
      <dgm:prSet/>
      <dgm:spPr/>
      <dgm:t>
        <a:bodyPr/>
        <a:lstStyle/>
        <a:p>
          <a:r>
            <a:rPr lang="cs-CZ" baseline="0"/>
            <a:t>nesahat až na dno svých možností </a:t>
          </a:r>
          <a:endParaRPr lang="en-US"/>
        </a:p>
      </dgm:t>
    </dgm:pt>
    <dgm:pt modelId="{230A4965-62FB-4139-8090-E41AB31D9275}" type="parTrans" cxnId="{A7E576E0-82A0-4738-BEAA-A97536980D92}">
      <dgm:prSet/>
      <dgm:spPr/>
      <dgm:t>
        <a:bodyPr/>
        <a:lstStyle/>
        <a:p>
          <a:endParaRPr lang="en-US"/>
        </a:p>
      </dgm:t>
    </dgm:pt>
    <dgm:pt modelId="{EB6EDBCD-AC25-4805-9454-CA630C6A7491}" type="sibTrans" cxnId="{A7E576E0-82A0-4738-BEAA-A97536980D92}">
      <dgm:prSet/>
      <dgm:spPr/>
      <dgm:t>
        <a:bodyPr/>
        <a:lstStyle/>
        <a:p>
          <a:endParaRPr lang="en-US"/>
        </a:p>
      </dgm:t>
    </dgm:pt>
    <dgm:pt modelId="{80E2C535-BAD1-4C27-8195-E4755DF90948}">
      <dgm:prSet/>
      <dgm:spPr/>
      <dgm:t>
        <a:bodyPr/>
        <a:lstStyle/>
        <a:p>
          <a:r>
            <a:rPr lang="cs-CZ" baseline="0"/>
            <a:t>pracovat se svou představivostí </a:t>
          </a:r>
          <a:endParaRPr lang="en-US"/>
        </a:p>
      </dgm:t>
    </dgm:pt>
    <dgm:pt modelId="{57F16C8F-8B0F-4E96-8273-B7D3836CA659}" type="parTrans" cxnId="{54B3F66D-ABDF-48BF-8CAD-F80434EC11CE}">
      <dgm:prSet/>
      <dgm:spPr/>
      <dgm:t>
        <a:bodyPr/>
        <a:lstStyle/>
        <a:p>
          <a:endParaRPr lang="en-US"/>
        </a:p>
      </dgm:t>
    </dgm:pt>
    <dgm:pt modelId="{B86B0C78-9300-4ED4-84C3-C98AFB69E3EE}" type="sibTrans" cxnId="{54B3F66D-ABDF-48BF-8CAD-F80434EC11CE}">
      <dgm:prSet/>
      <dgm:spPr/>
      <dgm:t>
        <a:bodyPr/>
        <a:lstStyle/>
        <a:p>
          <a:endParaRPr lang="en-US"/>
        </a:p>
      </dgm:t>
    </dgm:pt>
    <dgm:pt modelId="{C60AE0F4-3BB9-4F2F-A658-8CF5D0958E24}">
      <dgm:prSet/>
      <dgm:spPr/>
      <dgm:t>
        <a:bodyPr/>
        <a:lstStyle/>
        <a:p>
          <a:r>
            <a:rPr lang="cs-CZ" baseline="0"/>
            <a:t>v průběhu jednotlivých lekcí často odpočívat </a:t>
          </a:r>
          <a:endParaRPr lang="en-US"/>
        </a:p>
      </dgm:t>
    </dgm:pt>
    <dgm:pt modelId="{BCC3C4D2-4B4B-4225-AF1F-5B4842EF47F4}" type="parTrans" cxnId="{6CCF9030-8299-4E70-9D29-E69A2E94FEE2}">
      <dgm:prSet/>
      <dgm:spPr/>
      <dgm:t>
        <a:bodyPr/>
        <a:lstStyle/>
        <a:p>
          <a:endParaRPr lang="en-US"/>
        </a:p>
      </dgm:t>
    </dgm:pt>
    <dgm:pt modelId="{C194893E-5486-4983-B2DE-73DE685B0FA9}" type="sibTrans" cxnId="{6CCF9030-8299-4E70-9D29-E69A2E94FEE2}">
      <dgm:prSet/>
      <dgm:spPr/>
      <dgm:t>
        <a:bodyPr/>
        <a:lstStyle/>
        <a:p>
          <a:endParaRPr lang="en-US"/>
        </a:p>
      </dgm:t>
    </dgm:pt>
    <dgm:pt modelId="{123B786D-0B80-4AD0-9A86-012F27938974}">
      <dgm:prSet/>
      <dgm:spPr/>
      <dgm:t>
        <a:bodyPr/>
        <a:lstStyle/>
        <a:p>
          <a:r>
            <a:rPr lang="cs-CZ" baseline="0"/>
            <a:t>každá lekce by měla těšit </a:t>
          </a:r>
          <a:endParaRPr lang="en-US"/>
        </a:p>
      </dgm:t>
    </dgm:pt>
    <dgm:pt modelId="{2DEF2270-17FE-4BE1-A9D9-C9E894C038C8}" type="parTrans" cxnId="{E7304465-41D7-4238-9F3F-95847077FA30}">
      <dgm:prSet/>
      <dgm:spPr/>
      <dgm:t>
        <a:bodyPr/>
        <a:lstStyle/>
        <a:p>
          <a:endParaRPr lang="en-US"/>
        </a:p>
      </dgm:t>
    </dgm:pt>
    <dgm:pt modelId="{51048648-068B-487F-8A74-628516F3E17E}" type="sibTrans" cxnId="{E7304465-41D7-4238-9F3F-95847077FA30}">
      <dgm:prSet/>
      <dgm:spPr/>
      <dgm:t>
        <a:bodyPr/>
        <a:lstStyle/>
        <a:p>
          <a:endParaRPr lang="en-US"/>
        </a:p>
      </dgm:t>
    </dgm:pt>
    <dgm:pt modelId="{00C2CF5C-93D4-4DF0-A4BD-310061B26EBC}">
      <dgm:prSet/>
      <dgm:spPr/>
      <dgm:t>
        <a:bodyPr/>
        <a:lstStyle/>
        <a:p>
          <a:r>
            <a:rPr lang="cs-CZ" baseline="0"/>
            <a:t>účinek lekcí bude trvalý </a:t>
          </a:r>
          <a:endParaRPr lang="en-US"/>
        </a:p>
      </dgm:t>
    </dgm:pt>
    <dgm:pt modelId="{CDA2F4F3-A9BD-4391-8E9D-8590AC29A1D8}" type="parTrans" cxnId="{D0F763F4-BDAF-4916-BCB9-BABCE62C218C}">
      <dgm:prSet/>
      <dgm:spPr/>
      <dgm:t>
        <a:bodyPr/>
        <a:lstStyle/>
        <a:p>
          <a:endParaRPr lang="en-US"/>
        </a:p>
      </dgm:t>
    </dgm:pt>
    <dgm:pt modelId="{79A85CB3-D6F5-4435-9C62-EBEF732A7F57}" type="sibTrans" cxnId="{D0F763F4-BDAF-4916-BCB9-BABCE62C218C}">
      <dgm:prSet/>
      <dgm:spPr/>
      <dgm:t>
        <a:bodyPr/>
        <a:lstStyle/>
        <a:p>
          <a:endParaRPr lang="en-US"/>
        </a:p>
      </dgm:t>
    </dgm:pt>
    <dgm:pt modelId="{9C6D10AA-90DC-4FBB-9BB0-E870485A18CE}" type="pres">
      <dgm:prSet presAssocID="{ECAF82E2-9845-4B04-AE4A-34034497941C}" presName="Name0" presStyleCnt="0">
        <dgm:presLayoutVars>
          <dgm:dir/>
          <dgm:animLvl val="lvl"/>
          <dgm:resizeHandles val="exact"/>
        </dgm:presLayoutVars>
      </dgm:prSet>
      <dgm:spPr/>
    </dgm:pt>
    <dgm:pt modelId="{BD62AF93-C29C-4058-BD77-F19A413ABEA9}" type="pres">
      <dgm:prSet presAssocID="{B7039B5D-384E-498D-B888-3A9C170B6402}" presName="boxAndChildren" presStyleCnt="0"/>
      <dgm:spPr/>
    </dgm:pt>
    <dgm:pt modelId="{99D30372-BCFE-4C57-9A09-57C2F76645FB}" type="pres">
      <dgm:prSet presAssocID="{B7039B5D-384E-498D-B888-3A9C170B6402}" presName="parentTextBox" presStyleLbl="node1" presStyleIdx="0" presStyleCnt="3"/>
      <dgm:spPr/>
    </dgm:pt>
    <dgm:pt modelId="{D985684F-1F0B-4098-AB8E-680E14AD23BC}" type="pres">
      <dgm:prSet presAssocID="{B7039B5D-384E-498D-B888-3A9C170B6402}" presName="entireBox" presStyleLbl="node1" presStyleIdx="0" presStyleCnt="3"/>
      <dgm:spPr/>
    </dgm:pt>
    <dgm:pt modelId="{DD3D107E-9D2D-4954-A442-68C51D7E6596}" type="pres">
      <dgm:prSet presAssocID="{B7039B5D-384E-498D-B888-3A9C170B6402}" presName="descendantBox" presStyleCnt="0"/>
      <dgm:spPr/>
    </dgm:pt>
    <dgm:pt modelId="{F257F619-C08B-4722-AAC0-39B8553DB388}" type="pres">
      <dgm:prSet presAssocID="{6BE6F512-C3A0-4B3D-ABCF-3EA1BC63A39B}" presName="childTextBox" presStyleLbl="fgAccFollowNode1" presStyleIdx="0" presStyleCnt="7">
        <dgm:presLayoutVars>
          <dgm:bulletEnabled val="1"/>
        </dgm:presLayoutVars>
      </dgm:prSet>
      <dgm:spPr/>
    </dgm:pt>
    <dgm:pt modelId="{716BFF24-315A-4115-B404-F354F39D6FF9}" type="pres">
      <dgm:prSet presAssocID="{546C6226-02A6-4E99-869C-5E6330FD44B2}" presName="childTextBox" presStyleLbl="fgAccFollowNode1" presStyleIdx="1" presStyleCnt="7">
        <dgm:presLayoutVars>
          <dgm:bulletEnabled val="1"/>
        </dgm:presLayoutVars>
      </dgm:prSet>
      <dgm:spPr/>
    </dgm:pt>
    <dgm:pt modelId="{213D7146-68CE-446B-BF7A-F83F252D87D4}" type="pres">
      <dgm:prSet presAssocID="{E8CF346B-7750-4B8C-83F2-EB5F33271E31}" presName="childTextBox" presStyleLbl="fgAccFollowNode1" presStyleIdx="2" presStyleCnt="7">
        <dgm:presLayoutVars>
          <dgm:bulletEnabled val="1"/>
        </dgm:presLayoutVars>
      </dgm:prSet>
      <dgm:spPr/>
    </dgm:pt>
    <dgm:pt modelId="{F923B2A8-88D8-486C-80BD-5A496CE3878D}" type="pres">
      <dgm:prSet presAssocID="{80E2C535-BAD1-4C27-8195-E4755DF90948}" presName="childTextBox" presStyleLbl="fgAccFollowNode1" presStyleIdx="3" presStyleCnt="7">
        <dgm:presLayoutVars>
          <dgm:bulletEnabled val="1"/>
        </dgm:presLayoutVars>
      </dgm:prSet>
      <dgm:spPr/>
    </dgm:pt>
    <dgm:pt modelId="{42AC33A6-EE83-4A6A-ACC9-17F1188DD791}" type="pres">
      <dgm:prSet presAssocID="{C60AE0F4-3BB9-4F2F-A658-8CF5D0958E24}" presName="childTextBox" presStyleLbl="fgAccFollowNode1" presStyleIdx="4" presStyleCnt="7">
        <dgm:presLayoutVars>
          <dgm:bulletEnabled val="1"/>
        </dgm:presLayoutVars>
      </dgm:prSet>
      <dgm:spPr/>
    </dgm:pt>
    <dgm:pt modelId="{398AA2BF-D271-4085-A183-50E9AE19DBB1}" type="pres">
      <dgm:prSet presAssocID="{123B786D-0B80-4AD0-9A86-012F27938974}" presName="childTextBox" presStyleLbl="fgAccFollowNode1" presStyleIdx="5" presStyleCnt="7">
        <dgm:presLayoutVars>
          <dgm:bulletEnabled val="1"/>
        </dgm:presLayoutVars>
      </dgm:prSet>
      <dgm:spPr/>
    </dgm:pt>
    <dgm:pt modelId="{B979D295-784D-4B25-8822-75DF77F56569}" type="pres">
      <dgm:prSet presAssocID="{00C2CF5C-93D4-4DF0-A4BD-310061B26EBC}" presName="childTextBox" presStyleLbl="fgAccFollowNode1" presStyleIdx="6" presStyleCnt="7">
        <dgm:presLayoutVars>
          <dgm:bulletEnabled val="1"/>
        </dgm:presLayoutVars>
      </dgm:prSet>
      <dgm:spPr/>
    </dgm:pt>
    <dgm:pt modelId="{EB566E1D-1C97-490F-A05B-AD89593D7F6D}" type="pres">
      <dgm:prSet presAssocID="{0C0FF5D8-ECA8-43B9-B97D-69006245EAE4}" presName="sp" presStyleCnt="0"/>
      <dgm:spPr/>
    </dgm:pt>
    <dgm:pt modelId="{D34BD865-7416-4FA6-8684-6E3A69200C08}" type="pres">
      <dgm:prSet presAssocID="{4033DE07-B94C-40E9-982E-F90B214C0F25}" presName="arrowAndChildren" presStyleCnt="0"/>
      <dgm:spPr/>
    </dgm:pt>
    <dgm:pt modelId="{01FB5C6D-73F5-4903-A5BC-18D20D826F6A}" type="pres">
      <dgm:prSet presAssocID="{4033DE07-B94C-40E9-982E-F90B214C0F25}" presName="parentTextArrow" presStyleLbl="node1" presStyleIdx="1" presStyleCnt="3"/>
      <dgm:spPr/>
    </dgm:pt>
    <dgm:pt modelId="{A00A50F2-5702-4393-86A6-798EDB6FEB1F}" type="pres">
      <dgm:prSet presAssocID="{6DC92962-0D49-4832-A70D-3D46A1E0B1DE}" presName="sp" presStyleCnt="0"/>
      <dgm:spPr/>
    </dgm:pt>
    <dgm:pt modelId="{4E1BE5BC-FF18-4381-B9D6-991966F6843B}" type="pres">
      <dgm:prSet presAssocID="{FF936575-4A25-4E10-BCC5-684EDF2643D6}" presName="arrowAndChildren" presStyleCnt="0"/>
      <dgm:spPr/>
    </dgm:pt>
    <dgm:pt modelId="{0024B941-BF29-4C37-8699-DD7F2EE0537F}" type="pres">
      <dgm:prSet presAssocID="{FF936575-4A25-4E10-BCC5-684EDF2643D6}" presName="parentTextArrow" presStyleLbl="node1" presStyleIdx="2" presStyleCnt="3"/>
      <dgm:spPr/>
    </dgm:pt>
  </dgm:ptLst>
  <dgm:cxnLst>
    <dgm:cxn modelId="{EA049F0F-21A0-41ED-84BC-BECF58B0FFCA}" srcId="{B7039B5D-384E-498D-B888-3A9C170B6402}" destId="{546C6226-02A6-4E99-869C-5E6330FD44B2}" srcOrd="1" destOrd="0" parTransId="{8BF58378-62D7-4456-A314-DDCDEE4DEF25}" sibTransId="{18529135-3261-48A8-B83A-B0A688589BA0}"/>
    <dgm:cxn modelId="{58281D17-B30C-451C-A84B-0C27EE620030}" type="presOf" srcId="{80E2C535-BAD1-4C27-8195-E4755DF90948}" destId="{F923B2A8-88D8-486C-80BD-5A496CE3878D}" srcOrd="0" destOrd="0" presId="urn:microsoft.com/office/officeart/2005/8/layout/process4"/>
    <dgm:cxn modelId="{BF30E61B-6FDC-4C0A-937F-1A426DE43E79}" type="presOf" srcId="{E8CF346B-7750-4B8C-83F2-EB5F33271E31}" destId="{213D7146-68CE-446B-BF7A-F83F252D87D4}" srcOrd="0" destOrd="0" presId="urn:microsoft.com/office/officeart/2005/8/layout/process4"/>
    <dgm:cxn modelId="{6CCF9030-8299-4E70-9D29-E69A2E94FEE2}" srcId="{B7039B5D-384E-498D-B888-3A9C170B6402}" destId="{C60AE0F4-3BB9-4F2F-A658-8CF5D0958E24}" srcOrd="4" destOrd="0" parTransId="{BCC3C4D2-4B4B-4225-AF1F-5B4842EF47F4}" sibTransId="{C194893E-5486-4983-B2DE-73DE685B0FA9}"/>
    <dgm:cxn modelId="{A21BD434-6263-4B8D-A083-793E1960D0D8}" srcId="{B7039B5D-384E-498D-B888-3A9C170B6402}" destId="{6BE6F512-C3A0-4B3D-ABCF-3EA1BC63A39B}" srcOrd="0" destOrd="0" parTransId="{FB30AF63-1739-4806-83A2-0F5B02F10546}" sibTransId="{41AF4223-591B-4877-BDC5-4787861AA795}"/>
    <dgm:cxn modelId="{18BA0842-2A3A-41C7-8697-FAFED4D83EC7}" type="presOf" srcId="{ECAF82E2-9845-4B04-AE4A-34034497941C}" destId="{9C6D10AA-90DC-4FBB-9BB0-E870485A18CE}" srcOrd="0" destOrd="0" presId="urn:microsoft.com/office/officeart/2005/8/layout/process4"/>
    <dgm:cxn modelId="{E7304465-41D7-4238-9F3F-95847077FA30}" srcId="{B7039B5D-384E-498D-B888-3A9C170B6402}" destId="{123B786D-0B80-4AD0-9A86-012F27938974}" srcOrd="5" destOrd="0" parTransId="{2DEF2270-17FE-4BE1-A9D9-C9E894C038C8}" sibTransId="{51048648-068B-487F-8A74-628516F3E17E}"/>
    <dgm:cxn modelId="{13838848-CF62-4C1B-BEDD-7C8D0A41B275}" srcId="{ECAF82E2-9845-4B04-AE4A-34034497941C}" destId="{B7039B5D-384E-498D-B888-3A9C170B6402}" srcOrd="2" destOrd="0" parTransId="{39A3AEC6-FFE9-49BC-9950-472ACDD8CDF3}" sibTransId="{4137942D-64E0-45F6-B1A1-F6F7161DB991}"/>
    <dgm:cxn modelId="{7A296669-52A0-4FF2-B201-69E827050A05}" srcId="{ECAF82E2-9845-4B04-AE4A-34034497941C}" destId="{4033DE07-B94C-40E9-982E-F90B214C0F25}" srcOrd="1" destOrd="0" parTransId="{F40A491B-5824-46BB-A53F-18533732620F}" sibTransId="{0C0FF5D8-ECA8-43B9-B97D-69006245EAE4}"/>
    <dgm:cxn modelId="{54B3F66D-ABDF-48BF-8CAD-F80434EC11CE}" srcId="{B7039B5D-384E-498D-B888-3A9C170B6402}" destId="{80E2C535-BAD1-4C27-8195-E4755DF90948}" srcOrd="3" destOrd="0" parTransId="{57F16C8F-8B0F-4E96-8273-B7D3836CA659}" sibTransId="{B86B0C78-9300-4ED4-84C3-C98AFB69E3EE}"/>
    <dgm:cxn modelId="{7988B187-999D-4336-ABBD-55246B080E8C}" type="presOf" srcId="{4033DE07-B94C-40E9-982E-F90B214C0F25}" destId="{01FB5C6D-73F5-4903-A5BC-18D20D826F6A}" srcOrd="0" destOrd="0" presId="urn:microsoft.com/office/officeart/2005/8/layout/process4"/>
    <dgm:cxn modelId="{2D76978C-662F-4C57-A2B1-23C53204D48E}" type="presOf" srcId="{546C6226-02A6-4E99-869C-5E6330FD44B2}" destId="{716BFF24-315A-4115-B404-F354F39D6FF9}" srcOrd="0" destOrd="0" presId="urn:microsoft.com/office/officeart/2005/8/layout/process4"/>
    <dgm:cxn modelId="{9A2949BD-0DEC-4483-A83A-C8691AC49A4C}" type="presOf" srcId="{C60AE0F4-3BB9-4F2F-A658-8CF5D0958E24}" destId="{42AC33A6-EE83-4A6A-ACC9-17F1188DD791}" srcOrd="0" destOrd="0" presId="urn:microsoft.com/office/officeart/2005/8/layout/process4"/>
    <dgm:cxn modelId="{B9BB98C5-3D91-423E-A1F3-645BDD7007F3}" type="presOf" srcId="{B7039B5D-384E-498D-B888-3A9C170B6402}" destId="{D985684F-1F0B-4098-AB8E-680E14AD23BC}" srcOrd="1" destOrd="0" presId="urn:microsoft.com/office/officeart/2005/8/layout/process4"/>
    <dgm:cxn modelId="{98981BD6-9859-4446-BC93-8CEF3630F373}" type="presOf" srcId="{B7039B5D-384E-498D-B888-3A9C170B6402}" destId="{99D30372-BCFE-4C57-9A09-57C2F76645FB}" srcOrd="0" destOrd="0" presId="urn:microsoft.com/office/officeart/2005/8/layout/process4"/>
    <dgm:cxn modelId="{A7E576E0-82A0-4738-BEAA-A97536980D92}" srcId="{B7039B5D-384E-498D-B888-3A9C170B6402}" destId="{E8CF346B-7750-4B8C-83F2-EB5F33271E31}" srcOrd="2" destOrd="0" parTransId="{230A4965-62FB-4139-8090-E41AB31D9275}" sibTransId="{EB6EDBCD-AC25-4805-9454-CA630C6A7491}"/>
    <dgm:cxn modelId="{C565F3E0-F4E0-43BC-BE5E-17812C1B6D45}" type="presOf" srcId="{123B786D-0B80-4AD0-9A86-012F27938974}" destId="{398AA2BF-D271-4085-A183-50E9AE19DBB1}" srcOrd="0" destOrd="0" presId="urn:microsoft.com/office/officeart/2005/8/layout/process4"/>
    <dgm:cxn modelId="{9394C3E5-4156-48FF-9291-4216C29BB1AB}" type="presOf" srcId="{00C2CF5C-93D4-4DF0-A4BD-310061B26EBC}" destId="{B979D295-784D-4B25-8822-75DF77F56569}" srcOrd="0" destOrd="0" presId="urn:microsoft.com/office/officeart/2005/8/layout/process4"/>
    <dgm:cxn modelId="{41F523E6-61F0-4669-A4C0-57BC5C081EC0}" type="presOf" srcId="{6BE6F512-C3A0-4B3D-ABCF-3EA1BC63A39B}" destId="{F257F619-C08B-4722-AAC0-39B8553DB388}" srcOrd="0" destOrd="0" presId="urn:microsoft.com/office/officeart/2005/8/layout/process4"/>
    <dgm:cxn modelId="{85ADFDF3-3459-4D8B-86A0-3278E8A0259D}" type="presOf" srcId="{FF936575-4A25-4E10-BCC5-684EDF2643D6}" destId="{0024B941-BF29-4C37-8699-DD7F2EE0537F}" srcOrd="0" destOrd="0" presId="urn:microsoft.com/office/officeart/2005/8/layout/process4"/>
    <dgm:cxn modelId="{D0F763F4-BDAF-4916-BCB9-BABCE62C218C}" srcId="{B7039B5D-384E-498D-B888-3A9C170B6402}" destId="{00C2CF5C-93D4-4DF0-A4BD-310061B26EBC}" srcOrd="6" destOrd="0" parTransId="{CDA2F4F3-A9BD-4391-8E9D-8590AC29A1D8}" sibTransId="{79A85CB3-D6F5-4435-9C62-EBEF732A7F57}"/>
    <dgm:cxn modelId="{B76503F5-3AE9-4277-9AC6-4B578FB3E13D}" srcId="{ECAF82E2-9845-4B04-AE4A-34034497941C}" destId="{FF936575-4A25-4E10-BCC5-684EDF2643D6}" srcOrd="0" destOrd="0" parTransId="{012EB5CB-0CC2-4015-B775-7E074E85A606}" sibTransId="{6DC92962-0D49-4832-A70D-3D46A1E0B1DE}"/>
    <dgm:cxn modelId="{05C5C257-E89F-4AC2-9771-DEA4DCD09F56}" type="presParOf" srcId="{9C6D10AA-90DC-4FBB-9BB0-E870485A18CE}" destId="{BD62AF93-C29C-4058-BD77-F19A413ABEA9}" srcOrd="0" destOrd="0" presId="urn:microsoft.com/office/officeart/2005/8/layout/process4"/>
    <dgm:cxn modelId="{9DEA1CD9-648D-4130-B136-7DEB27C3E0ED}" type="presParOf" srcId="{BD62AF93-C29C-4058-BD77-F19A413ABEA9}" destId="{99D30372-BCFE-4C57-9A09-57C2F76645FB}" srcOrd="0" destOrd="0" presId="urn:microsoft.com/office/officeart/2005/8/layout/process4"/>
    <dgm:cxn modelId="{43FE5A53-5046-4EA7-A72A-3A0AF98870C2}" type="presParOf" srcId="{BD62AF93-C29C-4058-BD77-F19A413ABEA9}" destId="{D985684F-1F0B-4098-AB8E-680E14AD23BC}" srcOrd="1" destOrd="0" presId="urn:microsoft.com/office/officeart/2005/8/layout/process4"/>
    <dgm:cxn modelId="{511E8AEE-6E6C-48AE-87C9-AD246C9326AD}" type="presParOf" srcId="{BD62AF93-C29C-4058-BD77-F19A413ABEA9}" destId="{DD3D107E-9D2D-4954-A442-68C51D7E6596}" srcOrd="2" destOrd="0" presId="urn:microsoft.com/office/officeart/2005/8/layout/process4"/>
    <dgm:cxn modelId="{60F966AD-94EB-449F-BA42-06164024EB64}" type="presParOf" srcId="{DD3D107E-9D2D-4954-A442-68C51D7E6596}" destId="{F257F619-C08B-4722-AAC0-39B8553DB388}" srcOrd="0" destOrd="0" presId="urn:microsoft.com/office/officeart/2005/8/layout/process4"/>
    <dgm:cxn modelId="{D7556E0D-BEB7-4B11-A2DC-9873D2F4BB31}" type="presParOf" srcId="{DD3D107E-9D2D-4954-A442-68C51D7E6596}" destId="{716BFF24-315A-4115-B404-F354F39D6FF9}" srcOrd="1" destOrd="0" presId="urn:microsoft.com/office/officeart/2005/8/layout/process4"/>
    <dgm:cxn modelId="{F46806D9-F24F-46C6-8771-DB6D5993DCC1}" type="presParOf" srcId="{DD3D107E-9D2D-4954-A442-68C51D7E6596}" destId="{213D7146-68CE-446B-BF7A-F83F252D87D4}" srcOrd="2" destOrd="0" presId="urn:microsoft.com/office/officeart/2005/8/layout/process4"/>
    <dgm:cxn modelId="{73540E33-8DB9-4D25-9886-1B89C2F603A9}" type="presParOf" srcId="{DD3D107E-9D2D-4954-A442-68C51D7E6596}" destId="{F923B2A8-88D8-486C-80BD-5A496CE3878D}" srcOrd="3" destOrd="0" presId="urn:microsoft.com/office/officeart/2005/8/layout/process4"/>
    <dgm:cxn modelId="{B063B4A2-0F00-4057-B2EC-35B8C3903DB4}" type="presParOf" srcId="{DD3D107E-9D2D-4954-A442-68C51D7E6596}" destId="{42AC33A6-EE83-4A6A-ACC9-17F1188DD791}" srcOrd="4" destOrd="0" presId="urn:microsoft.com/office/officeart/2005/8/layout/process4"/>
    <dgm:cxn modelId="{A4C914ED-9B55-4289-9BCA-E34E9AEA22C2}" type="presParOf" srcId="{DD3D107E-9D2D-4954-A442-68C51D7E6596}" destId="{398AA2BF-D271-4085-A183-50E9AE19DBB1}" srcOrd="5" destOrd="0" presId="urn:microsoft.com/office/officeart/2005/8/layout/process4"/>
    <dgm:cxn modelId="{F8CBE3CE-B6B8-4D67-8469-9CAF4D043D58}" type="presParOf" srcId="{DD3D107E-9D2D-4954-A442-68C51D7E6596}" destId="{B979D295-784D-4B25-8822-75DF77F56569}" srcOrd="6" destOrd="0" presId="urn:microsoft.com/office/officeart/2005/8/layout/process4"/>
    <dgm:cxn modelId="{D0B82691-9D4B-4B09-BC0A-C58C3910E033}" type="presParOf" srcId="{9C6D10AA-90DC-4FBB-9BB0-E870485A18CE}" destId="{EB566E1D-1C97-490F-A05B-AD89593D7F6D}" srcOrd="1" destOrd="0" presId="urn:microsoft.com/office/officeart/2005/8/layout/process4"/>
    <dgm:cxn modelId="{3818307F-C8D3-4E4A-8B8E-8C3B2BA02A0F}" type="presParOf" srcId="{9C6D10AA-90DC-4FBB-9BB0-E870485A18CE}" destId="{D34BD865-7416-4FA6-8684-6E3A69200C08}" srcOrd="2" destOrd="0" presId="urn:microsoft.com/office/officeart/2005/8/layout/process4"/>
    <dgm:cxn modelId="{F6872757-0CA3-44A0-90F6-D8F24EF72049}" type="presParOf" srcId="{D34BD865-7416-4FA6-8684-6E3A69200C08}" destId="{01FB5C6D-73F5-4903-A5BC-18D20D826F6A}" srcOrd="0" destOrd="0" presId="urn:microsoft.com/office/officeart/2005/8/layout/process4"/>
    <dgm:cxn modelId="{E8BECC3A-ACE5-4F83-B0CF-3EEDAD1CBDD5}" type="presParOf" srcId="{9C6D10AA-90DC-4FBB-9BB0-E870485A18CE}" destId="{A00A50F2-5702-4393-86A6-798EDB6FEB1F}" srcOrd="3" destOrd="0" presId="urn:microsoft.com/office/officeart/2005/8/layout/process4"/>
    <dgm:cxn modelId="{6D2D3FBA-A8FB-494D-A1F9-8EF6B7A07A25}" type="presParOf" srcId="{9C6D10AA-90DC-4FBB-9BB0-E870485A18CE}" destId="{4E1BE5BC-FF18-4381-B9D6-991966F6843B}" srcOrd="4" destOrd="0" presId="urn:microsoft.com/office/officeart/2005/8/layout/process4"/>
    <dgm:cxn modelId="{C3D01E91-3E2E-48CA-BF7E-5DE6F8A7E6F7}" type="presParOf" srcId="{4E1BE5BC-FF18-4381-B9D6-991966F6843B}" destId="{0024B941-BF29-4C37-8699-DD7F2EE0537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34852-07A9-4060-839B-C070BB99E235}">
      <dsp:nvSpPr>
        <dsp:cNvPr id="0" name=""/>
        <dsp:cNvSpPr/>
      </dsp:nvSpPr>
      <dsp:spPr>
        <a:xfrm>
          <a:off x="955491" y="2852"/>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baseline="0"/>
            <a:t>Pyramidový &amp; extrapyramidový systém</a:t>
          </a:r>
          <a:endParaRPr lang="en-US" sz="1800" kern="1200"/>
        </a:p>
      </dsp:txBody>
      <dsp:txXfrm>
        <a:off x="955491" y="2852"/>
        <a:ext cx="2755419" cy="1653251"/>
      </dsp:txXfrm>
    </dsp:sp>
    <dsp:sp modelId="{410D8A8C-29EB-4B4C-92C0-96500F8736A7}">
      <dsp:nvSpPr>
        <dsp:cNvPr id="0" name=""/>
        <dsp:cNvSpPr/>
      </dsp:nvSpPr>
      <dsp:spPr>
        <a:xfrm>
          <a:off x="3986452" y="2852"/>
          <a:ext cx="2755419" cy="165325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baseline="0"/>
            <a:t>Cerebellum</a:t>
          </a:r>
          <a:endParaRPr lang="en-US" sz="1800" kern="1200"/>
        </a:p>
      </dsp:txBody>
      <dsp:txXfrm>
        <a:off x="3986452" y="2852"/>
        <a:ext cx="2755419" cy="1653251"/>
      </dsp:txXfrm>
    </dsp:sp>
    <dsp:sp modelId="{1A43744A-B557-40C2-B40E-00CC45938D1A}">
      <dsp:nvSpPr>
        <dsp:cNvPr id="0" name=""/>
        <dsp:cNvSpPr/>
      </dsp:nvSpPr>
      <dsp:spPr>
        <a:xfrm>
          <a:off x="7017414" y="2852"/>
          <a:ext cx="2755419" cy="16532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baseline="0"/>
            <a:t>Vestibulum</a:t>
          </a:r>
          <a:endParaRPr lang="en-US" sz="1800" kern="1200"/>
        </a:p>
      </dsp:txBody>
      <dsp:txXfrm>
        <a:off x="7017414" y="2852"/>
        <a:ext cx="2755419" cy="1653251"/>
      </dsp:txXfrm>
    </dsp:sp>
    <dsp:sp modelId="{5F984BCD-9100-45DA-A7C5-55B0A9E1845E}">
      <dsp:nvSpPr>
        <dsp:cNvPr id="0" name=""/>
        <dsp:cNvSpPr/>
      </dsp:nvSpPr>
      <dsp:spPr>
        <a:xfrm>
          <a:off x="955491" y="1931645"/>
          <a:ext cx="2755419" cy="165325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baseline="0"/>
            <a:t>Retikulární formace</a:t>
          </a:r>
          <a:endParaRPr lang="en-US" sz="1800" kern="1200"/>
        </a:p>
      </dsp:txBody>
      <dsp:txXfrm>
        <a:off x="955491" y="1931645"/>
        <a:ext cx="2755419" cy="1653251"/>
      </dsp:txXfrm>
    </dsp:sp>
    <dsp:sp modelId="{E7347765-73E6-402E-9EC2-A72E305523B4}">
      <dsp:nvSpPr>
        <dsp:cNvPr id="0" name=""/>
        <dsp:cNvSpPr/>
      </dsp:nvSpPr>
      <dsp:spPr>
        <a:xfrm>
          <a:off x="3986452" y="1931645"/>
          <a:ext cx="2755419" cy="165325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baseline="0"/>
            <a:t>Spinální motorický okruh</a:t>
          </a:r>
          <a:endParaRPr lang="en-US" sz="1800" kern="1200"/>
        </a:p>
      </dsp:txBody>
      <dsp:txXfrm>
        <a:off x="3986452" y="1931645"/>
        <a:ext cx="2755419" cy="1653251"/>
      </dsp:txXfrm>
    </dsp:sp>
    <dsp:sp modelId="{4D7BB5AB-2719-4CD6-A35E-DE582595749F}">
      <dsp:nvSpPr>
        <dsp:cNvPr id="0" name=""/>
        <dsp:cNvSpPr/>
      </dsp:nvSpPr>
      <dsp:spPr>
        <a:xfrm>
          <a:off x="7017414" y="1931645"/>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baseline="0"/>
            <a:t>+ důležitý předpoklad relaxace je ODSTRANĚNÍ NOCICEPČNÍ AFERENTACE</a:t>
          </a:r>
          <a:endParaRPr lang="en-US" sz="1800" kern="1200"/>
        </a:p>
      </dsp:txBody>
      <dsp:txXfrm>
        <a:off x="7017414" y="1931645"/>
        <a:ext cx="2755419" cy="1653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828B-66BD-4E54-85A8-E224541E3433}">
      <dsp:nvSpPr>
        <dsp:cNvPr id="0" name=""/>
        <dsp:cNvSpPr/>
      </dsp:nvSpPr>
      <dsp:spPr>
        <a:xfrm>
          <a:off x="0" y="105140"/>
          <a:ext cx="107283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kern="1200" dirty="0">
              <a:latin typeface="Sagona Book"/>
            </a:rPr>
            <a:t> = </a:t>
          </a:r>
          <a:r>
            <a:rPr lang="cs-CZ" sz="2100" kern="1200" dirty="0"/>
            <a:t>opak stresu a stav uvolnění somatického i fyzického</a:t>
          </a:r>
          <a:endParaRPr lang="en-US" sz="2100" kern="1200" dirty="0"/>
        </a:p>
      </dsp:txBody>
      <dsp:txXfrm>
        <a:off x="24588" y="129728"/>
        <a:ext cx="10679149" cy="454509"/>
      </dsp:txXfrm>
    </dsp:sp>
    <dsp:sp modelId="{728D092B-433F-4281-BD37-B6366ADB8373}">
      <dsp:nvSpPr>
        <dsp:cNvPr id="0" name=""/>
        <dsp:cNvSpPr/>
      </dsp:nvSpPr>
      <dsp:spPr>
        <a:xfrm>
          <a:off x="0" y="669305"/>
          <a:ext cx="107283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Při poruše relaxace na etáži </a:t>
          </a:r>
          <a:r>
            <a:rPr lang="cs-CZ" sz="2100" kern="1200" dirty="0" err="1"/>
            <a:t>kortiko</a:t>
          </a:r>
          <a:r>
            <a:rPr lang="cs-CZ" sz="2100" kern="1200" dirty="0"/>
            <a:t>-subkortikální symptomy:</a:t>
          </a:r>
          <a:endParaRPr lang="en-US" sz="2100" kern="1200" dirty="0"/>
        </a:p>
      </dsp:txBody>
      <dsp:txXfrm>
        <a:off x="24588" y="693893"/>
        <a:ext cx="10679149" cy="454509"/>
      </dsp:txXfrm>
    </dsp:sp>
    <dsp:sp modelId="{F7382F84-DF9F-4450-9811-1F6BC06AC479}">
      <dsp:nvSpPr>
        <dsp:cNvPr id="0" name=""/>
        <dsp:cNvSpPr/>
      </dsp:nvSpPr>
      <dsp:spPr>
        <a:xfrm>
          <a:off x="0" y="1172990"/>
          <a:ext cx="10728325"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62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dirty="0"/>
            <a:t>na EMG je zřetelná spontánní klidová aktivita</a:t>
          </a:r>
          <a:r>
            <a:rPr lang="cs-CZ" sz="1600" kern="1200" dirty="0">
              <a:latin typeface="Sagona Book"/>
            </a:rPr>
            <a:t> </a:t>
          </a:r>
          <a:endParaRPr lang="en-US" sz="1600" kern="1200" dirty="0"/>
        </a:p>
        <a:p>
          <a:pPr marL="171450" lvl="1" indent="-171450" algn="l" defTabSz="711200">
            <a:lnSpc>
              <a:spcPct val="90000"/>
            </a:lnSpc>
            <a:spcBef>
              <a:spcPct val="0"/>
            </a:spcBef>
            <a:spcAft>
              <a:spcPct val="20000"/>
            </a:spcAft>
            <a:buChar char="•"/>
          </a:pPr>
          <a:r>
            <a:rPr lang="cs-CZ" sz="1600" kern="1200" dirty="0"/>
            <a:t>přítomen výrazný vliv gama systému: stupeň a rozsah </a:t>
          </a:r>
          <a:r>
            <a:rPr lang="cs-CZ" sz="1600" kern="1200" dirty="0" err="1"/>
            <a:t>hypertonu</a:t>
          </a:r>
          <a:r>
            <a:rPr lang="cs-CZ" sz="1600" kern="1200" dirty="0"/>
            <a:t> je největší vestoje, menší vsedě a nejmenší vleže</a:t>
          </a:r>
          <a:endParaRPr lang="en-US" sz="1600" kern="1200" dirty="0"/>
        </a:p>
        <a:p>
          <a:pPr marL="171450" lvl="1" indent="-171450" algn="l" defTabSz="711200">
            <a:lnSpc>
              <a:spcPct val="90000"/>
            </a:lnSpc>
            <a:spcBef>
              <a:spcPct val="0"/>
            </a:spcBef>
            <a:spcAft>
              <a:spcPct val="20000"/>
            </a:spcAft>
            <a:buChar char="•"/>
          </a:pPr>
          <a:r>
            <a:rPr lang="cs-CZ" sz="1600" kern="1200" dirty="0"/>
            <a:t>svalové skupiny s predilekcí: svalstvo obličeje, extenzory šíje, vzpřimovače trupu v bederní oblasti, svalstvo pánevního dna</a:t>
          </a:r>
          <a:endParaRPr lang="en-US" sz="1600" kern="1200" dirty="0"/>
        </a:p>
      </dsp:txBody>
      <dsp:txXfrm>
        <a:off x="0" y="1172990"/>
        <a:ext cx="10728325" cy="1282364"/>
      </dsp:txXfrm>
    </dsp:sp>
    <dsp:sp modelId="{B0CA575F-A5BE-42CD-A38D-09F4C3CD8FDB}">
      <dsp:nvSpPr>
        <dsp:cNvPr id="0" name=""/>
        <dsp:cNvSpPr/>
      </dsp:nvSpPr>
      <dsp:spPr>
        <a:xfrm>
          <a:off x="0" y="2455355"/>
          <a:ext cx="107283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Vyšetření schopnosti relaxace:</a:t>
          </a:r>
          <a:endParaRPr lang="en-US" sz="2100" kern="1200" dirty="0"/>
        </a:p>
      </dsp:txBody>
      <dsp:txXfrm>
        <a:off x="24588" y="2479943"/>
        <a:ext cx="10679149" cy="454509"/>
      </dsp:txXfrm>
    </dsp:sp>
    <dsp:sp modelId="{9E4BC4D8-4FE2-474E-A84A-27664F44D081}">
      <dsp:nvSpPr>
        <dsp:cNvPr id="0" name=""/>
        <dsp:cNvSpPr/>
      </dsp:nvSpPr>
      <dsp:spPr>
        <a:xfrm>
          <a:off x="0" y="2959040"/>
          <a:ext cx="10728325"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62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dirty="0" err="1"/>
            <a:t>Aspekčně</a:t>
          </a:r>
          <a:r>
            <a:rPr lang="cs-CZ" sz="1600" kern="1200" dirty="0"/>
            <a:t> (celková </a:t>
          </a:r>
          <a:r>
            <a:rPr lang="cs-CZ" sz="1600" kern="1200" dirty="0" err="1"/>
            <a:t>postura</a:t>
          </a:r>
          <a:r>
            <a:rPr lang="cs-CZ" sz="1600" kern="1200" dirty="0"/>
            <a:t>, napětí svalů, pohybové chování), zvýšené napětí svalů?</a:t>
          </a:r>
          <a:r>
            <a:rPr lang="cs-CZ" sz="1600" kern="1200" dirty="0">
              <a:latin typeface="Sagona Book"/>
            </a:rPr>
            <a:t> </a:t>
          </a:r>
          <a:r>
            <a:rPr lang="cs-CZ" sz="1600" kern="1200" dirty="0"/>
            <a:t>Tedy si upřesníme představu o náchylnosti pacienta k přetížení či poranění.</a:t>
          </a:r>
          <a:endParaRPr lang="en-US" sz="1600" kern="1200" dirty="0"/>
        </a:p>
        <a:p>
          <a:pPr marL="171450" lvl="1" indent="-171450" algn="l" defTabSz="711200">
            <a:lnSpc>
              <a:spcPct val="90000"/>
            </a:lnSpc>
            <a:spcBef>
              <a:spcPct val="0"/>
            </a:spcBef>
            <a:spcAft>
              <a:spcPct val="20000"/>
            </a:spcAft>
            <a:buChar char="•"/>
          </a:pPr>
          <a:r>
            <a:rPr lang="cs-CZ" sz="1600" kern="1200" dirty="0"/>
            <a:t>vyšetření dynamických pohybových stereotypů: plynulost a ekonomičnost pohybu?</a:t>
          </a:r>
          <a:endParaRPr lang="en-US" sz="1600" kern="1200" dirty="0"/>
        </a:p>
        <a:p>
          <a:pPr marL="171450" lvl="1" indent="-171450" algn="l" defTabSz="711200">
            <a:lnSpc>
              <a:spcPct val="90000"/>
            </a:lnSpc>
            <a:spcBef>
              <a:spcPct val="0"/>
            </a:spcBef>
            <a:spcAft>
              <a:spcPct val="20000"/>
            </a:spcAft>
            <a:buChar char="•"/>
          </a:pPr>
          <a:r>
            <a:rPr lang="cs-CZ" sz="1600" kern="1200" dirty="0"/>
            <a:t>provedením pasivních pohybů HK – schopnost se uvolnit? Cítíme odpor?</a:t>
          </a:r>
          <a:endParaRPr lang="en-US" sz="1600" kern="1200" dirty="0"/>
        </a:p>
        <a:p>
          <a:pPr marL="171450" lvl="1" indent="-171450" algn="l" defTabSz="711200">
            <a:lnSpc>
              <a:spcPct val="90000"/>
            </a:lnSpc>
            <a:spcBef>
              <a:spcPct val="0"/>
            </a:spcBef>
            <a:spcAft>
              <a:spcPct val="20000"/>
            </a:spcAft>
            <a:buChar char="•"/>
          </a:pPr>
          <a:r>
            <a:rPr lang="cs-CZ" sz="1600" kern="1200" dirty="0"/>
            <a:t>Pro lepší ozřejmění lze test provést i ve více posturálně obtížných situacích, kupř. dřep. V posturálně obtížnější poloze je náročnější segment izolovaně uvolnit.</a:t>
          </a:r>
          <a:endParaRPr lang="en-US" sz="1600" kern="1200" dirty="0"/>
        </a:p>
        <a:p>
          <a:pPr marL="171450" lvl="1" indent="-171450" algn="l" defTabSz="711200">
            <a:lnSpc>
              <a:spcPct val="90000"/>
            </a:lnSpc>
            <a:spcBef>
              <a:spcPct val="0"/>
            </a:spcBef>
            <a:spcAft>
              <a:spcPct val="20000"/>
            </a:spcAft>
            <a:buChar char="•"/>
          </a:pPr>
          <a:r>
            <a:rPr lang="cs-CZ" sz="1600" kern="1200" dirty="0"/>
            <a:t>Dechový stereotyp?</a:t>
          </a:r>
          <a:endParaRPr lang="en-US" sz="1600" kern="1200" dirty="0"/>
        </a:p>
      </dsp:txBody>
      <dsp:txXfrm>
        <a:off x="0" y="2959040"/>
        <a:ext cx="10728325" cy="1825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882A8-9E72-497F-8A2F-E6AD1FF1D16D}">
      <dsp:nvSpPr>
        <dsp:cNvPr id="0" name=""/>
        <dsp:cNvSpPr/>
      </dsp:nvSpPr>
      <dsp:spPr>
        <a:xfrm>
          <a:off x="0" y="45492"/>
          <a:ext cx="7916861" cy="7547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Somatognozie = vnímání vlastního tělesného schématu. </a:t>
          </a:r>
          <a:endParaRPr lang="en-US" sz="1900" kern="1200"/>
        </a:p>
      </dsp:txBody>
      <dsp:txXfrm>
        <a:off x="36845" y="82337"/>
        <a:ext cx="7843171" cy="681087"/>
      </dsp:txXfrm>
    </dsp:sp>
    <dsp:sp modelId="{72E2F393-FB78-4B05-B67C-D6E8700840BF}">
      <dsp:nvSpPr>
        <dsp:cNvPr id="0" name=""/>
        <dsp:cNvSpPr/>
      </dsp:nvSpPr>
      <dsp:spPr>
        <a:xfrm>
          <a:off x="0" y="800270"/>
          <a:ext cx="7916861" cy="114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cs-CZ" sz="1500" kern="1200"/>
            <a:t>Pokud pacient nedokáže vnímat své vlastní tělo jako takové, nemůže být schopen ani vnímat, zda je určitý segment relaxovaný, či nikoliv. </a:t>
          </a:r>
          <a:endParaRPr lang="en-US" sz="1500" kern="1200"/>
        </a:p>
        <a:p>
          <a:pPr marL="114300" lvl="1" indent="-114300" algn="l" defTabSz="666750">
            <a:lnSpc>
              <a:spcPct val="90000"/>
            </a:lnSpc>
            <a:spcBef>
              <a:spcPct val="0"/>
            </a:spcBef>
            <a:spcAft>
              <a:spcPct val="20000"/>
            </a:spcAft>
            <a:buChar char="•"/>
          </a:pPr>
          <a:r>
            <a:rPr lang="cs-CZ" sz="1500" kern="1200"/>
            <a:t>Vyšetření jednoduchými klinickými testy, např. požádáme pacienta, aby bez zrakové kontroly ukázal horními končetinami velikost svého chodidla, či šířku ramen (ve vertikální ose).</a:t>
          </a:r>
          <a:endParaRPr lang="en-US" sz="1500" kern="1200"/>
        </a:p>
      </dsp:txBody>
      <dsp:txXfrm>
        <a:off x="0" y="800270"/>
        <a:ext cx="7916861" cy="1140570"/>
      </dsp:txXfrm>
    </dsp:sp>
    <dsp:sp modelId="{9FEF1F52-0C06-4B72-83EC-A0EA72ABFAAA}">
      <dsp:nvSpPr>
        <dsp:cNvPr id="0" name=""/>
        <dsp:cNvSpPr/>
      </dsp:nvSpPr>
      <dsp:spPr>
        <a:xfrm>
          <a:off x="0" y="1940840"/>
          <a:ext cx="7916861" cy="754777"/>
        </a:xfrm>
        <a:prstGeom prst="roundRect">
          <a:avLst/>
        </a:prstGeom>
        <a:gradFill rotWithShape="0">
          <a:gsLst>
            <a:gs pos="0">
              <a:schemeClr val="accent2">
                <a:hueOff val="-388831"/>
                <a:satOff val="-63"/>
                <a:lumOff val="1569"/>
                <a:alphaOff val="0"/>
                <a:lumMod val="110000"/>
                <a:satMod val="105000"/>
                <a:tint val="67000"/>
              </a:schemeClr>
            </a:gs>
            <a:gs pos="50000">
              <a:schemeClr val="accent2">
                <a:hueOff val="-388831"/>
                <a:satOff val="-63"/>
                <a:lumOff val="1569"/>
                <a:alphaOff val="0"/>
                <a:lumMod val="105000"/>
                <a:satMod val="103000"/>
                <a:tint val="73000"/>
              </a:schemeClr>
            </a:gs>
            <a:gs pos="100000">
              <a:schemeClr val="accent2">
                <a:hueOff val="-388831"/>
                <a:satOff val="-63"/>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Statestezie = polohocit</a:t>
          </a:r>
          <a:endParaRPr lang="en-US" sz="1900" kern="1200"/>
        </a:p>
      </dsp:txBody>
      <dsp:txXfrm>
        <a:off x="36845" y="1977685"/>
        <a:ext cx="7843171" cy="681087"/>
      </dsp:txXfrm>
    </dsp:sp>
    <dsp:sp modelId="{8FAA2C0E-33A3-4481-A043-77A2364C4EA8}">
      <dsp:nvSpPr>
        <dsp:cNvPr id="0" name=""/>
        <dsp:cNvSpPr/>
      </dsp:nvSpPr>
      <dsp:spPr>
        <a:xfrm>
          <a:off x="0" y="2695618"/>
          <a:ext cx="7916861"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cs-CZ" sz="1500" kern="1200"/>
            <a:t>uvedeme končetinu (nebo její část) do určitého postavení s vynecháním zraku, poté vyšetřovaný uvede druhou končetinu do identické polohy. </a:t>
          </a:r>
          <a:endParaRPr lang="en-US" sz="1500" kern="1200"/>
        </a:p>
      </dsp:txBody>
      <dsp:txXfrm>
        <a:off x="0" y="2695618"/>
        <a:ext cx="7916861" cy="471960"/>
      </dsp:txXfrm>
    </dsp:sp>
    <dsp:sp modelId="{9C7A9248-3F1B-490E-A6FF-2BE04C627496}">
      <dsp:nvSpPr>
        <dsp:cNvPr id="0" name=""/>
        <dsp:cNvSpPr/>
      </dsp:nvSpPr>
      <dsp:spPr>
        <a:xfrm>
          <a:off x="0" y="3167578"/>
          <a:ext cx="7916861" cy="754777"/>
        </a:xfrm>
        <a:prstGeom prst="roundRect">
          <a:avLst/>
        </a:prstGeom>
        <a:gradFill rotWithShape="0">
          <a:gsLst>
            <a:gs pos="0">
              <a:schemeClr val="accent2">
                <a:hueOff val="-777662"/>
                <a:satOff val="-126"/>
                <a:lumOff val="3137"/>
                <a:alphaOff val="0"/>
                <a:lumMod val="110000"/>
                <a:satMod val="105000"/>
                <a:tint val="67000"/>
              </a:schemeClr>
            </a:gs>
            <a:gs pos="50000">
              <a:schemeClr val="accent2">
                <a:hueOff val="-777662"/>
                <a:satOff val="-126"/>
                <a:lumOff val="3137"/>
                <a:alphaOff val="0"/>
                <a:lumMod val="105000"/>
                <a:satMod val="103000"/>
                <a:tint val="73000"/>
              </a:schemeClr>
            </a:gs>
            <a:gs pos="100000">
              <a:schemeClr val="accent2">
                <a:hueOff val="-777662"/>
                <a:satOff val="-126"/>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Kinestezie = pohybocit</a:t>
          </a:r>
          <a:endParaRPr lang="en-US" sz="1900" kern="1200"/>
        </a:p>
      </dsp:txBody>
      <dsp:txXfrm>
        <a:off x="36845" y="3204423"/>
        <a:ext cx="7843171" cy="681087"/>
      </dsp:txXfrm>
    </dsp:sp>
    <dsp:sp modelId="{2A3B5E61-B06F-4E71-8DD6-5B2E4181D611}">
      <dsp:nvSpPr>
        <dsp:cNvPr id="0" name=""/>
        <dsp:cNvSpPr/>
      </dsp:nvSpPr>
      <dsp:spPr>
        <a:xfrm>
          <a:off x="0" y="3922356"/>
          <a:ext cx="7916861"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cs-CZ" sz="1500" kern="1200"/>
            <a:t>provádíme pasivní pohyb končetinou či její části bez zrakové kontroly, poté vyšetřovaný zopakuje identický pohyb druhou končetinou, tentokrát se zrakovou kontrolou. </a:t>
          </a:r>
          <a:endParaRPr lang="en-US" sz="1500" kern="1200"/>
        </a:p>
      </dsp:txBody>
      <dsp:txXfrm>
        <a:off x="0" y="3922356"/>
        <a:ext cx="7916861" cy="688274"/>
      </dsp:txXfrm>
    </dsp:sp>
    <dsp:sp modelId="{F5093ADD-F1A7-405D-AA8B-83367DFE31E4}">
      <dsp:nvSpPr>
        <dsp:cNvPr id="0" name=""/>
        <dsp:cNvSpPr/>
      </dsp:nvSpPr>
      <dsp:spPr>
        <a:xfrm>
          <a:off x="0" y="4610631"/>
          <a:ext cx="7916861" cy="754777"/>
        </a:xfrm>
        <a:prstGeom prst="roundRect">
          <a:avLst/>
        </a:prstGeom>
        <a:gradFill rotWithShape="0">
          <a:gsLst>
            <a:gs pos="0">
              <a:schemeClr val="accent2">
                <a:hueOff val="-1166493"/>
                <a:satOff val="-189"/>
                <a:lumOff val="4706"/>
                <a:alphaOff val="0"/>
                <a:lumMod val="110000"/>
                <a:satMod val="105000"/>
                <a:tint val="67000"/>
              </a:schemeClr>
            </a:gs>
            <a:gs pos="50000">
              <a:schemeClr val="accent2">
                <a:hueOff val="-1166493"/>
                <a:satOff val="-189"/>
                <a:lumOff val="4706"/>
                <a:alphaOff val="0"/>
                <a:lumMod val="105000"/>
                <a:satMod val="103000"/>
                <a:tint val="73000"/>
              </a:schemeClr>
            </a:gs>
            <a:gs pos="100000">
              <a:schemeClr val="accent2">
                <a:hueOff val="-1166493"/>
                <a:satOff val="-189"/>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Klinické testy nám ozřejmí, v jaké míře jedinec vnímá své tělesné schéma a dokáže své tělo ovládat.</a:t>
          </a:r>
          <a:endParaRPr lang="en-US" sz="1900" kern="1200"/>
        </a:p>
      </dsp:txBody>
      <dsp:txXfrm>
        <a:off x="36845" y="4647476"/>
        <a:ext cx="7843171" cy="681087"/>
      </dsp:txXfrm>
    </dsp:sp>
    <dsp:sp modelId="{8C4D2A60-4533-4669-9466-681230A95099}">
      <dsp:nvSpPr>
        <dsp:cNvPr id="0" name=""/>
        <dsp:cNvSpPr/>
      </dsp:nvSpPr>
      <dsp:spPr>
        <a:xfrm>
          <a:off x="0" y="5420129"/>
          <a:ext cx="7916861" cy="754777"/>
        </a:xfrm>
        <a:prstGeom prst="roundRect">
          <a:avLst/>
        </a:prstGeom>
        <a:gradFill rotWithShape="0">
          <a:gsLst>
            <a:gs pos="0">
              <a:schemeClr val="accent2">
                <a:hueOff val="-1555323"/>
                <a:satOff val="-252"/>
                <a:lumOff val="6275"/>
                <a:alphaOff val="0"/>
                <a:lumMod val="110000"/>
                <a:satMod val="105000"/>
                <a:tint val="67000"/>
              </a:schemeClr>
            </a:gs>
            <a:gs pos="50000">
              <a:schemeClr val="accent2">
                <a:hueOff val="-1555323"/>
                <a:satOff val="-252"/>
                <a:lumOff val="6275"/>
                <a:alphaOff val="0"/>
                <a:lumMod val="105000"/>
                <a:satMod val="103000"/>
                <a:tint val="73000"/>
              </a:schemeClr>
            </a:gs>
            <a:gs pos="100000">
              <a:schemeClr val="accent2">
                <a:hueOff val="-1555323"/>
                <a:satOff val="-252"/>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„Kvalita vnímání senzitivních funkcí do značné míry ovlivňuje i kvalitu naší motoriky.“ (P. Kolář)</a:t>
          </a:r>
          <a:endParaRPr lang="en-US" sz="1900" kern="1200"/>
        </a:p>
      </dsp:txBody>
      <dsp:txXfrm>
        <a:off x="36845" y="5456974"/>
        <a:ext cx="7843171" cy="681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E09D1-C3DF-4108-B3BF-7ED5C63AB90D}">
      <dsp:nvSpPr>
        <dsp:cNvPr id="0" name=""/>
        <dsp:cNvSpPr/>
      </dsp:nvSpPr>
      <dsp:spPr>
        <a:xfrm>
          <a:off x="0" y="714"/>
          <a:ext cx="7235680"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30573AB-E97A-4236-9290-2688CE916175}">
      <dsp:nvSpPr>
        <dsp:cNvPr id="0" name=""/>
        <dsp:cNvSpPr/>
      </dsp:nvSpPr>
      <dsp:spPr>
        <a:xfrm>
          <a:off x="0" y="714"/>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t>Mírnění bolestí včetně např. bolestí hlavy (tenzních i migrenózních)</a:t>
          </a:r>
          <a:endParaRPr lang="en-US" sz="1600" kern="1200" dirty="0"/>
        </a:p>
      </dsp:txBody>
      <dsp:txXfrm>
        <a:off x="0" y="714"/>
        <a:ext cx="7235680" cy="584951"/>
      </dsp:txXfrm>
    </dsp:sp>
    <dsp:sp modelId="{321843D8-75CD-4527-B5FB-47909657790F}">
      <dsp:nvSpPr>
        <dsp:cNvPr id="0" name=""/>
        <dsp:cNvSpPr/>
      </dsp:nvSpPr>
      <dsp:spPr>
        <a:xfrm>
          <a:off x="0" y="585665"/>
          <a:ext cx="7235680" cy="0"/>
        </a:xfrm>
        <a:prstGeom prst="line">
          <a:avLst/>
        </a:prstGeom>
        <a:gradFill rotWithShape="0">
          <a:gsLst>
            <a:gs pos="0">
              <a:schemeClr val="accent5">
                <a:hueOff val="-169630"/>
                <a:satOff val="36"/>
                <a:lumOff val="-763"/>
                <a:alphaOff val="0"/>
                <a:lumMod val="110000"/>
                <a:satMod val="105000"/>
                <a:tint val="67000"/>
              </a:schemeClr>
            </a:gs>
            <a:gs pos="50000">
              <a:schemeClr val="accent5">
                <a:hueOff val="-169630"/>
                <a:satOff val="36"/>
                <a:lumOff val="-763"/>
                <a:alphaOff val="0"/>
                <a:lumMod val="105000"/>
                <a:satMod val="103000"/>
                <a:tint val="73000"/>
              </a:schemeClr>
            </a:gs>
            <a:gs pos="100000">
              <a:schemeClr val="accent5">
                <a:hueOff val="-169630"/>
                <a:satOff val="36"/>
                <a:lumOff val="-763"/>
                <a:alphaOff val="0"/>
                <a:lumMod val="105000"/>
                <a:satMod val="109000"/>
                <a:tint val="81000"/>
              </a:schemeClr>
            </a:gs>
          </a:gsLst>
          <a:lin ang="5400000" scaled="0"/>
        </a:gradFill>
        <a:ln w="6350" cap="flat" cmpd="sng" algn="ctr">
          <a:solidFill>
            <a:schemeClr val="accent5">
              <a:hueOff val="-169630"/>
              <a:satOff val="36"/>
              <a:lumOff val="-76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3A089DF-1066-45BF-A64E-72C351EBAF08}">
      <dsp:nvSpPr>
        <dsp:cNvPr id="0" name=""/>
        <dsp:cNvSpPr/>
      </dsp:nvSpPr>
      <dsp:spPr>
        <a:xfrm>
          <a:off x="0" y="585665"/>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err="1"/>
            <a:t>Vertebrogenní</a:t>
          </a:r>
          <a:r>
            <a:rPr lang="cs-CZ" sz="1600" kern="1200" dirty="0"/>
            <a:t> algický </a:t>
          </a:r>
          <a:r>
            <a:rPr lang="cs-CZ" sz="1600" kern="1200" dirty="0" err="1"/>
            <a:t>sy</a:t>
          </a:r>
          <a:r>
            <a:rPr lang="cs-CZ" sz="1600" kern="1200" dirty="0"/>
            <a:t>, esenciální HTN, kardiaci, fantomové bolesti</a:t>
          </a:r>
          <a:endParaRPr lang="en-US" sz="1600" kern="1200" dirty="0"/>
        </a:p>
      </dsp:txBody>
      <dsp:txXfrm>
        <a:off x="0" y="585665"/>
        <a:ext cx="7235680" cy="584951"/>
      </dsp:txXfrm>
    </dsp:sp>
    <dsp:sp modelId="{9915AEF7-F0D2-429D-97C8-D9BF1660BA23}">
      <dsp:nvSpPr>
        <dsp:cNvPr id="0" name=""/>
        <dsp:cNvSpPr/>
      </dsp:nvSpPr>
      <dsp:spPr>
        <a:xfrm>
          <a:off x="0" y="1170617"/>
          <a:ext cx="7235680" cy="0"/>
        </a:xfrm>
        <a:prstGeom prst="line">
          <a:avLst/>
        </a:prstGeom>
        <a:gradFill rotWithShape="0">
          <a:gsLst>
            <a:gs pos="0">
              <a:schemeClr val="accent5">
                <a:hueOff val="-339259"/>
                <a:satOff val="71"/>
                <a:lumOff val="-1525"/>
                <a:alphaOff val="0"/>
                <a:lumMod val="110000"/>
                <a:satMod val="105000"/>
                <a:tint val="67000"/>
              </a:schemeClr>
            </a:gs>
            <a:gs pos="50000">
              <a:schemeClr val="accent5">
                <a:hueOff val="-339259"/>
                <a:satOff val="71"/>
                <a:lumOff val="-1525"/>
                <a:alphaOff val="0"/>
                <a:lumMod val="105000"/>
                <a:satMod val="103000"/>
                <a:tint val="73000"/>
              </a:schemeClr>
            </a:gs>
            <a:gs pos="100000">
              <a:schemeClr val="accent5">
                <a:hueOff val="-339259"/>
                <a:satOff val="71"/>
                <a:lumOff val="-1525"/>
                <a:alphaOff val="0"/>
                <a:lumMod val="105000"/>
                <a:satMod val="109000"/>
                <a:tint val="81000"/>
              </a:schemeClr>
            </a:gs>
          </a:gsLst>
          <a:lin ang="5400000" scaled="0"/>
        </a:gradFill>
        <a:ln w="6350" cap="flat" cmpd="sng" algn="ctr">
          <a:solidFill>
            <a:schemeClr val="accent5">
              <a:hueOff val="-339259"/>
              <a:satOff val="71"/>
              <a:lumOff val="-152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2009807-3999-4CB3-BB81-A3EEF0883CDF}">
      <dsp:nvSpPr>
        <dsp:cNvPr id="0" name=""/>
        <dsp:cNvSpPr/>
      </dsp:nvSpPr>
      <dsp:spPr>
        <a:xfrm>
          <a:off x="0" y="1170617"/>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t>Chronická poškození: narušeno hojení - urychlení procesu</a:t>
          </a:r>
          <a:endParaRPr lang="en-US" sz="1600" kern="1200" dirty="0"/>
        </a:p>
      </dsp:txBody>
      <dsp:txXfrm>
        <a:off x="0" y="1170617"/>
        <a:ext cx="7235680" cy="584951"/>
      </dsp:txXfrm>
    </dsp:sp>
    <dsp:sp modelId="{F51A388E-D02B-4536-8945-451E05059663}">
      <dsp:nvSpPr>
        <dsp:cNvPr id="0" name=""/>
        <dsp:cNvSpPr/>
      </dsp:nvSpPr>
      <dsp:spPr>
        <a:xfrm>
          <a:off x="0" y="1755569"/>
          <a:ext cx="7235680" cy="0"/>
        </a:xfrm>
        <a:prstGeom prst="line">
          <a:avLst/>
        </a:prstGeom>
        <a:gradFill rotWithShape="0">
          <a:gsLst>
            <a:gs pos="0">
              <a:schemeClr val="accent5">
                <a:hueOff val="-508889"/>
                <a:satOff val="107"/>
                <a:lumOff val="-2288"/>
                <a:alphaOff val="0"/>
                <a:lumMod val="110000"/>
                <a:satMod val="105000"/>
                <a:tint val="67000"/>
              </a:schemeClr>
            </a:gs>
            <a:gs pos="50000">
              <a:schemeClr val="accent5">
                <a:hueOff val="-508889"/>
                <a:satOff val="107"/>
                <a:lumOff val="-2288"/>
                <a:alphaOff val="0"/>
                <a:lumMod val="105000"/>
                <a:satMod val="103000"/>
                <a:tint val="73000"/>
              </a:schemeClr>
            </a:gs>
            <a:gs pos="100000">
              <a:schemeClr val="accent5">
                <a:hueOff val="-508889"/>
                <a:satOff val="107"/>
                <a:lumOff val="-2288"/>
                <a:alphaOff val="0"/>
                <a:lumMod val="105000"/>
                <a:satMod val="109000"/>
                <a:tint val="81000"/>
              </a:schemeClr>
            </a:gs>
          </a:gsLst>
          <a:lin ang="5400000" scaled="0"/>
        </a:gradFill>
        <a:ln w="6350" cap="flat" cmpd="sng" algn="ctr">
          <a:solidFill>
            <a:schemeClr val="accent5">
              <a:hueOff val="-508889"/>
              <a:satOff val="107"/>
              <a:lumOff val="-228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FD8D32-E9BD-4066-AB85-CDE10098BF64}">
      <dsp:nvSpPr>
        <dsp:cNvPr id="0" name=""/>
        <dsp:cNvSpPr/>
      </dsp:nvSpPr>
      <dsp:spPr>
        <a:xfrm>
          <a:off x="0" y="1755569"/>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t>Menstruační potíže, těhotenské problémy a součást přípravy k porodu</a:t>
          </a:r>
          <a:endParaRPr lang="en-US" sz="1600" kern="1200" dirty="0"/>
        </a:p>
      </dsp:txBody>
      <dsp:txXfrm>
        <a:off x="0" y="1755569"/>
        <a:ext cx="7235680" cy="584951"/>
      </dsp:txXfrm>
    </dsp:sp>
    <dsp:sp modelId="{0C228A76-F924-4650-BE72-22FED3B65124}">
      <dsp:nvSpPr>
        <dsp:cNvPr id="0" name=""/>
        <dsp:cNvSpPr/>
      </dsp:nvSpPr>
      <dsp:spPr>
        <a:xfrm>
          <a:off x="0" y="2340521"/>
          <a:ext cx="7235680" cy="0"/>
        </a:xfrm>
        <a:prstGeom prst="line">
          <a:avLst/>
        </a:prstGeom>
        <a:gradFill rotWithShape="0">
          <a:gsLst>
            <a:gs pos="0">
              <a:schemeClr val="accent5">
                <a:hueOff val="-678519"/>
                <a:satOff val="142"/>
                <a:lumOff val="-3050"/>
                <a:alphaOff val="0"/>
                <a:lumMod val="110000"/>
                <a:satMod val="105000"/>
                <a:tint val="67000"/>
              </a:schemeClr>
            </a:gs>
            <a:gs pos="50000">
              <a:schemeClr val="accent5">
                <a:hueOff val="-678519"/>
                <a:satOff val="142"/>
                <a:lumOff val="-3050"/>
                <a:alphaOff val="0"/>
                <a:lumMod val="105000"/>
                <a:satMod val="103000"/>
                <a:tint val="73000"/>
              </a:schemeClr>
            </a:gs>
            <a:gs pos="100000">
              <a:schemeClr val="accent5">
                <a:hueOff val="-678519"/>
                <a:satOff val="142"/>
                <a:lumOff val="-3050"/>
                <a:alphaOff val="0"/>
                <a:lumMod val="105000"/>
                <a:satMod val="109000"/>
                <a:tint val="81000"/>
              </a:schemeClr>
            </a:gs>
          </a:gsLst>
          <a:lin ang="5400000" scaled="0"/>
        </a:gradFill>
        <a:ln w="6350" cap="flat" cmpd="sng" algn="ctr">
          <a:solidFill>
            <a:schemeClr val="accent5">
              <a:hueOff val="-678519"/>
              <a:satOff val="142"/>
              <a:lumOff val="-305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FEBEC15-E1BD-4728-900C-65C7BADEE3BC}">
      <dsp:nvSpPr>
        <dsp:cNvPr id="0" name=""/>
        <dsp:cNvSpPr/>
      </dsp:nvSpPr>
      <dsp:spPr>
        <a:xfrm>
          <a:off x="0" y="2340521"/>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err="1"/>
            <a:t>Burn-out</a:t>
          </a:r>
          <a:r>
            <a:rPr lang="cs-CZ" sz="1600" kern="1200" dirty="0"/>
            <a:t> (syndrom vyhoření), deprese, úzkostné stavy</a:t>
          </a:r>
          <a:endParaRPr lang="en-US" sz="1600" kern="1200" dirty="0"/>
        </a:p>
      </dsp:txBody>
      <dsp:txXfrm>
        <a:off x="0" y="2340521"/>
        <a:ext cx="7235680" cy="584951"/>
      </dsp:txXfrm>
    </dsp:sp>
    <dsp:sp modelId="{20D59A85-39D0-484F-92A0-93E9587D62AF}">
      <dsp:nvSpPr>
        <dsp:cNvPr id="0" name=""/>
        <dsp:cNvSpPr/>
      </dsp:nvSpPr>
      <dsp:spPr>
        <a:xfrm>
          <a:off x="0" y="2925472"/>
          <a:ext cx="7235680" cy="0"/>
        </a:xfrm>
        <a:prstGeom prst="line">
          <a:avLst/>
        </a:prstGeom>
        <a:gradFill rotWithShape="0">
          <a:gsLst>
            <a:gs pos="0">
              <a:schemeClr val="accent5">
                <a:hueOff val="-848149"/>
                <a:satOff val="178"/>
                <a:lumOff val="-3813"/>
                <a:alphaOff val="0"/>
                <a:lumMod val="110000"/>
                <a:satMod val="105000"/>
                <a:tint val="67000"/>
              </a:schemeClr>
            </a:gs>
            <a:gs pos="50000">
              <a:schemeClr val="accent5">
                <a:hueOff val="-848149"/>
                <a:satOff val="178"/>
                <a:lumOff val="-3813"/>
                <a:alphaOff val="0"/>
                <a:lumMod val="105000"/>
                <a:satMod val="103000"/>
                <a:tint val="73000"/>
              </a:schemeClr>
            </a:gs>
            <a:gs pos="100000">
              <a:schemeClr val="accent5">
                <a:hueOff val="-848149"/>
                <a:satOff val="178"/>
                <a:lumOff val="-3813"/>
                <a:alphaOff val="0"/>
                <a:lumMod val="105000"/>
                <a:satMod val="109000"/>
                <a:tint val="81000"/>
              </a:schemeClr>
            </a:gs>
          </a:gsLst>
          <a:lin ang="5400000" scaled="0"/>
        </a:gradFill>
        <a:ln w="6350" cap="flat" cmpd="sng" algn="ctr">
          <a:solidFill>
            <a:schemeClr val="accent5">
              <a:hueOff val="-848149"/>
              <a:satOff val="178"/>
              <a:lumOff val="-381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D6260B-05D2-42D8-BE0B-AF0D4C5D3F97}">
      <dsp:nvSpPr>
        <dsp:cNvPr id="0" name=""/>
        <dsp:cNvSpPr/>
      </dsp:nvSpPr>
      <dsp:spPr>
        <a:xfrm>
          <a:off x="0" y="2925473"/>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t>Poruchy pozornosti a hyperaktivita u dětí (v kombinaci s tělesným cvičením)</a:t>
          </a:r>
          <a:endParaRPr lang="en-US" sz="1600" kern="1200" dirty="0"/>
        </a:p>
      </dsp:txBody>
      <dsp:txXfrm>
        <a:off x="0" y="2925473"/>
        <a:ext cx="7235680" cy="584951"/>
      </dsp:txXfrm>
    </dsp:sp>
    <dsp:sp modelId="{B731FA91-125B-44E4-932C-58C324D53B8E}">
      <dsp:nvSpPr>
        <dsp:cNvPr id="0" name=""/>
        <dsp:cNvSpPr/>
      </dsp:nvSpPr>
      <dsp:spPr>
        <a:xfrm>
          <a:off x="0" y="3510424"/>
          <a:ext cx="7235680" cy="0"/>
        </a:xfrm>
        <a:prstGeom prst="line">
          <a:avLst/>
        </a:prstGeom>
        <a:gradFill rotWithShape="0">
          <a:gsLst>
            <a:gs pos="0">
              <a:schemeClr val="accent5">
                <a:hueOff val="-1017778"/>
                <a:satOff val="213"/>
                <a:lumOff val="-4575"/>
                <a:alphaOff val="0"/>
                <a:lumMod val="110000"/>
                <a:satMod val="105000"/>
                <a:tint val="67000"/>
              </a:schemeClr>
            </a:gs>
            <a:gs pos="50000">
              <a:schemeClr val="accent5">
                <a:hueOff val="-1017778"/>
                <a:satOff val="213"/>
                <a:lumOff val="-4575"/>
                <a:alphaOff val="0"/>
                <a:lumMod val="105000"/>
                <a:satMod val="103000"/>
                <a:tint val="73000"/>
              </a:schemeClr>
            </a:gs>
            <a:gs pos="100000">
              <a:schemeClr val="accent5">
                <a:hueOff val="-1017778"/>
                <a:satOff val="213"/>
                <a:lumOff val="-4575"/>
                <a:alphaOff val="0"/>
                <a:lumMod val="105000"/>
                <a:satMod val="109000"/>
                <a:tint val="81000"/>
              </a:schemeClr>
            </a:gs>
          </a:gsLst>
          <a:lin ang="5400000" scaled="0"/>
        </a:gradFill>
        <a:ln w="6350" cap="flat" cmpd="sng" algn="ctr">
          <a:solidFill>
            <a:schemeClr val="accent5">
              <a:hueOff val="-1017778"/>
              <a:satOff val="213"/>
              <a:lumOff val="-457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4924EA9-F4D2-4267-8307-FD290B3F34E4}">
      <dsp:nvSpPr>
        <dsp:cNvPr id="0" name=""/>
        <dsp:cNvSpPr/>
      </dsp:nvSpPr>
      <dsp:spPr>
        <a:xfrm>
          <a:off x="0" y="3510424"/>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t>Poruchy spánku</a:t>
          </a:r>
          <a:endParaRPr lang="en-US" sz="1600" kern="1200" dirty="0"/>
        </a:p>
      </dsp:txBody>
      <dsp:txXfrm>
        <a:off x="0" y="3510424"/>
        <a:ext cx="7235680" cy="584951"/>
      </dsp:txXfrm>
    </dsp:sp>
    <dsp:sp modelId="{E5993BFF-2177-4B2D-8F47-ED92DAD674B2}">
      <dsp:nvSpPr>
        <dsp:cNvPr id="0" name=""/>
        <dsp:cNvSpPr/>
      </dsp:nvSpPr>
      <dsp:spPr>
        <a:xfrm>
          <a:off x="0" y="4095376"/>
          <a:ext cx="7235680" cy="0"/>
        </a:xfrm>
        <a:prstGeom prst="line">
          <a:avLst/>
        </a:prstGeom>
        <a:gradFill rotWithShape="0">
          <a:gsLst>
            <a:gs pos="0">
              <a:schemeClr val="accent5">
                <a:hueOff val="-1187408"/>
                <a:satOff val="249"/>
                <a:lumOff val="-5338"/>
                <a:alphaOff val="0"/>
                <a:lumMod val="110000"/>
                <a:satMod val="105000"/>
                <a:tint val="67000"/>
              </a:schemeClr>
            </a:gs>
            <a:gs pos="50000">
              <a:schemeClr val="accent5">
                <a:hueOff val="-1187408"/>
                <a:satOff val="249"/>
                <a:lumOff val="-5338"/>
                <a:alphaOff val="0"/>
                <a:lumMod val="105000"/>
                <a:satMod val="103000"/>
                <a:tint val="73000"/>
              </a:schemeClr>
            </a:gs>
            <a:gs pos="100000">
              <a:schemeClr val="accent5">
                <a:hueOff val="-1187408"/>
                <a:satOff val="249"/>
                <a:lumOff val="-5338"/>
                <a:alphaOff val="0"/>
                <a:lumMod val="105000"/>
                <a:satMod val="109000"/>
                <a:tint val="81000"/>
              </a:schemeClr>
            </a:gs>
          </a:gsLst>
          <a:lin ang="5400000" scaled="0"/>
        </a:gradFill>
        <a:ln w="6350" cap="flat" cmpd="sng" algn="ctr">
          <a:solidFill>
            <a:schemeClr val="accent5">
              <a:hueOff val="-1187408"/>
              <a:satOff val="249"/>
              <a:lumOff val="-533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4DAC880-2634-4E73-B3A3-852586817393}">
      <dsp:nvSpPr>
        <dsp:cNvPr id="0" name=""/>
        <dsp:cNvSpPr/>
      </dsp:nvSpPr>
      <dsp:spPr>
        <a:xfrm>
          <a:off x="0" y="4095376"/>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t>Onkologičtí pacienti: zvýšení subjektivní kvality života</a:t>
          </a:r>
          <a:endParaRPr lang="en-US" sz="1600" kern="1200" dirty="0"/>
        </a:p>
      </dsp:txBody>
      <dsp:txXfrm>
        <a:off x="0" y="4095376"/>
        <a:ext cx="7235680" cy="584951"/>
      </dsp:txXfrm>
    </dsp:sp>
    <dsp:sp modelId="{FECCE90B-9C84-42E5-BF0E-B50A1B6EBF2F}">
      <dsp:nvSpPr>
        <dsp:cNvPr id="0" name=""/>
        <dsp:cNvSpPr/>
      </dsp:nvSpPr>
      <dsp:spPr>
        <a:xfrm>
          <a:off x="0" y="4680328"/>
          <a:ext cx="7235680" cy="0"/>
        </a:xfrm>
        <a:prstGeom prst="line">
          <a:avLst/>
        </a:prstGeom>
        <a:gradFill rotWithShape="0">
          <a:gsLst>
            <a:gs pos="0">
              <a:schemeClr val="accent5">
                <a:hueOff val="-1357038"/>
                <a:satOff val="284"/>
                <a:lumOff val="-6100"/>
                <a:alphaOff val="0"/>
                <a:lumMod val="110000"/>
                <a:satMod val="105000"/>
                <a:tint val="67000"/>
              </a:schemeClr>
            </a:gs>
            <a:gs pos="50000">
              <a:schemeClr val="accent5">
                <a:hueOff val="-1357038"/>
                <a:satOff val="284"/>
                <a:lumOff val="-6100"/>
                <a:alphaOff val="0"/>
                <a:lumMod val="105000"/>
                <a:satMod val="103000"/>
                <a:tint val="73000"/>
              </a:schemeClr>
            </a:gs>
            <a:gs pos="100000">
              <a:schemeClr val="accent5">
                <a:hueOff val="-1357038"/>
                <a:satOff val="284"/>
                <a:lumOff val="-6100"/>
                <a:alphaOff val="0"/>
                <a:lumMod val="105000"/>
                <a:satMod val="109000"/>
                <a:tint val="81000"/>
              </a:schemeClr>
            </a:gs>
          </a:gsLst>
          <a:lin ang="5400000" scaled="0"/>
        </a:gradFill>
        <a:ln w="6350" cap="flat" cmpd="sng" algn="ctr">
          <a:solidFill>
            <a:schemeClr val="accent5">
              <a:hueOff val="-1357038"/>
              <a:satOff val="284"/>
              <a:lumOff val="-610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A86DE99-9A16-44D6-9FED-F6DB42D6F976}">
      <dsp:nvSpPr>
        <dsp:cNvPr id="0" name=""/>
        <dsp:cNvSpPr/>
      </dsp:nvSpPr>
      <dsp:spPr>
        <a:xfrm>
          <a:off x="0" y="4680328"/>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t>Násilí vůči dětem (léčba prchlivých rodičů), patologické hráčství (součást léčby a prevence)</a:t>
          </a:r>
          <a:endParaRPr lang="en-US" sz="1600" kern="1200" dirty="0"/>
        </a:p>
      </dsp:txBody>
      <dsp:txXfrm>
        <a:off x="0" y="4680328"/>
        <a:ext cx="7235680" cy="584951"/>
      </dsp:txXfrm>
    </dsp:sp>
    <dsp:sp modelId="{93BE394E-FD26-4701-8925-3AAC019C8EE1}">
      <dsp:nvSpPr>
        <dsp:cNvPr id="0" name=""/>
        <dsp:cNvSpPr/>
      </dsp:nvSpPr>
      <dsp:spPr>
        <a:xfrm>
          <a:off x="0" y="5265280"/>
          <a:ext cx="7235680" cy="0"/>
        </a:xfrm>
        <a:prstGeom prst="line">
          <a:avLst/>
        </a:prstGeom>
        <a:gradFill rotWithShape="0">
          <a:gsLst>
            <a:gs pos="0">
              <a:schemeClr val="accent5">
                <a:hueOff val="-1526667"/>
                <a:satOff val="320"/>
                <a:lumOff val="-6863"/>
                <a:alphaOff val="0"/>
                <a:lumMod val="110000"/>
                <a:satMod val="105000"/>
                <a:tint val="67000"/>
              </a:schemeClr>
            </a:gs>
            <a:gs pos="50000">
              <a:schemeClr val="accent5">
                <a:hueOff val="-1526667"/>
                <a:satOff val="320"/>
                <a:lumOff val="-6863"/>
                <a:alphaOff val="0"/>
                <a:lumMod val="105000"/>
                <a:satMod val="103000"/>
                <a:tint val="73000"/>
              </a:schemeClr>
            </a:gs>
            <a:gs pos="100000">
              <a:schemeClr val="accent5">
                <a:hueOff val="-1526667"/>
                <a:satOff val="320"/>
                <a:lumOff val="-6863"/>
                <a:alphaOff val="0"/>
                <a:lumMod val="105000"/>
                <a:satMod val="109000"/>
                <a:tint val="81000"/>
              </a:schemeClr>
            </a:gs>
          </a:gsLst>
          <a:lin ang="5400000" scaled="0"/>
        </a:gradFill>
        <a:ln w="6350" cap="flat" cmpd="sng" algn="ctr">
          <a:solidFill>
            <a:schemeClr val="accent5">
              <a:hueOff val="-1526667"/>
              <a:satOff val="320"/>
              <a:lumOff val="-686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A348506-88AA-4A70-B096-C0F92B68540A}">
      <dsp:nvSpPr>
        <dsp:cNvPr id="0" name=""/>
        <dsp:cNvSpPr/>
      </dsp:nvSpPr>
      <dsp:spPr>
        <a:xfrm>
          <a:off x="0" y="5265280"/>
          <a:ext cx="7235680" cy="5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kern="1200" dirty="0">
              <a:highlight>
                <a:srgbClr val="FF0000"/>
              </a:highlight>
            </a:rPr>
            <a:t>KI: schizofrenie, epilepsie, KI jednotlivých FT</a:t>
          </a:r>
          <a:endParaRPr lang="en-US" sz="1600" kern="1200" dirty="0">
            <a:highlight>
              <a:srgbClr val="FF0000"/>
            </a:highlight>
          </a:endParaRPr>
        </a:p>
      </dsp:txBody>
      <dsp:txXfrm>
        <a:off x="0" y="5265280"/>
        <a:ext cx="7235680" cy="584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E6A90-76C5-4D3E-B94C-64D8E3313C7F}">
      <dsp:nvSpPr>
        <dsp:cNvPr id="0" name=""/>
        <dsp:cNvSpPr/>
      </dsp:nvSpPr>
      <dsp:spPr>
        <a:xfrm>
          <a:off x="0" y="689"/>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C13FD-6296-4130-A9F8-FC2F87A4FE34}">
      <dsp:nvSpPr>
        <dsp:cNvPr id="0" name=""/>
        <dsp:cNvSpPr/>
      </dsp:nvSpPr>
      <dsp:spPr>
        <a:xfrm>
          <a:off x="0" y="689"/>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1.) LOKÁLNÍ RELAXACE</a:t>
          </a:r>
          <a:endParaRPr lang="en-US" sz="1700" kern="1200"/>
        </a:p>
      </dsp:txBody>
      <dsp:txXfrm>
        <a:off x="0" y="689"/>
        <a:ext cx="11120870" cy="376702"/>
      </dsp:txXfrm>
    </dsp:sp>
    <dsp:sp modelId="{D80E3CB1-20B9-4473-8586-AEC300A0F6E8}">
      <dsp:nvSpPr>
        <dsp:cNvPr id="0" name=""/>
        <dsp:cNvSpPr/>
      </dsp:nvSpPr>
      <dsp:spPr>
        <a:xfrm>
          <a:off x="0" y="377392"/>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BE8D5-FA99-4FEB-A6AF-DD1D74FBFDEE}">
      <dsp:nvSpPr>
        <dsp:cNvPr id="0" name=""/>
        <dsp:cNvSpPr/>
      </dsp:nvSpPr>
      <dsp:spPr>
        <a:xfrm>
          <a:off x="0" y="377392"/>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Využití principu reciproční inhibice, případně dalších inhibičních jevů</a:t>
          </a:r>
          <a:endParaRPr lang="en-US" sz="1700" kern="1200"/>
        </a:p>
      </dsp:txBody>
      <dsp:txXfrm>
        <a:off x="0" y="377392"/>
        <a:ext cx="11120870" cy="376702"/>
      </dsp:txXfrm>
    </dsp:sp>
    <dsp:sp modelId="{9FE47D9D-E932-4A60-BFA7-516B37B0B41D}">
      <dsp:nvSpPr>
        <dsp:cNvPr id="0" name=""/>
        <dsp:cNvSpPr/>
      </dsp:nvSpPr>
      <dsp:spPr>
        <a:xfrm>
          <a:off x="0" y="754095"/>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DD59C-E1EF-4F6B-BE43-88FCBC10D676}">
      <dsp:nvSpPr>
        <dsp:cNvPr id="0" name=""/>
        <dsp:cNvSpPr/>
      </dsp:nvSpPr>
      <dsp:spPr>
        <a:xfrm>
          <a:off x="0" y="754095"/>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Kupř. PROM: zejména kyvadlového rázu: manuálně pumping dle Briskerové, závěsy, houpání</a:t>
          </a:r>
          <a:endParaRPr lang="en-US" sz="1700" kern="1200"/>
        </a:p>
      </dsp:txBody>
      <dsp:txXfrm>
        <a:off x="0" y="754095"/>
        <a:ext cx="11120870" cy="376702"/>
      </dsp:txXfrm>
    </dsp:sp>
    <dsp:sp modelId="{E35E1234-EBF7-41C0-87BB-16ACDDFF2026}">
      <dsp:nvSpPr>
        <dsp:cNvPr id="0" name=""/>
        <dsp:cNvSpPr/>
      </dsp:nvSpPr>
      <dsp:spPr>
        <a:xfrm>
          <a:off x="0" y="1130797"/>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B9998-7CCD-46EE-9D29-C6FC7031CCB4}">
      <dsp:nvSpPr>
        <dsp:cNvPr id="0" name=""/>
        <dsp:cNvSpPr/>
      </dsp:nvSpPr>
      <dsp:spPr>
        <a:xfrm>
          <a:off x="0" y="1130797"/>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Využití inhibičního působení exspiria</a:t>
          </a:r>
          <a:endParaRPr lang="en-US" sz="1700" kern="1200"/>
        </a:p>
      </dsp:txBody>
      <dsp:txXfrm>
        <a:off x="0" y="1130797"/>
        <a:ext cx="11120870" cy="376702"/>
      </dsp:txXfrm>
    </dsp:sp>
    <dsp:sp modelId="{6A0600D5-D475-41BF-9AD4-A0EEA0133BBF}">
      <dsp:nvSpPr>
        <dsp:cNvPr id="0" name=""/>
        <dsp:cNvSpPr/>
      </dsp:nvSpPr>
      <dsp:spPr>
        <a:xfrm>
          <a:off x="0" y="1507500"/>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E568A-6AF6-40DC-83D2-25D012EDBD87}">
      <dsp:nvSpPr>
        <dsp:cNvPr id="0" name=""/>
        <dsp:cNvSpPr/>
      </dsp:nvSpPr>
      <dsp:spPr>
        <a:xfrm>
          <a:off x="0" y="1507500"/>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2.) CELKOVÁ RELAXACE</a:t>
          </a:r>
          <a:endParaRPr lang="en-US" sz="1700" kern="1200"/>
        </a:p>
      </dsp:txBody>
      <dsp:txXfrm>
        <a:off x="0" y="1507500"/>
        <a:ext cx="11120870" cy="376702"/>
      </dsp:txXfrm>
    </dsp:sp>
    <dsp:sp modelId="{B3E84B71-543C-4C02-9F43-1095ACAC8F44}">
      <dsp:nvSpPr>
        <dsp:cNvPr id="0" name=""/>
        <dsp:cNvSpPr/>
      </dsp:nvSpPr>
      <dsp:spPr>
        <a:xfrm>
          <a:off x="0" y="1884202"/>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A3250-88A7-4563-B9DE-9A07B3C4DE01}">
      <dsp:nvSpPr>
        <dsp:cNvPr id="0" name=""/>
        <dsp:cNvSpPr/>
      </dsp:nvSpPr>
      <dsp:spPr>
        <a:xfrm>
          <a:off x="0" y="1884202"/>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Spontánní relaxace</a:t>
          </a:r>
          <a:endParaRPr lang="en-US" sz="1700" kern="1200"/>
        </a:p>
      </dsp:txBody>
      <dsp:txXfrm>
        <a:off x="0" y="1884202"/>
        <a:ext cx="11120870" cy="376702"/>
      </dsp:txXfrm>
    </dsp:sp>
    <dsp:sp modelId="{73D0CFAC-D6D6-42D8-9E70-ECAFD7408763}">
      <dsp:nvSpPr>
        <dsp:cNvPr id="0" name=""/>
        <dsp:cNvSpPr/>
      </dsp:nvSpPr>
      <dsp:spPr>
        <a:xfrm>
          <a:off x="0" y="2260905"/>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6AA2D-E47E-4080-B88E-BF25F209C823}">
      <dsp:nvSpPr>
        <dsp:cNvPr id="0" name=""/>
        <dsp:cNvSpPr/>
      </dsp:nvSpPr>
      <dsp:spPr>
        <a:xfrm>
          <a:off x="0" y="2260905"/>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Autogenní trénink</a:t>
          </a:r>
          <a:endParaRPr lang="en-US" sz="1700" kern="1200"/>
        </a:p>
      </dsp:txBody>
      <dsp:txXfrm>
        <a:off x="0" y="2260905"/>
        <a:ext cx="11120870" cy="376702"/>
      </dsp:txXfrm>
    </dsp:sp>
    <dsp:sp modelId="{4EB8D618-D981-4D0E-A7B5-457FF6A6C272}">
      <dsp:nvSpPr>
        <dsp:cNvPr id="0" name=""/>
        <dsp:cNvSpPr/>
      </dsp:nvSpPr>
      <dsp:spPr>
        <a:xfrm>
          <a:off x="0" y="2637608"/>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1596C-20D9-45B9-957F-D7E5E08F3B83}">
      <dsp:nvSpPr>
        <dsp:cNvPr id="0" name=""/>
        <dsp:cNvSpPr/>
      </dsp:nvSpPr>
      <dsp:spPr>
        <a:xfrm>
          <a:off x="0" y="2637608"/>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Progresivní relaxace</a:t>
          </a:r>
          <a:endParaRPr lang="en-US" sz="1700" kern="1200"/>
        </a:p>
      </dsp:txBody>
      <dsp:txXfrm>
        <a:off x="0" y="2637608"/>
        <a:ext cx="11120870" cy="376702"/>
      </dsp:txXfrm>
    </dsp:sp>
    <dsp:sp modelId="{0F48F7D6-FA19-4DA1-9BDF-C9FF645D4DEA}">
      <dsp:nvSpPr>
        <dsp:cNvPr id="0" name=""/>
        <dsp:cNvSpPr/>
      </dsp:nvSpPr>
      <dsp:spPr>
        <a:xfrm>
          <a:off x="0" y="3014310"/>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101B6-95FF-4A35-B61F-75AA9DED8F33}">
      <dsp:nvSpPr>
        <dsp:cNvPr id="0" name=""/>
        <dsp:cNvSpPr/>
      </dsp:nvSpPr>
      <dsp:spPr>
        <a:xfrm>
          <a:off x="0" y="3014310"/>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Canisterapie, hypnóza, muzikoterapie, aromaterapie</a:t>
          </a:r>
          <a:endParaRPr lang="en-US" sz="1700" kern="1200"/>
        </a:p>
      </dsp:txBody>
      <dsp:txXfrm>
        <a:off x="0" y="3014310"/>
        <a:ext cx="11120870" cy="376702"/>
      </dsp:txXfrm>
    </dsp:sp>
    <dsp:sp modelId="{5257C521-9976-4B40-A556-D5B2748D79E7}">
      <dsp:nvSpPr>
        <dsp:cNvPr id="0" name=""/>
        <dsp:cNvSpPr/>
      </dsp:nvSpPr>
      <dsp:spPr>
        <a:xfrm>
          <a:off x="0" y="3391013"/>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C301A-BC18-42D4-996B-F4FDE385F653}">
      <dsp:nvSpPr>
        <dsp:cNvPr id="0" name=""/>
        <dsp:cNvSpPr/>
      </dsp:nvSpPr>
      <dsp:spPr>
        <a:xfrm>
          <a:off x="0" y="3391013"/>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Prostředky FT: AVS, celková hydroterapie, masáž</a:t>
          </a:r>
          <a:endParaRPr lang="en-US" sz="1700" kern="1200"/>
        </a:p>
      </dsp:txBody>
      <dsp:txXfrm>
        <a:off x="0" y="3391013"/>
        <a:ext cx="11120870" cy="376702"/>
      </dsp:txXfrm>
    </dsp:sp>
    <dsp:sp modelId="{D2176754-FB1D-406D-AB7C-AF55C3C0C454}">
      <dsp:nvSpPr>
        <dsp:cNvPr id="0" name=""/>
        <dsp:cNvSpPr/>
      </dsp:nvSpPr>
      <dsp:spPr>
        <a:xfrm>
          <a:off x="0" y="3767716"/>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F1A50-76A7-4E53-8FC2-69E3625483AC}">
      <dsp:nvSpPr>
        <dsp:cNvPr id="0" name=""/>
        <dsp:cNvSpPr/>
      </dsp:nvSpPr>
      <dsp:spPr>
        <a:xfrm>
          <a:off x="0" y="3767716"/>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Využití bio-feedbacku k relaxaci</a:t>
          </a:r>
          <a:endParaRPr lang="en-US" sz="1700" kern="1200"/>
        </a:p>
      </dsp:txBody>
      <dsp:txXfrm>
        <a:off x="0" y="3767716"/>
        <a:ext cx="11120870" cy="376702"/>
      </dsp:txXfrm>
    </dsp:sp>
    <dsp:sp modelId="{7F5A619D-3577-4485-87EC-65548DBE36B3}">
      <dsp:nvSpPr>
        <dsp:cNvPr id="0" name=""/>
        <dsp:cNvSpPr/>
      </dsp:nvSpPr>
      <dsp:spPr>
        <a:xfrm>
          <a:off x="0" y="4144418"/>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4B624-45A4-4A0C-852E-3225F65E642B}">
      <dsp:nvSpPr>
        <dsp:cNvPr id="0" name=""/>
        <dsp:cNvSpPr/>
      </dsp:nvSpPr>
      <dsp:spPr>
        <a:xfrm>
          <a:off x="0" y="4144418"/>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Jóga v relaxaci</a:t>
          </a:r>
          <a:endParaRPr lang="en-US" sz="1700" kern="1200"/>
        </a:p>
      </dsp:txBody>
      <dsp:txXfrm>
        <a:off x="0" y="4144418"/>
        <a:ext cx="11120870" cy="376702"/>
      </dsp:txXfrm>
    </dsp:sp>
    <dsp:sp modelId="{F5853123-1972-45CD-8053-C5046A60BC4C}">
      <dsp:nvSpPr>
        <dsp:cNvPr id="0" name=""/>
        <dsp:cNvSpPr/>
      </dsp:nvSpPr>
      <dsp:spPr>
        <a:xfrm>
          <a:off x="0" y="4521121"/>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DD93C-DB83-4DF0-898F-7E6538C41FBC}">
      <dsp:nvSpPr>
        <dsp:cNvPr id="0" name=""/>
        <dsp:cNvSpPr/>
      </dsp:nvSpPr>
      <dsp:spPr>
        <a:xfrm>
          <a:off x="0" y="4521121"/>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t>Meditace </a:t>
          </a:r>
          <a:endParaRPr lang="en-US" sz="1700" kern="1200"/>
        </a:p>
      </dsp:txBody>
      <dsp:txXfrm>
        <a:off x="0" y="4521121"/>
        <a:ext cx="11120870" cy="376702"/>
      </dsp:txXfrm>
    </dsp:sp>
    <dsp:sp modelId="{F755723C-02F1-467C-B2E8-19BA84675A68}">
      <dsp:nvSpPr>
        <dsp:cNvPr id="0" name=""/>
        <dsp:cNvSpPr/>
      </dsp:nvSpPr>
      <dsp:spPr>
        <a:xfrm>
          <a:off x="0" y="4897823"/>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A2F4B-AA1A-4C7C-9D89-842269E4AA03}">
      <dsp:nvSpPr>
        <dsp:cNvPr id="0" name=""/>
        <dsp:cNvSpPr/>
      </dsp:nvSpPr>
      <dsp:spPr>
        <a:xfrm>
          <a:off x="0" y="4897823"/>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cs-CZ" sz="1700" kern="1200" baseline="0">
              <a:latin typeface="Sagona Book"/>
            </a:rPr>
            <a:t>Feldenkraisova</a:t>
          </a:r>
          <a:r>
            <a:rPr lang="cs-CZ" sz="1700" kern="1200" baseline="0"/>
            <a:t> metoda </a:t>
          </a:r>
          <a:endParaRPr lang="en-US" sz="1700" kern="1200"/>
        </a:p>
      </dsp:txBody>
      <dsp:txXfrm>
        <a:off x="0" y="4897823"/>
        <a:ext cx="11120870" cy="376702"/>
      </dsp:txXfrm>
    </dsp:sp>
    <dsp:sp modelId="{AA9AF885-F2CA-47A0-B9AA-2A3124627A3D}">
      <dsp:nvSpPr>
        <dsp:cNvPr id="0" name=""/>
        <dsp:cNvSpPr/>
      </dsp:nvSpPr>
      <dsp:spPr>
        <a:xfrm>
          <a:off x="0" y="5274526"/>
          <a:ext cx="111208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76897-E5FF-4D07-A95E-38A2FA28BD44}">
      <dsp:nvSpPr>
        <dsp:cNvPr id="0" name=""/>
        <dsp:cNvSpPr/>
      </dsp:nvSpPr>
      <dsp:spPr>
        <a:xfrm>
          <a:off x="0" y="5274526"/>
          <a:ext cx="11120870" cy="3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cs-CZ" sz="1700" kern="1200" dirty="0">
              <a:latin typeface="Sagona Book"/>
            </a:rPr>
            <a:t>Alexandrova metoda</a:t>
          </a:r>
        </a:p>
      </dsp:txBody>
      <dsp:txXfrm>
        <a:off x="0" y="5274526"/>
        <a:ext cx="11120870" cy="376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81C7-E98B-41E5-BF8D-BEC8F30DB92B}">
      <dsp:nvSpPr>
        <dsp:cNvPr id="0" name=""/>
        <dsp:cNvSpPr/>
      </dsp:nvSpPr>
      <dsp:spPr>
        <a:xfrm>
          <a:off x="0" y="4516"/>
          <a:ext cx="7616680" cy="9621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F641C-93CA-4AA6-864F-B7CB2BB595BB}">
      <dsp:nvSpPr>
        <dsp:cNvPr id="0" name=""/>
        <dsp:cNvSpPr/>
      </dsp:nvSpPr>
      <dsp:spPr>
        <a:xfrm>
          <a:off x="291037" y="220990"/>
          <a:ext cx="529158" cy="529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5C711F-CDDE-4C1E-B07C-9D6706AC36E9}">
      <dsp:nvSpPr>
        <dsp:cNvPr id="0" name=""/>
        <dsp:cNvSpPr/>
      </dsp:nvSpPr>
      <dsp:spPr>
        <a:xfrm>
          <a:off x="1111233" y="4516"/>
          <a:ext cx="6505446" cy="9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3" tIns="101823" rIns="101823" bIns="101823" numCol="1" spcCol="1270" anchor="ctr" anchorCtr="0">
          <a:noAutofit/>
        </a:bodyPr>
        <a:lstStyle/>
        <a:p>
          <a:pPr marL="0" lvl="0" indent="0" algn="l" defTabSz="755650">
            <a:lnSpc>
              <a:spcPct val="90000"/>
            </a:lnSpc>
            <a:spcBef>
              <a:spcPct val="0"/>
            </a:spcBef>
            <a:spcAft>
              <a:spcPct val="35000"/>
            </a:spcAft>
            <a:buNone/>
          </a:pPr>
          <a:r>
            <a:rPr lang="cs-CZ" sz="1700" kern="1200" baseline="0"/>
            <a:t>= vědomé snížení aferentní signalizace &amp; eferentních projevů:</a:t>
          </a:r>
          <a:endParaRPr lang="en-US" sz="1700" kern="1200"/>
        </a:p>
      </dsp:txBody>
      <dsp:txXfrm>
        <a:off x="1111233" y="4516"/>
        <a:ext cx="6505446" cy="962106"/>
      </dsp:txXfrm>
    </dsp:sp>
    <dsp:sp modelId="{5C48C6ED-F3C6-47D1-BE3C-4503602B9B69}">
      <dsp:nvSpPr>
        <dsp:cNvPr id="0" name=""/>
        <dsp:cNvSpPr/>
      </dsp:nvSpPr>
      <dsp:spPr>
        <a:xfrm>
          <a:off x="0" y="1207150"/>
          <a:ext cx="7616680" cy="9621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E4D9C-A288-4FCE-BF35-6AC4FFF8EF1B}">
      <dsp:nvSpPr>
        <dsp:cNvPr id="0" name=""/>
        <dsp:cNvSpPr/>
      </dsp:nvSpPr>
      <dsp:spPr>
        <a:xfrm>
          <a:off x="291037" y="1423624"/>
          <a:ext cx="529158" cy="529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3900BA-C088-4BF6-AC13-0FDF75BA2FB9}">
      <dsp:nvSpPr>
        <dsp:cNvPr id="0" name=""/>
        <dsp:cNvSpPr/>
      </dsp:nvSpPr>
      <dsp:spPr>
        <a:xfrm>
          <a:off x="1111233" y="1207150"/>
          <a:ext cx="6505446" cy="9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3" tIns="101823" rIns="101823" bIns="101823" numCol="1" spcCol="1270" anchor="ctr" anchorCtr="0">
          <a:noAutofit/>
        </a:bodyPr>
        <a:lstStyle/>
        <a:p>
          <a:pPr marL="0" lvl="0" indent="0" algn="l" defTabSz="755650">
            <a:lnSpc>
              <a:spcPct val="90000"/>
            </a:lnSpc>
            <a:spcBef>
              <a:spcPct val="0"/>
            </a:spcBef>
            <a:spcAft>
              <a:spcPct val="35000"/>
            </a:spcAft>
            <a:buNone/>
          </a:pPr>
          <a:r>
            <a:rPr lang="cs-CZ" sz="1700" kern="1200" baseline="0"/>
            <a:t>Minimalizace motorických funkcí (setrvání v tělesném klidu)</a:t>
          </a:r>
          <a:endParaRPr lang="en-US" sz="1700" kern="1200"/>
        </a:p>
      </dsp:txBody>
      <dsp:txXfrm>
        <a:off x="1111233" y="1207150"/>
        <a:ext cx="6505446" cy="962106"/>
      </dsp:txXfrm>
    </dsp:sp>
    <dsp:sp modelId="{F43E420A-ED97-4B9A-BA8D-A2AEC43A45EA}">
      <dsp:nvSpPr>
        <dsp:cNvPr id="0" name=""/>
        <dsp:cNvSpPr/>
      </dsp:nvSpPr>
      <dsp:spPr>
        <a:xfrm>
          <a:off x="0" y="2409783"/>
          <a:ext cx="7616680" cy="9621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048DC-EF9C-4FF6-A8BC-B565B9E3BD4B}">
      <dsp:nvSpPr>
        <dsp:cNvPr id="0" name=""/>
        <dsp:cNvSpPr/>
      </dsp:nvSpPr>
      <dsp:spPr>
        <a:xfrm>
          <a:off x="291037" y="2626257"/>
          <a:ext cx="529158" cy="529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676D5-5025-46A8-9EFA-E24A8233212B}">
      <dsp:nvSpPr>
        <dsp:cNvPr id="0" name=""/>
        <dsp:cNvSpPr/>
      </dsp:nvSpPr>
      <dsp:spPr>
        <a:xfrm>
          <a:off x="1111233" y="2409783"/>
          <a:ext cx="6505446" cy="9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3" tIns="101823" rIns="101823" bIns="101823" numCol="1" spcCol="1270" anchor="ctr" anchorCtr="0">
          <a:noAutofit/>
        </a:bodyPr>
        <a:lstStyle/>
        <a:p>
          <a:pPr marL="0" lvl="0" indent="0" algn="l" defTabSz="755650">
            <a:lnSpc>
              <a:spcPct val="90000"/>
            </a:lnSpc>
            <a:spcBef>
              <a:spcPct val="0"/>
            </a:spcBef>
            <a:spcAft>
              <a:spcPct val="35000"/>
            </a:spcAft>
            <a:buNone/>
          </a:pPr>
          <a:r>
            <a:rPr lang="cs-CZ" sz="1700" kern="1200" baseline="0"/>
            <a:t>Minimalizace psychických funkcí ("pustit vše z hlavy")</a:t>
          </a:r>
          <a:endParaRPr lang="en-US" sz="1700" kern="1200"/>
        </a:p>
      </dsp:txBody>
      <dsp:txXfrm>
        <a:off x="1111233" y="2409783"/>
        <a:ext cx="6505446" cy="962106"/>
      </dsp:txXfrm>
    </dsp:sp>
    <dsp:sp modelId="{97F73208-F80E-486F-AEA0-C769F7E2E31D}">
      <dsp:nvSpPr>
        <dsp:cNvPr id="0" name=""/>
        <dsp:cNvSpPr/>
      </dsp:nvSpPr>
      <dsp:spPr>
        <a:xfrm>
          <a:off x="0" y="3612417"/>
          <a:ext cx="7616680" cy="9621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DAC65-B742-4A7F-8758-1C223FCD77BA}">
      <dsp:nvSpPr>
        <dsp:cNvPr id="0" name=""/>
        <dsp:cNvSpPr/>
      </dsp:nvSpPr>
      <dsp:spPr>
        <a:xfrm>
          <a:off x="291037" y="3828891"/>
          <a:ext cx="529158" cy="529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E6CD3-4712-4D4A-8CD4-7E63BFEE7297}">
      <dsp:nvSpPr>
        <dsp:cNvPr id="0" name=""/>
        <dsp:cNvSpPr/>
      </dsp:nvSpPr>
      <dsp:spPr>
        <a:xfrm>
          <a:off x="1111233" y="3612417"/>
          <a:ext cx="6505446" cy="9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3" tIns="101823" rIns="101823" bIns="101823" numCol="1" spcCol="1270" anchor="ctr" anchorCtr="0">
          <a:noAutofit/>
        </a:bodyPr>
        <a:lstStyle/>
        <a:p>
          <a:pPr marL="0" lvl="0" indent="0" algn="l" defTabSz="755650">
            <a:lnSpc>
              <a:spcPct val="90000"/>
            </a:lnSpc>
            <a:spcBef>
              <a:spcPct val="0"/>
            </a:spcBef>
            <a:spcAft>
              <a:spcPct val="35000"/>
            </a:spcAft>
            <a:buNone/>
          </a:pPr>
          <a:r>
            <a:rPr lang="cs-CZ" sz="1700" kern="1200" baseline="0"/>
            <a:t>Minimalizace somatických vjemů (tepelná pohoda, snížení akustických &amp; optických signálů, vyloučení nároků na posturální činnost = LZ, střední postavení kloubů = snížení propriocepce)</a:t>
          </a:r>
          <a:endParaRPr lang="en-US" sz="1700" kern="1200"/>
        </a:p>
      </dsp:txBody>
      <dsp:txXfrm>
        <a:off x="1111233" y="3612417"/>
        <a:ext cx="6505446" cy="962106"/>
      </dsp:txXfrm>
    </dsp:sp>
    <dsp:sp modelId="{4143150C-E98A-4B17-A5CA-989095ABC583}">
      <dsp:nvSpPr>
        <dsp:cNvPr id="0" name=""/>
        <dsp:cNvSpPr/>
      </dsp:nvSpPr>
      <dsp:spPr>
        <a:xfrm>
          <a:off x="0" y="4815050"/>
          <a:ext cx="7616680" cy="96210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35919-FF7C-403D-B7BF-63D2F292FDEC}">
      <dsp:nvSpPr>
        <dsp:cNvPr id="0" name=""/>
        <dsp:cNvSpPr/>
      </dsp:nvSpPr>
      <dsp:spPr>
        <a:xfrm>
          <a:off x="291037" y="5031524"/>
          <a:ext cx="529158" cy="5291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8CBEC-9945-4C13-887E-5E8D302D33FC}">
      <dsp:nvSpPr>
        <dsp:cNvPr id="0" name=""/>
        <dsp:cNvSpPr/>
      </dsp:nvSpPr>
      <dsp:spPr>
        <a:xfrm>
          <a:off x="1111233" y="4815050"/>
          <a:ext cx="6505446" cy="9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3" tIns="101823" rIns="101823" bIns="101823" numCol="1" spcCol="1270" anchor="ctr" anchorCtr="0">
          <a:noAutofit/>
        </a:bodyPr>
        <a:lstStyle/>
        <a:p>
          <a:pPr marL="0" lvl="0" indent="0" algn="l" defTabSz="755650">
            <a:lnSpc>
              <a:spcPct val="90000"/>
            </a:lnSpc>
            <a:spcBef>
              <a:spcPct val="0"/>
            </a:spcBef>
            <a:spcAft>
              <a:spcPct val="35000"/>
            </a:spcAft>
            <a:buNone/>
          </a:pPr>
          <a:r>
            <a:rPr lang="cs-CZ" sz="1700" kern="1200" baseline="0"/>
            <a:t>Schopnost je individuálně odlišná (psychická konstituce + aktuální somatopsychická kondice: stres, únava, motivace)</a:t>
          </a:r>
          <a:endParaRPr lang="en-US" sz="1700" kern="1200"/>
        </a:p>
      </dsp:txBody>
      <dsp:txXfrm>
        <a:off x="1111233" y="4815050"/>
        <a:ext cx="6505446" cy="9621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554E9-0E24-4593-A765-5E49DB0F4F6C}">
      <dsp:nvSpPr>
        <dsp:cNvPr id="0" name=""/>
        <dsp:cNvSpPr/>
      </dsp:nvSpPr>
      <dsp:spPr>
        <a:xfrm>
          <a:off x="0" y="1747"/>
          <a:ext cx="6900862" cy="7444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0004A-D8ED-464F-BD6B-C87FDF8E7007}">
      <dsp:nvSpPr>
        <dsp:cNvPr id="0" name=""/>
        <dsp:cNvSpPr/>
      </dsp:nvSpPr>
      <dsp:spPr>
        <a:xfrm>
          <a:off x="225192" y="169245"/>
          <a:ext cx="409441" cy="4094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B52F1-80E9-4FC6-9DBC-DE62B45FAEB8}">
      <dsp:nvSpPr>
        <dsp:cNvPr id="0" name=""/>
        <dsp:cNvSpPr/>
      </dsp:nvSpPr>
      <dsp:spPr>
        <a:xfrm>
          <a:off x="859826" y="1747"/>
          <a:ext cx="6041035" cy="74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6" tIns="78786" rIns="78786" bIns="78786" numCol="1" spcCol="1270" anchor="ctr" anchorCtr="0">
          <a:noAutofit/>
        </a:bodyPr>
        <a:lstStyle/>
        <a:p>
          <a:pPr marL="0" lvl="0" indent="0" algn="l" defTabSz="844550">
            <a:lnSpc>
              <a:spcPct val="90000"/>
            </a:lnSpc>
            <a:spcBef>
              <a:spcPct val="0"/>
            </a:spcBef>
            <a:spcAft>
              <a:spcPct val="35000"/>
            </a:spcAft>
            <a:buNone/>
          </a:pPr>
          <a:r>
            <a:rPr lang="cs-CZ" sz="1900" kern="1200" baseline="0" dirty="0"/>
            <a:t>Navození pocitu tíže</a:t>
          </a:r>
          <a:endParaRPr lang="en-US" sz="1900" kern="1200" dirty="0"/>
        </a:p>
      </dsp:txBody>
      <dsp:txXfrm>
        <a:off x="859826" y="1747"/>
        <a:ext cx="6041035" cy="744438"/>
      </dsp:txXfrm>
    </dsp:sp>
    <dsp:sp modelId="{6523550B-E8D6-43D9-B8D9-FC0AD261A900}">
      <dsp:nvSpPr>
        <dsp:cNvPr id="0" name=""/>
        <dsp:cNvSpPr/>
      </dsp:nvSpPr>
      <dsp:spPr>
        <a:xfrm>
          <a:off x="0" y="932295"/>
          <a:ext cx="6900862" cy="7444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7B62F-DD1E-406A-8B91-EC4554E907B2}">
      <dsp:nvSpPr>
        <dsp:cNvPr id="0" name=""/>
        <dsp:cNvSpPr/>
      </dsp:nvSpPr>
      <dsp:spPr>
        <a:xfrm>
          <a:off x="225192" y="1099793"/>
          <a:ext cx="409441" cy="4094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83578-B29B-4FD7-8E86-61C1578C3B4D}">
      <dsp:nvSpPr>
        <dsp:cNvPr id="0" name=""/>
        <dsp:cNvSpPr/>
      </dsp:nvSpPr>
      <dsp:spPr>
        <a:xfrm>
          <a:off x="859826" y="932295"/>
          <a:ext cx="6041035" cy="74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6" tIns="78786" rIns="78786" bIns="78786" numCol="1" spcCol="1270" anchor="ctr" anchorCtr="0">
          <a:noAutofit/>
        </a:bodyPr>
        <a:lstStyle/>
        <a:p>
          <a:pPr marL="0" lvl="0" indent="0" algn="l" defTabSz="844550">
            <a:lnSpc>
              <a:spcPct val="90000"/>
            </a:lnSpc>
            <a:spcBef>
              <a:spcPct val="0"/>
            </a:spcBef>
            <a:spcAft>
              <a:spcPct val="35000"/>
            </a:spcAft>
            <a:buNone/>
          </a:pPr>
          <a:r>
            <a:rPr lang="cs-CZ" sz="1900" kern="1200" baseline="0" dirty="0"/>
            <a:t>Navození pocitu tepla</a:t>
          </a:r>
          <a:endParaRPr lang="en-US" sz="1900" kern="1200" dirty="0"/>
        </a:p>
      </dsp:txBody>
      <dsp:txXfrm>
        <a:off x="859826" y="932295"/>
        <a:ext cx="6041035" cy="744438"/>
      </dsp:txXfrm>
    </dsp:sp>
    <dsp:sp modelId="{040BE1E0-0493-49B3-B5BD-CC921CAD330A}">
      <dsp:nvSpPr>
        <dsp:cNvPr id="0" name=""/>
        <dsp:cNvSpPr/>
      </dsp:nvSpPr>
      <dsp:spPr>
        <a:xfrm>
          <a:off x="0" y="1862843"/>
          <a:ext cx="6900862" cy="7444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8EADB-9B92-403A-AA69-D52BED7C0D9B}">
      <dsp:nvSpPr>
        <dsp:cNvPr id="0" name=""/>
        <dsp:cNvSpPr/>
      </dsp:nvSpPr>
      <dsp:spPr>
        <a:xfrm>
          <a:off x="225192" y="2030342"/>
          <a:ext cx="409441" cy="4094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7DFA6E-8DA2-4EBA-995C-D84508674200}">
      <dsp:nvSpPr>
        <dsp:cNvPr id="0" name=""/>
        <dsp:cNvSpPr/>
      </dsp:nvSpPr>
      <dsp:spPr>
        <a:xfrm>
          <a:off x="859826" y="1862843"/>
          <a:ext cx="6041035" cy="74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6" tIns="78786" rIns="78786" bIns="78786" numCol="1" spcCol="1270" anchor="ctr" anchorCtr="0">
          <a:noAutofit/>
        </a:bodyPr>
        <a:lstStyle/>
        <a:p>
          <a:pPr marL="0" lvl="0" indent="0" algn="l" defTabSz="844550">
            <a:lnSpc>
              <a:spcPct val="90000"/>
            </a:lnSpc>
            <a:spcBef>
              <a:spcPct val="0"/>
            </a:spcBef>
            <a:spcAft>
              <a:spcPct val="35000"/>
            </a:spcAft>
            <a:buNone/>
          </a:pPr>
          <a:r>
            <a:rPr lang="cs-CZ" sz="1900" kern="1200" baseline="0" dirty="0"/>
            <a:t>Vjem pravidelného rytmu srdce</a:t>
          </a:r>
          <a:endParaRPr lang="en-US" sz="1900" kern="1200" dirty="0"/>
        </a:p>
      </dsp:txBody>
      <dsp:txXfrm>
        <a:off x="859826" y="1862843"/>
        <a:ext cx="6041035" cy="744438"/>
      </dsp:txXfrm>
    </dsp:sp>
    <dsp:sp modelId="{3C89083F-F654-4BA5-AD61-9E9567C7B035}">
      <dsp:nvSpPr>
        <dsp:cNvPr id="0" name=""/>
        <dsp:cNvSpPr/>
      </dsp:nvSpPr>
      <dsp:spPr>
        <a:xfrm>
          <a:off x="0" y="2793391"/>
          <a:ext cx="6900862" cy="7444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2697E-B329-464D-8D29-81E8E1B93F11}">
      <dsp:nvSpPr>
        <dsp:cNvPr id="0" name=""/>
        <dsp:cNvSpPr/>
      </dsp:nvSpPr>
      <dsp:spPr>
        <a:xfrm>
          <a:off x="225192" y="2960890"/>
          <a:ext cx="409441" cy="4094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03DC10-ADCE-49ED-BE28-F5880E23D15A}">
      <dsp:nvSpPr>
        <dsp:cNvPr id="0" name=""/>
        <dsp:cNvSpPr/>
      </dsp:nvSpPr>
      <dsp:spPr>
        <a:xfrm>
          <a:off x="859826" y="2793391"/>
          <a:ext cx="6041035" cy="74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6" tIns="78786" rIns="78786" bIns="78786" numCol="1" spcCol="1270" anchor="ctr" anchorCtr="0">
          <a:noAutofit/>
        </a:bodyPr>
        <a:lstStyle/>
        <a:p>
          <a:pPr marL="0" lvl="0" indent="0" algn="l" defTabSz="844550">
            <a:lnSpc>
              <a:spcPct val="90000"/>
            </a:lnSpc>
            <a:spcBef>
              <a:spcPct val="0"/>
            </a:spcBef>
            <a:spcAft>
              <a:spcPct val="35000"/>
            </a:spcAft>
            <a:buNone/>
          </a:pPr>
          <a:r>
            <a:rPr lang="cs-CZ" sz="1900" kern="1200" baseline="0" dirty="0"/>
            <a:t>Sledování pravidelnosti dechu</a:t>
          </a:r>
          <a:endParaRPr lang="en-US" sz="1900" kern="1200" dirty="0"/>
        </a:p>
      </dsp:txBody>
      <dsp:txXfrm>
        <a:off x="859826" y="2793391"/>
        <a:ext cx="6041035" cy="744438"/>
      </dsp:txXfrm>
    </dsp:sp>
    <dsp:sp modelId="{5CA2E082-8919-449B-914D-04819F18B73F}">
      <dsp:nvSpPr>
        <dsp:cNvPr id="0" name=""/>
        <dsp:cNvSpPr/>
      </dsp:nvSpPr>
      <dsp:spPr>
        <a:xfrm>
          <a:off x="0" y="3723940"/>
          <a:ext cx="6900862" cy="7444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D789A-B350-4D9A-882D-A127B993E734}">
      <dsp:nvSpPr>
        <dsp:cNvPr id="0" name=""/>
        <dsp:cNvSpPr/>
      </dsp:nvSpPr>
      <dsp:spPr>
        <a:xfrm>
          <a:off x="225192" y="3891438"/>
          <a:ext cx="409441" cy="4094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080B8-0A28-449E-8CF4-38D0A0E343A4}">
      <dsp:nvSpPr>
        <dsp:cNvPr id="0" name=""/>
        <dsp:cNvSpPr/>
      </dsp:nvSpPr>
      <dsp:spPr>
        <a:xfrm>
          <a:off x="859826" y="3723940"/>
          <a:ext cx="6041035" cy="74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6" tIns="78786" rIns="78786" bIns="78786" numCol="1" spcCol="1270" anchor="ctr" anchorCtr="0">
          <a:noAutofit/>
        </a:bodyPr>
        <a:lstStyle/>
        <a:p>
          <a:pPr marL="0" lvl="0" indent="0" algn="l" defTabSz="844550">
            <a:lnSpc>
              <a:spcPct val="90000"/>
            </a:lnSpc>
            <a:spcBef>
              <a:spcPct val="0"/>
            </a:spcBef>
            <a:spcAft>
              <a:spcPct val="35000"/>
            </a:spcAft>
            <a:buNone/>
          </a:pPr>
          <a:r>
            <a:rPr lang="cs-CZ" sz="1900" kern="1200" baseline="0" dirty="0"/>
            <a:t>Procítění břišních orgánů (kupř. Břicho je teplé</a:t>
          </a:r>
          <a:r>
            <a:rPr lang="cs-CZ" sz="1900" kern="1200" baseline="0" dirty="0">
              <a:latin typeface="Sagona Book"/>
            </a:rPr>
            <a:t>.)</a:t>
          </a:r>
          <a:endParaRPr lang="en-US" sz="1900" kern="1200" dirty="0"/>
        </a:p>
      </dsp:txBody>
      <dsp:txXfrm>
        <a:off x="859826" y="3723940"/>
        <a:ext cx="6041035" cy="744438"/>
      </dsp:txXfrm>
    </dsp:sp>
    <dsp:sp modelId="{A4531396-9B3C-428D-8417-AF2E386B9F24}">
      <dsp:nvSpPr>
        <dsp:cNvPr id="0" name=""/>
        <dsp:cNvSpPr/>
      </dsp:nvSpPr>
      <dsp:spPr>
        <a:xfrm>
          <a:off x="0" y="4654488"/>
          <a:ext cx="6900862" cy="7444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E1CBE-C90C-4D98-A343-170FD36F6230}">
      <dsp:nvSpPr>
        <dsp:cNvPr id="0" name=""/>
        <dsp:cNvSpPr/>
      </dsp:nvSpPr>
      <dsp:spPr>
        <a:xfrm>
          <a:off x="225192" y="4821987"/>
          <a:ext cx="409441" cy="4094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1C7B58-4947-4792-9E6A-603B87DCDA7B}">
      <dsp:nvSpPr>
        <dsp:cNvPr id="0" name=""/>
        <dsp:cNvSpPr/>
      </dsp:nvSpPr>
      <dsp:spPr>
        <a:xfrm>
          <a:off x="859826" y="4654488"/>
          <a:ext cx="6041035" cy="74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6" tIns="78786" rIns="78786" bIns="78786" numCol="1" spcCol="1270" anchor="ctr" anchorCtr="0">
          <a:noAutofit/>
        </a:bodyPr>
        <a:lstStyle/>
        <a:p>
          <a:pPr marL="0" lvl="0" indent="0" algn="l" defTabSz="844550">
            <a:lnSpc>
              <a:spcPct val="90000"/>
            </a:lnSpc>
            <a:spcBef>
              <a:spcPct val="0"/>
            </a:spcBef>
            <a:spcAft>
              <a:spcPct val="35000"/>
            </a:spcAft>
            <a:buNone/>
          </a:pPr>
          <a:r>
            <a:rPr lang="cs-CZ" sz="1900" kern="1200" baseline="0" dirty="0"/>
            <a:t>Zaměření na oblast hlavy (kupř. Čelo je příjemně chladné)</a:t>
          </a:r>
          <a:endParaRPr lang="en-US" sz="1900" kern="1200" dirty="0"/>
        </a:p>
      </dsp:txBody>
      <dsp:txXfrm>
        <a:off x="859826" y="4654488"/>
        <a:ext cx="6041035" cy="7444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684F-1F0B-4098-AB8E-680E14AD23BC}">
      <dsp:nvSpPr>
        <dsp:cNvPr id="0" name=""/>
        <dsp:cNvSpPr/>
      </dsp:nvSpPr>
      <dsp:spPr>
        <a:xfrm>
          <a:off x="0" y="4499915"/>
          <a:ext cx="8101588" cy="14769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cs-CZ" sz="1700" b="1" u="sng" kern="1200" baseline="0"/>
            <a:t>Pokyny k lekcím:</a:t>
          </a:r>
          <a:endParaRPr lang="en-US" sz="1700" kern="1200"/>
        </a:p>
      </dsp:txBody>
      <dsp:txXfrm>
        <a:off x="0" y="4499915"/>
        <a:ext cx="8101588" cy="797565"/>
      </dsp:txXfrm>
    </dsp:sp>
    <dsp:sp modelId="{F257F619-C08B-4722-AAC0-39B8553DB388}">
      <dsp:nvSpPr>
        <dsp:cNvPr id="0" name=""/>
        <dsp:cNvSpPr/>
      </dsp:nvSpPr>
      <dsp:spPr>
        <a:xfrm>
          <a:off x="988" y="5267941"/>
          <a:ext cx="1157087" cy="67940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cs-CZ" sz="1100" kern="1200" baseline="0"/>
            <a:t>provádět pohyby pomalu </a:t>
          </a:r>
          <a:endParaRPr lang="en-US" sz="1100" kern="1200"/>
        </a:p>
      </dsp:txBody>
      <dsp:txXfrm>
        <a:off x="988" y="5267941"/>
        <a:ext cx="1157087" cy="679407"/>
      </dsp:txXfrm>
    </dsp:sp>
    <dsp:sp modelId="{716BFF24-315A-4115-B404-F354F39D6FF9}">
      <dsp:nvSpPr>
        <dsp:cNvPr id="0" name=""/>
        <dsp:cNvSpPr/>
      </dsp:nvSpPr>
      <dsp:spPr>
        <a:xfrm>
          <a:off x="1158076" y="5267941"/>
          <a:ext cx="1157087" cy="679407"/>
        </a:xfrm>
        <a:prstGeom prst="rect">
          <a:avLst/>
        </a:prstGeom>
        <a:solidFill>
          <a:schemeClr val="accent2">
            <a:tint val="40000"/>
            <a:alpha val="90000"/>
            <a:hueOff val="-239785"/>
            <a:satOff val="201"/>
            <a:lumOff val="263"/>
            <a:alphaOff val="0"/>
          </a:schemeClr>
        </a:solidFill>
        <a:ln w="6350" cap="flat" cmpd="sng" algn="ctr">
          <a:solidFill>
            <a:schemeClr val="accent2">
              <a:tint val="40000"/>
              <a:alpha val="90000"/>
              <a:hueOff val="-239785"/>
              <a:satOff val="201"/>
              <a:lumOff val="2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cs-CZ" sz="1100" kern="1200" baseline="0"/>
            <a:t>během cvičení jen příjemné pocity </a:t>
          </a:r>
          <a:endParaRPr lang="en-US" sz="1100" kern="1200"/>
        </a:p>
      </dsp:txBody>
      <dsp:txXfrm>
        <a:off x="1158076" y="5267941"/>
        <a:ext cx="1157087" cy="679407"/>
      </dsp:txXfrm>
    </dsp:sp>
    <dsp:sp modelId="{213D7146-68CE-446B-BF7A-F83F252D87D4}">
      <dsp:nvSpPr>
        <dsp:cNvPr id="0" name=""/>
        <dsp:cNvSpPr/>
      </dsp:nvSpPr>
      <dsp:spPr>
        <a:xfrm>
          <a:off x="2315163" y="5267941"/>
          <a:ext cx="1157087" cy="679407"/>
        </a:xfrm>
        <a:prstGeom prst="rect">
          <a:avLst/>
        </a:prstGeom>
        <a:solidFill>
          <a:schemeClr val="accent2">
            <a:tint val="40000"/>
            <a:alpha val="90000"/>
            <a:hueOff val="-479569"/>
            <a:satOff val="403"/>
            <a:lumOff val="526"/>
            <a:alphaOff val="0"/>
          </a:schemeClr>
        </a:solidFill>
        <a:ln w="6350" cap="flat" cmpd="sng" algn="ctr">
          <a:solidFill>
            <a:schemeClr val="accent2">
              <a:tint val="40000"/>
              <a:alpha val="90000"/>
              <a:hueOff val="-479569"/>
              <a:satOff val="403"/>
              <a:lumOff val="5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cs-CZ" sz="1100" kern="1200" baseline="0"/>
            <a:t>nesahat až na dno svých možností </a:t>
          </a:r>
          <a:endParaRPr lang="en-US" sz="1100" kern="1200"/>
        </a:p>
      </dsp:txBody>
      <dsp:txXfrm>
        <a:off x="2315163" y="5267941"/>
        <a:ext cx="1157087" cy="679407"/>
      </dsp:txXfrm>
    </dsp:sp>
    <dsp:sp modelId="{F923B2A8-88D8-486C-80BD-5A496CE3878D}">
      <dsp:nvSpPr>
        <dsp:cNvPr id="0" name=""/>
        <dsp:cNvSpPr/>
      </dsp:nvSpPr>
      <dsp:spPr>
        <a:xfrm>
          <a:off x="3472250" y="5267941"/>
          <a:ext cx="1157087" cy="679407"/>
        </a:xfrm>
        <a:prstGeom prst="rect">
          <a:avLst/>
        </a:prstGeom>
        <a:solidFill>
          <a:schemeClr val="accent2">
            <a:tint val="40000"/>
            <a:alpha val="90000"/>
            <a:hueOff val="-719354"/>
            <a:satOff val="604"/>
            <a:lumOff val="789"/>
            <a:alphaOff val="0"/>
          </a:schemeClr>
        </a:solidFill>
        <a:ln w="6350" cap="flat" cmpd="sng" algn="ctr">
          <a:solidFill>
            <a:schemeClr val="accent2">
              <a:tint val="40000"/>
              <a:alpha val="90000"/>
              <a:hueOff val="-719354"/>
              <a:satOff val="604"/>
              <a:lumOff val="7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cs-CZ" sz="1100" kern="1200" baseline="0"/>
            <a:t>pracovat se svou představivostí </a:t>
          </a:r>
          <a:endParaRPr lang="en-US" sz="1100" kern="1200"/>
        </a:p>
      </dsp:txBody>
      <dsp:txXfrm>
        <a:off x="3472250" y="5267941"/>
        <a:ext cx="1157087" cy="679407"/>
      </dsp:txXfrm>
    </dsp:sp>
    <dsp:sp modelId="{42AC33A6-EE83-4A6A-ACC9-17F1188DD791}">
      <dsp:nvSpPr>
        <dsp:cNvPr id="0" name=""/>
        <dsp:cNvSpPr/>
      </dsp:nvSpPr>
      <dsp:spPr>
        <a:xfrm>
          <a:off x="4629337" y="5267941"/>
          <a:ext cx="1157087" cy="679407"/>
        </a:xfrm>
        <a:prstGeom prst="rect">
          <a:avLst/>
        </a:prstGeom>
        <a:solidFill>
          <a:schemeClr val="accent2">
            <a:tint val="40000"/>
            <a:alpha val="90000"/>
            <a:hueOff val="-959138"/>
            <a:satOff val="805"/>
            <a:lumOff val="1051"/>
            <a:alphaOff val="0"/>
          </a:schemeClr>
        </a:solidFill>
        <a:ln w="6350" cap="flat" cmpd="sng" algn="ctr">
          <a:solidFill>
            <a:schemeClr val="accent2">
              <a:tint val="40000"/>
              <a:alpha val="90000"/>
              <a:hueOff val="-959138"/>
              <a:satOff val="805"/>
              <a:lumOff val="10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cs-CZ" sz="1100" kern="1200" baseline="0"/>
            <a:t>v průběhu jednotlivých lekcí často odpočívat </a:t>
          </a:r>
          <a:endParaRPr lang="en-US" sz="1100" kern="1200"/>
        </a:p>
      </dsp:txBody>
      <dsp:txXfrm>
        <a:off x="4629337" y="5267941"/>
        <a:ext cx="1157087" cy="679407"/>
      </dsp:txXfrm>
    </dsp:sp>
    <dsp:sp modelId="{398AA2BF-D271-4085-A183-50E9AE19DBB1}">
      <dsp:nvSpPr>
        <dsp:cNvPr id="0" name=""/>
        <dsp:cNvSpPr/>
      </dsp:nvSpPr>
      <dsp:spPr>
        <a:xfrm>
          <a:off x="5786424" y="5267941"/>
          <a:ext cx="1157087" cy="679407"/>
        </a:xfrm>
        <a:prstGeom prst="rect">
          <a:avLst/>
        </a:prstGeom>
        <a:solidFill>
          <a:schemeClr val="accent2">
            <a:tint val="40000"/>
            <a:alpha val="90000"/>
            <a:hueOff val="-1198923"/>
            <a:satOff val="1007"/>
            <a:lumOff val="1314"/>
            <a:alphaOff val="0"/>
          </a:schemeClr>
        </a:solidFill>
        <a:ln w="6350" cap="flat" cmpd="sng" algn="ctr">
          <a:solidFill>
            <a:schemeClr val="accent2">
              <a:tint val="40000"/>
              <a:alpha val="90000"/>
              <a:hueOff val="-1198923"/>
              <a:satOff val="1007"/>
              <a:lumOff val="1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cs-CZ" sz="1100" kern="1200" baseline="0"/>
            <a:t>každá lekce by měla těšit </a:t>
          </a:r>
          <a:endParaRPr lang="en-US" sz="1100" kern="1200"/>
        </a:p>
      </dsp:txBody>
      <dsp:txXfrm>
        <a:off x="5786424" y="5267941"/>
        <a:ext cx="1157087" cy="679407"/>
      </dsp:txXfrm>
    </dsp:sp>
    <dsp:sp modelId="{B979D295-784D-4B25-8822-75DF77F56569}">
      <dsp:nvSpPr>
        <dsp:cNvPr id="0" name=""/>
        <dsp:cNvSpPr/>
      </dsp:nvSpPr>
      <dsp:spPr>
        <a:xfrm>
          <a:off x="6943511" y="5267941"/>
          <a:ext cx="1157087" cy="679407"/>
        </a:xfrm>
        <a:prstGeom prst="rect">
          <a:avLst/>
        </a:prstGeom>
        <a:solidFill>
          <a:schemeClr val="accent2">
            <a:tint val="40000"/>
            <a:alpha val="90000"/>
            <a:hueOff val="-1438707"/>
            <a:satOff val="1208"/>
            <a:lumOff val="1577"/>
            <a:alphaOff val="0"/>
          </a:schemeClr>
        </a:solidFill>
        <a:ln w="6350" cap="flat" cmpd="sng" algn="ctr">
          <a:solidFill>
            <a:schemeClr val="accent2">
              <a:tint val="40000"/>
              <a:alpha val="90000"/>
              <a:hueOff val="-1438707"/>
              <a:satOff val="1208"/>
              <a:lumOff val="15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cs-CZ" sz="1100" kern="1200" baseline="0"/>
            <a:t>účinek lekcí bude trvalý </a:t>
          </a:r>
          <a:endParaRPr lang="en-US" sz="1100" kern="1200"/>
        </a:p>
      </dsp:txBody>
      <dsp:txXfrm>
        <a:off x="6943511" y="5267941"/>
        <a:ext cx="1157087" cy="679407"/>
      </dsp:txXfrm>
    </dsp:sp>
    <dsp:sp modelId="{01FB5C6D-73F5-4903-A5BC-18D20D826F6A}">
      <dsp:nvSpPr>
        <dsp:cNvPr id="0" name=""/>
        <dsp:cNvSpPr/>
      </dsp:nvSpPr>
      <dsp:spPr>
        <a:xfrm rot="10800000">
          <a:off x="0" y="2250486"/>
          <a:ext cx="8101588" cy="2271584"/>
        </a:xfrm>
        <a:prstGeom prst="upArrowCallout">
          <a:avLst/>
        </a:prstGeom>
        <a:gradFill rotWithShape="0">
          <a:gsLst>
            <a:gs pos="0">
              <a:schemeClr val="accent2">
                <a:hueOff val="-777662"/>
                <a:satOff val="-126"/>
                <a:lumOff val="3137"/>
                <a:alphaOff val="0"/>
                <a:lumMod val="110000"/>
                <a:satMod val="105000"/>
                <a:tint val="67000"/>
              </a:schemeClr>
            </a:gs>
            <a:gs pos="50000">
              <a:schemeClr val="accent2">
                <a:hueOff val="-777662"/>
                <a:satOff val="-126"/>
                <a:lumOff val="3137"/>
                <a:alphaOff val="0"/>
                <a:lumMod val="105000"/>
                <a:satMod val="103000"/>
                <a:tint val="73000"/>
              </a:schemeClr>
            </a:gs>
            <a:gs pos="100000">
              <a:schemeClr val="accent2">
                <a:hueOff val="-777662"/>
                <a:satOff val="-126"/>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cs-CZ" sz="1700" kern="1200" baseline="0"/>
            <a:t>Člověk je jediným tvorem, který se pohybu musí učit. Většina lidí proces ukončí ve chvíli, kdy se naučí pohybovat do té míry, aby byli schopni plnit své denní úkoly. Po dosažení přijatelného stupně výkonnosti přestáváme své pohyby dále zjemňovat. Nenaučíme se tak plně využívat všechny možnosti svého těla.</a:t>
          </a:r>
          <a:endParaRPr lang="en-US" sz="1700" kern="1200"/>
        </a:p>
      </dsp:txBody>
      <dsp:txXfrm rot="10800000">
        <a:off x="0" y="2250486"/>
        <a:ext cx="8101588" cy="1476007"/>
      </dsp:txXfrm>
    </dsp:sp>
    <dsp:sp modelId="{0024B941-BF29-4C37-8699-DD7F2EE0537F}">
      <dsp:nvSpPr>
        <dsp:cNvPr id="0" name=""/>
        <dsp:cNvSpPr/>
      </dsp:nvSpPr>
      <dsp:spPr>
        <a:xfrm rot="10800000">
          <a:off x="0" y="1056"/>
          <a:ext cx="8101588" cy="2271584"/>
        </a:xfrm>
        <a:prstGeom prst="upArrowCallout">
          <a:avLst/>
        </a:prstGeom>
        <a:gradFill rotWithShape="0">
          <a:gsLst>
            <a:gs pos="0">
              <a:schemeClr val="accent2">
                <a:hueOff val="-1555323"/>
                <a:satOff val="-252"/>
                <a:lumOff val="6275"/>
                <a:alphaOff val="0"/>
                <a:lumMod val="110000"/>
                <a:satMod val="105000"/>
                <a:tint val="67000"/>
              </a:schemeClr>
            </a:gs>
            <a:gs pos="50000">
              <a:schemeClr val="accent2">
                <a:hueOff val="-1555323"/>
                <a:satOff val="-252"/>
                <a:lumOff val="6275"/>
                <a:alphaOff val="0"/>
                <a:lumMod val="105000"/>
                <a:satMod val="103000"/>
                <a:tint val="73000"/>
              </a:schemeClr>
            </a:gs>
            <a:gs pos="100000">
              <a:schemeClr val="accent2">
                <a:hueOff val="-1555323"/>
                <a:satOff val="-252"/>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cs-CZ" sz="1700" kern="1200" baseline="0"/>
            <a:t>cílem je naučit člověka využívat inteligence jeho vlastního těla a optimalizovat tak pohyby. </a:t>
          </a:r>
          <a:endParaRPr lang="en-US" sz="1700" kern="1200"/>
        </a:p>
      </dsp:txBody>
      <dsp:txXfrm rot="10800000">
        <a:off x="0" y="1056"/>
        <a:ext cx="8101588" cy="14760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March 26,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1892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March 26,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4998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March 26,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9425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March 26,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1236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March 26,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0975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March 26,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7198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March 26,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9560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March 26,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726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March 26,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3542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March 26,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4772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March 26,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5919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March 26,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018617218"/>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elaxtroja.cz/domains/relaxtroja.cz/relaxace-a-jeji-vliv-na-telo/" TargetMode="External"/><Relationship Id="rId2" Type="http://schemas.openxmlformats.org/officeDocument/2006/relationships/hyperlink" Target="https://www.drnespor.eu/relaxcz.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FEECB93-933C-477B-BC7D-C2F2F627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130F40-7CE4-4486-8697-5BAA3EED2D68}"/>
              </a:ext>
            </a:extLst>
          </p:cNvPr>
          <p:cNvPicPr>
            <a:picLocks noChangeAspect="1"/>
          </p:cNvPicPr>
          <p:nvPr/>
        </p:nvPicPr>
        <p:blipFill rotWithShape="1">
          <a:blip r:embed="rId2"/>
          <a:srcRect t="18396" b="6604"/>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0" name="Rectangle 29">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ctrTitle"/>
          </p:nvPr>
        </p:nvSpPr>
        <p:spPr>
          <a:xfrm>
            <a:off x="720000" y="1455847"/>
            <a:ext cx="5015638" cy="2068553"/>
          </a:xfrm>
        </p:spPr>
        <p:txBody>
          <a:bodyPr>
            <a:normAutofit/>
          </a:bodyPr>
          <a:lstStyle/>
          <a:p>
            <a:r>
              <a:rPr lang="cs-CZ"/>
              <a:t>RELAXAČNÍ TECHNIKY</a:t>
            </a:r>
          </a:p>
        </p:txBody>
      </p:sp>
      <p:sp>
        <p:nvSpPr>
          <p:cNvPr id="3" name="Podnadpis 2"/>
          <p:cNvSpPr>
            <a:spLocks noGrp="1"/>
          </p:cNvSpPr>
          <p:nvPr>
            <p:ph type="subTitle" idx="1"/>
          </p:nvPr>
        </p:nvSpPr>
        <p:spPr>
          <a:xfrm>
            <a:off x="720000" y="3830398"/>
            <a:ext cx="5015638" cy="1219439"/>
          </a:xfrm>
        </p:spPr>
        <p:txBody>
          <a:bodyPr vert="horz" lIns="0" tIns="0" rIns="0" bIns="0" rtlCol="0">
            <a:normAutofit/>
          </a:bodyPr>
          <a:lstStyle/>
          <a:p>
            <a:r>
              <a:rPr lang="cs-CZ">
                <a:solidFill>
                  <a:schemeClr val="tx1"/>
                </a:solidFill>
              </a:rPr>
              <a:t>Mgr. Marie Krejčová</a:t>
            </a:r>
          </a:p>
        </p:txBody>
      </p:sp>
      <p:grpSp>
        <p:nvGrpSpPr>
          <p:cNvPr id="32" name="Group 31">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33"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7" name="Group 36">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8"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0"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7995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3F835-238B-46D6-B524-A792F71E49F7}"/>
              </a:ext>
            </a:extLst>
          </p:cNvPr>
          <p:cNvSpPr>
            <a:spLocks noGrp="1"/>
          </p:cNvSpPr>
          <p:nvPr>
            <p:ph type="title"/>
          </p:nvPr>
        </p:nvSpPr>
        <p:spPr>
          <a:xfrm>
            <a:off x="720000" y="238200"/>
            <a:ext cx="10728322" cy="1477328"/>
          </a:xfrm>
        </p:spPr>
        <p:txBody>
          <a:bodyPr/>
          <a:lstStyle/>
          <a:p>
            <a:r>
              <a:rPr lang="cs-CZ"/>
              <a:t>RELAXACE - PŘEHLED TECHNIK DLE ROZSAHU</a:t>
            </a:r>
          </a:p>
        </p:txBody>
      </p:sp>
      <p:graphicFrame>
        <p:nvGraphicFramePr>
          <p:cNvPr id="5" name="Zástupný obsah 2">
            <a:extLst>
              <a:ext uri="{FF2B5EF4-FFF2-40B4-BE49-F238E27FC236}">
                <a16:creationId xmlns:a16="http://schemas.microsoft.com/office/drawing/2014/main" id="{65A5B572-447B-45B5-A3BF-6F62CBED7406}"/>
              </a:ext>
            </a:extLst>
          </p:cNvPr>
          <p:cNvGraphicFramePr>
            <a:graphicFrameLocks noGrp="1"/>
          </p:cNvGraphicFramePr>
          <p:nvPr>
            <p:ph idx="1"/>
            <p:extLst>
              <p:ext uri="{D42A27DB-BD31-4B8C-83A1-F6EECF244321}">
                <p14:modId xmlns:p14="http://schemas.microsoft.com/office/powerpoint/2010/main" val="155830126"/>
              </p:ext>
            </p:extLst>
          </p:nvPr>
        </p:nvGraphicFramePr>
        <p:xfrm>
          <a:off x="662273" y="971419"/>
          <a:ext cx="11120870" cy="565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56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F7E8A-B8E3-486A-B2A3-E7F57690BCBB}"/>
              </a:ext>
            </a:extLst>
          </p:cNvPr>
          <p:cNvSpPr>
            <a:spLocks noGrp="1"/>
          </p:cNvSpPr>
          <p:nvPr>
            <p:ph type="title"/>
          </p:nvPr>
        </p:nvSpPr>
        <p:spPr>
          <a:xfrm>
            <a:off x="720000" y="619200"/>
            <a:ext cx="11016958" cy="611419"/>
          </a:xfrm>
        </p:spPr>
        <p:txBody>
          <a:bodyPr>
            <a:normAutofit fontScale="90000"/>
          </a:bodyPr>
          <a:lstStyle/>
          <a:p>
            <a:pPr algn="ctr"/>
            <a:r>
              <a:rPr lang="cs-CZ" dirty="0"/>
              <a:t>RELAXACE PŘEHLED TECHNIK DLE ZPŮSOBU ZAMĚŘENÍ </a:t>
            </a:r>
            <a:br>
              <a:rPr lang="cs-CZ" dirty="0"/>
            </a:br>
            <a:r>
              <a:rPr lang="cs-CZ" sz="1800" dirty="0"/>
              <a:t>(dle Žáčkové)</a:t>
            </a:r>
            <a:r>
              <a:rPr lang="cs-CZ" dirty="0"/>
              <a:t> </a:t>
            </a:r>
          </a:p>
        </p:txBody>
      </p:sp>
      <p:sp>
        <p:nvSpPr>
          <p:cNvPr id="3" name="Zástupný obsah 2">
            <a:extLst>
              <a:ext uri="{FF2B5EF4-FFF2-40B4-BE49-F238E27FC236}">
                <a16:creationId xmlns:a16="http://schemas.microsoft.com/office/drawing/2014/main" id="{47F06B13-6A5E-4D58-B46F-6E6FCAF5FA9B}"/>
              </a:ext>
            </a:extLst>
          </p:cNvPr>
          <p:cNvSpPr>
            <a:spLocks noGrp="1"/>
          </p:cNvSpPr>
          <p:nvPr>
            <p:ph idx="1"/>
          </p:nvPr>
        </p:nvSpPr>
        <p:spPr>
          <a:xfrm>
            <a:off x="720000" y="1352419"/>
            <a:ext cx="11016961" cy="5074646"/>
          </a:xfrm>
        </p:spPr>
        <p:txBody>
          <a:bodyPr vert="horz" lIns="0" tIns="0" rIns="0" bIns="0" rtlCol="0" anchor="t">
            <a:noAutofit/>
          </a:bodyPr>
          <a:lstStyle/>
          <a:p>
            <a:pPr algn="just"/>
            <a:r>
              <a:rPr lang="cs-CZ" sz="1400">
                <a:solidFill>
                  <a:srgbClr val="FFFFFF"/>
                </a:solidFill>
                <a:ea typeface="+mn-lt"/>
                <a:cs typeface="+mn-lt"/>
              </a:rPr>
              <a:t>1.) PSYCHOFYZICKÁ RELAXACE:</a:t>
            </a:r>
            <a:endParaRPr lang="cs-CZ" sz="1400">
              <a:solidFill>
                <a:srgbClr val="FFFFFF">
                  <a:alpha val="58000"/>
                </a:srgbClr>
              </a:solidFill>
              <a:ea typeface="+mn-lt"/>
              <a:cs typeface="+mn-lt"/>
            </a:endParaRPr>
          </a:p>
          <a:p>
            <a:pPr lvl="1" algn="just"/>
            <a:r>
              <a:rPr lang="cs-CZ" sz="1400">
                <a:solidFill>
                  <a:srgbClr val="FFFFFF"/>
                </a:solidFill>
                <a:ea typeface="+mn-lt"/>
                <a:cs typeface="+mn-lt"/>
              </a:rPr>
              <a:t>jedná se o relaxační cvičení zaměřená na nácvik svalového uvolnění, pocity tíhy a tepla, ovládnutí dechu, sledování srdeční frekvence, kupř. Schulzův autogenní trénink, jóga nidru </a:t>
            </a:r>
            <a:endParaRPr lang="cs-CZ" sz="1400">
              <a:solidFill>
                <a:srgbClr val="FFFFFF">
                  <a:alpha val="58000"/>
                </a:srgbClr>
              </a:solidFill>
            </a:endParaRPr>
          </a:p>
          <a:p>
            <a:pPr algn="just"/>
            <a:r>
              <a:rPr lang="cs-CZ" sz="1400">
                <a:solidFill>
                  <a:srgbClr val="FFFFFF"/>
                </a:solidFill>
                <a:ea typeface="+mn-lt"/>
                <a:cs typeface="+mn-lt"/>
              </a:rPr>
              <a:t>2.) FYZIOLOGICKÁ RELAXACE:</a:t>
            </a:r>
            <a:endParaRPr lang="cs-CZ" sz="1400">
              <a:solidFill>
                <a:srgbClr val="FFFFFF">
                  <a:alpha val="58000"/>
                </a:srgbClr>
              </a:solidFill>
              <a:ea typeface="+mn-lt"/>
              <a:cs typeface="+mn-lt"/>
            </a:endParaRPr>
          </a:p>
          <a:p>
            <a:pPr lvl="1" algn="just"/>
            <a:r>
              <a:rPr lang="cs-CZ" sz="1400">
                <a:solidFill>
                  <a:srgbClr val="FFFFFF"/>
                </a:solidFill>
                <a:ea typeface="+mn-lt"/>
                <a:cs typeface="+mn-lt"/>
              </a:rPr>
              <a:t>a) aktivní – založené na aktivním střídání napětí a uvolnění svalů – např. </a:t>
            </a:r>
            <a:r>
              <a:rPr lang="cs-CZ" sz="1400" err="1">
                <a:solidFill>
                  <a:srgbClr val="FFFFFF"/>
                </a:solidFill>
                <a:ea typeface="+mn-lt"/>
                <a:cs typeface="+mn-lt"/>
              </a:rPr>
              <a:t>Jacobsonova</a:t>
            </a:r>
            <a:r>
              <a:rPr lang="cs-CZ" sz="1400">
                <a:solidFill>
                  <a:srgbClr val="FFFFFF"/>
                </a:solidFill>
                <a:ea typeface="+mn-lt"/>
                <a:cs typeface="+mn-lt"/>
              </a:rPr>
              <a:t> progresivní relaxace. Řadíme sem i cvičení kinetická, s pomalým prováděním pohybu a uvolňováním jednotlivých svalových skupin – </a:t>
            </a:r>
            <a:r>
              <a:rPr lang="cs-CZ" sz="1400" err="1">
                <a:solidFill>
                  <a:srgbClr val="FFFFFF"/>
                </a:solidFill>
                <a:ea typeface="+mn-lt"/>
                <a:cs typeface="+mn-lt"/>
              </a:rPr>
              <a:t>např.jóga</a:t>
            </a:r>
            <a:r>
              <a:rPr lang="cs-CZ" sz="1400">
                <a:solidFill>
                  <a:srgbClr val="FFFFFF"/>
                </a:solidFill>
                <a:ea typeface="+mn-lt"/>
                <a:cs typeface="+mn-lt"/>
              </a:rPr>
              <a:t>, strečink</a:t>
            </a:r>
            <a:endParaRPr lang="cs-CZ" sz="1400">
              <a:solidFill>
                <a:srgbClr val="FFFFFF">
                  <a:alpha val="58000"/>
                </a:srgbClr>
              </a:solidFill>
              <a:ea typeface="+mn-lt"/>
              <a:cs typeface="+mn-lt"/>
            </a:endParaRPr>
          </a:p>
          <a:p>
            <a:pPr lvl="1" algn="just"/>
            <a:r>
              <a:rPr lang="cs-CZ" sz="1400">
                <a:solidFill>
                  <a:srgbClr val="FFFFFF"/>
                </a:solidFill>
                <a:ea typeface="+mn-lt"/>
                <a:cs typeface="+mn-lt"/>
              </a:rPr>
              <a:t>b) pasivní – provádíme pomocí druhé osoby – např. masáže. </a:t>
            </a:r>
            <a:endParaRPr lang="cs-CZ" sz="1400">
              <a:solidFill>
                <a:srgbClr val="FFFFFF">
                  <a:alpha val="58000"/>
                </a:srgbClr>
              </a:solidFill>
              <a:ea typeface="+mn-lt"/>
              <a:cs typeface="+mn-lt"/>
            </a:endParaRPr>
          </a:p>
          <a:p>
            <a:pPr algn="just"/>
            <a:r>
              <a:rPr lang="cs-CZ" sz="1400">
                <a:solidFill>
                  <a:srgbClr val="FFFFFF"/>
                </a:solidFill>
                <a:ea typeface="+mn-lt"/>
                <a:cs typeface="+mn-lt"/>
              </a:rPr>
              <a:t>3.) DECHOVÁ CVIČENÍ:</a:t>
            </a:r>
            <a:endParaRPr lang="cs-CZ" sz="1400">
              <a:solidFill>
                <a:srgbClr val="FFFFFF">
                  <a:alpha val="58000"/>
                </a:srgbClr>
              </a:solidFill>
              <a:ea typeface="+mn-lt"/>
              <a:cs typeface="+mn-lt"/>
            </a:endParaRPr>
          </a:p>
          <a:p>
            <a:pPr lvl="1" algn="just"/>
            <a:r>
              <a:rPr lang="cs-CZ" sz="1400">
                <a:solidFill>
                  <a:srgbClr val="FFFFFF"/>
                </a:solidFill>
                <a:ea typeface="+mn-lt"/>
                <a:cs typeface="+mn-lt"/>
              </a:rPr>
              <a:t>a) statická, která se soustřeďují na pozorování dechu při relaxacích a na nácvik jednotlivých typů dýchání</a:t>
            </a:r>
            <a:endParaRPr lang="cs-CZ" sz="1400">
              <a:solidFill>
                <a:srgbClr val="FFFFFF">
                  <a:alpha val="58000"/>
                </a:srgbClr>
              </a:solidFill>
              <a:ea typeface="+mn-lt"/>
              <a:cs typeface="+mn-lt"/>
            </a:endParaRPr>
          </a:p>
          <a:p>
            <a:pPr lvl="1" algn="just"/>
            <a:r>
              <a:rPr lang="cs-CZ" sz="1400">
                <a:solidFill>
                  <a:srgbClr val="FFFFFF"/>
                </a:solidFill>
                <a:ea typeface="+mn-lt"/>
                <a:cs typeface="+mn-lt"/>
              </a:rPr>
              <a:t>b) dynamická, kde je sledování dechu spojené s pomalým pohybem, např. jóga. </a:t>
            </a:r>
            <a:endParaRPr lang="cs-CZ" sz="1400">
              <a:solidFill>
                <a:srgbClr val="FFFFFF">
                  <a:alpha val="58000"/>
                </a:srgbClr>
              </a:solidFill>
              <a:ea typeface="+mn-lt"/>
              <a:cs typeface="+mn-lt"/>
            </a:endParaRPr>
          </a:p>
          <a:p>
            <a:pPr algn="just"/>
            <a:r>
              <a:rPr lang="cs-CZ" sz="1400">
                <a:solidFill>
                  <a:srgbClr val="FFFFFF"/>
                </a:solidFill>
                <a:ea typeface="+mn-lt"/>
                <a:cs typeface="+mn-lt"/>
              </a:rPr>
              <a:t>4.) CVIČENÍ ZAMĚŘENÁ NA VNÍMÁNÍ TĚLA: </a:t>
            </a:r>
            <a:endParaRPr lang="cs-CZ" sz="1400">
              <a:solidFill>
                <a:srgbClr val="FFFFFF">
                  <a:alpha val="58000"/>
                </a:srgbClr>
              </a:solidFill>
              <a:ea typeface="+mn-lt"/>
              <a:cs typeface="+mn-lt"/>
            </a:endParaRPr>
          </a:p>
          <a:p>
            <a:pPr lvl="1" algn="just"/>
            <a:r>
              <a:rPr lang="cs-CZ" sz="1400">
                <a:solidFill>
                  <a:srgbClr val="FFFFFF"/>
                </a:solidFill>
                <a:ea typeface="+mn-lt"/>
                <a:cs typeface="+mn-lt"/>
              </a:rPr>
              <a:t>Alexandrova metoda, </a:t>
            </a:r>
            <a:r>
              <a:rPr lang="cs-CZ" sz="1400" err="1">
                <a:solidFill>
                  <a:srgbClr val="FFFFFF"/>
                </a:solidFill>
                <a:ea typeface="+mn-lt"/>
                <a:cs typeface="+mn-lt"/>
              </a:rPr>
              <a:t>Feldenkraisova</a:t>
            </a:r>
            <a:r>
              <a:rPr lang="cs-CZ" sz="1400">
                <a:solidFill>
                  <a:srgbClr val="FFFFFF"/>
                </a:solidFill>
                <a:ea typeface="+mn-lt"/>
                <a:cs typeface="+mn-lt"/>
              </a:rPr>
              <a:t> metoda </a:t>
            </a:r>
            <a:endParaRPr lang="cs-CZ" sz="1400">
              <a:solidFill>
                <a:srgbClr val="FFFFFF">
                  <a:alpha val="58000"/>
                </a:srgbClr>
              </a:solidFill>
              <a:ea typeface="+mn-lt"/>
              <a:cs typeface="+mn-lt"/>
            </a:endParaRPr>
          </a:p>
          <a:p>
            <a:pPr algn="just"/>
            <a:r>
              <a:rPr lang="cs-CZ" sz="1400">
                <a:solidFill>
                  <a:srgbClr val="FFFFFF"/>
                </a:solidFill>
                <a:ea typeface="+mn-lt"/>
                <a:cs typeface="+mn-lt"/>
              </a:rPr>
              <a:t>5.) RŮZNÉ DOPLŇKOVÉ METODY:</a:t>
            </a:r>
            <a:endParaRPr lang="cs-CZ" sz="1400">
              <a:solidFill>
                <a:srgbClr val="FFFFFF">
                  <a:alpha val="58000"/>
                </a:srgbClr>
              </a:solidFill>
              <a:ea typeface="+mn-lt"/>
              <a:cs typeface="+mn-lt"/>
            </a:endParaRPr>
          </a:p>
          <a:p>
            <a:pPr lvl="1" algn="just"/>
            <a:r>
              <a:rPr lang="cs-CZ" sz="1400">
                <a:solidFill>
                  <a:srgbClr val="FFFFFF"/>
                </a:solidFill>
                <a:ea typeface="+mn-lt"/>
                <a:cs typeface="+mn-lt"/>
              </a:rPr>
              <a:t>muzikoterapie, aromaterapie, tvůrčí představivost </a:t>
            </a:r>
            <a:r>
              <a:rPr lang="cs-CZ" sz="1400" dirty="0">
                <a:solidFill>
                  <a:srgbClr val="FFFFFF"/>
                </a:solidFill>
                <a:ea typeface="+mn-lt"/>
                <a:cs typeface="+mn-lt"/>
              </a:rPr>
              <a:t>apod.</a:t>
            </a:r>
            <a:endParaRPr lang="cs-CZ" sz="1400">
              <a:solidFill>
                <a:srgbClr val="FFFFFF">
                  <a:alpha val="58000"/>
                </a:srgbClr>
              </a:solidFill>
            </a:endParaRPr>
          </a:p>
          <a:p>
            <a:pPr algn="just"/>
            <a:r>
              <a:rPr lang="cs-CZ" sz="1400" dirty="0">
                <a:solidFill>
                  <a:srgbClr val="FFFFFF"/>
                </a:solidFill>
                <a:ea typeface="+mn-lt"/>
                <a:cs typeface="+mn-lt"/>
              </a:rPr>
              <a:t>Součástí relaxačních cvičení bývá mimo svalového uvolnění též tzv. imaginace, představy, které nám pomáhají prohloubit duševní, vnitřní klid. Mívají příjemný, </a:t>
            </a:r>
            <a:r>
              <a:rPr lang="cs-CZ" sz="1400">
                <a:solidFill>
                  <a:srgbClr val="FFFFFF"/>
                </a:solidFill>
                <a:ea typeface="+mn-lt"/>
                <a:cs typeface="+mn-lt"/>
              </a:rPr>
              <a:t>uklidňující obsah. Jde v podstatě o cíleně zaměřené snění. Imaginace tak podporují i schopnost soustředění, schopnost zaměřit se na určitou představu, tedy koncentraci. </a:t>
            </a:r>
            <a:endParaRPr lang="cs-CZ" sz="1400" dirty="0">
              <a:solidFill>
                <a:srgbClr val="FFFFFF"/>
              </a:solidFill>
              <a:ea typeface="+mn-lt"/>
              <a:cs typeface="+mn-lt"/>
            </a:endParaRPr>
          </a:p>
        </p:txBody>
      </p:sp>
    </p:spTree>
    <p:extLst>
      <p:ext uri="{BB962C8B-B14F-4D97-AF65-F5344CB8AC3E}">
        <p14:creationId xmlns:p14="http://schemas.microsoft.com/office/powerpoint/2010/main" val="167257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BE18C31E-4970-445B-8708-68FBB86D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C03E49-9410-44F8-BAE9-E96A49282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6F1CA90-84C9-4052-98FA-85AB762EA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53239"/>
            <a:ext cx="1945626" cy="2940332"/>
          </a:xfrm>
          <a:custGeom>
            <a:avLst/>
            <a:gdLst>
              <a:gd name="connsiteX0" fmla="*/ 513846 w 1945626"/>
              <a:gd name="connsiteY0" fmla="*/ 379 h 2940332"/>
              <a:gd name="connsiteX1" fmla="*/ 598835 w 1945626"/>
              <a:gd name="connsiteY1" fmla="*/ 16329 h 2940332"/>
              <a:gd name="connsiteX2" fmla="*/ 660162 w 1945626"/>
              <a:gd name="connsiteY2" fmla="*/ 33387 h 2940332"/>
              <a:gd name="connsiteX3" fmla="*/ 747566 w 1945626"/>
              <a:gd name="connsiteY3" fmla="*/ 71368 h 2940332"/>
              <a:gd name="connsiteX4" fmla="*/ 836103 w 1945626"/>
              <a:gd name="connsiteY4" fmla="*/ 228136 h 2940332"/>
              <a:gd name="connsiteX5" fmla="*/ 934638 w 1945626"/>
              <a:gd name="connsiteY5" fmla="*/ 692980 h 2940332"/>
              <a:gd name="connsiteX6" fmla="*/ 934173 w 1945626"/>
              <a:gd name="connsiteY6" fmla="*/ 1014093 h 2940332"/>
              <a:gd name="connsiteX7" fmla="*/ 1158868 w 1945626"/>
              <a:gd name="connsiteY7" fmla="*/ 894326 h 2940332"/>
              <a:gd name="connsiteX8" fmla="*/ 1454063 w 1945626"/>
              <a:gd name="connsiteY8" fmla="*/ 766829 h 2940332"/>
              <a:gd name="connsiteX9" fmla="*/ 1653815 w 1945626"/>
              <a:gd name="connsiteY9" fmla="*/ 744926 h 2940332"/>
              <a:gd name="connsiteX10" fmla="*/ 1779046 w 1945626"/>
              <a:gd name="connsiteY10" fmla="*/ 802542 h 2940332"/>
              <a:gd name="connsiteX11" fmla="*/ 1902834 w 1945626"/>
              <a:gd name="connsiteY11" fmla="*/ 955446 h 2940332"/>
              <a:gd name="connsiteX12" fmla="*/ 1889331 w 1945626"/>
              <a:gd name="connsiteY12" fmla="*/ 1266097 h 2940332"/>
              <a:gd name="connsiteX13" fmla="*/ 1746887 w 1945626"/>
              <a:gd name="connsiteY13" fmla="*/ 1376846 h 2940332"/>
              <a:gd name="connsiteX14" fmla="*/ 1245343 w 1945626"/>
              <a:gd name="connsiteY14" fmla="*/ 1574533 h 2940332"/>
              <a:gd name="connsiteX15" fmla="*/ 1538786 w 1945626"/>
              <a:gd name="connsiteY15" fmla="*/ 1756399 h 2940332"/>
              <a:gd name="connsiteX16" fmla="*/ 1603978 w 1945626"/>
              <a:gd name="connsiteY16" fmla="*/ 1808707 h 2940332"/>
              <a:gd name="connsiteX17" fmla="*/ 1654843 w 1945626"/>
              <a:gd name="connsiteY17" fmla="*/ 1838803 h 2940332"/>
              <a:gd name="connsiteX18" fmla="*/ 1808573 w 1945626"/>
              <a:gd name="connsiteY18" fmla="*/ 2047880 h 2940332"/>
              <a:gd name="connsiteX19" fmla="*/ 1733898 w 1945626"/>
              <a:gd name="connsiteY19" fmla="*/ 2234436 h 2940332"/>
              <a:gd name="connsiteX20" fmla="*/ 1671127 w 1945626"/>
              <a:gd name="connsiteY20" fmla="*/ 2312666 h 2940332"/>
              <a:gd name="connsiteX21" fmla="*/ 1526107 w 1945626"/>
              <a:gd name="connsiteY21" fmla="*/ 2399914 h 2940332"/>
              <a:gd name="connsiteX22" fmla="*/ 1308164 w 1945626"/>
              <a:gd name="connsiteY22" fmla="*/ 2364355 h 2940332"/>
              <a:gd name="connsiteX23" fmla="*/ 873875 w 1945626"/>
              <a:gd name="connsiteY23" fmla="*/ 2090912 h 2940332"/>
              <a:gd name="connsiteX24" fmla="*/ 913969 w 1945626"/>
              <a:gd name="connsiteY24" fmla="*/ 2348122 h 2940332"/>
              <a:gd name="connsiteX25" fmla="*/ 904331 w 1945626"/>
              <a:gd name="connsiteY25" fmla="*/ 2694023 h 2940332"/>
              <a:gd name="connsiteX26" fmla="*/ 838829 w 1945626"/>
              <a:gd name="connsiteY26" fmla="*/ 2855791 h 2940332"/>
              <a:gd name="connsiteX27" fmla="*/ 610270 w 1945626"/>
              <a:gd name="connsiteY27" fmla="*/ 2940308 h 2940332"/>
              <a:gd name="connsiteX28" fmla="*/ 338884 w 1945626"/>
              <a:gd name="connsiteY28" fmla="*/ 2851153 h 2940332"/>
              <a:gd name="connsiteX29" fmla="*/ 264673 w 1945626"/>
              <a:gd name="connsiteY29" fmla="*/ 2716596 h 2940332"/>
              <a:gd name="connsiteX30" fmla="*/ 213448 w 1945626"/>
              <a:gd name="connsiteY30" fmla="*/ 2032524 h 2940332"/>
              <a:gd name="connsiteX31" fmla="*/ 28368 w 1945626"/>
              <a:gd name="connsiteY31" fmla="*/ 2162811 h 2940332"/>
              <a:gd name="connsiteX32" fmla="*/ 0 w 1945626"/>
              <a:gd name="connsiteY32" fmla="*/ 2182781 h 2940332"/>
              <a:gd name="connsiteX33" fmla="*/ 0 w 1945626"/>
              <a:gd name="connsiteY33" fmla="*/ 756775 h 2940332"/>
              <a:gd name="connsiteX34" fmla="*/ 65864 w 1945626"/>
              <a:gd name="connsiteY34" fmla="*/ 801963 h 2940332"/>
              <a:gd name="connsiteX35" fmla="*/ 362440 w 1945626"/>
              <a:gd name="connsiteY35" fmla="*/ 1005436 h 2940332"/>
              <a:gd name="connsiteX36" fmla="*/ 273233 w 1945626"/>
              <a:gd name="connsiteY36" fmla="*/ 408766 h 2940332"/>
              <a:gd name="connsiteX37" fmla="*/ 308948 w 1945626"/>
              <a:gd name="connsiteY37" fmla="*/ 83788 h 2940332"/>
              <a:gd name="connsiteX38" fmla="*/ 431757 w 1945626"/>
              <a:gd name="connsiteY38" fmla="*/ 10866 h 2940332"/>
              <a:gd name="connsiteX39" fmla="*/ 513846 w 1945626"/>
              <a:gd name="connsiteY39" fmla="*/ 379 h 2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5626" h="2940332">
                <a:moveTo>
                  <a:pt x="513846" y="379"/>
                </a:moveTo>
                <a:cubicBezTo>
                  <a:pt x="540767" y="1886"/>
                  <a:pt x="568171" y="7800"/>
                  <a:pt x="598835" y="16329"/>
                </a:cubicBezTo>
                <a:cubicBezTo>
                  <a:pt x="610584" y="15040"/>
                  <a:pt x="635373" y="24214"/>
                  <a:pt x="660162" y="33387"/>
                </a:cubicBezTo>
                <a:cubicBezTo>
                  <a:pt x="696700" y="41271"/>
                  <a:pt x="733239" y="49157"/>
                  <a:pt x="747566" y="71368"/>
                </a:cubicBezTo>
                <a:cubicBezTo>
                  <a:pt x="785393" y="91002"/>
                  <a:pt x="815335" y="147175"/>
                  <a:pt x="836103" y="228136"/>
                </a:cubicBezTo>
                <a:cubicBezTo>
                  <a:pt x="867334" y="296059"/>
                  <a:pt x="897121" y="459270"/>
                  <a:pt x="934638" y="692980"/>
                </a:cubicBezTo>
                <a:cubicBezTo>
                  <a:pt x="961848" y="832691"/>
                  <a:pt x="932885" y="1002343"/>
                  <a:pt x="934173" y="1014093"/>
                </a:cubicBezTo>
                <a:cubicBezTo>
                  <a:pt x="968135" y="998478"/>
                  <a:pt x="1080483" y="938594"/>
                  <a:pt x="1158868" y="894326"/>
                </a:cubicBezTo>
                <a:cubicBezTo>
                  <a:pt x="1194119" y="890461"/>
                  <a:pt x="1305177" y="818827"/>
                  <a:pt x="1454063" y="766829"/>
                </a:cubicBezTo>
                <a:cubicBezTo>
                  <a:pt x="1591200" y="716118"/>
                  <a:pt x="1559814" y="755233"/>
                  <a:pt x="1653815" y="744926"/>
                </a:cubicBezTo>
                <a:cubicBezTo>
                  <a:pt x="1689065" y="741061"/>
                  <a:pt x="1726892" y="760696"/>
                  <a:pt x="1779046" y="802542"/>
                </a:cubicBezTo>
                <a:cubicBezTo>
                  <a:pt x="1842950" y="843100"/>
                  <a:pt x="1872892" y="899273"/>
                  <a:pt x="1902834" y="955446"/>
                </a:cubicBezTo>
                <a:cubicBezTo>
                  <a:pt x="1961429" y="1056041"/>
                  <a:pt x="1962563" y="1174829"/>
                  <a:pt x="1889331" y="1266097"/>
                </a:cubicBezTo>
                <a:cubicBezTo>
                  <a:pt x="1857946" y="1305212"/>
                  <a:pt x="1813522" y="1333866"/>
                  <a:pt x="1746887" y="1376846"/>
                </a:cubicBezTo>
                <a:cubicBezTo>
                  <a:pt x="1458288" y="1456055"/>
                  <a:pt x="1471326" y="1466516"/>
                  <a:pt x="1245343" y="1574533"/>
                </a:cubicBezTo>
                <a:cubicBezTo>
                  <a:pt x="1538786" y="1756399"/>
                  <a:pt x="1538786" y="1756399"/>
                  <a:pt x="1538786" y="1756399"/>
                </a:cubicBezTo>
                <a:cubicBezTo>
                  <a:pt x="1553112" y="1778611"/>
                  <a:pt x="1579189" y="1799534"/>
                  <a:pt x="1603978" y="1808707"/>
                </a:cubicBezTo>
                <a:cubicBezTo>
                  <a:pt x="1617016" y="1819169"/>
                  <a:pt x="1641805" y="1828342"/>
                  <a:pt x="1654843" y="1838803"/>
                </a:cubicBezTo>
                <a:cubicBezTo>
                  <a:pt x="1759151" y="1922496"/>
                  <a:pt x="1802131" y="1989130"/>
                  <a:pt x="1808573" y="2047880"/>
                </a:cubicBezTo>
                <a:cubicBezTo>
                  <a:pt x="1803265" y="2107918"/>
                  <a:pt x="1786207" y="2169244"/>
                  <a:pt x="1733898" y="2234436"/>
                </a:cubicBezTo>
                <a:cubicBezTo>
                  <a:pt x="1722148" y="2235724"/>
                  <a:pt x="1712974" y="2260512"/>
                  <a:pt x="1671127" y="2312666"/>
                </a:cubicBezTo>
                <a:cubicBezTo>
                  <a:pt x="1639742" y="2351780"/>
                  <a:pt x="1595319" y="2380434"/>
                  <a:pt x="1526107" y="2399914"/>
                </a:cubicBezTo>
                <a:cubicBezTo>
                  <a:pt x="1456895" y="2419394"/>
                  <a:pt x="1383817" y="2403625"/>
                  <a:pt x="1308164" y="2364355"/>
                </a:cubicBezTo>
                <a:cubicBezTo>
                  <a:pt x="873875" y="2090912"/>
                  <a:pt x="873875" y="2090912"/>
                  <a:pt x="873875" y="2090912"/>
                </a:cubicBezTo>
                <a:cubicBezTo>
                  <a:pt x="898509" y="2207123"/>
                  <a:pt x="897220" y="2195373"/>
                  <a:pt x="913969" y="2348122"/>
                </a:cubicBezTo>
                <a:cubicBezTo>
                  <a:pt x="920256" y="2513909"/>
                  <a:pt x="921390" y="2632697"/>
                  <a:pt x="904331" y="2694023"/>
                </a:cubicBezTo>
                <a:cubicBezTo>
                  <a:pt x="888561" y="2767100"/>
                  <a:pt x="870214" y="2816676"/>
                  <a:pt x="838829" y="2855791"/>
                </a:cubicBezTo>
                <a:cubicBezTo>
                  <a:pt x="798271" y="2919694"/>
                  <a:pt x="717309" y="2940463"/>
                  <a:pt x="610270" y="2940308"/>
                </a:cubicBezTo>
                <a:cubicBezTo>
                  <a:pt x="491480" y="2941442"/>
                  <a:pt x="404076" y="2903461"/>
                  <a:pt x="338884" y="2851153"/>
                </a:cubicBezTo>
                <a:cubicBezTo>
                  <a:pt x="286730" y="2809307"/>
                  <a:pt x="271115" y="2775346"/>
                  <a:pt x="264673" y="2716596"/>
                </a:cubicBezTo>
                <a:cubicBezTo>
                  <a:pt x="213448" y="2032524"/>
                  <a:pt x="213448" y="2032524"/>
                  <a:pt x="213448" y="2032524"/>
                </a:cubicBezTo>
                <a:cubicBezTo>
                  <a:pt x="133414" y="2088864"/>
                  <a:pt x="73388" y="2131120"/>
                  <a:pt x="28368" y="2162811"/>
                </a:cubicBezTo>
                <a:lnTo>
                  <a:pt x="0" y="2182781"/>
                </a:lnTo>
                <a:lnTo>
                  <a:pt x="0" y="756775"/>
                </a:lnTo>
                <a:lnTo>
                  <a:pt x="65864" y="801963"/>
                </a:lnTo>
                <a:cubicBezTo>
                  <a:pt x="362440" y="1005436"/>
                  <a:pt x="362440" y="1005436"/>
                  <a:pt x="362440" y="1005436"/>
                </a:cubicBezTo>
                <a:cubicBezTo>
                  <a:pt x="273233" y="408766"/>
                  <a:pt x="273233" y="408766"/>
                  <a:pt x="273233" y="408766"/>
                </a:cubicBezTo>
                <a:cubicBezTo>
                  <a:pt x="234272" y="270344"/>
                  <a:pt x="246177" y="162018"/>
                  <a:pt x="308948" y="83788"/>
                </a:cubicBezTo>
                <a:cubicBezTo>
                  <a:pt x="340333" y="44673"/>
                  <a:pt x="384756" y="16020"/>
                  <a:pt x="431757" y="10866"/>
                </a:cubicBezTo>
                <a:cubicBezTo>
                  <a:pt x="460488" y="1770"/>
                  <a:pt x="486925" y="-1129"/>
                  <a:pt x="513846" y="379"/>
                </a:cubicBezTo>
                <a:close/>
              </a:path>
            </a:pathLst>
          </a:cu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B71FB4F-E08E-4C1B-A81A-5B4D6299F0DF}"/>
              </a:ext>
            </a:extLst>
          </p:cNvPr>
          <p:cNvSpPr>
            <a:spLocks noGrp="1"/>
          </p:cNvSpPr>
          <p:nvPr>
            <p:ph type="title"/>
          </p:nvPr>
        </p:nvSpPr>
        <p:spPr>
          <a:xfrm>
            <a:off x="720000" y="619200"/>
            <a:ext cx="3107463" cy="5510138"/>
          </a:xfrm>
        </p:spPr>
        <p:txBody>
          <a:bodyPr>
            <a:normAutofit/>
          </a:bodyPr>
          <a:lstStyle/>
          <a:p>
            <a:r>
              <a:rPr lang="cs-CZ" dirty="0"/>
              <a:t>SPONTÁNNÍ RELAXACE</a:t>
            </a:r>
          </a:p>
        </p:txBody>
      </p:sp>
      <p:graphicFrame>
        <p:nvGraphicFramePr>
          <p:cNvPr id="16" name="Zástupný obsah 2">
            <a:extLst>
              <a:ext uri="{FF2B5EF4-FFF2-40B4-BE49-F238E27FC236}">
                <a16:creationId xmlns:a16="http://schemas.microsoft.com/office/drawing/2014/main" id="{EAC7AA9E-C35E-4358-9D5D-C2167ED72DB7}"/>
              </a:ext>
            </a:extLst>
          </p:cNvPr>
          <p:cNvGraphicFramePr>
            <a:graphicFrameLocks noGrp="1"/>
          </p:cNvGraphicFramePr>
          <p:nvPr>
            <p:ph idx="1"/>
            <p:extLst>
              <p:ext uri="{D42A27DB-BD31-4B8C-83A1-F6EECF244321}">
                <p14:modId xmlns:p14="http://schemas.microsoft.com/office/powerpoint/2010/main" val="346639449"/>
              </p:ext>
            </p:extLst>
          </p:nvPr>
        </p:nvGraphicFramePr>
        <p:xfrm>
          <a:off x="3832371" y="728664"/>
          <a:ext cx="7616680" cy="5781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65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9D44D-DA14-4350-9354-4E024FE3F220}"/>
              </a:ext>
            </a:extLst>
          </p:cNvPr>
          <p:cNvSpPr>
            <a:spLocks noGrp="1"/>
          </p:cNvSpPr>
          <p:nvPr>
            <p:ph type="title"/>
          </p:nvPr>
        </p:nvSpPr>
        <p:spPr>
          <a:xfrm>
            <a:off x="720000" y="284382"/>
            <a:ext cx="10728322" cy="773056"/>
          </a:xfrm>
        </p:spPr>
        <p:txBody>
          <a:bodyPr/>
          <a:lstStyle/>
          <a:p>
            <a:r>
              <a:rPr lang="cs-CZ" dirty="0"/>
              <a:t>SCHULTZŮV AUTOGENNÍ TRÉNINK (SAT)</a:t>
            </a:r>
          </a:p>
        </p:txBody>
      </p:sp>
      <p:sp>
        <p:nvSpPr>
          <p:cNvPr id="3" name="Zástupný obsah 2">
            <a:extLst>
              <a:ext uri="{FF2B5EF4-FFF2-40B4-BE49-F238E27FC236}">
                <a16:creationId xmlns:a16="http://schemas.microsoft.com/office/drawing/2014/main" id="{8B8DB8B8-9D83-44A5-A8B1-0DCD9EEF4E22}"/>
              </a:ext>
            </a:extLst>
          </p:cNvPr>
          <p:cNvSpPr>
            <a:spLocks noGrp="1"/>
          </p:cNvSpPr>
          <p:nvPr>
            <p:ph idx="1"/>
          </p:nvPr>
        </p:nvSpPr>
        <p:spPr>
          <a:xfrm>
            <a:off x="720000" y="1340874"/>
            <a:ext cx="10728325" cy="5236282"/>
          </a:xfrm>
        </p:spPr>
        <p:txBody>
          <a:bodyPr vert="horz" lIns="0" tIns="0" rIns="0" bIns="0" rtlCol="0" anchor="t">
            <a:normAutofit fontScale="77500" lnSpcReduction="20000"/>
          </a:bodyPr>
          <a:lstStyle/>
          <a:p>
            <a:pPr algn="just"/>
            <a:r>
              <a:rPr lang="cs-CZ" dirty="0">
                <a:solidFill>
                  <a:srgbClr val="FFFFFF"/>
                </a:solidFill>
                <a:ea typeface="+mn-lt"/>
                <a:cs typeface="+mn-lt"/>
              </a:rPr>
              <a:t>po 1. světové válce jej vypracoval německý neurolog a psychiatr prof. Dr. Johann Heinrich </a:t>
            </a:r>
            <a:r>
              <a:rPr lang="cs-CZ" dirty="0" err="1">
                <a:solidFill>
                  <a:srgbClr val="FFFFFF"/>
                </a:solidFill>
                <a:ea typeface="+mn-lt"/>
                <a:cs typeface="+mn-lt"/>
              </a:rPr>
              <a:t>Schultz</a:t>
            </a:r>
            <a:r>
              <a:rPr lang="cs-CZ" dirty="0">
                <a:solidFill>
                  <a:srgbClr val="FFFFFF"/>
                </a:solidFill>
                <a:ea typeface="+mn-lt"/>
                <a:cs typeface="+mn-lt"/>
              </a:rPr>
              <a:t> (1884 – 1970)</a:t>
            </a:r>
            <a:endParaRPr lang="cs-CZ" dirty="0">
              <a:solidFill>
                <a:srgbClr val="FFFFFF">
                  <a:alpha val="58000"/>
                </a:srgbClr>
              </a:solidFill>
              <a:ea typeface="+mn-lt"/>
              <a:cs typeface="+mn-lt"/>
            </a:endParaRPr>
          </a:p>
          <a:p>
            <a:pPr algn="just"/>
            <a:r>
              <a:rPr lang="cs-CZ" dirty="0">
                <a:solidFill>
                  <a:srgbClr val="FFFFFF"/>
                </a:solidFill>
                <a:ea typeface="+mn-lt"/>
                <a:cs typeface="+mn-lt"/>
              </a:rPr>
              <a:t>= metoda </a:t>
            </a:r>
            <a:r>
              <a:rPr lang="cs-CZ" dirty="0" err="1">
                <a:solidFill>
                  <a:srgbClr val="FFFFFF"/>
                </a:solidFill>
                <a:highlight>
                  <a:srgbClr val="FF00FF"/>
                </a:highlight>
                <a:ea typeface="+mn-lt"/>
                <a:cs typeface="+mn-lt"/>
              </a:rPr>
              <a:t>koncentrativního</a:t>
            </a:r>
            <a:r>
              <a:rPr lang="cs-CZ" dirty="0">
                <a:solidFill>
                  <a:srgbClr val="FFFFFF"/>
                </a:solidFill>
                <a:highlight>
                  <a:srgbClr val="FF00FF"/>
                </a:highlight>
                <a:ea typeface="+mn-lt"/>
                <a:cs typeface="+mn-lt"/>
              </a:rPr>
              <a:t> </a:t>
            </a:r>
            <a:r>
              <a:rPr lang="cs-CZ" dirty="0" err="1">
                <a:solidFill>
                  <a:srgbClr val="FFFFFF"/>
                </a:solidFill>
                <a:highlight>
                  <a:srgbClr val="FF00FF"/>
                </a:highlight>
                <a:ea typeface="+mn-lt"/>
                <a:cs typeface="+mn-lt"/>
              </a:rPr>
              <a:t>sebeuvolnění</a:t>
            </a:r>
            <a:r>
              <a:rPr lang="cs-CZ" dirty="0">
                <a:solidFill>
                  <a:srgbClr val="FFFFFF"/>
                </a:solidFill>
                <a:highlight>
                  <a:srgbClr val="FF00FF"/>
                </a:highlight>
                <a:ea typeface="+mn-lt"/>
                <a:cs typeface="+mn-lt"/>
              </a:rPr>
              <a:t>:</a:t>
            </a:r>
            <a:r>
              <a:rPr lang="cs-CZ" dirty="0">
                <a:solidFill>
                  <a:srgbClr val="FFFFFF"/>
                </a:solidFill>
                <a:ea typeface="+mn-lt"/>
                <a:cs typeface="+mn-lt"/>
              </a:rPr>
              <a:t> nácvik relaxace + nácvik sebeovládání a sebeprožívání</a:t>
            </a:r>
            <a:endParaRPr lang="cs-CZ" dirty="0">
              <a:solidFill>
                <a:srgbClr val="FFFFFF">
                  <a:alpha val="58000"/>
                </a:srgbClr>
              </a:solidFill>
              <a:ea typeface="+mn-lt"/>
              <a:cs typeface="+mn-lt"/>
            </a:endParaRPr>
          </a:p>
          <a:p>
            <a:pPr algn="just"/>
            <a:r>
              <a:rPr lang="cs-CZ" dirty="0">
                <a:solidFill>
                  <a:srgbClr val="FFFFFF"/>
                </a:solidFill>
                <a:ea typeface="+mn-lt"/>
                <a:cs typeface="+mn-lt"/>
              </a:rPr>
              <a:t>= práce s mentální, vegetativní &amp; somatickou složkou zároveň:</a:t>
            </a:r>
            <a:endParaRPr lang="cs-CZ" dirty="0">
              <a:solidFill>
                <a:srgbClr val="FFFFFF">
                  <a:alpha val="58000"/>
                </a:srgbClr>
              </a:solidFill>
              <a:ea typeface="+mn-lt"/>
              <a:cs typeface="+mn-lt"/>
            </a:endParaRPr>
          </a:p>
          <a:p>
            <a:pPr lvl="1" algn="just"/>
            <a:r>
              <a:rPr lang="cs-CZ" dirty="0">
                <a:solidFill>
                  <a:srgbClr val="FFFFFF"/>
                </a:solidFill>
                <a:ea typeface="+mn-lt"/>
                <a:cs typeface="+mn-lt"/>
              </a:rPr>
              <a:t>Ovládnutím jedné sféry působíme i na obě zbývající. </a:t>
            </a:r>
          </a:p>
          <a:p>
            <a:pPr lvl="1" algn="just"/>
            <a:r>
              <a:rPr lang="cs-CZ" dirty="0">
                <a:solidFill>
                  <a:srgbClr val="FFFFFF"/>
                </a:solidFill>
                <a:ea typeface="+mn-lt"/>
                <a:cs typeface="+mn-lt"/>
              </a:rPr>
              <a:t>Nejjednodušší cesta vede přes ovládnutí oblasti motorické – svalové, reflexně tak ovlivníme i relaxování vegetativní oblasti (jinak autonomní) a zpětně oblast psychickou</a:t>
            </a:r>
            <a:endParaRPr lang="cs-CZ" dirty="0"/>
          </a:p>
          <a:p>
            <a:pPr algn="just"/>
            <a:r>
              <a:rPr lang="cs-CZ" dirty="0">
                <a:solidFill>
                  <a:srgbClr val="FFFFFF"/>
                </a:solidFill>
                <a:ea typeface="+mn-lt"/>
                <a:cs typeface="+mn-lt"/>
              </a:rPr>
              <a:t>= </a:t>
            </a:r>
            <a:r>
              <a:rPr lang="cs-CZ" dirty="0">
                <a:solidFill>
                  <a:srgbClr val="FFFFFF"/>
                </a:solidFill>
                <a:highlight>
                  <a:srgbClr val="FF00FF"/>
                </a:highlight>
                <a:ea typeface="+mn-lt"/>
                <a:cs typeface="+mn-lt"/>
              </a:rPr>
              <a:t>vypracování podmíněného reflexního spojení mezi slovem navozeným pocitem tíže a tepla &amp; relaxací svalu</a:t>
            </a:r>
            <a:endParaRPr lang="cs-CZ" dirty="0">
              <a:solidFill>
                <a:srgbClr val="FFFFFF">
                  <a:alpha val="58000"/>
                </a:srgbClr>
              </a:solidFill>
              <a:highlight>
                <a:srgbClr val="FF00FF"/>
              </a:highlight>
              <a:ea typeface="+mn-lt"/>
              <a:cs typeface="+mn-lt"/>
            </a:endParaRPr>
          </a:p>
          <a:p>
            <a:pPr algn="just"/>
            <a:r>
              <a:rPr lang="cs-CZ" dirty="0">
                <a:solidFill>
                  <a:srgbClr val="FFFFFF"/>
                </a:solidFill>
                <a:ea typeface="+mn-lt"/>
                <a:cs typeface="+mn-lt"/>
              </a:rPr>
              <a:t>Relaxace chápána jako stav vnitřního duševního soustředění při maximálním tělesném uvolnění. </a:t>
            </a:r>
            <a:endParaRPr lang="cs-CZ" dirty="0">
              <a:solidFill>
                <a:srgbClr val="FFFFFF">
                  <a:alpha val="58000"/>
                </a:srgbClr>
              </a:solidFill>
              <a:ea typeface="+mn-lt"/>
              <a:cs typeface="+mn-lt"/>
            </a:endParaRPr>
          </a:p>
          <a:p>
            <a:pPr algn="just"/>
            <a:r>
              <a:rPr lang="cs-CZ" dirty="0">
                <a:solidFill>
                  <a:srgbClr val="FFFFFF"/>
                </a:solidFill>
                <a:ea typeface="+mn-lt"/>
                <a:cs typeface="+mn-lt"/>
              </a:rPr>
              <a:t>Podmínkou relaxace je odpoutání se od vlivu vnějších podnětů. NE snažit se zbavit se myšlenek a obrazů, které přirozeně vyvstávají, ale spíše se na ně koukat jako nestranný pozorovatel a nechat je volně odplynout, až „myšlenková prázdnota“. </a:t>
            </a:r>
            <a:endParaRPr lang="cs-CZ" dirty="0">
              <a:solidFill>
                <a:srgbClr val="FFFFFF">
                  <a:alpha val="58000"/>
                </a:srgbClr>
              </a:solidFill>
              <a:ea typeface="+mn-lt"/>
              <a:cs typeface="+mn-lt"/>
            </a:endParaRPr>
          </a:p>
          <a:p>
            <a:pPr algn="just"/>
            <a:r>
              <a:rPr lang="cs-CZ" dirty="0">
                <a:solidFill>
                  <a:srgbClr val="FFFFFF"/>
                </a:solidFill>
                <a:ea typeface="+mn-lt"/>
                <a:cs typeface="+mn-lt"/>
              </a:rPr>
              <a:t>Využití </a:t>
            </a:r>
            <a:r>
              <a:rPr lang="cs-CZ" dirty="0" err="1">
                <a:solidFill>
                  <a:srgbClr val="FFFFFF"/>
                </a:solidFill>
                <a:ea typeface="+mn-lt"/>
                <a:cs typeface="+mn-lt"/>
              </a:rPr>
              <a:t>mimovolních</a:t>
            </a:r>
            <a:r>
              <a:rPr lang="cs-CZ" dirty="0">
                <a:solidFill>
                  <a:srgbClr val="FFFFFF"/>
                </a:solidFill>
                <a:ea typeface="+mn-lt"/>
                <a:cs typeface="+mn-lt"/>
              </a:rPr>
              <a:t> mechanismů tzv. </a:t>
            </a:r>
            <a:r>
              <a:rPr lang="cs-CZ" dirty="0" err="1">
                <a:solidFill>
                  <a:srgbClr val="FFFFFF"/>
                </a:solidFill>
                <a:ea typeface="+mn-lt"/>
                <a:cs typeface="+mn-lt"/>
              </a:rPr>
              <a:t>ideoplazie</a:t>
            </a:r>
            <a:r>
              <a:rPr lang="cs-CZ" dirty="0">
                <a:solidFill>
                  <a:srgbClr val="FFFFFF"/>
                </a:solidFill>
                <a:ea typeface="+mn-lt"/>
                <a:cs typeface="+mn-lt"/>
              </a:rPr>
              <a:t> (jevy ideomotorické, </a:t>
            </a:r>
            <a:r>
              <a:rPr lang="cs-CZ" dirty="0" err="1">
                <a:solidFill>
                  <a:srgbClr val="FFFFFF"/>
                </a:solidFill>
                <a:ea typeface="+mn-lt"/>
                <a:cs typeface="+mn-lt"/>
              </a:rPr>
              <a:t>ideovegetativní</a:t>
            </a:r>
            <a:r>
              <a:rPr lang="cs-CZ" dirty="0">
                <a:solidFill>
                  <a:srgbClr val="FFFFFF"/>
                </a:solidFill>
                <a:ea typeface="+mn-lt"/>
                <a:cs typeface="+mn-lt"/>
              </a:rPr>
              <a:t>, </a:t>
            </a:r>
            <a:r>
              <a:rPr lang="cs-CZ" dirty="0" err="1">
                <a:solidFill>
                  <a:srgbClr val="FFFFFF"/>
                </a:solidFill>
                <a:ea typeface="+mn-lt"/>
                <a:cs typeface="+mn-lt"/>
              </a:rPr>
              <a:t>ideoemotivní</a:t>
            </a:r>
            <a:r>
              <a:rPr lang="cs-CZ" dirty="0">
                <a:solidFill>
                  <a:srgbClr val="FFFFFF"/>
                </a:solidFill>
                <a:ea typeface="+mn-lt"/>
                <a:cs typeface="+mn-lt"/>
              </a:rPr>
              <a:t>.)</a:t>
            </a:r>
          </a:p>
          <a:p>
            <a:pPr lvl="1" algn="just"/>
            <a:r>
              <a:rPr lang="cs-CZ" dirty="0">
                <a:solidFill>
                  <a:srgbClr val="FFFFFF"/>
                </a:solidFill>
                <a:ea typeface="+mn-lt"/>
                <a:cs typeface="+mn-lt"/>
              </a:rPr>
              <a:t>úkaz, kdy velmi živé myšlenky a pevné představy mají tendenci se v reálných mezích uskutečňovat (podvědomě) </a:t>
            </a:r>
            <a:endParaRPr lang="cs-CZ">
              <a:solidFill>
                <a:srgbClr val="FFFFFF">
                  <a:alpha val="58000"/>
                </a:srgbClr>
              </a:solidFill>
              <a:ea typeface="+mn-lt"/>
              <a:cs typeface="+mn-lt"/>
            </a:endParaRPr>
          </a:p>
          <a:p>
            <a:pPr lvl="1" algn="just"/>
            <a:r>
              <a:rPr lang="cs-CZ" dirty="0">
                <a:solidFill>
                  <a:srgbClr val="FFFFFF"/>
                </a:solidFill>
                <a:ea typeface="+mn-lt"/>
                <a:cs typeface="+mn-lt"/>
              </a:rPr>
              <a:t>např. představa běhu způsobí zvýšení TK, SF &amp; zvýšení tonu svalových vláken; představa jídla způsobí reakci trávicích orgánů</a:t>
            </a:r>
            <a:endParaRPr lang="cs-CZ" dirty="0">
              <a:solidFill>
                <a:srgbClr val="FFFFFF">
                  <a:alpha val="58000"/>
                </a:srgbClr>
              </a:solidFill>
            </a:endParaRPr>
          </a:p>
          <a:p>
            <a:pPr algn="just"/>
            <a:endParaRPr lang="cs-CZ" dirty="0">
              <a:solidFill>
                <a:srgbClr val="FFFFFF">
                  <a:alpha val="58000"/>
                </a:srgbClr>
              </a:solidFill>
            </a:endParaRPr>
          </a:p>
          <a:p>
            <a:pPr algn="just"/>
            <a:endParaRPr lang="cs-CZ" dirty="0">
              <a:solidFill>
                <a:srgbClr val="FFFFFF">
                  <a:alpha val="58000"/>
                </a:srgbClr>
              </a:solidFill>
            </a:endParaRPr>
          </a:p>
        </p:txBody>
      </p:sp>
    </p:spTree>
    <p:extLst>
      <p:ext uri="{BB962C8B-B14F-4D97-AF65-F5344CB8AC3E}">
        <p14:creationId xmlns:p14="http://schemas.microsoft.com/office/powerpoint/2010/main" val="277667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480150F7-A642-4238-A625-DF4651E88D39}"/>
              </a:ext>
            </a:extLst>
          </p:cNvPr>
          <p:cNvSpPr>
            <a:spLocks noGrp="1"/>
          </p:cNvSpPr>
          <p:nvPr>
            <p:ph type="title"/>
          </p:nvPr>
        </p:nvSpPr>
        <p:spPr>
          <a:xfrm>
            <a:off x="720000" y="619201"/>
            <a:ext cx="3095626" cy="3238964"/>
          </a:xfrm>
        </p:spPr>
        <p:txBody>
          <a:bodyPr>
            <a:normAutofit/>
          </a:bodyPr>
          <a:lstStyle/>
          <a:p>
            <a:r>
              <a:rPr lang="cs-CZ" sz="6000" dirty="0"/>
              <a:t>SAT</a:t>
            </a:r>
          </a:p>
        </p:txBody>
      </p:sp>
      <p:sp>
        <p:nvSpPr>
          <p:cNvPr id="14"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ástupný obsah 2">
            <a:extLst>
              <a:ext uri="{FF2B5EF4-FFF2-40B4-BE49-F238E27FC236}">
                <a16:creationId xmlns:a16="http://schemas.microsoft.com/office/drawing/2014/main" id="{CBC36B18-9924-4778-A397-088A374B3784}"/>
              </a:ext>
            </a:extLst>
          </p:cNvPr>
          <p:cNvSpPr>
            <a:spLocks noGrp="1"/>
          </p:cNvSpPr>
          <p:nvPr>
            <p:ph idx="1"/>
          </p:nvPr>
        </p:nvSpPr>
        <p:spPr>
          <a:xfrm>
            <a:off x="4548188" y="622055"/>
            <a:ext cx="6900137" cy="5943555"/>
          </a:xfrm>
        </p:spPr>
        <p:txBody>
          <a:bodyPr vert="horz" lIns="0" tIns="0" rIns="0" bIns="0" rtlCol="0" anchor="t">
            <a:normAutofit/>
          </a:bodyPr>
          <a:lstStyle/>
          <a:p>
            <a:pPr algn="just"/>
            <a:endParaRPr lang="cs-CZ" dirty="0">
              <a:solidFill>
                <a:srgbClr val="FFFFFF"/>
              </a:solidFill>
              <a:ea typeface="+mn-lt"/>
              <a:cs typeface="+mn-lt"/>
            </a:endParaRPr>
          </a:p>
          <a:p>
            <a:pPr algn="just"/>
            <a:r>
              <a:rPr lang="cs-CZ" dirty="0">
                <a:solidFill>
                  <a:srgbClr val="FFFFFF"/>
                </a:solidFill>
              </a:rPr>
              <a:t>Přesouvání pocitu tíže = postupné uvolňování napětí v pohybovém systému = pozitivní ovlivňování autonomních funkcí</a:t>
            </a:r>
            <a:endParaRPr lang="cs-CZ" dirty="0">
              <a:solidFill>
                <a:srgbClr val="FFFFFF">
                  <a:alpha val="58000"/>
                </a:srgbClr>
              </a:solidFill>
            </a:endParaRPr>
          </a:p>
          <a:p>
            <a:pPr algn="just"/>
            <a:r>
              <a:rPr lang="cs-CZ" dirty="0">
                <a:ea typeface="+mn-lt"/>
                <a:cs typeface="+mn-lt"/>
              </a:rPr>
              <a:t>První tři formule terapie (tíha, teplo, klidný dech) spolu s formulí klidu jsou nejdůležitější a také nejsnazší.</a:t>
            </a:r>
            <a:endParaRPr lang="cs-CZ" dirty="0">
              <a:solidFill>
                <a:srgbClr val="FFFFFF">
                  <a:alpha val="58000"/>
                </a:srgbClr>
              </a:solidFill>
              <a:ea typeface="+mn-lt"/>
              <a:cs typeface="+mn-lt"/>
            </a:endParaRPr>
          </a:p>
          <a:p>
            <a:pPr algn="just"/>
            <a:r>
              <a:rPr lang="cs-CZ" dirty="0">
                <a:solidFill>
                  <a:srgbClr val="FFFFFF"/>
                </a:solidFill>
                <a:ea typeface="+mn-lt"/>
                <a:cs typeface="+mn-lt"/>
              </a:rPr>
              <a:t>Pocit tíhy vzniká při uvolnění svalů a pocit tepla při vazodilataci.</a:t>
            </a:r>
            <a:endParaRPr lang="cs-CZ" dirty="0">
              <a:solidFill>
                <a:srgbClr val="FFFFFF"/>
              </a:solidFill>
            </a:endParaRPr>
          </a:p>
          <a:p>
            <a:pPr algn="just"/>
            <a:r>
              <a:rPr lang="cs-CZ" dirty="0">
                <a:solidFill>
                  <a:srgbClr val="FFFFFF"/>
                </a:solidFill>
              </a:rPr>
              <a:t>Pro regeneraci psychických sil, k zlepšení psychosomatických reakcí</a:t>
            </a:r>
            <a:endParaRPr lang="cs-CZ" dirty="0">
              <a:solidFill>
                <a:srgbClr val="FFFFFF">
                  <a:alpha val="58000"/>
                </a:srgbClr>
              </a:solidFill>
            </a:endParaRPr>
          </a:p>
          <a:p>
            <a:pPr algn="just"/>
            <a:r>
              <a:rPr lang="cs-CZ" dirty="0">
                <a:solidFill>
                  <a:srgbClr val="FFFFFF"/>
                </a:solidFill>
              </a:rPr>
              <a:t>Podmínky:</a:t>
            </a:r>
            <a:endParaRPr lang="cs-CZ">
              <a:solidFill>
                <a:srgbClr val="FFFFFF">
                  <a:alpha val="58000"/>
                </a:srgbClr>
              </a:solidFill>
            </a:endParaRPr>
          </a:p>
          <a:p>
            <a:pPr lvl="1" algn="just"/>
            <a:r>
              <a:rPr lang="cs-CZ" dirty="0">
                <a:solidFill>
                  <a:srgbClr val="FFFFFF"/>
                </a:solidFill>
              </a:rPr>
              <a:t>motivace, poloha těla umožňující co největší relaxaci svalstva, zavření očí (vyloučení zrakových podnětů), vhodná místnost (teplota)</a:t>
            </a:r>
            <a:endParaRPr lang="cs-CZ" dirty="0">
              <a:solidFill>
                <a:srgbClr val="FFFFFF">
                  <a:alpha val="58000"/>
                </a:srgbClr>
              </a:solidFill>
            </a:endParaRPr>
          </a:p>
          <a:p>
            <a:pPr algn="just"/>
            <a:endParaRPr lang="cs-CZ">
              <a:solidFill>
                <a:srgbClr val="FFFFFF">
                  <a:alpha val="58000"/>
                </a:srgbClr>
              </a:solidFill>
            </a:endParaRPr>
          </a:p>
        </p:txBody>
      </p:sp>
    </p:spTree>
    <p:extLst>
      <p:ext uri="{BB962C8B-B14F-4D97-AF65-F5344CB8AC3E}">
        <p14:creationId xmlns:p14="http://schemas.microsoft.com/office/powerpoint/2010/main" val="64836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532A73-CC48-4B70-913D-D8D4400F8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BD58E3A-03F8-4027-A4C8-1E058ED85CE8}"/>
              </a:ext>
            </a:extLst>
          </p:cNvPr>
          <p:cNvSpPr>
            <a:spLocks noGrp="1"/>
          </p:cNvSpPr>
          <p:nvPr>
            <p:ph type="title"/>
          </p:nvPr>
        </p:nvSpPr>
        <p:spPr>
          <a:xfrm>
            <a:off x="385183" y="723109"/>
            <a:ext cx="3788644" cy="5510138"/>
          </a:xfrm>
        </p:spPr>
        <p:txBody>
          <a:bodyPr>
            <a:normAutofit/>
          </a:bodyPr>
          <a:lstStyle/>
          <a:p>
            <a:pPr algn="ctr"/>
            <a:r>
              <a:rPr lang="cs-CZ" dirty="0"/>
              <a:t>AUTOGENNÍ TRÉNINK PŘÍKLAD CVIČENÍ (6 ČÁSTÍ) V PRVNÍ ÚROVNI</a:t>
            </a:r>
          </a:p>
        </p:txBody>
      </p:sp>
      <p:graphicFrame>
        <p:nvGraphicFramePr>
          <p:cNvPr id="14" name="Zástupný obsah 2">
            <a:extLst>
              <a:ext uri="{FF2B5EF4-FFF2-40B4-BE49-F238E27FC236}">
                <a16:creationId xmlns:a16="http://schemas.microsoft.com/office/drawing/2014/main" id="{7B1251B8-BF08-498B-AA8D-5AED50B1526A}"/>
              </a:ext>
            </a:extLst>
          </p:cNvPr>
          <p:cNvGraphicFramePr>
            <a:graphicFrameLocks noGrp="1"/>
          </p:cNvGraphicFramePr>
          <p:nvPr>
            <p:ph idx="1"/>
            <p:extLst>
              <p:ext uri="{D42A27DB-BD31-4B8C-83A1-F6EECF244321}">
                <p14:modId xmlns:p14="http://schemas.microsoft.com/office/powerpoint/2010/main" val="2606290333"/>
              </p:ext>
            </p:extLst>
          </p:nvPr>
        </p:nvGraphicFramePr>
        <p:xfrm>
          <a:off x="4548189" y="728664"/>
          <a:ext cx="6900862" cy="540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01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5C166A-AA88-4E4D-9120-8A6E55303215}"/>
              </a:ext>
            </a:extLst>
          </p:cNvPr>
          <p:cNvSpPr>
            <a:spLocks noGrp="1"/>
          </p:cNvSpPr>
          <p:nvPr>
            <p:ph type="title"/>
          </p:nvPr>
        </p:nvSpPr>
        <p:spPr>
          <a:xfrm>
            <a:off x="731545" y="215109"/>
            <a:ext cx="10728322" cy="738419"/>
          </a:xfrm>
        </p:spPr>
        <p:txBody>
          <a:bodyPr/>
          <a:lstStyle/>
          <a:p>
            <a:r>
              <a:rPr lang="cs-CZ" dirty="0"/>
              <a:t>SCHULTZŮV AUTOGENNÍ TRÉNINK</a:t>
            </a:r>
          </a:p>
        </p:txBody>
      </p:sp>
      <p:sp>
        <p:nvSpPr>
          <p:cNvPr id="3" name="Zástupný obsah 2">
            <a:extLst>
              <a:ext uri="{FF2B5EF4-FFF2-40B4-BE49-F238E27FC236}">
                <a16:creationId xmlns:a16="http://schemas.microsoft.com/office/drawing/2014/main" id="{54303D7C-B100-4145-B030-ED4453C63D16}"/>
              </a:ext>
            </a:extLst>
          </p:cNvPr>
          <p:cNvSpPr>
            <a:spLocks noGrp="1"/>
          </p:cNvSpPr>
          <p:nvPr>
            <p:ph idx="1"/>
          </p:nvPr>
        </p:nvSpPr>
        <p:spPr>
          <a:xfrm>
            <a:off x="177364" y="948328"/>
            <a:ext cx="11409506" cy="5848191"/>
          </a:xfrm>
        </p:spPr>
        <p:txBody>
          <a:bodyPr vert="horz" lIns="0" tIns="0" rIns="0" bIns="0" rtlCol="0" anchor="t">
            <a:normAutofit fontScale="70000" lnSpcReduction="20000"/>
          </a:bodyPr>
          <a:lstStyle/>
          <a:p>
            <a:pPr algn="just"/>
            <a:r>
              <a:rPr lang="cs-CZ" b="1" u="sng" dirty="0">
                <a:solidFill>
                  <a:srgbClr val="FFFFFF"/>
                </a:solidFill>
                <a:ea typeface="+mn-lt"/>
                <a:cs typeface="+mn-lt"/>
              </a:rPr>
              <a:t>Dělíme na 3 úrovně</a:t>
            </a:r>
            <a:endParaRPr lang="cs-CZ" b="1" u="sng" dirty="0">
              <a:solidFill>
                <a:srgbClr val="FFFFFF">
                  <a:alpha val="58000"/>
                </a:srgbClr>
              </a:solidFill>
              <a:ea typeface="+mn-lt"/>
              <a:cs typeface="+mn-lt"/>
            </a:endParaRPr>
          </a:p>
          <a:p>
            <a:pPr algn="just"/>
            <a:r>
              <a:rPr lang="cs-CZ" b="1" u="sng" dirty="0">
                <a:solidFill>
                  <a:srgbClr val="FFFFFF"/>
                </a:solidFill>
                <a:ea typeface="+mn-lt"/>
                <a:cs typeface="+mn-lt"/>
              </a:rPr>
              <a:t>1.) První úroveň: = postupném navození šesti pocitů:</a:t>
            </a:r>
            <a:r>
              <a:rPr lang="cs-CZ" dirty="0">
                <a:solidFill>
                  <a:srgbClr val="FFFFFF"/>
                </a:solidFill>
                <a:ea typeface="+mn-lt"/>
                <a:cs typeface="+mn-lt"/>
              </a:rPr>
              <a:t> </a:t>
            </a:r>
            <a:endParaRPr lang="cs-CZ">
              <a:solidFill>
                <a:srgbClr val="FFFFFF">
                  <a:alpha val="58000"/>
                </a:srgbClr>
              </a:solidFill>
              <a:ea typeface="+mn-lt"/>
              <a:cs typeface="+mn-lt"/>
            </a:endParaRPr>
          </a:p>
          <a:p>
            <a:pPr lvl="1" algn="just"/>
            <a:r>
              <a:rPr lang="cs-CZ" dirty="0">
                <a:solidFill>
                  <a:srgbClr val="FFFFFF"/>
                </a:solidFill>
                <a:ea typeface="+mn-lt"/>
                <a:cs typeface="+mn-lt"/>
              </a:rPr>
              <a:t>A) pocitu tíže těla „pravá ruka je těžká“</a:t>
            </a:r>
            <a:endParaRPr lang="cs-CZ" dirty="0">
              <a:solidFill>
                <a:srgbClr val="FFFFFF">
                  <a:alpha val="58000"/>
                </a:srgbClr>
              </a:solidFill>
              <a:ea typeface="+mn-lt"/>
              <a:cs typeface="+mn-lt"/>
            </a:endParaRPr>
          </a:p>
          <a:p>
            <a:pPr lvl="1" algn="just"/>
            <a:r>
              <a:rPr lang="cs-CZ" dirty="0">
                <a:solidFill>
                  <a:srgbClr val="FFFFFF"/>
                </a:solidFill>
                <a:ea typeface="+mn-lt"/>
                <a:cs typeface="+mn-lt"/>
              </a:rPr>
              <a:t>B) pocitu příjemného tepla v končetinách</a:t>
            </a:r>
            <a:endParaRPr lang="cs-CZ" dirty="0">
              <a:solidFill>
                <a:srgbClr val="FFFFFF">
                  <a:alpha val="58000"/>
                </a:srgbClr>
              </a:solidFill>
              <a:ea typeface="+mn-lt"/>
              <a:cs typeface="+mn-lt"/>
            </a:endParaRPr>
          </a:p>
          <a:p>
            <a:pPr lvl="1" algn="just"/>
            <a:r>
              <a:rPr lang="cs-CZ" dirty="0">
                <a:solidFill>
                  <a:srgbClr val="FFFFFF"/>
                </a:solidFill>
                <a:ea typeface="+mn-lt"/>
                <a:cs typeface="+mn-lt"/>
              </a:rPr>
              <a:t>C) koncentrace na dech: pocit harmonického a klidného dýchání</a:t>
            </a:r>
            <a:endParaRPr lang="cs-CZ" dirty="0">
              <a:solidFill>
                <a:srgbClr val="FFFFFF">
                  <a:alpha val="58000"/>
                </a:srgbClr>
              </a:solidFill>
              <a:ea typeface="+mn-lt"/>
              <a:cs typeface="+mn-lt"/>
            </a:endParaRPr>
          </a:p>
          <a:p>
            <a:pPr lvl="1" algn="just"/>
            <a:r>
              <a:rPr lang="cs-CZ" dirty="0">
                <a:solidFill>
                  <a:srgbClr val="FFFFFF"/>
                </a:solidFill>
                <a:ea typeface="+mn-lt"/>
                <a:cs typeface="+mn-lt"/>
              </a:rPr>
              <a:t>D)  pocit pravidelné srdeční činnosti</a:t>
            </a:r>
            <a:endParaRPr lang="cs-CZ" dirty="0">
              <a:solidFill>
                <a:srgbClr val="FFFFFF">
                  <a:alpha val="58000"/>
                </a:srgbClr>
              </a:solidFill>
              <a:ea typeface="+mn-lt"/>
              <a:cs typeface="+mn-lt"/>
            </a:endParaRPr>
          </a:p>
          <a:p>
            <a:pPr lvl="1" algn="just"/>
            <a:r>
              <a:rPr lang="cs-CZ" dirty="0">
                <a:solidFill>
                  <a:srgbClr val="FFFFFF"/>
                </a:solidFill>
                <a:ea typeface="+mn-lt"/>
                <a:cs typeface="+mn-lt"/>
              </a:rPr>
              <a:t>E) pocit tepla v oblasti </a:t>
            </a:r>
            <a:r>
              <a:rPr lang="cs-CZ" dirty="0" err="1">
                <a:solidFill>
                  <a:srgbClr val="FFFFFF"/>
                </a:solidFill>
                <a:ea typeface="+mn-lt"/>
                <a:cs typeface="+mn-lt"/>
              </a:rPr>
              <a:t>solar</a:t>
            </a:r>
            <a:r>
              <a:rPr lang="cs-CZ" dirty="0">
                <a:solidFill>
                  <a:srgbClr val="FFFFFF"/>
                </a:solidFill>
                <a:ea typeface="+mn-lt"/>
                <a:cs typeface="+mn-lt"/>
              </a:rPr>
              <a:t> plexus (příjemné teplo uvnitř těla) </a:t>
            </a:r>
            <a:endParaRPr lang="cs-CZ">
              <a:solidFill>
                <a:srgbClr val="FFFFFF">
                  <a:alpha val="58000"/>
                </a:srgbClr>
              </a:solidFill>
              <a:ea typeface="+mn-lt"/>
              <a:cs typeface="+mn-lt"/>
            </a:endParaRPr>
          </a:p>
          <a:p>
            <a:pPr lvl="1" algn="just"/>
            <a:r>
              <a:rPr lang="cs-CZ" dirty="0">
                <a:solidFill>
                  <a:srgbClr val="FFFFFF"/>
                </a:solidFill>
                <a:ea typeface="+mn-lt"/>
                <a:cs typeface="+mn-lt"/>
              </a:rPr>
              <a:t>F) pocit příjemně chladného čela</a:t>
            </a:r>
            <a:endParaRPr lang="cs-CZ" dirty="0">
              <a:solidFill>
                <a:srgbClr val="FFFFFF">
                  <a:alpha val="58000"/>
                </a:srgbClr>
              </a:solidFill>
              <a:ea typeface="+mn-lt"/>
              <a:cs typeface="+mn-lt"/>
            </a:endParaRPr>
          </a:p>
          <a:p>
            <a:pPr algn="just"/>
            <a:r>
              <a:rPr lang="cs-CZ" b="1" u="sng" dirty="0">
                <a:solidFill>
                  <a:srgbClr val="FFFFFF"/>
                </a:solidFill>
                <a:ea typeface="+mn-lt"/>
                <a:cs typeface="+mn-lt"/>
              </a:rPr>
              <a:t>2.) Druhá úroveň: = pracuje s více složkami – cílem procesu je tzv. </a:t>
            </a:r>
            <a:r>
              <a:rPr lang="cs-CZ" b="1" u="sng" dirty="0" err="1">
                <a:solidFill>
                  <a:srgbClr val="FFFFFF"/>
                </a:solidFill>
                <a:ea typeface="+mn-lt"/>
                <a:cs typeface="+mn-lt"/>
              </a:rPr>
              <a:t>stenizace</a:t>
            </a:r>
            <a:r>
              <a:rPr lang="cs-CZ" b="1" u="sng" dirty="0">
                <a:solidFill>
                  <a:srgbClr val="FFFFFF"/>
                </a:solidFill>
                <a:ea typeface="+mn-lt"/>
                <a:cs typeface="+mn-lt"/>
              </a:rPr>
              <a:t> a aktivizace</a:t>
            </a:r>
            <a:r>
              <a:rPr lang="cs-CZ" dirty="0">
                <a:solidFill>
                  <a:srgbClr val="FFFFFF"/>
                </a:solidFill>
                <a:ea typeface="+mn-lt"/>
                <a:cs typeface="+mn-lt"/>
              </a:rPr>
              <a:t> </a:t>
            </a:r>
            <a:endParaRPr lang="cs-CZ" dirty="0">
              <a:solidFill>
                <a:srgbClr val="FFFFFF">
                  <a:alpha val="58000"/>
                </a:srgbClr>
              </a:solidFill>
              <a:ea typeface="+mn-lt"/>
              <a:cs typeface="+mn-lt"/>
            </a:endParaRPr>
          </a:p>
          <a:p>
            <a:pPr lvl="1" algn="just"/>
            <a:r>
              <a:rPr lang="cs-CZ" dirty="0">
                <a:solidFill>
                  <a:srgbClr val="FFFFFF"/>
                </a:solidFill>
                <a:ea typeface="+mn-lt"/>
                <a:cs typeface="+mn-lt"/>
              </a:rPr>
              <a:t>vytváření individuálních formulek, které myjí být kladné, jasné. Např.: „Jsem energický a rozhodný“. </a:t>
            </a:r>
            <a:endParaRPr lang="cs-CZ" dirty="0">
              <a:solidFill>
                <a:srgbClr val="FFFFFF">
                  <a:alpha val="58000"/>
                </a:srgbClr>
              </a:solidFill>
              <a:ea typeface="+mn-lt"/>
              <a:cs typeface="+mn-lt"/>
            </a:endParaRPr>
          </a:p>
          <a:p>
            <a:pPr lvl="1" algn="just"/>
            <a:r>
              <a:rPr lang="cs-CZ" dirty="0">
                <a:solidFill>
                  <a:srgbClr val="FFFFFF"/>
                </a:solidFill>
                <a:ea typeface="+mn-lt"/>
                <a:cs typeface="+mn-lt"/>
              </a:rPr>
              <a:t>formulky jsou zaměřeny na odstraňování konkrétních obtíží nebo mohou napomáhat dosažení žádoucích vlastností</a:t>
            </a:r>
            <a:endParaRPr lang="cs-CZ" dirty="0">
              <a:solidFill>
                <a:srgbClr val="FFFFFF">
                  <a:alpha val="58000"/>
                </a:srgbClr>
              </a:solidFill>
              <a:ea typeface="+mn-lt"/>
              <a:cs typeface="+mn-lt"/>
            </a:endParaRPr>
          </a:p>
          <a:p>
            <a:pPr lvl="1" algn="just"/>
            <a:r>
              <a:rPr lang="cs-CZ" b="1" u="sng" dirty="0" err="1">
                <a:solidFill>
                  <a:srgbClr val="FFFFFF"/>
                </a:solidFill>
                <a:ea typeface="+mn-lt"/>
                <a:cs typeface="+mn-lt"/>
              </a:rPr>
              <a:t>Stenizace</a:t>
            </a:r>
            <a:r>
              <a:rPr lang="cs-CZ" b="1" u="sng" dirty="0">
                <a:solidFill>
                  <a:srgbClr val="FFFFFF"/>
                </a:solidFill>
                <a:ea typeface="+mn-lt"/>
                <a:cs typeface="+mn-lt"/>
              </a:rPr>
              <a:t>:</a:t>
            </a:r>
            <a:r>
              <a:rPr lang="cs-CZ" dirty="0">
                <a:solidFill>
                  <a:srgbClr val="FFFFFF"/>
                </a:solidFill>
                <a:ea typeface="+mn-lt"/>
                <a:cs typeface="+mn-lt"/>
              </a:rPr>
              <a:t> Pracuje se třemi centry: spodní pánevní, střední trupové a horní hlavové. Výsledkem je posílení a vyrovnání ega spolu se schopností chladného uvažování a rozhodování</a:t>
            </a:r>
            <a:endParaRPr lang="cs-CZ" dirty="0">
              <a:solidFill>
                <a:srgbClr val="FFFFFF">
                  <a:alpha val="58000"/>
                </a:srgbClr>
              </a:solidFill>
              <a:ea typeface="+mn-lt"/>
              <a:cs typeface="+mn-lt"/>
            </a:endParaRPr>
          </a:p>
          <a:p>
            <a:pPr lvl="1" algn="just"/>
            <a:r>
              <a:rPr lang="cs-CZ" b="1" u="sng" dirty="0">
                <a:solidFill>
                  <a:srgbClr val="FFFFFF"/>
                </a:solidFill>
                <a:ea typeface="+mn-lt"/>
                <a:cs typeface="+mn-lt"/>
              </a:rPr>
              <a:t>Aktivace:</a:t>
            </a:r>
            <a:r>
              <a:rPr lang="cs-CZ" dirty="0">
                <a:solidFill>
                  <a:srgbClr val="FFFFFF"/>
                </a:solidFill>
                <a:ea typeface="+mn-lt"/>
                <a:cs typeface="+mn-lt"/>
              </a:rPr>
              <a:t> = sebrání vnitřních sil a jejich zaměření žádoucím směrem</a:t>
            </a:r>
            <a:endParaRPr lang="cs-CZ" dirty="0">
              <a:solidFill>
                <a:srgbClr val="FFFFFF">
                  <a:alpha val="58000"/>
                </a:srgbClr>
              </a:solidFill>
            </a:endParaRPr>
          </a:p>
          <a:p>
            <a:pPr algn="just"/>
            <a:r>
              <a:rPr lang="cs-CZ" b="1" u="sng" dirty="0">
                <a:solidFill>
                  <a:srgbClr val="FFFFFF"/>
                </a:solidFill>
                <a:ea typeface="+mn-lt"/>
                <a:cs typeface="+mn-lt"/>
              </a:rPr>
              <a:t>3.) Třetí úroveň: = pracuje výhradně s psychickými procesy, vede k sebepoznání, ozdravění a zdokonalení sebe sama. Pacient by měl být v této úrovni schopen komunikovat i se svým nevědomím. </a:t>
            </a:r>
          </a:p>
          <a:p>
            <a:pPr lvl="1" algn="just"/>
            <a:r>
              <a:rPr lang="cs-CZ" dirty="0">
                <a:solidFill>
                  <a:srgbClr val="FFFFFF"/>
                </a:solidFill>
                <a:ea typeface="+mn-lt"/>
                <a:cs typeface="+mn-lt"/>
              </a:rPr>
              <a:t>cílené vizualizace: cílem je dobrat se hlubších mechanismů vědomé i nevědomé oblasti duševna a působit tak na jeho zlepšení – ozdravění a zdokonalení.</a:t>
            </a:r>
          </a:p>
          <a:p>
            <a:pPr algn="just"/>
            <a:endParaRPr lang="cs-CZ" dirty="0">
              <a:solidFill>
                <a:srgbClr val="FFFFFF"/>
              </a:solidFill>
              <a:ea typeface="+mn-lt"/>
              <a:cs typeface="+mn-lt"/>
            </a:endParaRPr>
          </a:p>
          <a:p>
            <a:pPr algn="just"/>
            <a:r>
              <a:rPr lang="cs-CZ" dirty="0">
                <a:solidFill>
                  <a:srgbClr val="FFFFFF"/>
                </a:solidFill>
                <a:ea typeface="+mn-lt"/>
                <a:cs typeface="+mn-lt"/>
              </a:rPr>
              <a:t>Pozn.: Od druhé úrovně nepracujeme pouze s relaxací, ale i duševními procesy, třetí úroveň zahrnuje i nevědomé procesy. </a:t>
            </a:r>
            <a:endParaRPr lang="cs-CZ">
              <a:solidFill>
                <a:srgbClr val="FFFFFF">
                  <a:alpha val="58000"/>
                </a:srgbClr>
              </a:solidFill>
            </a:endParaRPr>
          </a:p>
        </p:txBody>
      </p:sp>
    </p:spTree>
    <p:extLst>
      <p:ext uri="{BB962C8B-B14F-4D97-AF65-F5344CB8AC3E}">
        <p14:creationId xmlns:p14="http://schemas.microsoft.com/office/powerpoint/2010/main" val="83248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E3410527-C507-4C9F-B5C0-60AFEBD46928}"/>
              </a:ext>
            </a:extLst>
          </p:cNvPr>
          <p:cNvSpPr>
            <a:spLocks noGrp="1"/>
          </p:cNvSpPr>
          <p:nvPr>
            <p:ph type="title"/>
          </p:nvPr>
        </p:nvSpPr>
        <p:spPr>
          <a:xfrm>
            <a:off x="720000" y="619201"/>
            <a:ext cx="5003800" cy="1477328"/>
          </a:xfrm>
        </p:spPr>
        <p:txBody>
          <a:bodyPr>
            <a:normAutofit/>
          </a:bodyPr>
          <a:lstStyle/>
          <a:p>
            <a:r>
              <a:rPr lang="cs-CZ" dirty="0"/>
              <a:t>PROGRESIVNÍ RELAXACE (E. JACOBSON)</a:t>
            </a:r>
          </a:p>
        </p:txBody>
      </p:sp>
      <p:pic>
        <p:nvPicPr>
          <p:cNvPr id="4" name="Obrázek 4">
            <a:extLst>
              <a:ext uri="{FF2B5EF4-FFF2-40B4-BE49-F238E27FC236}">
                <a16:creationId xmlns:a16="http://schemas.microsoft.com/office/drawing/2014/main" id="{B7602FC8-620A-400B-8396-DB5363559B44}"/>
              </a:ext>
            </a:extLst>
          </p:cNvPr>
          <p:cNvPicPr>
            <a:picLocks noChangeAspect="1"/>
          </p:cNvPicPr>
          <p:nvPr/>
        </p:nvPicPr>
        <p:blipFill>
          <a:blip r:embed="rId2"/>
          <a:stretch>
            <a:fillRect/>
          </a:stretch>
        </p:blipFill>
        <p:spPr>
          <a:xfrm>
            <a:off x="720000" y="3428179"/>
            <a:ext cx="5015639" cy="1918481"/>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BF2D031E-FE27-410D-86C3-BD47880A481A}"/>
              </a:ext>
            </a:extLst>
          </p:cNvPr>
          <p:cNvSpPr>
            <a:spLocks noGrp="1"/>
          </p:cNvSpPr>
          <p:nvPr>
            <p:ph idx="1"/>
          </p:nvPr>
        </p:nvSpPr>
        <p:spPr>
          <a:xfrm>
            <a:off x="6480000" y="622055"/>
            <a:ext cx="5292143" cy="5724191"/>
          </a:xfrm>
        </p:spPr>
        <p:txBody>
          <a:bodyPr vert="horz" lIns="0" tIns="0" rIns="0" bIns="0" rtlCol="0" anchor="t">
            <a:normAutofit/>
          </a:bodyPr>
          <a:lstStyle/>
          <a:p>
            <a:pPr algn="just">
              <a:lnSpc>
                <a:spcPct val="110000"/>
              </a:lnSpc>
            </a:pPr>
            <a:r>
              <a:rPr lang="cs-CZ" sz="1700" dirty="0">
                <a:solidFill>
                  <a:srgbClr val="FFFFFF"/>
                </a:solidFill>
              </a:rPr>
              <a:t>= vypěstování schopnosti vnímat &amp; rozlišit jemné rozdíly napětí vlastního svalstva</a:t>
            </a:r>
            <a:endParaRPr lang="cs-CZ" dirty="0">
              <a:solidFill>
                <a:srgbClr val="FFFFFF"/>
              </a:solidFill>
            </a:endParaRPr>
          </a:p>
          <a:p>
            <a:pPr algn="just">
              <a:lnSpc>
                <a:spcPct val="110000"/>
              </a:lnSpc>
            </a:pPr>
            <a:r>
              <a:rPr lang="cs-CZ" sz="1700" dirty="0">
                <a:solidFill>
                  <a:srgbClr val="FFFFFF"/>
                </a:solidFill>
              </a:rPr>
              <a:t>= schopnost úmyslně uvolňovat fyzické i psychické napětí</a:t>
            </a:r>
          </a:p>
          <a:p>
            <a:pPr algn="just">
              <a:lnSpc>
                <a:spcPct val="110000"/>
              </a:lnSpc>
            </a:pPr>
            <a:r>
              <a:rPr lang="cs-CZ" sz="1700" dirty="0">
                <a:solidFill>
                  <a:srgbClr val="FFFFFF"/>
                </a:solidFill>
              </a:rPr>
              <a:t>Využití principu</a:t>
            </a:r>
            <a:r>
              <a:rPr lang="cs-CZ" sz="1700" dirty="0">
                <a:solidFill>
                  <a:srgbClr val="FFFFFF"/>
                </a:solidFill>
                <a:highlight>
                  <a:srgbClr val="FF00FF"/>
                </a:highlight>
              </a:rPr>
              <a:t> NÁSLEDNÉ INDUKCE</a:t>
            </a:r>
          </a:p>
          <a:p>
            <a:pPr algn="just">
              <a:lnSpc>
                <a:spcPct val="110000"/>
              </a:lnSpc>
            </a:pPr>
            <a:r>
              <a:rPr lang="cs-CZ" sz="1700" dirty="0">
                <a:solidFill>
                  <a:srgbClr val="FFFFFF"/>
                </a:solidFill>
                <a:highlight>
                  <a:srgbClr val="FF00FF"/>
                </a:highlight>
              </a:rPr>
              <a:t>1. úroveň: Izometrická kontrakce</a:t>
            </a:r>
            <a:r>
              <a:rPr lang="cs-CZ" sz="1700" dirty="0">
                <a:solidFill>
                  <a:srgbClr val="FFFFFF"/>
                </a:solidFill>
              </a:rPr>
              <a:t> určité skupiny svalů za níž </a:t>
            </a:r>
            <a:r>
              <a:rPr lang="cs-CZ" sz="1700" dirty="0">
                <a:solidFill>
                  <a:srgbClr val="FFFFFF"/>
                </a:solidFill>
                <a:highlight>
                  <a:srgbClr val="FF00FF"/>
                </a:highlight>
              </a:rPr>
              <a:t>následuje relaxace</a:t>
            </a:r>
            <a:r>
              <a:rPr lang="cs-CZ" sz="1700" dirty="0">
                <a:solidFill>
                  <a:srgbClr val="FFFFFF"/>
                </a:solidFill>
              </a:rPr>
              <a:t> (1 cyklus trvá cca 1 minutu</a:t>
            </a:r>
            <a:r>
              <a:rPr lang="cs-CZ" sz="1700" dirty="0">
                <a:solidFill>
                  <a:srgbClr val="FFFFFF"/>
                </a:solidFill>
                <a:ea typeface="+mn-lt"/>
                <a:cs typeface="+mn-lt"/>
              </a:rPr>
              <a:t>) &amp; nutné uvědomění si této změny (tenze &amp; relaxace ve svalu)</a:t>
            </a:r>
          </a:p>
          <a:p>
            <a:pPr algn="just">
              <a:lnSpc>
                <a:spcPct val="110000"/>
              </a:lnSpc>
            </a:pPr>
            <a:r>
              <a:rPr lang="cs-CZ" sz="1700" dirty="0">
                <a:solidFill>
                  <a:srgbClr val="FFFFFF"/>
                </a:solidFill>
              </a:rPr>
              <a:t>Postup od periferie k pletencům</a:t>
            </a:r>
          </a:p>
          <a:p>
            <a:pPr algn="just">
              <a:lnSpc>
                <a:spcPct val="110000"/>
              </a:lnSpc>
            </a:pPr>
            <a:r>
              <a:rPr lang="cs-CZ" sz="1700" dirty="0">
                <a:solidFill>
                  <a:srgbClr val="FFFFFF"/>
                </a:solidFill>
                <a:ea typeface="+mn-lt"/>
                <a:cs typeface="+mn-lt"/>
              </a:rPr>
              <a:t>2. úroveň: </a:t>
            </a:r>
            <a:r>
              <a:rPr lang="cs-CZ" sz="1700" dirty="0">
                <a:solidFill>
                  <a:srgbClr val="FFFFFF"/>
                </a:solidFill>
              </a:rPr>
              <a:t>Cílem je </a:t>
            </a:r>
            <a:r>
              <a:rPr lang="cs-CZ" sz="1700" dirty="0">
                <a:solidFill>
                  <a:srgbClr val="FFFFFF"/>
                </a:solidFill>
                <a:highlight>
                  <a:srgbClr val="FF00FF"/>
                </a:highlight>
              </a:rPr>
              <a:t>zjemňování schopnosti</a:t>
            </a:r>
            <a:r>
              <a:rPr lang="cs-CZ" sz="1700" dirty="0">
                <a:solidFill>
                  <a:srgbClr val="FFFFFF"/>
                </a:solidFill>
              </a:rPr>
              <a:t> volního útlumu svalového napětí ve svalech při ADL se schopností diferencovaného útlumu</a:t>
            </a:r>
          </a:p>
          <a:p>
            <a:pPr algn="just">
              <a:lnSpc>
                <a:spcPct val="110000"/>
              </a:lnSpc>
            </a:pPr>
            <a:r>
              <a:rPr lang="cs-CZ" sz="1700" dirty="0">
                <a:solidFill>
                  <a:srgbClr val="FFFFFF"/>
                </a:solidFill>
                <a:ea typeface="+mn-lt"/>
                <a:cs typeface="+mn-lt"/>
              </a:rPr>
              <a:t>3. úroveň: uvědomění si </a:t>
            </a:r>
            <a:r>
              <a:rPr lang="cs-CZ" sz="1700" dirty="0">
                <a:solidFill>
                  <a:srgbClr val="FFFFFF"/>
                </a:solidFill>
                <a:highlight>
                  <a:srgbClr val="FF00FF"/>
                </a:highlight>
                <a:ea typeface="+mn-lt"/>
                <a:cs typeface="+mn-lt"/>
              </a:rPr>
              <a:t>tenzí v běžném životě + jejich eliminace </a:t>
            </a:r>
            <a:endParaRPr lang="cs-CZ" sz="1700">
              <a:solidFill>
                <a:srgbClr val="FFFFFF"/>
              </a:solidFill>
              <a:highlight>
                <a:srgbClr val="FF00FF"/>
              </a:highlight>
            </a:endParaRPr>
          </a:p>
          <a:p>
            <a:pPr algn="just">
              <a:lnSpc>
                <a:spcPct val="110000"/>
              </a:lnSpc>
            </a:pPr>
            <a:endParaRPr lang="cs-CZ" sz="1700">
              <a:solidFill>
                <a:srgbClr val="FFFFFF">
                  <a:alpha val="58000"/>
                </a:srgbClr>
              </a:solidFill>
            </a:endParaRPr>
          </a:p>
        </p:txBody>
      </p:sp>
    </p:spTree>
    <p:extLst>
      <p:ext uri="{BB962C8B-B14F-4D97-AF65-F5344CB8AC3E}">
        <p14:creationId xmlns:p14="http://schemas.microsoft.com/office/powerpoint/2010/main" val="195923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354271-6543-4EEB-861B-F522D0E5EEA0}"/>
              </a:ext>
            </a:extLst>
          </p:cNvPr>
          <p:cNvSpPr>
            <a:spLocks noGrp="1"/>
          </p:cNvSpPr>
          <p:nvPr>
            <p:ph type="title"/>
          </p:nvPr>
        </p:nvSpPr>
        <p:spPr>
          <a:xfrm>
            <a:off x="720000" y="619200"/>
            <a:ext cx="10728322" cy="669147"/>
          </a:xfrm>
        </p:spPr>
        <p:txBody>
          <a:bodyPr/>
          <a:lstStyle/>
          <a:p>
            <a:r>
              <a:rPr lang="cs-CZ" dirty="0">
                <a:ea typeface="+mj-lt"/>
                <a:cs typeface="+mj-lt"/>
              </a:rPr>
              <a:t>PROGRESIVNÍ RELAXACE (E. JACOBSON)</a:t>
            </a:r>
            <a:endParaRPr lang="cs-CZ" dirty="0"/>
          </a:p>
        </p:txBody>
      </p:sp>
      <p:sp>
        <p:nvSpPr>
          <p:cNvPr id="3" name="Zástupný obsah 2">
            <a:extLst>
              <a:ext uri="{FF2B5EF4-FFF2-40B4-BE49-F238E27FC236}">
                <a16:creationId xmlns:a16="http://schemas.microsoft.com/office/drawing/2014/main" id="{6A6F3FD0-7859-4D54-ADC0-339740B2F3A1}"/>
              </a:ext>
            </a:extLst>
          </p:cNvPr>
          <p:cNvSpPr>
            <a:spLocks noGrp="1"/>
          </p:cNvSpPr>
          <p:nvPr>
            <p:ph idx="1"/>
          </p:nvPr>
        </p:nvSpPr>
        <p:spPr>
          <a:xfrm>
            <a:off x="720000" y="1606419"/>
            <a:ext cx="10728325" cy="4162556"/>
          </a:xfrm>
        </p:spPr>
        <p:txBody>
          <a:bodyPr vert="horz" lIns="0" tIns="0" rIns="0" bIns="0" rtlCol="0" anchor="t">
            <a:normAutofit/>
          </a:bodyPr>
          <a:lstStyle/>
          <a:p>
            <a:pPr algn="just"/>
            <a:r>
              <a:rPr lang="cs-CZ" dirty="0">
                <a:solidFill>
                  <a:srgbClr val="FFFFFF"/>
                </a:solidFill>
                <a:ea typeface="+mn-lt"/>
                <a:cs typeface="+mn-lt"/>
              </a:rPr>
              <a:t>Jacobson dbal na schopnost </a:t>
            </a:r>
            <a:r>
              <a:rPr lang="cs-CZ" dirty="0" err="1">
                <a:solidFill>
                  <a:srgbClr val="FFFFFF"/>
                </a:solidFill>
                <a:highlight>
                  <a:srgbClr val="FF00FF"/>
                </a:highlight>
                <a:ea typeface="+mn-lt"/>
                <a:cs typeface="+mn-lt"/>
              </a:rPr>
              <a:t>somatognozie</a:t>
            </a:r>
            <a:r>
              <a:rPr lang="cs-CZ" dirty="0">
                <a:solidFill>
                  <a:srgbClr val="FFFFFF"/>
                </a:solidFill>
                <a:ea typeface="+mn-lt"/>
                <a:cs typeface="+mn-lt"/>
              </a:rPr>
              <a:t> ( = jeden ze základních stavebních kamenů své metody)</a:t>
            </a:r>
            <a:endParaRPr lang="cs-CZ"/>
          </a:p>
          <a:p>
            <a:pPr algn="just"/>
            <a:r>
              <a:rPr lang="cs-CZ" dirty="0">
                <a:solidFill>
                  <a:srgbClr val="FFFFFF"/>
                </a:solidFill>
                <a:ea typeface="+mn-lt"/>
                <a:cs typeface="+mn-lt"/>
              </a:rPr>
              <a:t>pravidlo přímé úměrnosti: čím větší kontrakce, tím větší relaxace by měla následovat.</a:t>
            </a:r>
          </a:p>
          <a:p>
            <a:pPr algn="just"/>
            <a:r>
              <a:rPr lang="cs-CZ" dirty="0">
                <a:solidFill>
                  <a:srgbClr val="FFFFFF"/>
                </a:solidFill>
                <a:ea typeface="+mn-lt"/>
                <a:cs typeface="+mn-lt"/>
              </a:rPr>
              <a:t>provázanost mezi svalovým napětím a psychickým stresem</a:t>
            </a:r>
            <a:endParaRPr lang="cs-CZ" dirty="0">
              <a:solidFill>
                <a:srgbClr val="FFFFFF">
                  <a:alpha val="58000"/>
                </a:srgbClr>
              </a:solidFill>
            </a:endParaRPr>
          </a:p>
          <a:p>
            <a:pPr algn="just"/>
            <a:r>
              <a:rPr lang="cs-CZ" dirty="0">
                <a:solidFill>
                  <a:srgbClr val="FFFFFF"/>
                </a:solidFill>
                <a:ea typeface="+mn-lt"/>
                <a:cs typeface="+mn-lt"/>
              </a:rPr>
              <a:t>Pozitivní vliv na: depresi, úzkost, kvalitu spánku, snížení stresu &amp; únavy</a:t>
            </a:r>
          </a:p>
          <a:p>
            <a:pPr algn="just"/>
            <a:r>
              <a:rPr lang="cs-CZ" dirty="0">
                <a:solidFill>
                  <a:srgbClr val="FFFFFF"/>
                </a:solidFill>
                <a:ea typeface="+mn-lt"/>
                <a:cs typeface="+mn-lt"/>
              </a:rPr>
              <a:t>důležité je naučit se rozlišovat pocit tenze od pocitů tahů, tlaku a bolesti </a:t>
            </a:r>
          </a:p>
          <a:p>
            <a:pPr algn="just"/>
            <a:r>
              <a:rPr lang="cs-CZ" dirty="0">
                <a:solidFill>
                  <a:srgbClr val="FFFFFF"/>
                </a:solidFill>
                <a:ea typeface="+mn-lt"/>
                <a:cs typeface="+mn-lt"/>
              </a:rPr>
              <a:t>Nácvik kontrakce svalů pro zprostředkování pocitu napětí v příslušných svalech. Po nabytí základní praxe by měl člověk ihned začít s uvolněním svalů, bez předchozího napínání. To proto, aby se nevytvořil návyk, že relaxaci vždy předchází tenze.</a:t>
            </a:r>
            <a:endParaRPr lang="cs-CZ" dirty="0">
              <a:solidFill>
                <a:srgbClr val="FFFFFF">
                  <a:alpha val="58000"/>
                </a:srgbClr>
              </a:solidFill>
            </a:endParaRPr>
          </a:p>
          <a:p>
            <a:pPr algn="just"/>
            <a:endParaRPr lang="cs-CZ" dirty="0">
              <a:solidFill>
                <a:srgbClr val="FFFFFF">
                  <a:alpha val="58000"/>
                </a:srgbClr>
              </a:solidFill>
            </a:endParaRPr>
          </a:p>
          <a:p>
            <a:pPr algn="just"/>
            <a:endParaRPr lang="cs-CZ" dirty="0">
              <a:solidFill>
                <a:srgbClr val="FFFFFF">
                  <a:alpha val="58000"/>
                </a:srgbClr>
              </a:solidFill>
            </a:endParaRPr>
          </a:p>
        </p:txBody>
      </p:sp>
    </p:spTree>
    <p:extLst>
      <p:ext uri="{BB962C8B-B14F-4D97-AF65-F5344CB8AC3E}">
        <p14:creationId xmlns:p14="http://schemas.microsoft.com/office/powerpoint/2010/main" val="324791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794F8-E044-43C1-BE98-810CB6E3EF66}"/>
              </a:ext>
            </a:extLst>
          </p:cNvPr>
          <p:cNvSpPr>
            <a:spLocks noGrp="1"/>
          </p:cNvSpPr>
          <p:nvPr>
            <p:ph type="title"/>
          </p:nvPr>
        </p:nvSpPr>
        <p:spPr>
          <a:xfrm>
            <a:off x="720000" y="192018"/>
            <a:ext cx="10728322" cy="842328"/>
          </a:xfrm>
        </p:spPr>
        <p:txBody>
          <a:bodyPr/>
          <a:lstStyle/>
          <a:p>
            <a:r>
              <a:rPr lang="cs-CZ" dirty="0"/>
              <a:t>JACOBSON KONKRÉTNÍ CVIČENÍ 1</a:t>
            </a:r>
          </a:p>
        </p:txBody>
      </p:sp>
      <p:sp>
        <p:nvSpPr>
          <p:cNvPr id="3" name="Zástupný obsah 2">
            <a:extLst>
              <a:ext uri="{FF2B5EF4-FFF2-40B4-BE49-F238E27FC236}">
                <a16:creationId xmlns:a16="http://schemas.microsoft.com/office/drawing/2014/main" id="{B1E1C131-F4F5-4B98-879C-8E6B116163D3}"/>
              </a:ext>
            </a:extLst>
          </p:cNvPr>
          <p:cNvSpPr>
            <a:spLocks noGrp="1"/>
          </p:cNvSpPr>
          <p:nvPr>
            <p:ph idx="1"/>
          </p:nvPr>
        </p:nvSpPr>
        <p:spPr>
          <a:xfrm>
            <a:off x="720000" y="1260055"/>
            <a:ext cx="11005415" cy="5294010"/>
          </a:xfrm>
        </p:spPr>
        <p:txBody>
          <a:bodyPr vert="horz" lIns="0" tIns="0" rIns="0" bIns="0" rtlCol="0" anchor="t">
            <a:normAutofit fontScale="92500" lnSpcReduction="20000"/>
          </a:bodyPr>
          <a:lstStyle/>
          <a:p>
            <a:pPr algn="just"/>
            <a:r>
              <a:rPr lang="cs-CZ" dirty="0">
                <a:solidFill>
                  <a:srgbClr val="FFFFFF"/>
                </a:solidFill>
                <a:ea typeface="+mn-lt"/>
                <a:cs typeface="+mn-lt"/>
              </a:rPr>
              <a:t>Postupně si uvědomujeme jednotlivé svalové skupiny, na 5 až 7 vteřin je mírně napínáme a dalších 30 až 40 vteřin je necháme se uvolňovat. Napětí spojíme s nádechem nebo i s krátkou zádrží dechu, uvolnění zahájíme výdechem. </a:t>
            </a:r>
            <a:endParaRPr lang="cs-CZ"/>
          </a:p>
          <a:p>
            <a:pPr algn="just"/>
            <a:r>
              <a:rPr lang="cs-CZ" dirty="0">
                <a:solidFill>
                  <a:srgbClr val="FFFFFF"/>
                </a:solidFill>
                <a:ea typeface="+mn-lt"/>
                <a:cs typeface="+mn-lt"/>
              </a:rPr>
              <a:t>Zatneme lehce pravou ruku v pěst, čímž napínáme svaly předloktí, uvědomíme si na 5 až 7 vteřin napětí a 30 až 40 vteřin necháme předloktí a dlaň se uvolňovat. </a:t>
            </a:r>
          </a:p>
          <a:p>
            <a:pPr algn="just"/>
            <a:r>
              <a:rPr lang="cs-CZ" dirty="0">
                <a:solidFill>
                  <a:srgbClr val="FFFFFF"/>
                </a:solidFill>
                <a:ea typeface="+mn-lt"/>
                <a:cs typeface="+mn-lt"/>
              </a:rPr>
              <a:t>Mírně nadzdvihneme pravé předloktí, čímž se aktivuje pravý biceps, uvědomíme si na 5 až 7 vteřin napětí a 30 až 40 vteřin necháme biceps se uvolňovat. </a:t>
            </a:r>
          </a:p>
          <a:p>
            <a:pPr algn="just"/>
            <a:r>
              <a:rPr lang="cs-CZ" dirty="0">
                <a:solidFill>
                  <a:srgbClr val="FFFFFF"/>
                </a:solidFill>
                <a:ea typeface="+mn-lt"/>
                <a:cs typeface="+mn-lt"/>
              </a:rPr>
              <a:t>Zatneme lehce levou ruku v pěst, čímž napínáme svaly předloktí, uvědomujeme si na 5 až 7 vteřin napětí a 30 až 40 vteřin necháme předloktí a dlaň se uvolňovat. </a:t>
            </a:r>
          </a:p>
          <a:p>
            <a:pPr algn="just"/>
            <a:r>
              <a:rPr lang="cs-CZ" dirty="0">
                <a:solidFill>
                  <a:srgbClr val="FFFFFF"/>
                </a:solidFill>
                <a:ea typeface="+mn-lt"/>
                <a:cs typeface="+mn-lt"/>
              </a:rPr>
              <a:t>Mírně nadzdvihneme levé předloktí, čímž se aktivuje levý biceps, uvědomujeme si na 5 až 7 vteřin napětí a 30 až 40 vteřin necháme biceps se uvolňovat. </a:t>
            </a:r>
            <a:endParaRPr lang="cs-CZ">
              <a:solidFill>
                <a:srgbClr val="FFFFFF"/>
              </a:solidFill>
              <a:ea typeface="+mn-lt"/>
              <a:cs typeface="+mn-lt"/>
            </a:endParaRPr>
          </a:p>
          <a:p>
            <a:pPr algn="just"/>
            <a:r>
              <a:rPr lang="cs-CZ" dirty="0">
                <a:solidFill>
                  <a:srgbClr val="FFFFFF"/>
                </a:solidFill>
                <a:ea typeface="+mn-lt"/>
                <a:cs typeface="+mn-lt"/>
              </a:rPr>
              <a:t>Zdviháme obočí, tím napínáme sval v oblasti čela, uvědomujeme si na 5 až 7 vteřin napětí a 30 až 40 vteřin necháme čelo se uvolňovat. </a:t>
            </a:r>
            <a:endParaRPr lang="cs-CZ">
              <a:solidFill>
                <a:srgbClr val="FFFFFF"/>
              </a:solidFill>
              <a:ea typeface="+mn-lt"/>
              <a:cs typeface="+mn-lt"/>
            </a:endParaRPr>
          </a:p>
          <a:p>
            <a:pPr algn="just"/>
            <a:r>
              <a:rPr lang="cs-CZ" dirty="0">
                <a:solidFill>
                  <a:srgbClr val="FFFFFF"/>
                </a:solidFill>
                <a:ea typeface="+mn-lt"/>
                <a:cs typeface="+mn-lt"/>
              </a:rPr>
              <a:t>Aktivujeme svaly v horní části tváří a kolem nosu, uvědomujeme si na 5 až 7 vteřin napětí a 30 až 40 vteřin je necháme se uvolňovat. </a:t>
            </a:r>
            <a:endParaRPr lang="cs-CZ" dirty="0">
              <a:solidFill>
                <a:srgbClr val="FFFFFF"/>
              </a:solidFill>
            </a:endParaRPr>
          </a:p>
        </p:txBody>
      </p:sp>
    </p:spTree>
    <p:extLst>
      <p:ext uri="{BB962C8B-B14F-4D97-AF65-F5344CB8AC3E}">
        <p14:creationId xmlns:p14="http://schemas.microsoft.com/office/powerpoint/2010/main" val="72496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2943C4F4-C0B2-494D-BE2D-9F69FCA4076D}"/>
              </a:ext>
            </a:extLst>
          </p:cNvPr>
          <p:cNvSpPr>
            <a:spLocks noGrp="1"/>
          </p:cNvSpPr>
          <p:nvPr>
            <p:ph type="title"/>
          </p:nvPr>
        </p:nvSpPr>
        <p:spPr>
          <a:xfrm>
            <a:off x="720000" y="457564"/>
            <a:ext cx="6911974" cy="588329"/>
          </a:xfrm>
        </p:spPr>
        <p:txBody>
          <a:bodyPr wrap="square" anchor="ctr">
            <a:normAutofit/>
          </a:bodyPr>
          <a:lstStyle/>
          <a:p>
            <a:pPr algn="ctr"/>
            <a:r>
              <a:rPr lang="cs-CZ" dirty="0"/>
              <a:t>RELAXACE</a:t>
            </a:r>
            <a:endParaRPr lang="cs-CZ"/>
          </a:p>
        </p:txBody>
      </p:sp>
      <p:sp>
        <p:nvSpPr>
          <p:cNvPr id="3" name="Zástupný obsah 2">
            <a:extLst>
              <a:ext uri="{FF2B5EF4-FFF2-40B4-BE49-F238E27FC236}">
                <a16:creationId xmlns:a16="http://schemas.microsoft.com/office/drawing/2014/main" id="{37EF2282-3DE3-4B34-9A2A-E8CD662F555F}"/>
              </a:ext>
            </a:extLst>
          </p:cNvPr>
          <p:cNvSpPr>
            <a:spLocks noGrp="1"/>
          </p:cNvSpPr>
          <p:nvPr>
            <p:ph idx="1"/>
          </p:nvPr>
        </p:nvSpPr>
        <p:spPr>
          <a:xfrm>
            <a:off x="720000" y="1098419"/>
            <a:ext cx="8020338" cy="5386817"/>
          </a:xfrm>
        </p:spPr>
        <p:txBody>
          <a:bodyPr vert="horz" lIns="0" tIns="0" rIns="0" bIns="0" rtlCol="0" anchor="t">
            <a:noAutofit/>
          </a:bodyPr>
          <a:lstStyle/>
          <a:p>
            <a:pPr algn="just">
              <a:lnSpc>
                <a:spcPct val="110000"/>
              </a:lnSpc>
            </a:pPr>
            <a:r>
              <a:rPr lang="cs-CZ" sz="1400" i="1" dirty="0">
                <a:solidFill>
                  <a:srgbClr val="FFFFFF"/>
                </a:solidFill>
                <a:ea typeface="+mn-lt"/>
                <a:cs typeface="+mn-lt"/>
              </a:rPr>
              <a:t>„Relaxace je opakem stresu. Je to stav uvolnění, somatického i psychického. Stejně jako stres je reakcí komplexní. Relaxace je nezbytná pro průběh regenerace. Přirozeně k relaxaci dochází při spánku.“</a:t>
            </a:r>
            <a:r>
              <a:rPr lang="cs-CZ" sz="1400" dirty="0">
                <a:solidFill>
                  <a:srgbClr val="FFFFFF"/>
                </a:solidFill>
                <a:ea typeface="+mn-lt"/>
                <a:cs typeface="+mn-lt"/>
              </a:rPr>
              <a:t> (</a:t>
            </a:r>
            <a:r>
              <a:rPr lang="cs-CZ" sz="1400" dirty="0" err="1">
                <a:solidFill>
                  <a:srgbClr val="FFFFFF"/>
                </a:solidFill>
                <a:ea typeface="+mn-lt"/>
                <a:cs typeface="+mn-lt"/>
              </a:rPr>
              <a:t>Stackeová</a:t>
            </a:r>
            <a:r>
              <a:rPr lang="cs-CZ" sz="1400" dirty="0">
                <a:solidFill>
                  <a:srgbClr val="FFFFFF"/>
                </a:solidFill>
                <a:ea typeface="+mn-lt"/>
                <a:cs typeface="+mn-lt"/>
              </a:rPr>
              <a:t>, 2001).</a:t>
            </a:r>
            <a:endParaRPr lang="cs-CZ" sz="1400" dirty="0">
              <a:solidFill>
                <a:srgbClr val="FFFFFF"/>
              </a:solidFill>
            </a:endParaRPr>
          </a:p>
          <a:p>
            <a:pPr algn="just">
              <a:lnSpc>
                <a:spcPct val="110000"/>
              </a:lnSpc>
            </a:pPr>
            <a:r>
              <a:rPr lang="cs-CZ" sz="1400" i="1" dirty="0">
                <a:solidFill>
                  <a:srgbClr val="FFFFFF"/>
                </a:solidFill>
                <a:ea typeface="+mn-lt"/>
                <a:cs typeface="+mn-lt"/>
              </a:rPr>
              <a:t>„Relaxace je metoda, která podporuje fyzický a duševní klid, stejně tak udržuje optimální hladinu klidu nebo napětí z hlediska efektivnosti, tedy ani příliš nízkou, ani příliš vysokou v různých situacích, ve kterých se nalézáme</a:t>
            </a:r>
            <a:r>
              <a:rPr lang="cs-CZ" sz="1400" dirty="0">
                <a:solidFill>
                  <a:srgbClr val="FFFFFF"/>
                </a:solidFill>
                <a:ea typeface="+mn-lt"/>
                <a:cs typeface="+mn-lt"/>
              </a:rPr>
              <a:t>. </a:t>
            </a:r>
            <a:r>
              <a:rPr lang="cs-CZ" sz="1400" i="1" dirty="0">
                <a:solidFill>
                  <a:srgbClr val="FFFFFF"/>
                </a:solidFill>
                <a:ea typeface="+mn-lt"/>
                <a:cs typeface="+mn-lt"/>
              </a:rPr>
              <a:t>Je to přirozená schopnost, jejíž využití nám umožňuje účinněji odpočívat a spotřebovávat co nejméně energie</a:t>
            </a:r>
            <a:r>
              <a:rPr lang="cs-CZ" sz="1400" dirty="0">
                <a:solidFill>
                  <a:srgbClr val="FFFFFF"/>
                </a:solidFill>
                <a:ea typeface="+mn-lt"/>
                <a:cs typeface="+mn-lt"/>
              </a:rPr>
              <a:t>.“ (</a:t>
            </a:r>
            <a:r>
              <a:rPr lang="cs-CZ" sz="1400" dirty="0" err="1">
                <a:solidFill>
                  <a:srgbClr val="FFFFFF"/>
                </a:solidFill>
                <a:ea typeface="+mn-lt"/>
                <a:cs typeface="+mn-lt"/>
              </a:rPr>
              <a:t>Cungi</a:t>
            </a:r>
            <a:r>
              <a:rPr lang="cs-CZ" sz="1400" dirty="0">
                <a:solidFill>
                  <a:srgbClr val="FFFFFF"/>
                </a:solidFill>
                <a:ea typeface="+mn-lt"/>
                <a:cs typeface="+mn-lt"/>
              </a:rPr>
              <a:t>, </a:t>
            </a:r>
            <a:r>
              <a:rPr lang="cs-CZ" sz="1400" dirty="0" err="1">
                <a:solidFill>
                  <a:srgbClr val="FFFFFF"/>
                </a:solidFill>
                <a:ea typeface="+mn-lt"/>
                <a:cs typeface="+mn-lt"/>
              </a:rPr>
              <a:t>Limusin</a:t>
            </a:r>
            <a:r>
              <a:rPr lang="cs-CZ" sz="1400" dirty="0">
                <a:solidFill>
                  <a:srgbClr val="FFFFFF"/>
                </a:solidFill>
                <a:ea typeface="+mn-lt"/>
                <a:cs typeface="+mn-lt"/>
              </a:rPr>
              <a:t>, 2005).</a:t>
            </a:r>
            <a:endParaRPr lang="cs-CZ" sz="1400" dirty="0">
              <a:solidFill>
                <a:srgbClr val="FFFFFF"/>
              </a:solidFill>
            </a:endParaRPr>
          </a:p>
          <a:p>
            <a:pPr algn="just">
              <a:lnSpc>
                <a:spcPct val="110000"/>
              </a:lnSpc>
            </a:pPr>
            <a:r>
              <a:rPr lang="cs-CZ" sz="1400" b="1" u="sng" dirty="0">
                <a:solidFill>
                  <a:srgbClr val="FFFFFF"/>
                </a:solidFill>
                <a:ea typeface="+mn-lt"/>
                <a:cs typeface="+mn-lt"/>
              </a:rPr>
              <a:t>2 roviny: psychická (duševní) &amp; fyzická.</a:t>
            </a:r>
            <a:r>
              <a:rPr lang="cs-CZ" sz="1400" dirty="0">
                <a:solidFill>
                  <a:srgbClr val="FFFFFF"/>
                </a:solidFill>
                <a:ea typeface="+mn-lt"/>
                <a:cs typeface="+mn-lt"/>
              </a:rPr>
              <a:t> Psychická a tělesná relaxace vzájemně propojeny, užívá se proto jak v kinezioterapii (dosažení somatického efektu), tak v psychoterapii.</a:t>
            </a:r>
          </a:p>
          <a:p>
            <a:pPr algn="just">
              <a:lnSpc>
                <a:spcPct val="110000"/>
              </a:lnSpc>
            </a:pPr>
            <a:r>
              <a:rPr lang="cs-CZ" sz="1400" dirty="0">
                <a:solidFill>
                  <a:srgbClr val="FFFFFF"/>
                </a:solidFill>
              </a:rPr>
              <a:t>Základní prvek celého rehabilitačního procesu </a:t>
            </a:r>
            <a:r>
              <a:rPr lang="cs-CZ" sz="1400" dirty="0">
                <a:solidFill>
                  <a:srgbClr val="FFFFFF"/>
                </a:solidFill>
                <a:ea typeface="+mn-lt"/>
                <a:cs typeface="+mn-lt"/>
              </a:rPr>
              <a:t>&amp; nedílná součást reedukace pohybu</a:t>
            </a:r>
            <a:endParaRPr lang="cs-CZ" sz="1400" dirty="0">
              <a:solidFill>
                <a:srgbClr val="FFFFFF"/>
              </a:solidFill>
            </a:endParaRPr>
          </a:p>
          <a:p>
            <a:pPr algn="just">
              <a:lnSpc>
                <a:spcPct val="110000"/>
              </a:lnSpc>
            </a:pPr>
            <a:r>
              <a:rPr lang="cs-CZ" sz="1400" dirty="0">
                <a:solidFill>
                  <a:srgbClr val="FFFFFF"/>
                </a:solidFill>
              </a:rPr>
              <a:t>Pojem pro:</a:t>
            </a:r>
          </a:p>
          <a:p>
            <a:pPr algn="just">
              <a:lnSpc>
                <a:spcPct val="110000"/>
              </a:lnSpc>
            </a:pPr>
            <a:r>
              <a:rPr lang="cs-CZ" sz="1400" b="1" u="sng" dirty="0">
                <a:solidFill>
                  <a:srgbClr val="FFFFFF"/>
                </a:solidFill>
              </a:rPr>
              <a:t>1.) = stav klidového období mimo pohyb:</a:t>
            </a:r>
            <a:r>
              <a:rPr lang="cs-CZ" sz="1400" dirty="0">
                <a:solidFill>
                  <a:srgbClr val="FFFFFF"/>
                </a:solidFill>
              </a:rPr>
              <a:t> napětí svalu je na bazální úrovni ovládáno regulačními mechanismy</a:t>
            </a:r>
          </a:p>
          <a:p>
            <a:pPr algn="just">
              <a:lnSpc>
                <a:spcPct val="110000"/>
              </a:lnSpc>
            </a:pPr>
            <a:r>
              <a:rPr lang="cs-CZ" sz="1400" b="1" u="sng" dirty="0">
                <a:solidFill>
                  <a:srgbClr val="FFFFFF"/>
                </a:solidFill>
              </a:rPr>
              <a:t>2.) = proces směřující k tomuto stavu</a:t>
            </a:r>
          </a:p>
          <a:p>
            <a:pPr algn="just">
              <a:lnSpc>
                <a:spcPct val="110000"/>
              </a:lnSpc>
            </a:pPr>
            <a:r>
              <a:rPr lang="cs-CZ" sz="1400" dirty="0">
                <a:solidFill>
                  <a:srgbClr val="FFFFFF"/>
                </a:solidFill>
              </a:rPr>
              <a:t>Dle oblasti rozlišujeme:</a:t>
            </a:r>
          </a:p>
          <a:p>
            <a:pPr algn="just">
              <a:lnSpc>
                <a:spcPct val="110000"/>
              </a:lnSpc>
            </a:pPr>
            <a:r>
              <a:rPr lang="cs-CZ" sz="1400" b="1" dirty="0">
                <a:solidFill>
                  <a:srgbClr val="FFFFFF"/>
                </a:solidFill>
              </a:rPr>
              <a:t>1.) relaxace místní</a:t>
            </a:r>
            <a:r>
              <a:rPr lang="cs-CZ" sz="1400" dirty="0">
                <a:solidFill>
                  <a:srgbClr val="FFFFFF"/>
                </a:solidFill>
              </a:rPr>
              <a:t>: = určitá oblast, kupř. HK</a:t>
            </a:r>
          </a:p>
          <a:p>
            <a:pPr algn="just">
              <a:lnSpc>
                <a:spcPct val="110000"/>
              </a:lnSpc>
            </a:pPr>
            <a:r>
              <a:rPr lang="cs-CZ" sz="1400" b="1" dirty="0">
                <a:solidFill>
                  <a:srgbClr val="FFFFFF"/>
                </a:solidFill>
              </a:rPr>
              <a:t>2.) relaxace celková:</a:t>
            </a:r>
            <a:r>
              <a:rPr lang="cs-CZ" sz="1400" dirty="0">
                <a:solidFill>
                  <a:srgbClr val="FFFFFF"/>
                </a:solidFill>
              </a:rPr>
              <a:t> = celkové snížení napětí svalstva, kdy zároveň dochází k uvolnění tenze duševní</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628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E65E72-A531-43BD-B67F-0BF3FDE8A474}"/>
              </a:ext>
            </a:extLst>
          </p:cNvPr>
          <p:cNvSpPr>
            <a:spLocks noGrp="1"/>
          </p:cNvSpPr>
          <p:nvPr>
            <p:ph type="title"/>
          </p:nvPr>
        </p:nvSpPr>
        <p:spPr>
          <a:xfrm>
            <a:off x="720000" y="619200"/>
            <a:ext cx="10728322" cy="738419"/>
          </a:xfrm>
        </p:spPr>
        <p:txBody>
          <a:bodyPr/>
          <a:lstStyle/>
          <a:p>
            <a:r>
              <a:rPr lang="cs-CZ" dirty="0">
                <a:ea typeface="+mj-lt"/>
                <a:cs typeface="+mj-lt"/>
              </a:rPr>
              <a:t>JACOBSON KONKRÉTNÍ CVIČENÍ 2</a:t>
            </a:r>
            <a:endParaRPr lang="cs-CZ" dirty="0"/>
          </a:p>
        </p:txBody>
      </p:sp>
      <p:sp>
        <p:nvSpPr>
          <p:cNvPr id="3" name="Zástupný obsah 2">
            <a:extLst>
              <a:ext uri="{FF2B5EF4-FFF2-40B4-BE49-F238E27FC236}">
                <a16:creationId xmlns:a16="http://schemas.microsoft.com/office/drawing/2014/main" id="{B4A06C69-0B1E-452E-B207-710A1C2AC0B8}"/>
              </a:ext>
            </a:extLst>
          </p:cNvPr>
          <p:cNvSpPr>
            <a:spLocks noGrp="1"/>
          </p:cNvSpPr>
          <p:nvPr>
            <p:ph idx="1"/>
          </p:nvPr>
        </p:nvSpPr>
        <p:spPr>
          <a:xfrm>
            <a:off x="720000" y="1756509"/>
            <a:ext cx="10728325" cy="4532011"/>
          </a:xfrm>
        </p:spPr>
        <p:txBody>
          <a:bodyPr vert="horz" lIns="0" tIns="0" rIns="0" bIns="0" rtlCol="0" anchor="t">
            <a:normAutofit fontScale="77500" lnSpcReduction="20000"/>
          </a:bodyPr>
          <a:lstStyle/>
          <a:p>
            <a:pPr algn="just"/>
            <a:r>
              <a:rPr lang="cs-CZ" dirty="0">
                <a:solidFill>
                  <a:srgbClr val="FFFFFF"/>
                </a:solidFill>
                <a:ea typeface="+mn-lt"/>
                <a:cs typeface="+mn-lt"/>
              </a:rPr>
              <a:t>Aktivujeme svaly v dolní části tváří a čelist, uvědomujeme si na 5 až 7 vteřin napětí a 30 až 40 vteřin je necháme se uvolňovat.</a:t>
            </a:r>
            <a:endParaRPr lang="en-US" dirty="0">
              <a:solidFill>
                <a:srgbClr val="FFFFFF"/>
              </a:solidFill>
              <a:ea typeface="+mn-lt"/>
              <a:cs typeface="+mn-lt"/>
            </a:endParaRPr>
          </a:p>
          <a:p>
            <a:pPr algn="just"/>
            <a:r>
              <a:rPr lang="cs-CZ" dirty="0">
                <a:solidFill>
                  <a:srgbClr val="FFFFFF"/>
                </a:solidFill>
                <a:ea typeface="+mn-lt"/>
                <a:cs typeface="+mn-lt"/>
              </a:rPr>
              <a:t>Mírně napneme svaly krku a šíje, uvědomujeme si na 5 až 7 vteřin napětí a 30 až 40 vteřin je necháme se uvolňovat. </a:t>
            </a:r>
            <a:endParaRPr lang="en-US" dirty="0">
              <a:solidFill>
                <a:srgbClr val="FFFFFF"/>
              </a:solidFill>
              <a:ea typeface="+mn-lt"/>
              <a:cs typeface="+mn-lt"/>
            </a:endParaRPr>
          </a:p>
          <a:p>
            <a:pPr algn="just"/>
            <a:r>
              <a:rPr lang="cs-CZ" dirty="0">
                <a:solidFill>
                  <a:srgbClr val="FFFFFF"/>
                </a:solidFill>
                <a:ea typeface="+mn-lt"/>
                <a:cs typeface="+mn-lt"/>
              </a:rPr>
              <a:t>Napneme svaly hrudníku, uvědomujeme si na 5 až 7 vteřin napětí a 30 až 40 vteřin je necháme se uvolňovat. </a:t>
            </a:r>
            <a:endParaRPr lang="en-US" dirty="0">
              <a:solidFill>
                <a:srgbClr val="FFFFFF"/>
              </a:solidFill>
              <a:ea typeface="+mn-lt"/>
              <a:cs typeface="+mn-lt"/>
            </a:endParaRPr>
          </a:p>
          <a:p>
            <a:pPr algn="just"/>
            <a:r>
              <a:rPr lang="cs-CZ" dirty="0">
                <a:solidFill>
                  <a:srgbClr val="FFFFFF"/>
                </a:solidFill>
                <a:ea typeface="+mn-lt"/>
                <a:cs typeface="+mn-lt"/>
              </a:rPr>
              <a:t>Napneme svaly břicha, uvědomujeme si na 5 až 7 vteřin napětí a 30 až 40 vteřin je necháme se uvolňovat. </a:t>
            </a:r>
            <a:endParaRPr lang="en-US" dirty="0">
              <a:solidFill>
                <a:srgbClr val="FFFFFF"/>
              </a:solidFill>
              <a:ea typeface="+mn-lt"/>
              <a:cs typeface="+mn-lt"/>
            </a:endParaRPr>
          </a:p>
          <a:p>
            <a:pPr algn="just"/>
            <a:r>
              <a:rPr lang="cs-CZ" dirty="0">
                <a:solidFill>
                  <a:srgbClr val="FFFFFF"/>
                </a:solidFill>
                <a:ea typeface="+mn-lt"/>
                <a:cs typeface="+mn-lt"/>
              </a:rPr>
              <a:t>Napneme svaly pravého stehna, uvědomujeme si na 5 až 7 vteřin napětí a 30 až 40 vteřin je necháme se uvolňovat. </a:t>
            </a:r>
            <a:endParaRPr lang="en-US" dirty="0">
              <a:solidFill>
                <a:srgbClr val="FFFFFF"/>
              </a:solidFill>
              <a:ea typeface="+mn-lt"/>
              <a:cs typeface="+mn-lt"/>
            </a:endParaRPr>
          </a:p>
          <a:p>
            <a:pPr algn="just"/>
            <a:r>
              <a:rPr lang="cs-CZ" dirty="0">
                <a:solidFill>
                  <a:srgbClr val="FFFFFF"/>
                </a:solidFill>
                <a:ea typeface="+mn-lt"/>
                <a:cs typeface="+mn-lt"/>
              </a:rPr>
              <a:t>Pohneme špičku pravé nohy směrem k hlavě, tím se aktivují svaly na přední straně podkolení, uvědomujeme si na 5 až 7 vteřin napětí a 30 až 40 vteřin je necháme se uvolňovat. </a:t>
            </a:r>
            <a:endParaRPr lang="en-US" dirty="0">
              <a:solidFill>
                <a:srgbClr val="FFFFFF"/>
              </a:solidFill>
              <a:ea typeface="+mn-lt"/>
              <a:cs typeface="+mn-lt"/>
            </a:endParaRPr>
          </a:p>
          <a:p>
            <a:pPr algn="just"/>
            <a:r>
              <a:rPr lang="cs-CZ" dirty="0">
                <a:solidFill>
                  <a:srgbClr val="FFFFFF"/>
                </a:solidFill>
                <a:ea typeface="+mn-lt"/>
                <a:cs typeface="+mn-lt"/>
              </a:rPr>
              <a:t>Pohneme špičku pravé nohy směrem od hlavy, tím se aktivují svaly na zadní straně lýtka, uvědomujeme si na 5 až 7 vteřin napětí a 30 až 40 vteřin je necháme se uvolňovat. </a:t>
            </a:r>
            <a:endParaRPr lang="en-US" dirty="0">
              <a:solidFill>
                <a:srgbClr val="FFFFFF"/>
              </a:solidFill>
              <a:ea typeface="+mn-lt"/>
              <a:cs typeface="+mn-lt"/>
            </a:endParaRPr>
          </a:p>
          <a:p>
            <a:pPr algn="just"/>
            <a:r>
              <a:rPr lang="cs-CZ" dirty="0">
                <a:solidFill>
                  <a:srgbClr val="FFFFFF"/>
                </a:solidFill>
                <a:ea typeface="+mn-lt"/>
                <a:cs typeface="+mn-lt"/>
              </a:rPr>
              <a:t>Napneme svaly levého stehna, uvědomujeme si na 5 až 7 vteřin napětí a 30 až 40 vteřin je necháme se uvolňovat. </a:t>
            </a:r>
            <a:endParaRPr lang="en-US" dirty="0">
              <a:solidFill>
                <a:srgbClr val="FFFFFF"/>
              </a:solidFill>
              <a:ea typeface="+mn-lt"/>
              <a:cs typeface="+mn-lt"/>
            </a:endParaRPr>
          </a:p>
          <a:p>
            <a:pPr algn="just"/>
            <a:endParaRPr lang="cs-CZ" dirty="0">
              <a:solidFill>
                <a:srgbClr val="FFFFFF">
                  <a:alpha val="58000"/>
                </a:srgbClr>
              </a:solidFill>
            </a:endParaRPr>
          </a:p>
        </p:txBody>
      </p:sp>
    </p:spTree>
    <p:extLst>
      <p:ext uri="{BB962C8B-B14F-4D97-AF65-F5344CB8AC3E}">
        <p14:creationId xmlns:p14="http://schemas.microsoft.com/office/powerpoint/2010/main" val="335863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E9FD0E-7BF8-4C11-8BBC-652B36AC7B2F}"/>
              </a:ext>
            </a:extLst>
          </p:cNvPr>
          <p:cNvSpPr>
            <a:spLocks noGrp="1"/>
          </p:cNvSpPr>
          <p:nvPr>
            <p:ph type="title"/>
          </p:nvPr>
        </p:nvSpPr>
        <p:spPr>
          <a:xfrm>
            <a:off x="720000" y="295927"/>
            <a:ext cx="10728322" cy="738419"/>
          </a:xfrm>
        </p:spPr>
        <p:txBody>
          <a:bodyPr/>
          <a:lstStyle/>
          <a:p>
            <a:r>
              <a:rPr lang="cs-CZ" dirty="0">
                <a:ea typeface="+mj-lt"/>
                <a:cs typeface="+mj-lt"/>
              </a:rPr>
              <a:t>JACOBSON KONKRÉTNÍ CVIČENÍ 3</a:t>
            </a:r>
            <a:endParaRPr lang="cs-CZ" dirty="0"/>
          </a:p>
        </p:txBody>
      </p:sp>
      <p:sp>
        <p:nvSpPr>
          <p:cNvPr id="3" name="Zástupný obsah 2">
            <a:extLst>
              <a:ext uri="{FF2B5EF4-FFF2-40B4-BE49-F238E27FC236}">
                <a16:creationId xmlns:a16="http://schemas.microsoft.com/office/drawing/2014/main" id="{96F0E263-DEF5-4090-8A99-3D2F884D8597}"/>
              </a:ext>
            </a:extLst>
          </p:cNvPr>
          <p:cNvSpPr>
            <a:spLocks noGrp="1"/>
          </p:cNvSpPr>
          <p:nvPr>
            <p:ph idx="1"/>
          </p:nvPr>
        </p:nvSpPr>
        <p:spPr>
          <a:xfrm>
            <a:off x="720000" y="1040692"/>
            <a:ext cx="10728325" cy="5317101"/>
          </a:xfrm>
        </p:spPr>
        <p:txBody>
          <a:bodyPr vert="horz" lIns="0" tIns="0" rIns="0" bIns="0" rtlCol="0" anchor="t">
            <a:normAutofit fontScale="92500" lnSpcReduction="10000"/>
          </a:bodyPr>
          <a:lstStyle/>
          <a:p>
            <a:pPr algn="just"/>
            <a:r>
              <a:rPr lang="cs-CZ" dirty="0">
                <a:solidFill>
                  <a:srgbClr val="FFFFFF"/>
                </a:solidFill>
                <a:ea typeface="+mn-lt"/>
                <a:cs typeface="+mn-lt"/>
              </a:rPr>
              <a:t>Propneme špičku levé nohy směrem k hlavě, tím se aktivují svaly na přední straně podkolení, uvědomujeme si na 5 až 7 vteřin napětí a 30 až 40 vteřin je necháme se uvolňovat. </a:t>
            </a:r>
            <a:endParaRPr lang="cs-CZ">
              <a:solidFill>
                <a:srgbClr val="FFFFFF">
                  <a:alpha val="58000"/>
                </a:srgbClr>
              </a:solidFill>
            </a:endParaRPr>
          </a:p>
          <a:p>
            <a:pPr algn="just"/>
            <a:r>
              <a:rPr lang="cs-CZ" dirty="0">
                <a:solidFill>
                  <a:srgbClr val="FFFFFF"/>
                </a:solidFill>
                <a:ea typeface="+mn-lt"/>
                <a:cs typeface="+mn-lt"/>
              </a:rPr>
              <a:t>Propneme trochu špičku levé nohy směrem od hlavy, tím se aktivují svaly na zadní straně lýtka, uvědomujeme si na 5 až 7 vteřin napětí a 30 až 40 vteřin je necháme se uvolňovat. </a:t>
            </a:r>
          </a:p>
          <a:p>
            <a:pPr algn="just"/>
            <a:r>
              <a:rPr lang="cs-CZ" dirty="0">
                <a:solidFill>
                  <a:srgbClr val="FFFFFF"/>
                </a:solidFill>
                <a:ea typeface="+mn-lt"/>
                <a:cs typeface="+mn-lt"/>
              </a:rPr>
              <a:t>Pak v duchu ještě jednou krátce projdeme všech 16 svalových skupin (1. pravá ruka a předloktí, 2. pravý biceps, 3. levá ruka a předloktí, 4. levý biceps, 5. horní část obličeje 6. střední část obličeje, 7. dolní část obličeje, 8. krk, 9. hrudník, 10. břicho, 11. pravé stehno, 12. pravé podkolení, 13. pravé lýtko, 14. levé stehno, 15. levé podkolení a 16. levé lýtko). Ubezpečíme se, že všechny svalové skupiny jsou uvolněné. </a:t>
            </a:r>
          </a:p>
          <a:p>
            <a:pPr algn="just"/>
            <a:r>
              <a:rPr lang="cs-CZ" dirty="0">
                <a:solidFill>
                  <a:srgbClr val="FFFFFF"/>
                </a:solidFill>
                <a:ea typeface="+mn-lt"/>
                <a:cs typeface="+mn-lt"/>
              </a:rPr>
              <a:t>Pak zůstaneme asi minutu v příjemné celkové relaxaci. </a:t>
            </a:r>
          </a:p>
          <a:p>
            <a:pPr algn="just"/>
            <a:r>
              <a:rPr lang="cs-CZ" dirty="0">
                <a:solidFill>
                  <a:srgbClr val="FFFFFF"/>
                </a:solidFill>
                <a:ea typeface="+mn-lt"/>
                <a:cs typeface="+mn-lt"/>
              </a:rPr>
              <a:t>Na závěr počítáme od 4 do 1. Na 4 pohneme dlaněmi a chodidly, na 3 ohneme lokty a kolena, na 2 pohneme krkem a hlavou a na 1 otevřeme oči. </a:t>
            </a:r>
          </a:p>
          <a:p>
            <a:pPr algn="just"/>
            <a:r>
              <a:rPr lang="cs-CZ" dirty="0">
                <a:solidFill>
                  <a:srgbClr val="FFFFFF"/>
                </a:solidFill>
                <a:highlight>
                  <a:srgbClr val="FF00FF"/>
                </a:highlight>
                <a:ea typeface="+mn-lt"/>
                <a:cs typeface="+mn-lt"/>
              </a:rPr>
              <a:t>Poznámka: zkracování cvičení: Ten, kdo zvládl uvědomování si a uvolňování 16 svalových skupin za pomoci pohybu, může pokračovat v praktikování, aniž by se pohyboval. </a:t>
            </a:r>
            <a:endParaRPr lang="cs-CZ" dirty="0">
              <a:solidFill>
                <a:srgbClr val="FFFFFF"/>
              </a:solidFill>
              <a:highlight>
                <a:srgbClr val="FF00FF"/>
              </a:highlight>
            </a:endParaRPr>
          </a:p>
        </p:txBody>
      </p:sp>
    </p:spTree>
    <p:extLst>
      <p:ext uri="{BB962C8B-B14F-4D97-AF65-F5344CB8AC3E}">
        <p14:creationId xmlns:p14="http://schemas.microsoft.com/office/powerpoint/2010/main" val="4206588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D4B498CB-A62D-4D99-AD71-F37202DA9F14}"/>
              </a:ext>
            </a:extLst>
          </p:cNvPr>
          <p:cNvSpPr>
            <a:spLocks noGrp="1"/>
          </p:cNvSpPr>
          <p:nvPr>
            <p:ph type="title"/>
          </p:nvPr>
        </p:nvSpPr>
        <p:spPr>
          <a:xfrm>
            <a:off x="720000" y="619200"/>
            <a:ext cx="5015505" cy="1477328"/>
          </a:xfrm>
        </p:spPr>
        <p:txBody>
          <a:bodyPr>
            <a:normAutofit/>
          </a:bodyPr>
          <a:lstStyle/>
          <a:p>
            <a:pPr algn="ctr"/>
            <a:r>
              <a:rPr lang="cs-CZ" dirty="0"/>
              <a:t>BIO-FEEDBACK PRO RELAXACI</a:t>
            </a:r>
          </a:p>
        </p:txBody>
      </p:sp>
      <p:pic>
        <p:nvPicPr>
          <p:cNvPr id="4" name="Obrázek 4" descr="Obsah obrázku text, osoba, interiér&#10;&#10;Popis se vygeneroval automaticky.">
            <a:extLst>
              <a:ext uri="{FF2B5EF4-FFF2-40B4-BE49-F238E27FC236}">
                <a16:creationId xmlns:a16="http://schemas.microsoft.com/office/drawing/2014/main" id="{6DC40C4E-E87C-4664-8FD0-FA69F39A959B}"/>
              </a:ext>
            </a:extLst>
          </p:cNvPr>
          <p:cNvPicPr>
            <a:picLocks noChangeAspect="1"/>
          </p:cNvPicPr>
          <p:nvPr/>
        </p:nvPicPr>
        <p:blipFill rotWithShape="1">
          <a:blip r:embed="rId2"/>
          <a:srcRect r="-1" b="12428"/>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D4CAF8DC-D9FD-4D8E-B807-BDC2F1D6D6C6}"/>
              </a:ext>
            </a:extLst>
          </p:cNvPr>
          <p:cNvSpPr>
            <a:spLocks noGrp="1"/>
          </p:cNvSpPr>
          <p:nvPr>
            <p:ph idx="1"/>
          </p:nvPr>
        </p:nvSpPr>
        <p:spPr>
          <a:xfrm>
            <a:off x="6179819" y="402691"/>
            <a:ext cx="5650052" cy="6105192"/>
          </a:xfrm>
        </p:spPr>
        <p:txBody>
          <a:bodyPr vert="horz" lIns="0" tIns="0" rIns="0" bIns="0" rtlCol="0" anchor="t">
            <a:noAutofit/>
          </a:bodyPr>
          <a:lstStyle/>
          <a:p>
            <a:pPr algn="just">
              <a:lnSpc>
                <a:spcPct val="110000"/>
              </a:lnSpc>
            </a:pPr>
            <a:r>
              <a:rPr lang="cs-CZ" sz="1500" dirty="0">
                <a:solidFill>
                  <a:srgbClr val="FFFFFF"/>
                </a:solidFill>
              </a:rPr>
              <a:t>Relaxace svalové skupiny + zároveň snímání a signalizování bioelektrické aktivity</a:t>
            </a:r>
          </a:p>
          <a:p>
            <a:pPr algn="just">
              <a:lnSpc>
                <a:spcPct val="110000"/>
              </a:lnSpc>
            </a:pPr>
            <a:r>
              <a:rPr lang="cs-CZ" sz="1500" dirty="0">
                <a:solidFill>
                  <a:srgbClr val="FFFFFF"/>
                </a:solidFill>
              </a:rPr>
              <a:t>Využití u trvalého </a:t>
            </a:r>
            <a:r>
              <a:rPr lang="cs-CZ" sz="1500" dirty="0" err="1">
                <a:solidFill>
                  <a:srgbClr val="FFFFFF"/>
                </a:solidFill>
              </a:rPr>
              <a:t>hypertonu</a:t>
            </a:r>
            <a:r>
              <a:rPr lang="cs-CZ" sz="1500" dirty="0">
                <a:solidFill>
                  <a:srgbClr val="FFFFFF"/>
                </a:solidFill>
              </a:rPr>
              <a:t>, kupř. v oblasti mimického a šíjového svalstva</a:t>
            </a:r>
          </a:p>
          <a:p>
            <a:pPr algn="just">
              <a:lnSpc>
                <a:spcPct val="110000"/>
              </a:lnSpc>
            </a:pPr>
            <a:r>
              <a:rPr lang="cs-CZ" sz="1500" dirty="0">
                <a:solidFill>
                  <a:srgbClr val="FFFFFF"/>
                </a:solidFill>
                <a:ea typeface="+mn-lt"/>
                <a:cs typeface="+mn-lt"/>
              </a:rPr>
              <a:t>Stres může být jednou z příčin funkčních poruch (hypertonie, bolest hlavy, úzkost).</a:t>
            </a:r>
          </a:p>
          <a:p>
            <a:pPr algn="just">
              <a:lnSpc>
                <a:spcPct val="110000"/>
              </a:lnSpc>
            </a:pPr>
            <a:r>
              <a:rPr lang="cs-CZ" sz="1500" dirty="0">
                <a:solidFill>
                  <a:srgbClr val="FFFFFF"/>
                </a:solidFill>
                <a:ea typeface="+mn-lt"/>
                <a:cs typeface="+mn-lt"/>
              </a:rPr>
              <a:t>Využití u pacientů, kteří se po stresové situaci nedokáží tak rychle uvolnit jako ostatní populace.</a:t>
            </a:r>
          </a:p>
          <a:p>
            <a:pPr algn="just">
              <a:lnSpc>
                <a:spcPct val="110000"/>
              </a:lnSpc>
            </a:pPr>
            <a:r>
              <a:rPr lang="cs-CZ" sz="1500" dirty="0">
                <a:solidFill>
                  <a:srgbClr val="FFFFFF"/>
                </a:solidFill>
                <a:ea typeface="+mn-lt"/>
                <a:cs typeface="+mn-lt"/>
              </a:rPr>
              <a:t>Studie: </a:t>
            </a:r>
            <a:r>
              <a:rPr lang="cs-CZ" sz="1500" dirty="0" err="1">
                <a:solidFill>
                  <a:srgbClr val="FFFFFF"/>
                </a:solidFill>
                <a:ea typeface="+mn-lt"/>
                <a:cs typeface="+mn-lt"/>
              </a:rPr>
              <a:t>Cinderellův</a:t>
            </a:r>
            <a:r>
              <a:rPr lang="cs-CZ" sz="1500" dirty="0">
                <a:solidFill>
                  <a:srgbClr val="FFFFFF"/>
                </a:solidFill>
                <a:ea typeface="+mn-lt"/>
                <a:cs typeface="+mn-lt"/>
              </a:rPr>
              <a:t> </a:t>
            </a:r>
            <a:r>
              <a:rPr lang="cs-CZ" sz="1500" dirty="0" err="1">
                <a:solidFill>
                  <a:srgbClr val="FFFFFF"/>
                </a:solidFill>
                <a:ea typeface="+mn-lt"/>
                <a:cs typeface="+mn-lt"/>
              </a:rPr>
              <a:t>myofeedback</a:t>
            </a:r>
            <a:r>
              <a:rPr lang="cs-CZ" sz="1500" dirty="0">
                <a:solidFill>
                  <a:srgbClr val="FFFFFF"/>
                </a:solidFill>
                <a:ea typeface="+mn-lt"/>
                <a:cs typeface="+mn-lt"/>
              </a:rPr>
              <a:t> (elektrody a zpětnovazebná jednotka). Subjekty nosily tento přístroj pod oblečením během své pracovní doby. Zpětná vazba byla poskytnuta vibracemi a jemným zvukem v případě nedostatečné svalové relaxace. Využívání </a:t>
            </a:r>
            <a:r>
              <a:rPr lang="cs-CZ" sz="1500" dirty="0" err="1">
                <a:solidFill>
                  <a:srgbClr val="FFFFFF"/>
                </a:solidFill>
                <a:ea typeface="+mn-lt"/>
                <a:cs typeface="+mn-lt"/>
              </a:rPr>
              <a:t>myofeedbacku</a:t>
            </a:r>
            <a:r>
              <a:rPr lang="cs-CZ" sz="1500" dirty="0">
                <a:solidFill>
                  <a:srgbClr val="FFFFFF"/>
                </a:solidFill>
                <a:ea typeface="+mn-lt"/>
                <a:cs typeface="+mn-lt"/>
              </a:rPr>
              <a:t> po dobu čtyř týdnů v pracovní skupině s obtížemi v krční a pletencové oblasti výrazně snížil intenzitu bolesti a změnily se vzory svalové aktivace (horní trapéz).</a:t>
            </a:r>
          </a:p>
          <a:p>
            <a:pPr algn="just">
              <a:lnSpc>
                <a:spcPct val="110000"/>
              </a:lnSpc>
            </a:pPr>
            <a:r>
              <a:rPr lang="cs-CZ" sz="1500" dirty="0">
                <a:solidFill>
                  <a:srgbClr val="FFFFFF"/>
                </a:solidFill>
                <a:ea typeface="+mn-lt"/>
                <a:cs typeface="+mn-lt"/>
              </a:rPr>
              <a:t>Inkontinence moči: problém se správnou funkcí svalů PD (</a:t>
            </a:r>
            <a:r>
              <a:rPr lang="cs-CZ" sz="1500" dirty="0" err="1">
                <a:solidFill>
                  <a:srgbClr val="FFFFFF"/>
                </a:solidFill>
                <a:ea typeface="+mn-lt"/>
                <a:cs typeface="+mn-lt"/>
              </a:rPr>
              <a:t>hypertonus</a:t>
            </a:r>
            <a:r>
              <a:rPr lang="cs-CZ" sz="1500" dirty="0">
                <a:solidFill>
                  <a:srgbClr val="FFFFFF"/>
                </a:solidFill>
                <a:ea typeface="+mn-lt"/>
                <a:cs typeface="+mn-lt"/>
              </a:rPr>
              <a:t> či </a:t>
            </a:r>
            <a:r>
              <a:rPr lang="cs-CZ" sz="1500" dirty="0" err="1">
                <a:solidFill>
                  <a:srgbClr val="FFFFFF"/>
                </a:solidFill>
                <a:ea typeface="+mn-lt"/>
                <a:cs typeface="+mn-lt"/>
              </a:rPr>
              <a:t>hypotonus</a:t>
            </a:r>
            <a:r>
              <a:rPr lang="cs-CZ" sz="1500" dirty="0">
                <a:solidFill>
                  <a:srgbClr val="FFFFFF"/>
                </a:solidFill>
                <a:ea typeface="+mn-lt"/>
                <a:cs typeface="+mn-lt"/>
              </a:rPr>
              <a:t>). Pacienti běžné cviky jako </a:t>
            </a:r>
            <a:r>
              <a:rPr lang="cs-CZ" sz="1500" dirty="0" err="1">
                <a:solidFill>
                  <a:srgbClr val="FFFFFF"/>
                </a:solidFill>
                <a:ea typeface="+mn-lt"/>
                <a:cs typeface="+mn-lt"/>
              </a:rPr>
              <a:t>Kegelovo</a:t>
            </a:r>
            <a:r>
              <a:rPr lang="cs-CZ" sz="1500" dirty="0">
                <a:solidFill>
                  <a:srgbClr val="FFFFFF"/>
                </a:solidFill>
                <a:ea typeface="+mn-lt"/>
                <a:cs typeface="+mn-lt"/>
              </a:rPr>
              <a:t> cvičení nezvládají, a často nevědomě svůj stav zhoršují nesprávným cvičením. Nutný i nácvik koordinovaného stahu a relaxace svalů PD. Bez zpětné vazby není toto možné docílit. </a:t>
            </a:r>
            <a:endParaRPr lang="cs-CZ" sz="1500" dirty="0">
              <a:solidFill>
                <a:srgbClr val="FFFFFF"/>
              </a:solidFill>
            </a:endParaRPr>
          </a:p>
        </p:txBody>
      </p:sp>
    </p:spTree>
    <p:extLst>
      <p:ext uri="{BB962C8B-B14F-4D97-AF65-F5344CB8AC3E}">
        <p14:creationId xmlns:p14="http://schemas.microsoft.com/office/powerpoint/2010/main" val="163942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4A35B49-B422-49DC-A6C2-D5E65E60C25B}"/>
              </a:ext>
            </a:extLst>
          </p:cNvPr>
          <p:cNvSpPr>
            <a:spLocks noGrp="1"/>
          </p:cNvSpPr>
          <p:nvPr>
            <p:ph type="title"/>
          </p:nvPr>
        </p:nvSpPr>
        <p:spPr>
          <a:xfrm>
            <a:off x="720000" y="619199"/>
            <a:ext cx="3095626" cy="1476000"/>
          </a:xfrm>
        </p:spPr>
        <p:txBody>
          <a:bodyPr>
            <a:normAutofit/>
          </a:bodyPr>
          <a:lstStyle/>
          <a:p>
            <a:pPr algn="ctr"/>
            <a:r>
              <a:rPr lang="cs-CZ" dirty="0"/>
              <a:t>JÓGA V RELAXACI</a:t>
            </a:r>
            <a:endParaRPr lang="cs-CZ"/>
          </a:p>
        </p:txBody>
      </p:sp>
      <p:pic>
        <p:nvPicPr>
          <p:cNvPr id="4" name="Obrázek 4" descr="Obsah obrázku květina, interiér, příroda, rostlina&#10;&#10;Popis se vygeneroval automaticky.">
            <a:extLst>
              <a:ext uri="{FF2B5EF4-FFF2-40B4-BE49-F238E27FC236}">
                <a16:creationId xmlns:a16="http://schemas.microsoft.com/office/drawing/2014/main" id="{53BF2BFE-106B-47BC-BC16-F05619A39500}"/>
              </a:ext>
            </a:extLst>
          </p:cNvPr>
          <p:cNvPicPr>
            <a:picLocks noChangeAspect="1"/>
          </p:cNvPicPr>
          <p:nvPr/>
        </p:nvPicPr>
        <p:blipFill rotWithShape="1">
          <a:blip r:embed="rId2"/>
          <a:srcRect l="32180" r="1932" b="-3"/>
          <a:stretch/>
        </p:blipFill>
        <p:spPr>
          <a:xfrm>
            <a:off x="648000" y="2636621"/>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sp>
        <p:nvSpPr>
          <p:cNvPr id="3" name="Zástupný obsah 2">
            <a:extLst>
              <a:ext uri="{FF2B5EF4-FFF2-40B4-BE49-F238E27FC236}">
                <a16:creationId xmlns:a16="http://schemas.microsoft.com/office/drawing/2014/main" id="{430FE21C-B9E0-46F8-BDFB-E970155AF0DC}"/>
              </a:ext>
            </a:extLst>
          </p:cNvPr>
          <p:cNvSpPr>
            <a:spLocks noGrp="1"/>
          </p:cNvSpPr>
          <p:nvPr>
            <p:ph idx="1"/>
          </p:nvPr>
        </p:nvSpPr>
        <p:spPr>
          <a:xfrm>
            <a:off x="4548188" y="425909"/>
            <a:ext cx="7512046" cy="6005655"/>
          </a:xfrm>
        </p:spPr>
        <p:txBody>
          <a:bodyPr vert="horz" lIns="0" tIns="0" rIns="0" bIns="0" rtlCol="0" anchor="t">
            <a:normAutofit lnSpcReduction="10000"/>
          </a:bodyPr>
          <a:lstStyle/>
          <a:p>
            <a:pPr>
              <a:lnSpc>
                <a:spcPct val="110000"/>
              </a:lnSpc>
            </a:pPr>
            <a:r>
              <a:rPr lang="cs-CZ" sz="1400" dirty="0">
                <a:solidFill>
                  <a:srgbClr val="FFFFFF"/>
                </a:solidFill>
              </a:rPr>
              <a:t>Relaxační polohy = všechny ásany hathajógy</a:t>
            </a:r>
          </a:p>
          <a:p>
            <a:pPr>
              <a:lnSpc>
                <a:spcPct val="110000"/>
              </a:lnSpc>
            </a:pPr>
            <a:r>
              <a:rPr lang="cs-CZ" sz="1400" dirty="0">
                <a:solidFill>
                  <a:srgbClr val="FFFFFF"/>
                </a:solidFill>
              </a:rPr>
              <a:t>Spojení těla &amp; mysli = BODYMIND (nedá se to od sebe oddělit)</a:t>
            </a:r>
          </a:p>
          <a:p>
            <a:pPr>
              <a:lnSpc>
                <a:spcPct val="110000"/>
              </a:lnSpc>
            </a:pPr>
            <a:r>
              <a:rPr lang="cs-CZ" sz="1400" dirty="0">
                <a:solidFill>
                  <a:srgbClr val="FFFFFF"/>
                </a:solidFill>
              </a:rPr>
              <a:t>Cílovým stavem jógového cvičení je bez úsilí a nehybně spočinout v ásaně, kdy ustanou veškeré pohyby těla, dochází k harmonizaci minimálních vegetativních pochodů a mysl se zaobírá meditací</a:t>
            </a:r>
          </a:p>
          <a:p>
            <a:pPr>
              <a:lnSpc>
                <a:spcPct val="110000"/>
              </a:lnSpc>
            </a:pPr>
            <a:r>
              <a:rPr lang="cs-CZ" sz="1400" dirty="0">
                <a:solidFill>
                  <a:srgbClr val="FFFFFF"/>
                </a:solidFill>
                <a:ea typeface="+mn-lt"/>
                <a:cs typeface="+mn-lt"/>
              </a:rPr>
              <a:t>Působení jógy lze rozlišit na preventivní, terapeutické a podpůrné </a:t>
            </a:r>
            <a:endParaRPr lang="cs-CZ" sz="1400" dirty="0">
              <a:ea typeface="+mn-lt"/>
              <a:cs typeface="+mn-lt"/>
            </a:endParaRPr>
          </a:p>
          <a:p>
            <a:pPr>
              <a:lnSpc>
                <a:spcPct val="110000"/>
              </a:lnSpc>
            </a:pPr>
            <a:r>
              <a:rPr lang="cs-CZ" sz="1400" dirty="0">
                <a:solidFill>
                  <a:srgbClr val="FFFFFF"/>
                </a:solidFill>
                <a:ea typeface="+mn-lt"/>
                <a:cs typeface="+mn-lt"/>
              </a:rPr>
              <a:t>Jóga zahrnuje techniky jako je: strečink, výdrž v pozicích a přechody mezi nimi, dechová a relaxační cvičení a meditaci</a:t>
            </a:r>
            <a:endParaRPr lang="cs-CZ" sz="1400" dirty="0">
              <a:solidFill>
                <a:srgbClr val="FFFFFF"/>
              </a:solidFill>
            </a:endParaRPr>
          </a:p>
          <a:p>
            <a:pPr>
              <a:lnSpc>
                <a:spcPct val="110000"/>
              </a:lnSpc>
            </a:pPr>
            <a:r>
              <a:rPr lang="cs-CZ" sz="1400" dirty="0">
                <a:solidFill>
                  <a:srgbClr val="FFFFFF"/>
                </a:solidFill>
                <a:ea typeface="+mn-lt"/>
                <a:cs typeface="+mn-lt"/>
              </a:rPr>
              <a:t>relaxace pomocí jógy je spojena se </a:t>
            </a:r>
            <a:r>
              <a:rPr lang="cs-CZ" sz="1400" dirty="0">
                <a:solidFill>
                  <a:srgbClr val="FFFFFF"/>
                </a:solidFill>
                <a:highlight>
                  <a:srgbClr val="FF00FF"/>
                </a:highlight>
                <a:ea typeface="+mn-lt"/>
                <a:cs typeface="+mn-lt"/>
              </a:rPr>
              <a:t>signifikantním vzestupem tonu parasympatiku</a:t>
            </a:r>
            <a:r>
              <a:rPr lang="cs-CZ" sz="1400" dirty="0">
                <a:solidFill>
                  <a:srgbClr val="FFFFFF"/>
                </a:solidFill>
                <a:ea typeface="+mn-lt"/>
                <a:cs typeface="+mn-lt"/>
              </a:rPr>
              <a:t>  </a:t>
            </a:r>
            <a:endParaRPr lang="cs-CZ" sz="1400" dirty="0">
              <a:solidFill>
                <a:srgbClr val="FFFFFF"/>
              </a:solidFill>
            </a:endParaRPr>
          </a:p>
          <a:p>
            <a:pPr>
              <a:lnSpc>
                <a:spcPct val="110000"/>
              </a:lnSpc>
            </a:pPr>
            <a:r>
              <a:rPr lang="cs-CZ" sz="1400" dirty="0">
                <a:solidFill>
                  <a:srgbClr val="FFFFFF"/>
                </a:solidFill>
              </a:rPr>
              <a:t>U většiny ásan nutná aktivace posturálního svalstva = částečná (nikoliv celková) relaxace:</a:t>
            </a:r>
          </a:p>
          <a:p>
            <a:pPr lvl="1">
              <a:lnSpc>
                <a:spcPct val="110000"/>
              </a:lnSpc>
            </a:pPr>
            <a:r>
              <a:rPr lang="cs-CZ" sz="1400" dirty="0">
                <a:solidFill>
                  <a:srgbClr val="FFFFFF"/>
                </a:solidFill>
              </a:rPr>
              <a:t>Pomáhá tělo připravit, abychom se mohli věnovat práci pro ztišení mysli - meditaci</a:t>
            </a:r>
          </a:p>
          <a:p>
            <a:pPr>
              <a:lnSpc>
                <a:spcPct val="110000"/>
              </a:lnSpc>
            </a:pPr>
            <a:r>
              <a:rPr lang="cs-CZ" sz="1400" dirty="0">
                <a:solidFill>
                  <a:srgbClr val="FFFFFF"/>
                </a:solidFill>
              </a:rPr>
              <a:t>Typické relaxační polohy:</a:t>
            </a:r>
          </a:p>
          <a:p>
            <a:pPr>
              <a:lnSpc>
                <a:spcPct val="110000"/>
              </a:lnSpc>
            </a:pPr>
            <a:r>
              <a:rPr lang="cs-CZ" sz="1400" dirty="0">
                <a:solidFill>
                  <a:srgbClr val="FFFFFF"/>
                </a:solidFill>
              </a:rPr>
              <a:t>"poloha mrtvoly" - v LZ,</a:t>
            </a:r>
            <a:r>
              <a:rPr lang="cs-CZ" sz="1400" dirty="0">
                <a:solidFill>
                  <a:srgbClr val="FFFFFF"/>
                </a:solidFill>
                <a:ea typeface="+mn-lt"/>
                <a:cs typeface="+mn-lt"/>
              </a:rPr>
              <a:t> dlaně vzhůru, dolní končetiny na šířku pánve, volně v mírné zevní rotaci</a:t>
            </a:r>
          </a:p>
          <a:p>
            <a:pPr>
              <a:lnSpc>
                <a:spcPct val="110000"/>
              </a:lnSpc>
            </a:pPr>
            <a:r>
              <a:rPr lang="cs-CZ" sz="1400" dirty="0">
                <a:solidFill>
                  <a:srgbClr val="FFFFFF"/>
                </a:solidFill>
              </a:rPr>
              <a:t>"tygří pozice" - v LB</a:t>
            </a:r>
          </a:p>
          <a:p>
            <a:pPr>
              <a:lnSpc>
                <a:spcPct val="110000"/>
              </a:lnSpc>
            </a:pPr>
            <a:r>
              <a:rPr lang="cs-CZ" sz="1400" dirty="0">
                <a:solidFill>
                  <a:srgbClr val="FFFFFF"/>
                </a:solidFill>
              </a:rPr>
              <a:t>"lotosový květ" - vsedě</a:t>
            </a:r>
          </a:p>
          <a:p>
            <a:pPr>
              <a:lnSpc>
                <a:spcPct val="110000"/>
              </a:lnSpc>
            </a:pPr>
            <a:r>
              <a:rPr lang="cs-CZ" sz="1400" dirty="0">
                <a:solidFill>
                  <a:srgbClr val="FFFFFF"/>
                </a:solidFill>
                <a:ea typeface="+mn-lt"/>
                <a:cs typeface="+mn-lt"/>
              </a:rPr>
              <a:t>Na čtyřech: rovná záda + "rozdýchání břicha"</a:t>
            </a:r>
          </a:p>
          <a:p>
            <a:pPr>
              <a:lnSpc>
                <a:spcPct val="110000"/>
              </a:lnSpc>
            </a:pPr>
            <a:r>
              <a:rPr lang="cs-CZ" sz="1400" dirty="0">
                <a:solidFill>
                  <a:srgbClr val="FFFFFF"/>
                </a:solidFill>
                <a:ea typeface="+mn-lt"/>
                <a:cs typeface="+mn-lt"/>
              </a:rPr>
              <a:t>Turecký sed: rovná záda + snažíme se zadržet smích (příp. vypodložit zadek)</a:t>
            </a:r>
            <a:endParaRPr lang="en-US" sz="1400" dirty="0">
              <a:solidFill>
                <a:srgbClr val="FFFFFF"/>
              </a:solidFill>
              <a:ea typeface="+mn-lt"/>
              <a:cs typeface="+mn-lt"/>
            </a:endParaRPr>
          </a:p>
          <a:p>
            <a:pPr>
              <a:lnSpc>
                <a:spcPct val="110000"/>
              </a:lnSpc>
            </a:pPr>
            <a:r>
              <a:rPr lang="cs-CZ" sz="1400" dirty="0">
                <a:solidFill>
                  <a:srgbClr val="FFFFFF"/>
                </a:solidFill>
                <a:ea typeface="+mn-lt"/>
                <a:cs typeface="+mn-lt"/>
              </a:rPr>
              <a:t>Hrudní dech: sed na patách, ruce v 90° </a:t>
            </a:r>
            <a:r>
              <a:rPr lang="cs-CZ" sz="1400" dirty="0" err="1">
                <a:solidFill>
                  <a:srgbClr val="FFFFFF"/>
                </a:solidFill>
                <a:ea typeface="+mn-lt"/>
                <a:cs typeface="+mn-lt"/>
              </a:rPr>
              <a:t>dorziflexi</a:t>
            </a:r>
            <a:r>
              <a:rPr lang="cs-CZ" sz="1400" dirty="0">
                <a:solidFill>
                  <a:srgbClr val="FFFFFF"/>
                </a:solidFill>
                <a:ea typeface="+mn-lt"/>
                <a:cs typeface="+mn-lt"/>
              </a:rPr>
              <a:t> s oporou na DKK před kolenem</a:t>
            </a:r>
          </a:p>
          <a:p>
            <a:pPr>
              <a:lnSpc>
                <a:spcPct val="110000"/>
              </a:lnSpc>
            </a:pPr>
            <a:endParaRPr lang="cs-CZ" sz="1400" dirty="0"/>
          </a:p>
        </p:txBody>
      </p:sp>
    </p:spTree>
    <p:extLst>
      <p:ext uri="{BB962C8B-B14F-4D97-AF65-F5344CB8AC3E}">
        <p14:creationId xmlns:p14="http://schemas.microsoft.com/office/powerpoint/2010/main" val="3179104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E82389C-7149-449E-9718-E3031263EA66}"/>
              </a:ext>
            </a:extLst>
          </p:cNvPr>
          <p:cNvSpPr>
            <a:spLocks noGrp="1"/>
          </p:cNvSpPr>
          <p:nvPr>
            <p:ph type="title"/>
          </p:nvPr>
        </p:nvSpPr>
        <p:spPr>
          <a:xfrm>
            <a:off x="720000" y="619200"/>
            <a:ext cx="5465324" cy="1477328"/>
          </a:xfrm>
        </p:spPr>
        <p:txBody>
          <a:bodyPr wrap="square" anchor="ctr">
            <a:normAutofit/>
          </a:bodyPr>
          <a:lstStyle/>
          <a:p>
            <a:r>
              <a:rPr lang="cs-CZ" dirty="0"/>
              <a:t>KONKRÉTNÍ CVIKY V JÓZE - POSTUP CVIČENÍ</a:t>
            </a:r>
          </a:p>
        </p:txBody>
      </p:sp>
      <p:sp>
        <p:nvSpPr>
          <p:cNvPr id="3" name="Zástupný obsah 2">
            <a:extLst>
              <a:ext uri="{FF2B5EF4-FFF2-40B4-BE49-F238E27FC236}">
                <a16:creationId xmlns:a16="http://schemas.microsoft.com/office/drawing/2014/main" id="{03E541AC-48E0-4F9F-BE00-129FEE89576C}"/>
              </a:ext>
            </a:extLst>
          </p:cNvPr>
          <p:cNvSpPr>
            <a:spLocks noGrp="1"/>
          </p:cNvSpPr>
          <p:nvPr>
            <p:ph idx="1"/>
          </p:nvPr>
        </p:nvSpPr>
        <p:spPr>
          <a:xfrm>
            <a:off x="720000" y="2541600"/>
            <a:ext cx="4991962" cy="3216273"/>
          </a:xfrm>
        </p:spPr>
        <p:txBody>
          <a:bodyPr vert="horz" lIns="0" tIns="0" rIns="0" bIns="0" rtlCol="0">
            <a:normAutofit/>
          </a:bodyPr>
          <a:lstStyle/>
          <a:p>
            <a:pPr marL="0" indent="0">
              <a:lnSpc>
                <a:spcPct val="110000"/>
              </a:lnSpc>
              <a:buNone/>
            </a:pPr>
            <a:endParaRPr lang="cs-CZ" sz="1700"/>
          </a:p>
          <a:p>
            <a:pPr>
              <a:lnSpc>
                <a:spcPct val="110000"/>
              </a:lnSpc>
            </a:pPr>
            <a:r>
              <a:rPr lang="cs-CZ" sz="1700"/>
              <a:t>Předběžné uvolnění</a:t>
            </a:r>
          </a:p>
          <a:p>
            <a:pPr>
              <a:lnSpc>
                <a:spcPct val="110000"/>
              </a:lnSpc>
            </a:pPr>
            <a:r>
              <a:rPr lang="cs-CZ" sz="1700"/>
              <a:t>Předsevzetí</a:t>
            </a:r>
          </a:p>
          <a:p>
            <a:pPr>
              <a:lnSpc>
                <a:spcPct val="110000"/>
              </a:lnSpc>
            </a:pPr>
            <a:r>
              <a:rPr lang="cs-CZ" sz="1700"/>
              <a:t>Uvědomování si částí těla a jejich uvolnění</a:t>
            </a:r>
          </a:p>
          <a:p>
            <a:pPr>
              <a:lnSpc>
                <a:spcPct val="110000"/>
              </a:lnSpc>
            </a:pPr>
            <a:r>
              <a:rPr lang="cs-CZ" sz="1700"/>
              <a:t>Vnímání dechu</a:t>
            </a:r>
          </a:p>
          <a:p>
            <a:pPr>
              <a:lnSpc>
                <a:spcPct val="110000"/>
              </a:lnSpc>
            </a:pPr>
            <a:r>
              <a:rPr lang="cs-CZ" sz="1700"/>
              <a:t>Relaxační představy</a:t>
            </a:r>
          </a:p>
          <a:p>
            <a:pPr>
              <a:lnSpc>
                <a:spcPct val="110000"/>
              </a:lnSpc>
            </a:pPr>
            <a:r>
              <a:rPr lang="cs-CZ" sz="1700"/>
              <a:t>Předsevzetí</a:t>
            </a:r>
          </a:p>
          <a:p>
            <a:pPr>
              <a:lnSpc>
                <a:spcPct val="110000"/>
              </a:lnSpc>
            </a:pPr>
            <a:r>
              <a:rPr lang="cs-CZ" sz="1700"/>
              <a:t>Pozvolný závěr</a:t>
            </a:r>
          </a:p>
          <a:p>
            <a:pPr>
              <a:lnSpc>
                <a:spcPct val="110000"/>
              </a:lnSpc>
            </a:pPr>
            <a:endParaRPr lang="cs-CZ" sz="1700"/>
          </a:p>
        </p:txBody>
      </p:sp>
      <p:pic>
        <p:nvPicPr>
          <p:cNvPr id="5" name="Picture 4" descr="Bílé kameny naskládané na sebe">
            <a:extLst>
              <a:ext uri="{FF2B5EF4-FFF2-40B4-BE49-F238E27FC236}">
                <a16:creationId xmlns:a16="http://schemas.microsoft.com/office/drawing/2014/main" id="{836A21EF-1221-4E56-BD07-E5AA4242702A}"/>
              </a:ext>
            </a:extLst>
          </p:cNvPr>
          <p:cNvPicPr>
            <a:picLocks noChangeAspect="1"/>
          </p:cNvPicPr>
          <p:nvPr/>
        </p:nvPicPr>
        <p:blipFill rotWithShape="1">
          <a:blip r:embed="rId2"/>
          <a:srcRect l="44965" r="-3" b="-3"/>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10231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2EC095D-77FA-40D0-B992-9CB5344AEFA3}"/>
              </a:ext>
            </a:extLst>
          </p:cNvPr>
          <p:cNvSpPr>
            <a:spLocks noGrp="1"/>
          </p:cNvSpPr>
          <p:nvPr>
            <p:ph type="title"/>
          </p:nvPr>
        </p:nvSpPr>
        <p:spPr>
          <a:xfrm>
            <a:off x="720000" y="619200"/>
            <a:ext cx="4991961" cy="1477328"/>
          </a:xfrm>
        </p:spPr>
        <p:txBody>
          <a:bodyPr wrap="square" anchor="ctr">
            <a:normAutofit/>
          </a:bodyPr>
          <a:lstStyle/>
          <a:p>
            <a:r>
              <a:rPr lang="cs-CZ"/>
              <a:t>JÓGA KONKRÉTNÍ CVIKY</a:t>
            </a:r>
          </a:p>
        </p:txBody>
      </p:sp>
      <p:sp>
        <p:nvSpPr>
          <p:cNvPr id="3" name="Zástupný obsah 2">
            <a:extLst>
              <a:ext uri="{FF2B5EF4-FFF2-40B4-BE49-F238E27FC236}">
                <a16:creationId xmlns:a16="http://schemas.microsoft.com/office/drawing/2014/main" id="{2F471AB2-9BEF-4366-B80C-2B014FA604F4}"/>
              </a:ext>
            </a:extLst>
          </p:cNvPr>
          <p:cNvSpPr>
            <a:spLocks noGrp="1"/>
          </p:cNvSpPr>
          <p:nvPr>
            <p:ph idx="1"/>
          </p:nvPr>
        </p:nvSpPr>
        <p:spPr>
          <a:xfrm>
            <a:off x="720000" y="2541600"/>
            <a:ext cx="4991961" cy="3608818"/>
          </a:xfrm>
        </p:spPr>
        <p:txBody>
          <a:bodyPr vert="horz" lIns="0" tIns="0" rIns="0" bIns="0" rtlCol="0" anchor="t">
            <a:normAutofit/>
          </a:bodyPr>
          <a:lstStyle/>
          <a:p>
            <a:pPr algn="just">
              <a:lnSpc>
                <a:spcPct val="110000"/>
              </a:lnSpc>
            </a:pPr>
            <a:r>
              <a:rPr lang="cs-CZ" sz="1700" dirty="0">
                <a:solidFill>
                  <a:srgbClr val="FFFFFF"/>
                </a:solidFill>
                <a:ea typeface="+mn-lt"/>
                <a:cs typeface="+mn-lt"/>
              </a:rPr>
              <a:t>Uvědomování si části těla a jejich uvolňování </a:t>
            </a:r>
            <a:endParaRPr lang="cs-CZ"/>
          </a:p>
          <a:p>
            <a:pPr algn="just">
              <a:lnSpc>
                <a:spcPct val="110000"/>
              </a:lnSpc>
            </a:pPr>
            <a:r>
              <a:rPr lang="cs-CZ" sz="1700" dirty="0">
                <a:solidFill>
                  <a:srgbClr val="FFFFFF"/>
                </a:solidFill>
                <a:ea typeface="+mn-lt"/>
                <a:cs typeface="+mn-lt"/>
              </a:rPr>
              <a:t>Uvědomování si celého těla a jeho uvolňování</a:t>
            </a:r>
          </a:p>
          <a:p>
            <a:pPr algn="just">
              <a:lnSpc>
                <a:spcPct val="110000"/>
              </a:lnSpc>
            </a:pPr>
            <a:r>
              <a:rPr lang="cs-CZ" sz="1700" dirty="0">
                <a:solidFill>
                  <a:srgbClr val="FFFFFF"/>
                </a:solidFill>
                <a:ea typeface="+mn-lt"/>
                <a:cs typeface="+mn-lt"/>
              </a:rPr>
              <a:t>Vnímání dechu</a:t>
            </a:r>
          </a:p>
          <a:p>
            <a:pPr algn="just">
              <a:lnSpc>
                <a:spcPct val="110000"/>
              </a:lnSpc>
            </a:pPr>
            <a:r>
              <a:rPr lang="cs-CZ" sz="1700" dirty="0">
                <a:solidFill>
                  <a:srgbClr val="FFFFFF"/>
                </a:solidFill>
                <a:ea typeface="+mn-lt"/>
                <a:cs typeface="+mn-lt"/>
              </a:rPr>
              <a:t>Relaxační představy:</a:t>
            </a:r>
          </a:p>
          <a:p>
            <a:pPr lvl="1" algn="just">
              <a:lnSpc>
                <a:spcPct val="110000"/>
              </a:lnSpc>
            </a:pPr>
            <a:r>
              <a:rPr lang="cs-CZ" sz="1700" dirty="0">
                <a:solidFill>
                  <a:srgbClr val="FFFFFF"/>
                </a:solidFill>
                <a:ea typeface="+mn-lt"/>
                <a:cs typeface="+mn-lt"/>
              </a:rPr>
              <a:t>klidné moře rozlévající se do daleka... </a:t>
            </a:r>
          </a:p>
          <a:p>
            <a:pPr lvl="1" algn="just">
              <a:lnSpc>
                <a:spcPct val="110000"/>
              </a:lnSpc>
            </a:pPr>
            <a:r>
              <a:rPr lang="cs-CZ" sz="1700" dirty="0">
                <a:solidFill>
                  <a:srgbClr val="FFFFFF"/>
                </a:solidFill>
                <a:ea typeface="+mn-lt"/>
                <a:cs typeface="+mn-lt"/>
              </a:rPr>
              <a:t>klidné moře, pták vznášející se volný a svobodný vysoko na obloze... </a:t>
            </a:r>
          </a:p>
          <a:p>
            <a:pPr lvl="1" algn="just">
              <a:lnSpc>
                <a:spcPct val="110000"/>
              </a:lnSpc>
            </a:pPr>
            <a:r>
              <a:rPr lang="cs-CZ" sz="1700" dirty="0">
                <a:solidFill>
                  <a:srgbClr val="FFFFFF"/>
                </a:solidFill>
                <a:ea typeface="+mn-lt"/>
                <a:cs typeface="+mn-lt"/>
              </a:rPr>
              <a:t>Pták letící vysoko na obloze, vysoká hora s vrcholkem pokrytým sněhem... </a:t>
            </a:r>
            <a:endParaRPr lang="cs-CZ" sz="1700" dirty="0">
              <a:solidFill>
                <a:srgbClr val="FFFFFF"/>
              </a:solidFill>
            </a:endParaRPr>
          </a:p>
          <a:p>
            <a:pPr lvl="1" algn="just">
              <a:lnSpc>
                <a:spcPct val="110000"/>
              </a:lnSpc>
            </a:pPr>
            <a:endParaRPr lang="cs-CZ" sz="1700">
              <a:solidFill>
                <a:srgbClr val="FFFFFF">
                  <a:alpha val="58000"/>
                </a:srgbClr>
              </a:solidFill>
            </a:endParaRPr>
          </a:p>
        </p:txBody>
      </p:sp>
      <p:pic>
        <p:nvPicPr>
          <p:cNvPr id="4" name="Obrázek 4" descr="Obsah obrázku strom, rostlina, exteriér, park&#10;&#10;Popis se vygeneroval automaticky.">
            <a:extLst>
              <a:ext uri="{FF2B5EF4-FFF2-40B4-BE49-F238E27FC236}">
                <a16:creationId xmlns:a16="http://schemas.microsoft.com/office/drawing/2014/main" id="{DD7C6CBF-7433-4D9E-904C-F8ADB97C6CB7}"/>
              </a:ext>
            </a:extLst>
          </p:cNvPr>
          <p:cNvPicPr>
            <a:picLocks noChangeAspect="1"/>
          </p:cNvPicPr>
          <p:nvPr/>
        </p:nvPicPr>
        <p:blipFill rotWithShape="1">
          <a:blip r:embed="rId2"/>
          <a:srcRect l="19741" r="27412"/>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324718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1EC7A6-C0A4-4160-8F9F-1F97DA74E54B}"/>
              </a:ext>
            </a:extLst>
          </p:cNvPr>
          <p:cNvSpPr>
            <a:spLocks noGrp="1"/>
          </p:cNvSpPr>
          <p:nvPr>
            <p:ph type="title"/>
          </p:nvPr>
        </p:nvSpPr>
        <p:spPr>
          <a:xfrm>
            <a:off x="720000" y="619200"/>
            <a:ext cx="4991961" cy="1477328"/>
          </a:xfrm>
        </p:spPr>
        <p:txBody>
          <a:bodyPr wrap="square" anchor="ctr">
            <a:normAutofit/>
          </a:bodyPr>
          <a:lstStyle/>
          <a:p>
            <a:r>
              <a:rPr lang="cs-CZ"/>
              <a:t>MEDITACE</a:t>
            </a:r>
          </a:p>
        </p:txBody>
      </p:sp>
      <p:sp>
        <p:nvSpPr>
          <p:cNvPr id="3" name="Zástupný obsah 2">
            <a:extLst>
              <a:ext uri="{FF2B5EF4-FFF2-40B4-BE49-F238E27FC236}">
                <a16:creationId xmlns:a16="http://schemas.microsoft.com/office/drawing/2014/main" id="{04F7AFB9-CC07-402D-8CE2-F6928CCB7291}"/>
              </a:ext>
            </a:extLst>
          </p:cNvPr>
          <p:cNvSpPr>
            <a:spLocks noGrp="1"/>
          </p:cNvSpPr>
          <p:nvPr>
            <p:ph idx="1"/>
          </p:nvPr>
        </p:nvSpPr>
        <p:spPr>
          <a:xfrm>
            <a:off x="720000" y="2056691"/>
            <a:ext cx="5142052" cy="4278454"/>
          </a:xfrm>
        </p:spPr>
        <p:txBody>
          <a:bodyPr vert="horz" lIns="0" tIns="0" rIns="0" bIns="0" rtlCol="0" anchor="t">
            <a:normAutofit/>
          </a:bodyPr>
          <a:lstStyle/>
          <a:p>
            <a:pPr algn="just">
              <a:lnSpc>
                <a:spcPct val="110000"/>
              </a:lnSpc>
            </a:pPr>
            <a:r>
              <a:rPr lang="cs-CZ" sz="1800" dirty="0">
                <a:solidFill>
                  <a:srgbClr val="FFFFFF"/>
                </a:solidFill>
                <a:ea typeface="+mn-lt"/>
                <a:cs typeface="+mn-lt"/>
              </a:rPr>
              <a:t>= je vědomé ovládání mysli. </a:t>
            </a:r>
            <a:endParaRPr lang="cs-CZ" sz="1800" dirty="0">
              <a:solidFill>
                <a:srgbClr val="FFFFFF">
                  <a:alpha val="58000"/>
                </a:srgbClr>
              </a:solidFill>
            </a:endParaRPr>
          </a:p>
          <a:p>
            <a:pPr algn="just">
              <a:lnSpc>
                <a:spcPct val="110000"/>
              </a:lnSpc>
            </a:pPr>
            <a:r>
              <a:rPr lang="cs-CZ" sz="1800" dirty="0">
                <a:solidFill>
                  <a:srgbClr val="FFFFFF"/>
                </a:solidFill>
                <a:ea typeface="+mn-lt"/>
                <a:cs typeface="+mn-lt"/>
              </a:rPr>
              <a:t>Zahrnuje soustředění mysli, vytvoření nepřerušovaného, plynulého proudu mysli a splynutí s předmětem meditace </a:t>
            </a:r>
            <a:endParaRPr lang="cs-CZ" sz="1800">
              <a:solidFill>
                <a:srgbClr val="FFFFFF">
                  <a:alpha val="58000"/>
                </a:srgbClr>
              </a:solidFill>
              <a:ea typeface="+mn-lt"/>
              <a:cs typeface="+mn-lt"/>
            </a:endParaRPr>
          </a:p>
          <a:p>
            <a:pPr algn="just">
              <a:lnSpc>
                <a:spcPct val="110000"/>
              </a:lnSpc>
            </a:pPr>
            <a:r>
              <a:rPr lang="cs-CZ" sz="1800" dirty="0">
                <a:solidFill>
                  <a:srgbClr val="FFFFFF"/>
                </a:solidFill>
                <a:ea typeface="+mn-lt"/>
                <a:cs typeface="+mn-lt"/>
              </a:rPr>
              <a:t>Má pozitivní vliv na psychickou vyrovnanost, vede k úspěšnější seberealizaci, podílí se na zvyšování sebeúcty, snižuje úzkost a deprese. </a:t>
            </a:r>
            <a:endParaRPr lang="cs-CZ" sz="1800">
              <a:solidFill>
                <a:srgbClr val="FFFFFF">
                  <a:alpha val="58000"/>
                </a:srgbClr>
              </a:solidFill>
              <a:ea typeface="+mn-lt"/>
              <a:cs typeface="+mn-lt"/>
            </a:endParaRPr>
          </a:p>
          <a:p>
            <a:pPr algn="just">
              <a:lnSpc>
                <a:spcPct val="110000"/>
              </a:lnSpc>
            </a:pPr>
            <a:r>
              <a:rPr lang="cs-CZ" sz="1800" dirty="0">
                <a:solidFill>
                  <a:srgbClr val="FFFFFF"/>
                </a:solidFill>
                <a:ea typeface="+mn-lt"/>
                <a:cs typeface="+mn-lt"/>
              </a:rPr>
              <a:t>V lékařství je využívána především při léčbě chronických bolestí a léčbě posttraumatického šoku</a:t>
            </a:r>
            <a:endParaRPr lang="cs-CZ" sz="1800" dirty="0">
              <a:solidFill>
                <a:srgbClr val="FFFFFF"/>
              </a:solidFill>
            </a:endParaRPr>
          </a:p>
          <a:p>
            <a:pPr algn="just">
              <a:lnSpc>
                <a:spcPct val="110000"/>
              </a:lnSpc>
            </a:pPr>
            <a:endParaRPr lang="cs-CZ" sz="1800" dirty="0">
              <a:solidFill>
                <a:srgbClr val="FFFFFF">
                  <a:alpha val="58000"/>
                </a:srgbClr>
              </a:solidFill>
            </a:endParaRPr>
          </a:p>
        </p:txBody>
      </p:sp>
      <p:sp useBgFill="1">
        <p:nvSpPr>
          <p:cNvPr id="23" name="Freeform: Shape 22">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Obrázek 4" descr="Obsah obrázku primát&#10;&#10;Popis se vygeneroval automaticky.">
            <a:extLst>
              <a:ext uri="{FF2B5EF4-FFF2-40B4-BE49-F238E27FC236}">
                <a16:creationId xmlns:a16="http://schemas.microsoft.com/office/drawing/2014/main" id="{6749C2FF-9AFA-4E82-A899-25CA8B5C7690}"/>
              </a:ext>
            </a:extLst>
          </p:cNvPr>
          <p:cNvPicPr>
            <a:picLocks noChangeAspect="1"/>
          </p:cNvPicPr>
          <p:nvPr/>
        </p:nvPicPr>
        <p:blipFill>
          <a:blip r:embed="rId2"/>
          <a:stretch>
            <a:fillRect/>
          </a:stretch>
        </p:blipFill>
        <p:spPr>
          <a:xfrm>
            <a:off x="7176162" y="851696"/>
            <a:ext cx="4284000" cy="5145945"/>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117630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324ED3-6023-418C-B582-DE509ED2D1D5}"/>
              </a:ext>
            </a:extLst>
          </p:cNvPr>
          <p:cNvSpPr>
            <a:spLocks noGrp="1"/>
          </p:cNvSpPr>
          <p:nvPr>
            <p:ph type="title"/>
          </p:nvPr>
        </p:nvSpPr>
        <p:spPr/>
        <p:txBody>
          <a:bodyPr/>
          <a:lstStyle/>
          <a:p>
            <a:r>
              <a:rPr lang="cs-CZ"/>
              <a:t>FELDENKRAISOVA METODA</a:t>
            </a:r>
          </a:p>
        </p:txBody>
      </p:sp>
      <p:sp>
        <p:nvSpPr>
          <p:cNvPr id="3" name="Zástupný obsah 2">
            <a:extLst>
              <a:ext uri="{FF2B5EF4-FFF2-40B4-BE49-F238E27FC236}">
                <a16:creationId xmlns:a16="http://schemas.microsoft.com/office/drawing/2014/main" id="{DE12BB0D-B34C-412D-9AE2-BFE6791A872D}"/>
              </a:ext>
            </a:extLst>
          </p:cNvPr>
          <p:cNvSpPr>
            <a:spLocks noGrp="1"/>
          </p:cNvSpPr>
          <p:nvPr>
            <p:ph idx="1"/>
          </p:nvPr>
        </p:nvSpPr>
        <p:spPr>
          <a:xfrm>
            <a:off x="720000" y="1444782"/>
            <a:ext cx="11063143" cy="5282465"/>
          </a:xfrm>
        </p:spPr>
        <p:txBody>
          <a:bodyPr vert="horz" lIns="0" tIns="0" rIns="0" bIns="0" rtlCol="0" anchor="t">
            <a:normAutofit fontScale="92500" lnSpcReduction="20000"/>
          </a:bodyPr>
          <a:lstStyle/>
          <a:p>
            <a:pPr algn="just"/>
            <a:r>
              <a:rPr lang="cs-CZ" dirty="0">
                <a:solidFill>
                  <a:srgbClr val="FFFFFF"/>
                </a:solidFill>
              </a:rPr>
              <a:t>Metoda založena na </a:t>
            </a:r>
            <a:r>
              <a:rPr lang="cs-CZ" dirty="0">
                <a:solidFill>
                  <a:srgbClr val="FFFFFF"/>
                </a:solidFill>
                <a:highlight>
                  <a:srgbClr val="FF00FF"/>
                </a:highlight>
              </a:rPr>
              <a:t>uvědomělém zkvalitňování pohybu jako cesty ke komplexnímu rozvoji celé osobnosti</a:t>
            </a:r>
            <a:endParaRPr lang="cs-CZ">
              <a:highlight>
                <a:srgbClr val="FF00FF"/>
              </a:highlight>
            </a:endParaRPr>
          </a:p>
          <a:p>
            <a:pPr algn="just"/>
            <a:r>
              <a:rPr lang="cs-CZ" dirty="0">
                <a:solidFill>
                  <a:srgbClr val="FFFFFF"/>
                </a:solidFill>
                <a:ea typeface="+mn-lt"/>
                <a:cs typeface="+mn-lt"/>
              </a:rPr>
              <a:t>Primárním cílem je </a:t>
            </a:r>
            <a:r>
              <a:rPr lang="cs-CZ" dirty="0">
                <a:solidFill>
                  <a:srgbClr val="FFFFFF"/>
                </a:solidFill>
                <a:highlight>
                  <a:srgbClr val="FF00FF"/>
                </a:highlight>
                <a:ea typeface="+mn-lt"/>
                <a:cs typeface="+mn-lt"/>
              </a:rPr>
              <a:t>zlepšení </a:t>
            </a:r>
            <a:r>
              <a:rPr lang="cs-CZ" dirty="0" err="1">
                <a:solidFill>
                  <a:srgbClr val="FFFFFF"/>
                </a:solidFill>
                <a:highlight>
                  <a:srgbClr val="FF00FF"/>
                </a:highlight>
                <a:ea typeface="+mn-lt"/>
                <a:cs typeface="+mn-lt"/>
              </a:rPr>
              <a:t>somatognozie</a:t>
            </a:r>
            <a:r>
              <a:rPr lang="cs-CZ" dirty="0">
                <a:solidFill>
                  <a:srgbClr val="FFFFFF"/>
                </a:solidFill>
                <a:ea typeface="+mn-lt"/>
                <a:cs typeface="+mn-lt"/>
              </a:rPr>
              <a:t> ( = představa o našem vlastním těle) </a:t>
            </a:r>
            <a:r>
              <a:rPr lang="cs-CZ" dirty="0">
                <a:solidFill>
                  <a:srgbClr val="FFFFFF"/>
                </a:solidFill>
                <a:highlight>
                  <a:srgbClr val="FF00FF"/>
                </a:highlight>
                <a:ea typeface="+mn-lt"/>
                <a:cs typeface="+mn-lt"/>
              </a:rPr>
              <a:t>&amp; </a:t>
            </a:r>
            <a:r>
              <a:rPr lang="cs-CZ" dirty="0" err="1">
                <a:solidFill>
                  <a:srgbClr val="FFFFFF"/>
                </a:solidFill>
                <a:highlight>
                  <a:srgbClr val="FF00FF"/>
                </a:highlight>
                <a:ea typeface="+mn-lt"/>
                <a:cs typeface="+mn-lt"/>
              </a:rPr>
              <a:t>stereognozie</a:t>
            </a:r>
            <a:r>
              <a:rPr lang="cs-CZ" dirty="0">
                <a:solidFill>
                  <a:srgbClr val="FFFFFF"/>
                </a:solidFill>
                <a:ea typeface="+mn-lt"/>
                <a:cs typeface="+mn-lt"/>
              </a:rPr>
              <a:t>  (= vnímání těla v interakci s prostředím = naše orientace v prostoru)</a:t>
            </a:r>
            <a:endParaRPr lang="cs-CZ" dirty="0">
              <a:solidFill>
                <a:srgbClr val="FFFFFF">
                  <a:alpha val="58000"/>
                </a:srgbClr>
              </a:solidFill>
              <a:ea typeface="+mn-lt"/>
              <a:cs typeface="+mn-lt"/>
            </a:endParaRPr>
          </a:p>
          <a:p>
            <a:pPr algn="just"/>
            <a:r>
              <a:rPr lang="cs-CZ" dirty="0">
                <a:solidFill>
                  <a:srgbClr val="FFFFFF"/>
                </a:solidFill>
              </a:rPr>
              <a:t>Základní myšlenka: </a:t>
            </a:r>
            <a:r>
              <a:rPr lang="cs-CZ" dirty="0">
                <a:solidFill>
                  <a:srgbClr val="FFFFFF"/>
                </a:solidFill>
                <a:highlight>
                  <a:srgbClr val="FF00FF"/>
                </a:highlight>
              </a:rPr>
              <a:t>jednáme dle obrazu, který si sami o sobě vytvoříme &amp; jak sami sebe vnímáme</a:t>
            </a:r>
            <a:r>
              <a:rPr lang="cs-CZ" dirty="0">
                <a:solidFill>
                  <a:srgbClr val="FFFFFF"/>
                </a:solidFill>
              </a:rPr>
              <a:t>. Tento obraz má 3 komponenty: </a:t>
            </a:r>
          </a:p>
          <a:p>
            <a:pPr lvl="1" algn="just"/>
            <a:r>
              <a:rPr lang="cs-CZ" dirty="0">
                <a:solidFill>
                  <a:srgbClr val="FFFFFF"/>
                </a:solidFill>
              </a:rPr>
              <a:t>Dědičnost: tělesná konstituce, proporce, nervová reaktivita</a:t>
            </a:r>
          </a:p>
          <a:p>
            <a:pPr lvl="1" algn="just"/>
            <a:r>
              <a:rPr lang="cs-CZ" dirty="0">
                <a:solidFill>
                  <a:srgbClr val="FFFFFF"/>
                </a:solidFill>
              </a:rPr>
              <a:t>Výchova: ovlivnění společností, způsobem myšlení</a:t>
            </a:r>
            <a:endParaRPr lang="cs-CZ" dirty="0">
              <a:solidFill>
                <a:srgbClr val="FFFFFF">
                  <a:alpha val="58000"/>
                </a:srgbClr>
              </a:solidFill>
            </a:endParaRPr>
          </a:p>
          <a:p>
            <a:pPr lvl="1" algn="just"/>
            <a:r>
              <a:rPr lang="cs-CZ" dirty="0">
                <a:solidFill>
                  <a:srgbClr val="FFFFFF"/>
                </a:solidFill>
              </a:rPr>
              <a:t>Sebevýchova: sebeprosazení, uvědomování si své identity</a:t>
            </a:r>
          </a:p>
          <a:p>
            <a:pPr algn="just"/>
            <a:r>
              <a:rPr lang="cs-CZ" dirty="0">
                <a:solidFill>
                  <a:srgbClr val="FFFFFF"/>
                </a:solidFill>
              </a:rPr>
              <a:t>Zkvalitněním pohybu (tedy sebezdokonalením) si přivodíme změny ve vnímání, myšlení, osobnosti...</a:t>
            </a:r>
          </a:p>
          <a:p>
            <a:pPr algn="just"/>
            <a:r>
              <a:rPr lang="cs-CZ" b="1" u="sng" dirty="0">
                <a:solidFill>
                  <a:srgbClr val="FFFFFF"/>
                </a:solidFill>
              </a:rPr>
              <a:t>Konkrétní cvičení:</a:t>
            </a:r>
            <a:endParaRPr lang="cs-CZ" b="1" u="sng" dirty="0">
              <a:solidFill>
                <a:srgbClr val="FFFFFF">
                  <a:alpha val="58000"/>
                </a:srgbClr>
              </a:solidFill>
            </a:endParaRPr>
          </a:p>
          <a:p>
            <a:pPr lvl="1" algn="just"/>
            <a:r>
              <a:rPr lang="cs-CZ" dirty="0">
                <a:solidFill>
                  <a:srgbClr val="FFFFFF"/>
                </a:solidFill>
              </a:rPr>
              <a:t>Uvědomování si vlastního těla</a:t>
            </a:r>
          </a:p>
          <a:p>
            <a:pPr lvl="1" algn="just"/>
            <a:r>
              <a:rPr lang="cs-CZ" dirty="0">
                <a:solidFill>
                  <a:srgbClr val="FFFFFF"/>
                </a:solidFill>
              </a:rPr>
              <a:t>Vnímání koordinace &amp; dechu</a:t>
            </a:r>
          </a:p>
          <a:p>
            <a:pPr lvl="1" algn="just"/>
            <a:r>
              <a:rPr lang="cs-CZ" dirty="0">
                <a:solidFill>
                  <a:srgbClr val="FFFFFF"/>
                </a:solidFill>
              </a:rPr>
              <a:t>Vnímání svalové síly při práci</a:t>
            </a:r>
            <a:endParaRPr lang="cs-CZ" dirty="0">
              <a:solidFill>
                <a:srgbClr val="FFFFFF">
                  <a:alpha val="58000"/>
                </a:srgbClr>
              </a:solidFill>
            </a:endParaRPr>
          </a:p>
        </p:txBody>
      </p:sp>
    </p:spTree>
    <p:extLst>
      <p:ext uri="{BB962C8B-B14F-4D97-AF65-F5344CB8AC3E}">
        <p14:creationId xmlns:p14="http://schemas.microsoft.com/office/powerpoint/2010/main" val="2860936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BE18C31E-4970-445B-8708-68FBB86D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C03E49-9410-44F8-BAE9-E96A49282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F1CA90-84C9-4052-98FA-85AB762EA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53239"/>
            <a:ext cx="1945626" cy="2940332"/>
          </a:xfrm>
          <a:custGeom>
            <a:avLst/>
            <a:gdLst>
              <a:gd name="connsiteX0" fmla="*/ 513846 w 1945626"/>
              <a:gd name="connsiteY0" fmla="*/ 379 h 2940332"/>
              <a:gd name="connsiteX1" fmla="*/ 598835 w 1945626"/>
              <a:gd name="connsiteY1" fmla="*/ 16329 h 2940332"/>
              <a:gd name="connsiteX2" fmla="*/ 660162 w 1945626"/>
              <a:gd name="connsiteY2" fmla="*/ 33387 h 2940332"/>
              <a:gd name="connsiteX3" fmla="*/ 747566 w 1945626"/>
              <a:gd name="connsiteY3" fmla="*/ 71368 h 2940332"/>
              <a:gd name="connsiteX4" fmla="*/ 836103 w 1945626"/>
              <a:gd name="connsiteY4" fmla="*/ 228136 h 2940332"/>
              <a:gd name="connsiteX5" fmla="*/ 934638 w 1945626"/>
              <a:gd name="connsiteY5" fmla="*/ 692980 h 2940332"/>
              <a:gd name="connsiteX6" fmla="*/ 934173 w 1945626"/>
              <a:gd name="connsiteY6" fmla="*/ 1014093 h 2940332"/>
              <a:gd name="connsiteX7" fmla="*/ 1158868 w 1945626"/>
              <a:gd name="connsiteY7" fmla="*/ 894326 h 2940332"/>
              <a:gd name="connsiteX8" fmla="*/ 1454063 w 1945626"/>
              <a:gd name="connsiteY8" fmla="*/ 766829 h 2940332"/>
              <a:gd name="connsiteX9" fmla="*/ 1653815 w 1945626"/>
              <a:gd name="connsiteY9" fmla="*/ 744926 h 2940332"/>
              <a:gd name="connsiteX10" fmla="*/ 1779046 w 1945626"/>
              <a:gd name="connsiteY10" fmla="*/ 802542 h 2940332"/>
              <a:gd name="connsiteX11" fmla="*/ 1902834 w 1945626"/>
              <a:gd name="connsiteY11" fmla="*/ 955446 h 2940332"/>
              <a:gd name="connsiteX12" fmla="*/ 1889331 w 1945626"/>
              <a:gd name="connsiteY12" fmla="*/ 1266097 h 2940332"/>
              <a:gd name="connsiteX13" fmla="*/ 1746887 w 1945626"/>
              <a:gd name="connsiteY13" fmla="*/ 1376846 h 2940332"/>
              <a:gd name="connsiteX14" fmla="*/ 1245343 w 1945626"/>
              <a:gd name="connsiteY14" fmla="*/ 1574533 h 2940332"/>
              <a:gd name="connsiteX15" fmla="*/ 1538786 w 1945626"/>
              <a:gd name="connsiteY15" fmla="*/ 1756399 h 2940332"/>
              <a:gd name="connsiteX16" fmla="*/ 1603978 w 1945626"/>
              <a:gd name="connsiteY16" fmla="*/ 1808707 h 2940332"/>
              <a:gd name="connsiteX17" fmla="*/ 1654843 w 1945626"/>
              <a:gd name="connsiteY17" fmla="*/ 1838803 h 2940332"/>
              <a:gd name="connsiteX18" fmla="*/ 1808573 w 1945626"/>
              <a:gd name="connsiteY18" fmla="*/ 2047880 h 2940332"/>
              <a:gd name="connsiteX19" fmla="*/ 1733898 w 1945626"/>
              <a:gd name="connsiteY19" fmla="*/ 2234436 h 2940332"/>
              <a:gd name="connsiteX20" fmla="*/ 1671127 w 1945626"/>
              <a:gd name="connsiteY20" fmla="*/ 2312666 h 2940332"/>
              <a:gd name="connsiteX21" fmla="*/ 1526107 w 1945626"/>
              <a:gd name="connsiteY21" fmla="*/ 2399914 h 2940332"/>
              <a:gd name="connsiteX22" fmla="*/ 1308164 w 1945626"/>
              <a:gd name="connsiteY22" fmla="*/ 2364355 h 2940332"/>
              <a:gd name="connsiteX23" fmla="*/ 873875 w 1945626"/>
              <a:gd name="connsiteY23" fmla="*/ 2090912 h 2940332"/>
              <a:gd name="connsiteX24" fmla="*/ 913969 w 1945626"/>
              <a:gd name="connsiteY24" fmla="*/ 2348122 h 2940332"/>
              <a:gd name="connsiteX25" fmla="*/ 904331 w 1945626"/>
              <a:gd name="connsiteY25" fmla="*/ 2694023 h 2940332"/>
              <a:gd name="connsiteX26" fmla="*/ 838829 w 1945626"/>
              <a:gd name="connsiteY26" fmla="*/ 2855791 h 2940332"/>
              <a:gd name="connsiteX27" fmla="*/ 610270 w 1945626"/>
              <a:gd name="connsiteY27" fmla="*/ 2940308 h 2940332"/>
              <a:gd name="connsiteX28" fmla="*/ 338884 w 1945626"/>
              <a:gd name="connsiteY28" fmla="*/ 2851153 h 2940332"/>
              <a:gd name="connsiteX29" fmla="*/ 264673 w 1945626"/>
              <a:gd name="connsiteY29" fmla="*/ 2716596 h 2940332"/>
              <a:gd name="connsiteX30" fmla="*/ 213448 w 1945626"/>
              <a:gd name="connsiteY30" fmla="*/ 2032524 h 2940332"/>
              <a:gd name="connsiteX31" fmla="*/ 28368 w 1945626"/>
              <a:gd name="connsiteY31" fmla="*/ 2162811 h 2940332"/>
              <a:gd name="connsiteX32" fmla="*/ 0 w 1945626"/>
              <a:gd name="connsiteY32" fmla="*/ 2182781 h 2940332"/>
              <a:gd name="connsiteX33" fmla="*/ 0 w 1945626"/>
              <a:gd name="connsiteY33" fmla="*/ 756775 h 2940332"/>
              <a:gd name="connsiteX34" fmla="*/ 65864 w 1945626"/>
              <a:gd name="connsiteY34" fmla="*/ 801963 h 2940332"/>
              <a:gd name="connsiteX35" fmla="*/ 362440 w 1945626"/>
              <a:gd name="connsiteY35" fmla="*/ 1005436 h 2940332"/>
              <a:gd name="connsiteX36" fmla="*/ 273233 w 1945626"/>
              <a:gd name="connsiteY36" fmla="*/ 408766 h 2940332"/>
              <a:gd name="connsiteX37" fmla="*/ 308948 w 1945626"/>
              <a:gd name="connsiteY37" fmla="*/ 83788 h 2940332"/>
              <a:gd name="connsiteX38" fmla="*/ 431757 w 1945626"/>
              <a:gd name="connsiteY38" fmla="*/ 10866 h 2940332"/>
              <a:gd name="connsiteX39" fmla="*/ 513846 w 1945626"/>
              <a:gd name="connsiteY39" fmla="*/ 379 h 2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5626" h="2940332">
                <a:moveTo>
                  <a:pt x="513846" y="379"/>
                </a:moveTo>
                <a:cubicBezTo>
                  <a:pt x="540767" y="1886"/>
                  <a:pt x="568171" y="7800"/>
                  <a:pt x="598835" y="16329"/>
                </a:cubicBezTo>
                <a:cubicBezTo>
                  <a:pt x="610584" y="15040"/>
                  <a:pt x="635373" y="24214"/>
                  <a:pt x="660162" y="33387"/>
                </a:cubicBezTo>
                <a:cubicBezTo>
                  <a:pt x="696700" y="41271"/>
                  <a:pt x="733239" y="49157"/>
                  <a:pt x="747566" y="71368"/>
                </a:cubicBezTo>
                <a:cubicBezTo>
                  <a:pt x="785393" y="91002"/>
                  <a:pt x="815335" y="147175"/>
                  <a:pt x="836103" y="228136"/>
                </a:cubicBezTo>
                <a:cubicBezTo>
                  <a:pt x="867334" y="296059"/>
                  <a:pt x="897121" y="459270"/>
                  <a:pt x="934638" y="692980"/>
                </a:cubicBezTo>
                <a:cubicBezTo>
                  <a:pt x="961848" y="832691"/>
                  <a:pt x="932885" y="1002343"/>
                  <a:pt x="934173" y="1014093"/>
                </a:cubicBezTo>
                <a:cubicBezTo>
                  <a:pt x="968135" y="998478"/>
                  <a:pt x="1080483" y="938594"/>
                  <a:pt x="1158868" y="894326"/>
                </a:cubicBezTo>
                <a:cubicBezTo>
                  <a:pt x="1194119" y="890461"/>
                  <a:pt x="1305177" y="818827"/>
                  <a:pt x="1454063" y="766829"/>
                </a:cubicBezTo>
                <a:cubicBezTo>
                  <a:pt x="1591200" y="716118"/>
                  <a:pt x="1559814" y="755233"/>
                  <a:pt x="1653815" y="744926"/>
                </a:cubicBezTo>
                <a:cubicBezTo>
                  <a:pt x="1689065" y="741061"/>
                  <a:pt x="1726892" y="760696"/>
                  <a:pt x="1779046" y="802542"/>
                </a:cubicBezTo>
                <a:cubicBezTo>
                  <a:pt x="1842950" y="843100"/>
                  <a:pt x="1872892" y="899273"/>
                  <a:pt x="1902834" y="955446"/>
                </a:cubicBezTo>
                <a:cubicBezTo>
                  <a:pt x="1961429" y="1056041"/>
                  <a:pt x="1962563" y="1174829"/>
                  <a:pt x="1889331" y="1266097"/>
                </a:cubicBezTo>
                <a:cubicBezTo>
                  <a:pt x="1857946" y="1305212"/>
                  <a:pt x="1813522" y="1333866"/>
                  <a:pt x="1746887" y="1376846"/>
                </a:cubicBezTo>
                <a:cubicBezTo>
                  <a:pt x="1458288" y="1456055"/>
                  <a:pt x="1471326" y="1466516"/>
                  <a:pt x="1245343" y="1574533"/>
                </a:cubicBezTo>
                <a:cubicBezTo>
                  <a:pt x="1538786" y="1756399"/>
                  <a:pt x="1538786" y="1756399"/>
                  <a:pt x="1538786" y="1756399"/>
                </a:cubicBezTo>
                <a:cubicBezTo>
                  <a:pt x="1553112" y="1778611"/>
                  <a:pt x="1579189" y="1799534"/>
                  <a:pt x="1603978" y="1808707"/>
                </a:cubicBezTo>
                <a:cubicBezTo>
                  <a:pt x="1617016" y="1819169"/>
                  <a:pt x="1641805" y="1828342"/>
                  <a:pt x="1654843" y="1838803"/>
                </a:cubicBezTo>
                <a:cubicBezTo>
                  <a:pt x="1759151" y="1922496"/>
                  <a:pt x="1802131" y="1989130"/>
                  <a:pt x="1808573" y="2047880"/>
                </a:cubicBezTo>
                <a:cubicBezTo>
                  <a:pt x="1803265" y="2107918"/>
                  <a:pt x="1786207" y="2169244"/>
                  <a:pt x="1733898" y="2234436"/>
                </a:cubicBezTo>
                <a:cubicBezTo>
                  <a:pt x="1722148" y="2235724"/>
                  <a:pt x="1712974" y="2260512"/>
                  <a:pt x="1671127" y="2312666"/>
                </a:cubicBezTo>
                <a:cubicBezTo>
                  <a:pt x="1639742" y="2351780"/>
                  <a:pt x="1595319" y="2380434"/>
                  <a:pt x="1526107" y="2399914"/>
                </a:cubicBezTo>
                <a:cubicBezTo>
                  <a:pt x="1456895" y="2419394"/>
                  <a:pt x="1383817" y="2403625"/>
                  <a:pt x="1308164" y="2364355"/>
                </a:cubicBezTo>
                <a:cubicBezTo>
                  <a:pt x="873875" y="2090912"/>
                  <a:pt x="873875" y="2090912"/>
                  <a:pt x="873875" y="2090912"/>
                </a:cubicBezTo>
                <a:cubicBezTo>
                  <a:pt x="898509" y="2207123"/>
                  <a:pt x="897220" y="2195373"/>
                  <a:pt x="913969" y="2348122"/>
                </a:cubicBezTo>
                <a:cubicBezTo>
                  <a:pt x="920256" y="2513909"/>
                  <a:pt x="921390" y="2632697"/>
                  <a:pt x="904331" y="2694023"/>
                </a:cubicBezTo>
                <a:cubicBezTo>
                  <a:pt x="888561" y="2767100"/>
                  <a:pt x="870214" y="2816676"/>
                  <a:pt x="838829" y="2855791"/>
                </a:cubicBezTo>
                <a:cubicBezTo>
                  <a:pt x="798271" y="2919694"/>
                  <a:pt x="717309" y="2940463"/>
                  <a:pt x="610270" y="2940308"/>
                </a:cubicBezTo>
                <a:cubicBezTo>
                  <a:pt x="491480" y="2941442"/>
                  <a:pt x="404076" y="2903461"/>
                  <a:pt x="338884" y="2851153"/>
                </a:cubicBezTo>
                <a:cubicBezTo>
                  <a:pt x="286730" y="2809307"/>
                  <a:pt x="271115" y="2775346"/>
                  <a:pt x="264673" y="2716596"/>
                </a:cubicBezTo>
                <a:cubicBezTo>
                  <a:pt x="213448" y="2032524"/>
                  <a:pt x="213448" y="2032524"/>
                  <a:pt x="213448" y="2032524"/>
                </a:cubicBezTo>
                <a:cubicBezTo>
                  <a:pt x="133414" y="2088864"/>
                  <a:pt x="73388" y="2131120"/>
                  <a:pt x="28368" y="2162811"/>
                </a:cubicBezTo>
                <a:lnTo>
                  <a:pt x="0" y="2182781"/>
                </a:lnTo>
                <a:lnTo>
                  <a:pt x="0" y="756775"/>
                </a:lnTo>
                <a:lnTo>
                  <a:pt x="65864" y="801963"/>
                </a:lnTo>
                <a:cubicBezTo>
                  <a:pt x="362440" y="1005436"/>
                  <a:pt x="362440" y="1005436"/>
                  <a:pt x="362440" y="1005436"/>
                </a:cubicBezTo>
                <a:cubicBezTo>
                  <a:pt x="273233" y="408766"/>
                  <a:pt x="273233" y="408766"/>
                  <a:pt x="273233" y="408766"/>
                </a:cubicBezTo>
                <a:cubicBezTo>
                  <a:pt x="234272" y="270344"/>
                  <a:pt x="246177" y="162018"/>
                  <a:pt x="308948" y="83788"/>
                </a:cubicBezTo>
                <a:cubicBezTo>
                  <a:pt x="340333" y="44673"/>
                  <a:pt x="384756" y="16020"/>
                  <a:pt x="431757" y="10866"/>
                </a:cubicBezTo>
                <a:cubicBezTo>
                  <a:pt x="460488" y="1770"/>
                  <a:pt x="486925" y="-1129"/>
                  <a:pt x="513846" y="379"/>
                </a:cubicBezTo>
                <a:close/>
              </a:path>
            </a:pathLst>
          </a:cu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687BBE2B-FCEB-4B11-BF84-6998E27C91CD}"/>
              </a:ext>
            </a:extLst>
          </p:cNvPr>
          <p:cNvSpPr>
            <a:spLocks noGrp="1"/>
          </p:cNvSpPr>
          <p:nvPr>
            <p:ph type="title"/>
          </p:nvPr>
        </p:nvSpPr>
        <p:spPr>
          <a:xfrm>
            <a:off x="720000" y="619200"/>
            <a:ext cx="3107463" cy="5510138"/>
          </a:xfrm>
        </p:spPr>
        <p:txBody>
          <a:bodyPr>
            <a:normAutofit/>
          </a:bodyPr>
          <a:lstStyle/>
          <a:p>
            <a:r>
              <a:rPr lang="cs-CZ" sz="2500"/>
              <a:t>FELDENKRAISOVA METODA</a:t>
            </a:r>
          </a:p>
        </p:txBody>
      </p:sp>
      <p:graphicFrame>
        <p:nvGraphicFramePr>
          <p:cNvPr id="5" name="Zástupný obsah 2">
            <a:extLst>
              <a:ext uri="{FF2B5EF4-FFF2-40B4-BE49-F238E27FC236}">
                <a16:creationId xmlns:a16="http://schemas.microsoft.com/office/drawing/2014/main" id="{A574A384-388B-4F9C-9908-038E6F138A06}"/>
              </a:ext>
            </a:extLst>
          </p:cNvPr>
          <p:cNvGraphicFramePr>
            <a:graphicFrameLocks noGrp="1"/>
          </p:cNvGraphicFramePr>
          <p:nvPr>
            <p:ph idx="1"/>
            <p:extLst>
              <p:ext uri="{D42A27DB-BD31-4B8C-83A1-F6EECF244321}">
                <p14:modId xmlns:p14="http://schemas.microsoft.com/office/powerpoint/2010/main" val="3857089785"/>
              </p:ext>
            </p:extLst>
          </p:nvPr>
        </p:nvGraphicFramePr>
        <p:xfrm>
          <a:off x="3843917" y="451574"/>
          <a:ext cx="8101588" cy="5977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13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63297-55C5-4358-8C82-006CB6B6F77B}"/>
              </a:ext>
            </a:extLst>
          </p:cNvPr>
          <p:cNvSpPr>
            <a:spLocks noGrp="1"/>
          </p:cNvSpPr>
          <p:nvPr>
            <p:ph type="title"/>
          </p:nvPr>
        </p:nvSpPr>
        <p:spPr>
          <a:xfrm>
            <a:off x="720000" y="243419"/>
            <a:ext cx="10728322" cy="680692"/>
          </a:xfrm>
        </p:spPr>
        <p:txBody>
          <a:bodyPr/>
          <a:lstStyle/>
          <a:p>
            <a:r>
              <a:rPr lang="cs-CZ"/>
              <a:t>UKÁZKY FELDENKRAISOVY METODY</a:t>
            </a:r>
          </a:p>
        </p:txBody>
      </p:sp>
      <p:sp>
        <p:nvSpPr>
          <p:cNvPr id="3" name="Zástupný obsah 2">
            <a:extLst>
              <a:ext uri="{FF2B5EF4-FFF2-40B4-BE49-F238E27FC236}">
                <a16:creationId xmlns:a16="http://schemas.microsoft.com/office/drawing/2014/main" id="{487CF6D1-68D4-493E-BBB4-42A28C31BBA2}"/>
              </a:ext>
            </a:extLst>
          </p:cNvPr>
          <p:cNvSpPr>
            <a:spLocks noGrp="1"/>
          </p:cNvSpPr>
          <p:nvPr>
            <p:ph idx="1"/>
          </p:nvPr>
        </p:nvSpPr>
        <p:spPr>
          <a:xfrm>
            <a:off x="96546" y="844261"/>
            <a:ext cx="11996268" cy="5751556"/>
          </a:xfrm>
        </p:spPr>
        <p:txBody>
          <a:bodyPr vert="horz" lIns="0" tIns="0" rIns="0" bIns="0" rtlCol="0" anchor="t">
            <a:noAutofit/>
          </a:bodyPr>
          <a:lstStyle/>
          <a:p>
            <a:pPr algn="just"/>
            <a:r>
              <a:rPr lang="cs-CZ" sz="1300" b="1" u="sng" dirty="0">
                <a:solidFill>
                  <a:srgbClr val="FFFFFF"/>
                </a:solidFill>
              </a:rPr>
              <a:t>PÁNEV NA POCHODU:</a:t>
            </a:r>
            <a:endParaRPr lang="cs-CZ" sz="1300"/>
          </a:p>
          <a:p>
            <a:pPr algn="just"/>
            <a:r>
              <a:rPr lang="cs-CZ" sz="1300" dirty="0">
                <a:solidFill>
                  <a:srgbClr val="FFFFFF"/>
                </a:solidFill>
                <a:ea typeface="+mn-lt"/>
                <a:cs typeface="+mn-lt"/>
              </a:rPr>
              <a:t>Pohodlný sed na židli, spíše trochu dopředu, neopírat se. Nohy spočívají chodidly na zemi.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Uvědomujeme si, že sedíme co nejvzpřímeněji. Ruce spočívají dlaněmi na stehnech blízko kolen. Během cvičení udržujeme pánev ve vzpřímené poloze.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Zavřeme oči. Zůstaneme však i nadále pozorní, sedíme </a:t>
            </a:r>
            <a:r>
              <a:rPr lang="cs-CZ" sz="1300" dirty="0" err="1">
                <a:solidFill>
                  <a:srgbClr val="FFFFFF"/>
                </a:solidFill>
                <a:ea typeface="+mn-lt"/>
                <a:cs typeface="+mn-lt"/>
              </a:rPr>
              <a:t>vzpříma</a:t>
            </a:r>
            <a:r>
              <a:rPr lang="cs-CZ" sz="1300" dirty="0">
                <a:solidFill>
                  <a:srgbClr val="FFFFFF"/>
                </a:solidFill>
                <a:ea typeface="+mn-lt"/>
                <a:cs typeface="+mn-lt"/>
              </a:rPr>
              <a:t> a hledíme před sebe, i když máme zavřená víčka.</a:t>
            </a:r>
            <a:endParaRPr lang="cs-CZ" sz="1300">
              <a:solidFill>
                <a:srgbClr val="FFFFFF">
                  <a:alpha val="58000"/>
                </a:srgbClr>
              </a:solidFill>
              <a:ea typeface="+mn-lt"/>
              <a:cs typeface="+mn-lt"/>
            </a:endParaRPr>
          </a:p>
          <a:p>
            <a:pPr algn="just"/>
            <a:r>
              <a:rPr lang="cs-CZ" sz="1300" dirty="0">
                <a:solidFill>
                  <a:srgbClr val="FFFFFF"/>
                </a:solidFill>
                <a:ea typeface="+mn-lt"/>
                <a:cs typeface="+mn-lt"/>
              </a:rPr>
              <a:t>Posuneme pravou stranu pánve vpřed, jako bychom chtěli dopředu vysunout pravé koleno. Pak se vrátíme pánví i kolenem do původní polohy. Přitom se otáčíme na levé </a:t>
            </a:r>
            <a:r>
              <a:rPr lang="cs-CZ" sz="1300" dirty="0" err="1">
                <a:solidFill>
                  <a:srgbClr val="FFFFFF"/>
                </a:solidFill>
                <a:ea typeface="+mn-lt"/>
                <a:cs typeface="+mn-lt"/>
              </a:rPr>
              <a:t>hýždi</a:t>
            </a:r>
            <a:r>
              <a:rPr lang="cs-CZ" sz="1300" dirty="0">
                <a:solidFill>
                  <a:srgbClr val="FFFFFF"/>
                </a:solidFill>
                <a:ea typeface="+mn-lt"/>
                <a:cs typeface="+mn-lt"/>
              </a:rPr>
              <a:t>. Opakujeme tento pohyb několikrát, až nám bude připadat příjemný.</a:t>
            </a:r>
            <a:endParaRPr lang="cs-CZ" sz="1300">
              <a:solidFill>
                <a:srgbClr val="FFFFFF">
                  <a:alpha val="58000"/>
                </a:srgbClr>
              </a:solidFill>
              <a:ea typeface="+mn-lt"/>
              <a:cs typeface="+mn-lt"/>
            </a:endParaRPr>
          </a:p>
          <a:p>
            <a:pPr algn="just"/>
            <a:r>
              <a:rPr lang="cs-CZ" sz="1300" dirty="0">
                <a:solidFill>
                  <a:srgbClr val="FFFFFF"/>
                </a:solidFill>
                <a:ea typeface="+mn-lt"/>
                <a:cs typeface="+mn-lt"/>
              </a:rPr>
              <a:t>Odpočineme si chvíli a vrátíme se opět do výchozí pozice. Dbáme na to, abychom uvedené pohyby vykonávali i horní polovinou těla. Nohy spočívají chodidly volně na zemi, svaly nohou jsou uvolněny.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Opakujeme to samé </a:t>
            </a:r>
            <a:r>
              <a:rPr lang="cs-CZ" sz="1300" dirty="0" err="1">
                <a:solidFill>
                  <a:srgbClr val="FFFFFF"/>
                </a:solidFill>
                <a:ea typeface="+mn-lt"/>
                <a:cs typeface="+mn-lt"/>
              </a:rPr>
              <a:t>druhostranně</a:t>
            </a:r>
            <a:r>
              <a:rPr lang="cs-CZ" sz="1300" dirty="0">
                <a:solidFill>
                  <a:srgbClr val="FFFFFF"/>
                </a:solidFill>
                <a:ea typeface="+mn-lt"/>
                <a:cs typeface="+mn-lt"/>
              </a:rPr>
              <a:t>. Na kterou stranu se nám otáčelo snadněji?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Vyzkoušíme si uvedené pohyby ještě jednou na obě strany a uvědomujeme si, jak dalece se tohoto pohybu účastní hlava a ramena.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Necháme obě nohy na zemi a zvedneme ze židle pravou polovinu pánve a opět ji necháme klesnout zpět. Ukloníme při tom trup vlevo. Jestliže nejsme schopni si během cvičení jasně uvědomit jednotlivé pohyby a uspokojivě je provést, přestaneme na chvíli cvičit a vše si jen představujeme. Zavřeme oči a živě si představujeme všechny pohyby, jak jdou za sebou, a snažíme se celý sled pohybů procítit.</a:t>
            </a:r>
            <a:endParaRPr lang="cs-CZ" sz="1300">
              <a:solidFill>
                <a:srgbClr val="FFFFFF">
                  <a:alpha val="58000"/>
                </a:srgbClr>
              </a:solidFill>
              <a:ea typeface="+mn-lt"/>
              <a:cs typeface="+mn-lt"/>
            </a:endParaRPr>
          </a:p>
          <a:p>
            <a:pPr algn="just"/>
            <a:r>
              <a:rPr lang="cs-CZ" sz="1300" dirty="0">
                <a:solidFill>
                  <a:srgbClr val="FFFFFF"/>
                </a:solidFill>
                <a:ea typeface="+mn-lt"/>
                <a:cs typeface="+mn-lt"/>
              </a:rPr>
              <a:t>Opakujeme cvičení na druhou stranu. Na kterou stranu to jde snadněji? Odpočineme si.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Zaujmeme znovu výchozí pozici, tentokrát více vzadu. Položíme ruce na kolena a jednou polovinou pánve uděláme „krok“ vpřed. Pak uděláme krok vpřed i druhou polovinou pánve. Tak postupujeme až na okraj židle.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Opakujeme tento „pochod“ pánví vpřed a vzad tak dlouho, až nám všechny pohyby budou připadat snadné a příjemné. </a:t>
            </a:r>
            <a:endParaRPr lang="cs-CZ" sz="1300">
              <a:solidFill>
                <a:srgbClr val="FFFFFF">
                  <a:alpha val="58000"/>
                </a:srgbClr>
              </a:solidFill>
              <a:ea typeface="+mn-lt"/>
              <a:cs typeface="+mn-lt"/>
            </a:endParaRPr>
          </a:p>
          <a:p>
            <a:pPr algn="just"/>
            <a:r>
              <a:rPr lang="cs-CZ" sz="1300" dirty="0">
                <a:solidFill>
                  <a:srgbClr val="FFFFFF"/>
                </a:solidFill>
                <a:ea typeface="+mn-lt"/>
                <a:cs typeface="+mn-lt"/>
              </a:rPr>
              <a:t>Nyní posunujeme střídavě pravou a levou polovinu pánve vpřed a vzad a díváme se přitom přímo před sebe. Uvědomujeme si, jak se postupně stávají všechny pohyby snadnější a snadnější. </a:t>
            </a:r>
            <a:endParaRPr lang="cs-CZ" sz="1300">
              <a:solidFill>
                <a:srgbClr val="FFFFFF">
                  <a:alpha val="58000"/>
                </a:srgbClr>
              </a:solidFill>
              <a:ea typeface="+mn-lt"/>
              <a:cs typeface="+mn-lt"/>
            </a:endParaRPr>
          </a:p>
        </p:txBody>
      </p:sp>
    </p:spTree>
    <p:extLst>
      <p:ext uri="{BB962C8B-B14F-4D97-AF65-F5344CB8AC3E}">
        <p14:creationId xmlns:p14="http://schemas.microsoft.com/office/powerpoint/2010/main" val="166718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2F1427-A360-4374-935D-78F04985B232}"/>
              </a:ext>
            </a:extLst>
          </p:cNvPr>
          <p:cNvSpPr>
            <a:spLocks noGrp="1"/>
          </p:cNvSpPr>
          <p:nvPr>
            <p:ph type="title"/>
          </p:nvPr>
        </p:nvSpPr>
        <p:spPr>
          <a:xfrm>
            <a:off x="720000" y="619200"/>
            <a:ext cx="4991961" cy="1477328"/>
          </a:xfrm>
        </p:spPr>
        <p:txBody>
          <a:bodyPr wrap="square" anchor="ctr">
            <a:normAutofit/>
          </a:bodyPr>
          <a:lstStyle/>
          <a:p>
            <a:r>
              <a:rPr lang="cs-CZ" dirty="0"/>
              <a:t>RELAXACE</a:t>
            </a:r>
          </a:p>
        </p:txBody>
      </p:sp>
      <p:sp>
        <p:nvSpPr>
          <p:cNvPr id="3" name="Zástupný obsah 2">
            <a:extLst>
              <a:ext uri="{FF2B5EF4-FFF2-40B4-BE49-F238E27FC236}">
                <a16:creationId xmlns:a16="http://schemas.microsoft.com/office/drawing/2014/main" id="{E72861FD-9C55-4264-B7F0-19B6EDD15FD9}"/>
              </a:ext>
            </a:extLst>
          </p:cNvPr>
          <p:cNvSpPr>
            <a:spLocks noGrp="1"/>
          </p:cNvSpPr>
          <p:nvPr>
            <p:ph idx="1"/>
          </p:nvPr>
        </p:nvSpPr>
        <p:spPr>
          <a:xfrm>
            <a:off x="720000" y="2541600"/>
            <a:ext cx="4991962" cy="3216273"/>
          </a:xfrm>
        </p:spPr>
        <p:txBody>
          <a:bodyPr vert="horz" lIns="0" tIns="0" rIns="0" bIns="0" rtlCol="0" anchor="t">
            <a:normAutofit/>
          </a:bodyPr>
          <a:lstStyle/>
          <a:p>
            <a:pPr algn="just">
              <a:lnSpc>
                <a:spcPct val="110000"/>
              </a:lnSpc>
            </a:pPr>
            <a:r>
              <a:rPr lang="cs-CZ" sz="1700" dirty="0">
                <a:solidFill>
                  <a:srgbClr val="FFFFFF"/>
                </a:solidFill>
              </a:rPr>
              <a:t>Není "stav bez aktivity", ale umožněn funkcí inhibičních interneuronů</a:t>
            </a:r>
            <a:endParaRPr lang="cs-CZ" dirty="0">
              <a:solidFill>
                <a:srgbClr val="FFFFFF"/>
              </a:solidFill>
            </a:endParaRPr>
          </a:p>
          <a:p>
            <a:pPr algn="just">
              <a:lnSpc>
                <a:spcPct val="110000"/>
              </a:lnSpc>
            </a:pPr>
            <a:r>
              <a:rPr lang="cs-CZ" sz="1700" dirty="0">
                <a:solidFill>
                  <a:srgbClr val="FFFFFF"/>
                </a:solidFill>
              </a:rPr>
              <a:t>Stavu lze tedy dosáhnout aktivně a ovlivnit jej tedy zásahem zvenčí</a:t>
            </a:r>
          </a:p>
          <a:p>
            <a:pPr algn="just">
              <a:lnSpc>
                <a:spcPct val="110000"/>
              </a:lnSpc>
            </a:pPr>
            <a:r>
              <a:rPr lang="cs-CZ" sz="1700" dirty="0">
                <a:solidFill>
                  <a:srgbClr val="FFFFFF"/>
                </a:solidFill>
              </a:rPr>
              <a:t>Využíváme změny celkové reaktivity CNS či lokálním využitím reflexních vztahů s inhibičním efektem</a:t>
            </a:r>
          </a:p>
          <a:p>
            <a:pPr algn="just">
              <a:lnSpc>
                <a:spcPct val="110000"/>
              </a:lnSpc>
            </a:pPr>
            <a:r>
              <a:rPr lang="cs-CZ" sz="1700" dirty="0">
                <a:solidFill>
                  <a:srgbClr val="FFFFFF"/>
                </a:solidFill>
              </a:rPr>
              <a:t>Dominantní úlohu v ovládání svalového tonu má LIMBICKÝ SYSTÉM</a:t>
            </a:r>
          </a:p>
          <a:p>
            <a:pPr algn="just">
              <a:lnSpc>
                <a:spcPct val="110000"/>
              </a:lnSpc>
            </a:pPr>
            <a:endParaRPr lang="cs-CZ" sz="1700">
              <a:solidFill>
                <a:srgbClr val="FFFFFF">
                  <a:alpha val="58000"/>
                </a:srgbClr>
              </a:solidFill>
            </a:endParaRPr>
          </a:p>
        </p:txBody>
      </p:sp>
      <p:pic>
        <p:nvPicPr>
          <p:cNvPr id="4" name="Obrázek 4" descr="Obsah obrázku silueta&#10;&#10;Popis se vygeneroval automaticky.">
            <a:extLst>
              <a:ext uri="{FF2B5EF4-FFF2-40B4-BE49-F238E27FC236}">
                <a16:creationId xmlns:a16="http://schemas.microsoft.com/office/drawing/2014/main" id="{7C79A645-C3B6-4E5F-BB0A-31181F53C753}"/>
              </a:ext>
            </a:extLst>
          </p:cNvPr>
          <p:cNvPicPr>
            <a:picLocks noChangeAspect="1"/>
          </p:cNvPicPr>
          <p:nvPr/>
        </p:nvPicPr>
        <p:blipFill rotWithShape="1">
          <a:blip r:embed="rId2"/>
          <a:srcRect l="32649" r="12439"/>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2939621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98507-3614-4ADE-9942-31FE8F2F1548}"/>
              </a:ext>
            </a:extLst>
          </p:cNvPr>
          <p:cNvSpPr>
            <a:spLocks noGrp="1"/>
          </p:cNvSpPr>
          <p:nvPr>
            <p:ph type="title"/>
          </p:nvPr>
        </p:nvSpPr>
        <p:spPr>
          <a:xfrm>
            <a:off x="720000" y="182845"/>
            <a:ext cx="10728322" cy="472874"/>
          </a:xfrm>
        </p:spPr>
        <p:txBody>
          <a:bodyPr>
            <a:normAutofit/>
          </a:bodyPr>
          <a:lstStyle/>
          <a:p>
            <a:r>
              <a:rPr lang="cs-CZ" sz="2800" dirty="0">
                <a:ea typeface="+mj-lt"/>
                <a:cs typeface="+mj-lt"/>
              </a:rPr>
              <a:t>UKÁZKY FELDENKRAISOVY METODY</a:t>
            </a:r>
            <a:endParaRPr lang="cs-CZ" sz="2800" dirty="0"/>
          </a:p>
        </p:txBody>
      </p:sp>
      <p:sp>
        <p:nvSpPr>
          <p:cNvPr id="3" name="Zástupný obsah 2">
            <a:extLst>
              <a:ext uri="{FF2B5EF4-FFF2-40B4-BE49-F238E27FC236}">
                <a16:creationId xmlns:a16="http://schemas.microsoft.com/office/drawing/2014/main" id="{E1351140-74DF-40D0-8F54-9494BD4C84B3}"/>
              </a:ext>
            </a:extLst>
          </p:cNvPr>
          <p:cNvSpPr>
            <a:spLocks noGrp="1"/>
          </p:cNvSpPr>
          <p:nvPr>
            <p:ph idx="1"/>
          </p:nvPr>
        </p:nvSpPr>
        <p:spPr>
          <a:xfrm>
            <a:off x="85001" y="542183"/>
            <a:ext cx="11975232" cy="6067395"/>
          </a:xfrm>
        </p:spPr>
        <p:txBody>
          <a:bodyPr vert="horz" lIns="0" tIns="0" rIns="0" bIns="0" rtlCol="0" anchor="t">
            <a:noAutofit/>
          </a:bodyPr>
          <a:lstStyle/>
          <a:p>
            <a:pPr algn="just"/>
            <a:r>
              <a:rPr lang="cs-CZ" sz="1300" b="1" u="sng" dirty="0">
                <a:solidFill>
                  <a:srgbClr val="FFFFFF"/>
                </a:solidFill>
              </a:rPr>
              <a:t>POHYBLIVĚJŠÍ KRK, RAMENA &amp; ZÁDA:</a:t>
            </a:r>
          </a:p>
          <a:p>
            <a:pPr algn="just"/>
            <a:r>
              <a:rPr lang="cs-CZ" sz="1300" dirty="0">
                <a:solidFill>
                  <a:srgbClr val="FFFFFF"/>
                </a:solidFill>
                <a:ea typeface="+mn-lt"/>
                <a:cs typeface="+mn-lt"/>
              </a:rPr>
              <a:t>Posadíme se k psacímu stolu. Židli poněkud odtáhneme, abychom mohli na stůl položit paže a hlavu. Nohy spočívají chodidly </a:t>
            </a:r>
            <a:r>
              <a:rPr lang="cs-CZ" sz="1300">
                <a:solidFill>
                  <a:srgbClr val="FFFFFF"/>
                </a:solidFill>
                <a:ea typeface="+mn-lt"/>
                <a:cs typeface="+mn-lt"/>
              </a:rPr>
              <a:t>na zemi. Předkloníme se. Naše tělo svírá s podlahou úhel asi 45°. </a:t>
            </a:r>
            <a:endParaRPr lang="cs-CZ" sz="1300">
              <a:solidFill>
                <a:srgbClr val="FFFFFF">
                  <a:alpha val="58000"/>
                </a:srgbClr>
              </a:solidFill>
              <a:ea typeface="+mn-lt"/>
              <a:cs typeface="+mn-lt"/>
            </a:endParaRPr>
          </a:p>
          <a:p>
            <a:pPr algn="just"/>
            <a:r>
              <a:rPr lang="cs-CZ" sz="1300">
                <a:solidFill>
                  <a:srgbClr val="FFFFFF"/>
                </a:solidFill>
                <a:ea typeface="+mn-lt"/>
                <a:cs typeface="+mn-lt"/>
              </a:rPr>
              <a:t>Položíme paže na stůl. Lokty směřují ven, prsty obou rukou se dotýkají někde nad hlavou. Zaujmeme takovou polohu, ve které můžeme lehce a uvolněně dýchat. Nohy by neměly být příliš blízko u židle. Pokládáme střídavě na stůl čelo a levou i pravou stranu obličeje. Brzy budeme pociťovat všechny tři polohy jako příjemné. </a:t>
            </a:r>
            <a:endParaRPr lang="cs-CZ" sz="1300">
              <a:solidFill>
                <a:srgbClr val="FFFFFF">
                  <a:alpha val="58000"/>
                </a:srgbClr>
              </a:solidFill>
              <a:ea typeface="+mn-lt"/>
              <a:cs typeface="+mn-lt"/>
            </a:endParaRPr>
          </a:p>
          <a:p>
            <a:pPr algn="just"/>
            <a:r>
              <a:rPr lang="cs-CZ" sz="1300">
                <a:solidFill>
                  <a:srgbClr val="FFFFFF"/>
                </a:solidFill>
                <a:ea typeface="+mn-lt"/>
                <a:cs typeface="+mn-lt"/>
              </a:rPr>
              <a:t>Připadá-li nám deska stolu příliš tvrdá, pokládáme </a:t>
            </a:r>
            <a:r>
              <a:rPr lang="cs-CZ" sz="1300" dirty="0">
                <a:solidFill>
                  <a:srgbClr val="FFFFFF"/>
                </a:solidFill>
                <a:ea typeface="+mn-lt"/>
                <a:cs typeface="+mn-lt"/>
              </a:rPr>
              <a:t>hlavu na hřbet ruky. </a:t>
            </a:r>
            <a:endParaRPr lang="cs-CZ" sz="1300">
              <a:solidFill>
                <a:srgbClr val="FFFFFF">
                  <a:alpha val="58000"/>
                </a:srgbClr>
              </a:solidFill>
              <a:ea typeface="+mn-lt"/>
              <a:cs typeface="+mn-lt"/>
            </a:endParaRPr>
          </a:p>
          <a:p>
            <a:pPr algn="just"/>
            <a:r>
              <a:rPr lang="cs-CZ" sz="1300">
                <a:solidFill>
                  <a:srgbClr val="FFFFFF"/>
                </a:solidFill>
                <a:ea typeface="+mn-lt"/>
                <a:cs typeface="+mn-lt"/>
              </a:rPr>
              <a:t>Ponecháme lokty na stole a zvedáme lehce a zvolna hlavu a obrátíme svůj pohled ke stropu. Sledujeme, kam až můžeme hlavu bez námahy zvednout. Vyhodnotíme, zda se pohyb hlavy promítá do oblasti zad.</a:t>
            </a:r>
            <a:endParaRPr lang="cs-CZ" sz="1300">
              <a:solidFill>
                <a:srgbClr val="FFFFFF">
                  <a:alpha val="58000"/>
                </a:srgbClr>
              </a:solidFill>
              <a:ea typeface="+mn-lt"/>
              <a:cs typeface="+mn-lt"/>
            </a:endParaRPr>
          </a:p>
          <a:p>
            <a:pPr algn="just"/>
            <a:r>
              <a:rPr lang="cs-CZ" sz="1300">
                <a:solidFill>
                  <a:srgbClr val="FFFFFF"/>
                </a:solidFill>
                <a:ea typeface="+mn-lt"/>
                <a:cs typeface="+mn-lt"/>
              </a:rPr>
              <a:t>Ponecháme ruce u sebe, lokty i nadále směřují ven. Čelo zůstává blízko stolní desky a my se pokusíme dotknout bradou špiček prstů. Několikrát tento pohyb opakujeme. Potom se snažíme bradou sáhnout na různá místa rukou a zápěstí. Opřeme se čelem o stolní desku a odpočineme si.</a:t>
            </a:r>
            <a:endParaRPr lang="cs-CZ" sz="1300">
              <a:solidFill>
                <a:srgbClr val="FFFFFF">
                  <a:alpha val="58000"/>
                </a:srgbClr>
              </a:solidFill>
              <a:ea typeface="+mn-lt"/>
              <a:cs typeface="+mn-lt"/>
            </a:endParaRPr>
          </a:p>
          <a:p>
            <a:pPr algn="just"/>
            <a:r>
              <a:rPr lang="cs-CZ" sz="1300">
                <a:solidFill>
                  <a:srgbClr val="FFFFFF"/>
                </a:solidFill>
                <a:ea typeface="+mn-lt"/>
                <a:cs typeface="+mn-lt"/>
              </a:rPr>
              <a:t>Koulíme pomalu hlavou ze strany na stranu a sledujeme, jak se ramena a trup na tomto pohybu podílejí. </a:t>
            </a:r>
            <a:endParaRPr lang="cs-CZ" sz="1300">
              <a:solidFill>
                <a:srgbClr val="FFFFFF">
                  <a:alpha val="58000"/>
                </a:srgbClr>
              </a:solidFill>
              <a:ea typeface="+mn-lt"/>
              <a:cs typeface="+mn-lt"/>
            </a:endParaRPr>
          </a:p>
          <a:p>
            <a:pPr algn="just"/>
            <a:r>
              <a:rPr lang="cs-CZ" sz="1300">
                <a:solidFill>
                  <a:srgbClr val="FFFFFF"/>
                </a:solidFill>
                <a:ea typeface="+mn-lt"/>
                <a:cs typeface="+mn-lt"/>
              </a:rPr>
              <a:t>Otočíme obličej vlevo a položíme pravou skráň na hřbet ruky, posunujeme obličej pomalu směrem k levému lokti, jako bychom chtěli dosáhnout nosem do podpaží. Pak, aniž bychom změnili polohu hlavy, posunujeme hlavu zpět k pravému lokti. Několikrát tento klouzavý pohyb vlevo a vpravo opakujeme. </a:t>
            </a:r>
            <a:endParaRPr lang="cs-CZ" sz="1300">
              <a:solidFill>
                <a:srgbClr val="FFFFFF">
                  <a:alpha val="58000"/>
                </a:srgbClr>
              </a:solidFill>
              <a:ea typeface="+mn-lt"/>
              <a:cs typeface="+mn-lt"/>
            </a:endParaRPr>
          </a:p>
          <a:p>
            <a:pPr algn="just"/>
            <a:r>
              <a:rPr lang="cs-CZ" sz="1300">
                <a:solidFill>
                  <a:srgbClr val="FFFFFF"/>
                </a:solidFill>
                <a:ea typeface="+mn-lt"/>
                <a:cs typeface="+mn-lt"/>
              </a:rPr>
              <a:t>Vzpřímíme se a odpočineme si. Všímáme si pohybu ramen, zatímco naše hlava klouže po předloktí. Cítíme, jak se naše ramena střídavě zvedají a klesají? </a:t>
            </a:r>
            <a:endParaRPr lang="cs-CZ" sz="1300">
              <a:solidFill>
                <a:srgbClr val="FFFFFF">
                  <a:alpha val="58000"/>
                </a:srgbClr>
              </a:solidFill>
              <a:ea typeface="+mn-lt"/>
              <a:cs typeface="+mn-lt"/>
            </a:endParaRPr>
          </a:p>
          <a:p>
            <a:pPr algn="just"/>
            <a:r>
              <a:rPr lang="cs-CZ" sz="1300">
                <a:solidFill>
                  <a:srgbClr val="FFFFFF"/>
                </a:solidFill>
                <a:ea typeface="+mn-lt"/>
                <a:cs typeface="+mn-lt"/>
              </a:rPr>
              <a:t>Otočíme obličej vpravo a položíme na ruce levou tvář. Klouzáme levou skrání po předloktí obou paží obdobně jako předtím. Pohybujeme-li hlavou vpravo, směřuje </a:t>
            </a:r>
            <a:r>
              <a:rPr lang="cs-CZ" sz="1300" dirty="0">
                <a:solidFill>
                  <a:srgbClr val="FFFFFF"/>
                </a:solidFill>
                <a:ea typeface="+mn-lt"/>
                <a:cs typeface="+mn-lt"/>
              </a:rPr>
              <a:t>nos k pravému podpaží, při pohybu opačným směrem směřuje k levému podpaží týl hlavy. </a:t>
            </a:r>
            <a:endParaRPr lang="cs-CZ" sz="1300">
              <a:solidFill>
                <a:srgbClr val="FFFFFF">
                  <a:alpha val="58000"/>
                </a:srgbClr>
              </a:solidFill>
              <a:ea typeface="+mn-lt"/>
              <a:cs typeface="+mn-lt"/>
            </a:endParaRPr>
          </a:p>
          <a:p>
            <a:pPr algn="just"/>
            <a:r>
              <a:rPr lang="cs-CZ" sz="1300">
                <a:solidFill>
                  <a:srgbClr val="FFFFFF"/>
                </a:solidFill>
                <a:ea typeface="+mn-lt"/>
                <a:cs typeface="+mn-lt"/>
              </a:rPr>
              <a:t>Při každém dalším procvičování změníme polohu hlavy. Při každém klouzavém pohybu hlavy po předloktí se tedy dotýkáme předloktí vždy jinou částí obličeje. Nevynecháme ani ústa, čelo, bradu a uši. Napřímíme se a odpočineme si. Uvědomíme si, jak sedíme. Je naše poloha vzpřímenější než na počátku lekce? Projdeme se po místnosti a snažíme se zjistit, do jaké míry ovlivnila tato lekce držení těla. </a:t>
            </a:r>
            <a:endParaRPr lang="cs-CZ" sz="1300">
              <a:solidFill>
                <a:srgbClr val="FFFFFF">
                  <a:alpha val="58000"/>
                </a:srgbClr>
              </a:solidFill>
            </a:endParaRPr>
          </a:p>
        </p:txBody>
      </p:sp>
    </p:spTree>
    <p:extLst>
      <p:ext uri="{BB962C8B-B14F-4D97-AF65-F5344CB8AC3E}">
        <p14:creationId xmlns:p14="http://schemas.microsoft.com/office/powerpoint/2010/main" val="2012166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18012BF4-07A4-44D6-9AA7-30864D6C95DB}"/>
              </a:ext>
            </a:extLst>
          </p:cNvPr>
          <p:cNvSpPr>
            <a:spLocks noGrp="1"/>
          </p:cNvSpPr>
          <p:nvPr>
            <p:ph type="title"/>
          </p:nvPr>
        </p:nvSpPr>
        <p:spPr>
          <a:xfrm>
            <a:off x="720000" y="168927"/>
            <a:ext cx="6911974" cy="1027056"/>
          </a:xfrm>
        </p:spPr>
        <p:txBody>
          <a:bodyPr wrap="square" anchor="ctr">
            <a:normAutofit/>
          </a:bodyPr>
          <a:lstStyle/>
          <a:p>
            <a:r>
              <a:rPr lang="cs-CZ"/>
              <a:t>ALEXANDROVA TECHNIKA</a:t>
            </a:r>
          </a:p>
        </p:txBody>
      </p:sp>
      <p:sp>
        <p:nvSpPr>
          <p:cNvPr id="3" name="Zástupný obsah 2">
            <a:extLst>
              <a:ext uri="{FF2B5EF4-FFF2-40B4-BE49-F238E27FC236}">
                <a16:creationId xmlns:a16="http://schemas.microsoft.com/office/drawing/2014/main" id="{CCD0A2D1-D9D5-48F7-992C-A6B6EAA0636E}"/>
              </a:ext>
            </a:extLst>
          </p:cNvPr>
          <p:cNvSpPr>
            <a:spLocks noGrp="1"/>
          </p:cNvSpPr>
          <p:nvPr>
            <p:ph idx="1"/>
          </p:nvPr>
        </p:nvSpPr>
        <p:spPr>
          <a:xfrm>
            <a:off x="720000" y="1433237"/>
            <a:ext cx="7073611" cy="4901908"/>
          </a:xfrm>
        </p:spPr>
        <p:txBody>
          <a:bodyPr vert="horz" lIns="0" tIns="0" rIns="0" bIns="0" rtlCol="0" anchor="t">
            <a:normAutofit/>
          </a:bodyPr>
          <a:lstStyle/>
          <a:p>
            <a:pPr marL="342900" indent="-342900" algn="just">
              <a:lnSpc>
                <a:spcPct val="110000"/>
              </a:lnSpc>
            </a:pPr>
            <a:r>
              <a:rPr lang="cs-CZ" sz="1600">
                <a:solidFill>
                  <a:srgbClr val="FFFFFF"/>
                </a:solidFill>
                <a:ea typeface="+mn-lt"/>
                <a:cs typeface="+mn-lt"/>
              </a:rPr>
              <a:t>jeden ze základních principů techniky je neoddělitelnost těla a mysli, tzv. „psycho-fyzická jednota“</a:t>
            </a:r>
            <a:endParaRPr lang="cs-CZ" sz="1600" dirty="0">
              <a:solidFill>
                <a:srgbClr val="FFFFFF"/>
              </a:solidFill>
            </a:endParaRPr>
          </a:p>
          <a:p>
            <a:pPr algn="just">
              <a:lnSpc>
                <a:spcPct val="110000"/>
              </a:lnSpc>
            </a:pPr>
            <a:r>
              <a:rPr lang="cs-CZ" sz="1600">
                <a:solidFill>
                  <a:srgbClr val="FFFFFF"/>
                </a:solidFill>
                <a:ea typeface="+mn-lt"/>
                <a:cs typeface="+mn-lt"/>
              </a:rPr>
              <a:t>pojem „sebe-užívání“ = způsob jakým užíváme celý organismus vč. způsobu jak myslíme a cítíme</a:t>
            </a:r>
          </a:p>
          <a:p>
            <a:pPr algn="just">
              <a:lnSpc>
                <a:spcPct val="110000"/>
              </a:lnSpc>
            </a:pPr>
            <a:r>
              <a:rPr lang="cs-CZ" sz="1600">
                <a:solidFill>
                  <a:srgbClr val="FFFFFF"/>
                </a:solidFill>
                <a:ea typeface="+mn-lt"/>
                <a:cs typeface="+mn-lt"/>
              </a:rPr>
              <a:t>Správné "sebe-užívání" = výsledek „správného sebe-užívání“ na úrovni „mysli“. Znamená to být si vědomi toho, jak naše svalová hmota reaguje na naše duševní či emocionální stavy a na požadavky okolí, případně být schopni zabránit neodpovídajícímu a přílišnému svalovému napětí, které se často objevuje jako odezva na dění v mysli. </a:t>
            </a:r>
          </a:p>
          <a:p>
            <a:pPr algn="just">
              <a:lnSpc>
                <a:spcPct val="110000"/>
              </a:lnSpc>
            </a:pPr>
            <a:r>
              <a:rPr lang="cs-CZ" sz="1600">
                <a:solidFill>
                  <a:srgbClr val="FFFFFF"/>
                </a:solidFill>
                <a:ea typeface="+mn-lt"/>
                <a:cs typeface="+mn-lt"/>
              </a:rPr>
              <a:t>Za stěžejní bod celého systému lze považovat vztah hlavy, krku a páteře = představuje zabudovaný mechanismus pro organizaci a kontrolu vzpřímené postavy, pohybu a koordinace celého těla.</a:t>
            </a:r>
            <a:endParaRPr lang="cs-CZ" sz="1600" dirty="0">
              <a:solidFill>
                <a:srgbClr val="FFFFFF"/>
              </a:solidFill>
            </a:endParaRPr>
          </a:p>
          <a:p>
            <a:pPr algn="just">
              <a:lnSpc>
                <a:spcPct val="110000"/>
              </a:lnSpc>
            </a:pPr>
            <a:r>
              <a:rPr lang="cs-CZ" sz="1600">
                <a:solidFill>
                  <a:srgbClr val="FFFFFF"/>
                </a:solidFill>
                <a:ea typeface="+mn-lt"/>
                <a:cs typeface="+mn-lt"/>
              </a:rPr>
              <a:t>nesprávné užívání: běžné = úzké spojení s nesprávným užíváním mysli. Projevy: vyvíjení příliš velké síly, držíme-li lehkou věc (např. při čištění zubů, čtení apod.) </a:t>
            </a:r>
          </a:p>
          <a:p>
            <a:pPr algn="just">
              <a:lnSpc>
                <a:spcPct val="110000"/>
              </a:lnSpc>
            </a:pPr>
            <a:endParaRPr lang="cs-CZ" sz="1600" dirty="0">
              <a:solidFill>
                <a:srgbClr val="FFFFFF">
                  <a:alpha val="58000"/>
                </a:srgbClr>
              </a:solidFill>
            </a:endParaRP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23016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5B17D4B7-AEF8-4384-8241-69540579DBA4}"/>
              </a:ext>
            </a:extLst>
          </p:cNvPr>
          <p:cNvSpPr>
            <a:spLocks noGrp="1"/>
          </p:cNvSpPr>
          <p:nvPr>
            <p:ph type="title"/>
          </p:nvPr>
        </p:nvSpPr>
        <p:spPr>
          <a:xfrm>
            <a:off x="720000" y="619201"/>
            <a:ext cx="3095626" cy="3238964"/>
          </a:xfrm>
        </p:spPr>
        <p:txBody>
          <a:bodyPr>
            <a:normAutofit/>
          </a:bodyPr>
          <a:lstStyle/>
          <a:p>
            <a:r>
              <a:rPr lang="cs-CZ" sz="3000"/>
              <a:t>ALEXANDROVA TECHNIKA</a:t>
            </a:r>
          </a:p>
        </p:txBody>
      </p:sp>
      <p:sp>
        <p:nvSpPr>
          <p:cNvPr id="14"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ástupný obsah 2">
            <a:extLst>
              <a:ext uri="{FF2B5EF4-FFF2-40B4-BE49-F238E27FC236}">
                <a16:creationId xmlns:a16="http://schemas.microsoft.com/office/drawing/2014/main" id="{AF33ACF1-7BAC-444A-8851-9F30FB7624D8}"/>
              </a:ext>
            </a:extLst>
          </p:cNvPr>
          <p:cNvSpPr>
            <a:spLocks noGrp="1"/>
          </p:cNvSpPr>
          <p:nvPr>
            <p:ph idx="1"/>
          </p:nvPr>
        </p:nvSpPr>
        <p:spPr>
          <a:xfrm>
            <a:off x="4028643" y="622055"/>
            <a:ext cx="7419682" cy="5654919"/>
          </a:xfrm>
        </p:spPr>
        <p:txBody>
          <a:bodyPr vert="horz" lIns="0" tIns="0" rIns="0" bIns="0" rtlCol="0" anchor="t">
            <a:noAutofit/>
          </a:bodyPr>
          <a:lstStyle/>
          <a:p>
            <a:pPr algn="just">
              <a:lnSpc>
                <a:spcPct val="110000"/>
              </a:lnSpc>
            </a:pPr>
            <a:r>
              <a:rPr lang="cs-CZ" dirty="0">
                <a:solidFill>
                  <a:srgbClr val="FFFFFF"/>
                </a:solidFill>
                <a:ea typeface="+mn-lt"/>
                <a:cs typeface="+mn-lt"/>
              </a:rPr>
              <a:t>Cílem je zlepšení celkového stavu.</a:t>
            </a:r>
            <a:endParaRPr lang="cs-CZ" dirty="0">
              <a:solidFill>
                <a:srgbClr val="FFFFFF"/>
              </a:solidFill>
            </a:endParaRPr>
          </a:p>
          <a:p>
            <a:pPr algn="just">
              <a:lnSpc>
                <a:spcPct val="110000"/>
              </a:lnSpc>
            </a:pPr>
            <a:r>
              <a:rPr lang="cs-CZ" dirty="0">
                <a:solidFill>
                  <a:srgbClr val="FFFFFF"/>
                </a:solidFill>
                <a:ea typeface="+mn-lt"/>
                <a:cs typeface="+mn-lt"/>
              </a:rPr>
              <a:t>Překážkou v korigování vlastního držení těla bývá nespolehlivé smyslové uvědomění – </a:t>
            </a:r>
            <a:r>
              <a:rPr lang="cs-CZ" dirty="0">
                <a:solidFill>
                  <a:srgbClr val="FFFFFF"/>
                </a:solidFill>
                <a:highlight>
                  <a:srgbClr val="FF00FF"/>
                </a:highlight>
                <a:ea typeface="+mn-lt"/>
                <a:cs typeface="+mn-lt"/>
              </a:rPr>
              <a:t>tzv. kinestetický smysl</a:t>
            </a:r>
            <a:r>
              <a:rPr lang="cs-CZ" dirty="0">
                <a:solidFill>
                  <a:srgbClr val="FFFFFF"/>
                </a:solidFill>
                <a:ea typeface="+mn-lt"/>
                <a:cs typeface="+mn-lt"/>
              </a:rPr>
              <a:t>.</a:t>
            </a:r>
          </a:p>
          <a:p>
            <a:pPr algn="just">
              <a:lnSpc>
                <a:spcPct val="110000"/>
              </a:lnSpc>
            </a:pPr>
            <a:r>
              <a:rPr lang="cs-CZ" dirty="0">
                <a:solidFill>
                  <a:srgbClr val="FFFFFF"/>
                </a:solidFill>
                <a:highlight>
                  <a:srgbClr val="FF00FF"/>
                </a:highlight>
                <a:ea typeface="+mn-lt"/>
                <a:cs typeface="+mn-lt"/>
              </a:rPr>
              <a:t>Změna</a:t>
            </a:r>
            <a:r>
              <a:rPr lang="cs-CZ" dirty="0">
                <a:solidFill>
                  <a:srgbClr val="FFFFFF"/>
                </a:solidFill>
                <a:ea typeface="+mn-lt"/>
                <a:cs typeface="+mn-lt"/>
              </a:rPr>
              <a:t> nemůže nastat přepsáním starého návyku na nový, nýbrž </a:t>
            </a:r>
            <a:r>
              <a:rPr lang="cs-CZ" dirty="0">
                <a:solidFill>
                  <a:srgbClr val="FFFFFF"/>
                </a:solidFill>
                <a:highlight>
                  <a:srgbClr val="FF00FF"/>
                </a:highlight>
                <a:ea typeface="+mn-lt"/>
                <a:cs typeface="+mn-lt"/>
              </a:rPr>
              <a:t>inhibicí</a:t>
            </a:r>
            <a:r>
              <a:rPr lang="cs-CZ" dirty="0">
                <a:solidFill>
                  <a:srgbClr val="FFFFFF"/>
                </a:solidFill>
                <a:ea typeface="+mn-lt"/>
                <a:cs typeface="+mn-lt"/>
              </a:rPr>
              <a:t>. To znamená zastavit svoji navyklou reakci na stimul dříve, než začal, a zabránit tak našemu nevědomému nesprávnému užívání. Každodenním procvičováním inhibice můžeme prolomit kruh našich návykových reakcí na stimuly. Zastavit své navyklé reakce na stimuly ale nestačí. Dalším bodem je podpořit lepší a odlišný způsob sebe-užití, když se chystáme vykonat nějakou činnost. </a:t>
            </a:r>
            <a:endParaRPr lang="cs-CZ" dirty="0">
              <a:solidFill>
                <a:srgbClr val="FFFFFF">
                  <a:alpha val="58000"/>
                </a:srgbClr>
              </a:solidFill>
              <a:ea typeface="+mn-lt"/>
              <a:cs typeface="+mn-lt"/>
            </a:endParaRPr>
          </a:p>
          <a:p>
            <a:pPr algn="just">
              <a:lnSpc>
                <a:spcPct val="110000"/>
              </a:lnSpc>
            </a:pPr>
            <a:r>
              <a:rPr lang="cs-CZ" dirty="0">
                <a:solidFill>
                  <a:srgbClr val="FFFFFF"/>
                </a:solidFill>
                <a:ea typeface="+mn-lt"/>
                <a:cs typeface="+mn-lt"/>
              </a:rPr>
              <a:t>Nejedná se však o skutečnou korekci pomocí zapojení určitých svalů a povolení jiných, jedná se pouze o myšlenku na tuto korekci. </a:t>
            </a:r>
            <a:r>
              <a:rPr lang="cs-CZ" dirty="0">
                <a:solidFill>
                  <a:srgbClr val="FFFFFF"/>
                </a:solidFill>
                <a:highlight>
                  <a:srgbClr val="FF00FF"/>
                </a:highlight>
                <a:ea typeface="+mn-lt"/>
                <a:cs typeface="+mn-lt"/>
              </a:rPr>
              <a:t>Cílem je „vmyslet“ naše příkazy do našeho těla a tím založit nové cesty pro nezbytné nervové impulsy pro svaly. Děje se tak přeorganizování svalové aktivity a změna naladění svalů. </a:t>
            </a:r>
            <a:endParaRPr lang="cs-CZ" dirty="0">
              <a:solidFill>
                <a:srgbClr val="FFFFFF"/>
              </a:solidFill>
              <a:highlight>
                <a:srgbClr val="FF00FF"/>
              </a:highlight>
            </a:endParaRPr>
          </a:p>
        </p:txBody>
      </p:sp>
    </p:spTree>
    <p:extLst>
      <p:ext uri="{BB962C8B-B14F-4D97-AF65-F5344CB8AC3E}">
        <p14:creationId xmlns:p14="http://schemas.microsoft.com/office/powerpoint/2010/main" val="2935049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9F3C1-2731-4DC5-8D50-75014926C4F1}"/>
              </a:ext>
            </a:extLst>
          </p:cNvPr>
          <p:cNvSpPr>
            <a:spLocks noGrp="1"/>
          </p:cNvSpPr>
          <p:nvPr>
            <p:ph type="title"/>
          </p:nvPr>
        </p:nvSpPr>
        <p:spPr>
          <a:xfrm>
            <a:off x="720000" y="619200"/>
            <a:ext cx="10728322" cy="1096328"/>
          </a:xfrm>
        </p:spPr>
        <p:txBody>
          <a:bodyPr/>
          <a:lstStyle/>
          <a:p>
            <a:r>
              <a:rPr lang="cs-CZ"/>
              <a:t>LITERATURA</a:t>
            </a:r>
          </a:p>
        </p:txBody>
      </p:sp>
      <p:sp>
        <p:nvSpPr>
          <p:cNvPr id="3" name="Zástupný obsah 2">
            <a:extLst>
              <a:ext uri="{FF2B5EF4-FFF2-40B4-BE49-F238E27FC236}">
                <a16:creationId xmlns:a16="http://schemas.microsoft.com/office/drawing/2014/main" id="{8754497F-F434-495D-B0C5-674C69EDC0CF}"/>
              </a:ext>
            </a:extLst>
          </p:cNvPr>
          <p:cNvSpPr>
            <a:spLocks noGrp="1"/>
          </p:cNvSpPr>
          <p:nvPr>
            <p:ph idx="1"/>
          </p:nvPr>
        </p:nvSpPr>
        <p:spPr>
          <a:xfrm>
            <a:off x="720000" y="1721873"/>
            <a:ext cx="10728325" cy="4462738"/>
          </a:xfrm>
        </p:spPr>
        <p:txBody>
          <a:bodyPr vert="horz" lIns="0" tIns="0" rIns="0" bIns="0" rtlCol="0" anchor="t">
            <a:normAutofit/>
          </a:bodyPr>
          <a:lstStyle/>
          <a:p>
            <a:r>
              <a:rPr lang="cs-CZ">
                <a:solidFill>
                  <a:srgbClr val="FFFFFF"/>
                </a:solidFill>
                <a:latin typeface="Source Sans Pro"/>
                <a:ea typeface="Source Sans Pro"/>
              </a:rPr>
              <a:t>Babáková, M. 2013. </a:t>
            </a:r>
            <a:r>
              <a:rPr lang="cs-CZ" i="1">
                <a:solidFill>
                  <a:srgbClr val="FFFFFF"/>
                </a:solidFill>
                <a:latin typeface="Source Sans Pro"/>
                <a:ea typeface="Source Sans Pro"/>
              </a:rPr>
              <a:t>Vybrané relaxační techniky využitelné ve fyzioterapii.</a:t>
            </a:r>
            <a:r>
              <a:rPr lang="cs-CZ">
                <a:solidFill>
                  <a:srgbClr val="FFFFFF"/>
                </a:solidFill>
                <a:latin typeface="Source Sans Pro"/>
                <a:ea typeface="Source Sans Pro"/>
              </a:rPr>
              <a:t> 2. LF UK, Praha.</a:t>
            </a:r>
            <a:endParaRPr lang="cs-CZ" dirty="0">
              <a:solidFill>
                <a:srgbClr val="FFFFFF"/>
              </a:solidFill>
              <a:latin typeface="Source Sans Pro"/>
              <a:ea typeface="Source Sans Pro"/>
            </a:endParaRPr>
          </a:p>
          <a:p>
            <a:r>
              <a:rPr lang="cs-CZ">
                <a:solidFill>
                  <a:srgbClr val="FFFFFF"/>
                </a:solidFill>
                <a:ea typeface="+mn-lt"/>
                <a:cs typeface="+mn-lt"/>
              </a:rPr>
              <a:t>Cunghi, CH. &amp; Limousin, S. 2005. </a:t>
            </a:r>
            <a:r>
              <a:rPr lang="cs-CZ" i="1">
                <a:solidFill>
                  <a:srgbClr val="FFFFFF"/>
                </a:solidFill>
                <a:ea typeface="+mn-lt"/>
                <a:cs typeface="+mn-lt"/>
              </a:rPr>
              <a:t>Relaxace v každodenním životě</a:t>
            </a:r>
            <a:r>
              <a:rPr lang="cs-CZ">
                <a:solidFill>
                  <a:srgbClr val="FFFFFF"/>
                </a:solidFill>
                <a:ea typeface="+mn-lt"/>
                <a:cs typeface="+mn-lt"/>
              </a:rPr>
              <a:t>. Praha: Portál.</a:t>
            </a:r>
            <a:endParaRPr lang="cs-CZ" dirty="0">
              <a:solidFill>
                <a:srgbClr val="FFFFFF"/>
              </a:solidFill>
              <a:latin typeface="Source Sans Pro"/>
              <a:ea typeface="Source Sans Pro"/>
            </a:endParaRPr>
          </a:p>
          <a:p>
            <a:r>
              <a:rPr lang="cs-CZ">
                <a:solidFill>
                  <a:srgbClr val="FFFFFF"/>
                </a:solidFill>
                <a:latin typeface="Source Sans Pro"/>
                <a:ea typeface="Source Sans Pro"/>
              </a:rPr>
              <a:t>Dvořák, R. 2007. </a:t>
            </a:r>
            <a:r>
              <a:rPr lang="cs-CZ" i="1">
                <a:solidFill>
                  <a:srgbClr val="FFFFFF"/>
                </a:solidFill>
                <a:latin typeface="Source Sans Pro"/>
                <a:ea typeface="Source Sans Pro"/>
              </a:rPr>
              <a:t>Základy kinezioterapie. </a:t>
            </a:r>
            <a:r>
              <a:rPr lang="cs-CZ">
                <a:solidFill>
                  <a:srgbClr val="FFFFFF"/>
                </a:solidFill>
                <a:latin typeface="Source Sans Pro"/>
                <a:ea typeface="Source Sans Pro"/>
              </a:rPr>
              <a:t>FTK UP, Olomouc.</a:t>
            </a:r>
            <a:endParaRPr lang="cs-CZ" dirty="0">
              <a:solidFill>
                <a:srgbClr val="FFFFFF"/>
              </a:solidFill>
              <a:latin typeface="Source Sans Pro"/>
              <a:ea typeface="Source Sans Pro"/>
            </a:endParaRPr>
          </a:p>
          <a:p>
            <a:r>
              <a:rPr lang="cs-CZ">
                <a:solidFill>
                  <a:srgbClr val="FFFFFF"/>
                </a:solidFill>
                <a:latin typeface="Source Sans Pro"/>
                <a:ea typeface="Source Sans Pro"/>
              </a:rPr>
              <a:t>Kolář, P. et al., </a:t>
            </a:r>
            <a:r>
              <a:rPr lang="cs-CZ" i="1">
                <a:solidFill>
                  <a:srgbClr val="FFFFFF"/>
                </a:solidFill>
                <a:latin typeface="Source Sans Pro"/>
                <a:ea typeface="Source Sans Pro"/>
              </a:rPr>
              <a:t>Rehabilitace v klinické praxi.</a:t>
            </a:r>
            <a:r>
              <a:rPr lang="cs-CZ">
                <a:solidFill>
                  <a:srgbClr val="FFFFFF"/>
                </a:solidFill>
                <a:latin typeface="Source Sans Pro"/>
                <a:ea typeface="Source Sans Pro"/>
              </a:rPr>
              <a:t> Praha: Galén s. ISBN</a:t>
            </a:r>
            <a:endParaRPr lang="cs-CZ">
              <a:solidFill>
                <a:srgbClr val="FFFFFF"/>
              </a:solidFill>
              <a:ea typeface="+mn-lt"/>
              <a:cs typeface="+mn-lt"/>
            </a:endParaRPr>
          </a:p>
          <a:p>
            <a:r>
              <a:rPr lang="cs-CZ">
                <a:solidFill>
                  <a:srgbClr val="FFFFFF"/>
                </a:solidFill>
                <a:latin typeface="Source Sans Pro"/>
                <a:ea typeface="Source Sans Pro"/>
              </a:rPr>
              <a:t>Kovářová, E. 2007. </a:t>
            </a:r>
            <a:r>
              <a:rPr lang="cs-CZ" i="1">
                <a:solidFill>
                  <a:srgbClr val="FFFFFF"/>
                </a:solidFill>
                <a:latin typeface="Source Sans Pro"/>
                <a:ea typeface="Source Sans Pro"/>
              </a:rPr>
              <a:t>Problematika sedu z hlediska fyzioterapie. </a:t>
            </a:r>
            <a:r>
              <a:rPr lang="cs-CZ">
                <a:solidFill>
                  <a:srgbClr val="FFFFFF"/>
                </a:solidFill>
                <a:latin typeface="Source Sans Pro"/>
                <a:ea typeface="Source Sans Pro"/>
              </a:rPr>
              <a:t>3. LF UK Praha.</a:t>
            </a:r>
            <a:endParaRPr lang="cs-CZ" dirty="0">
              <a:solidFill>
                <a:srgbClr val="FFFFFF">
                  <a:alpha val="58000"/>
                </a:srgbClr>
              </a:solidFill>
              <a:latin typeface="Source Sans Pro"/>
              <a:ea typeface="Source Sans Pro"/>
            </a:endParaRPr>
          </a:p>
          <a:p>
            <a:r>
              <a:rPr lang="cs-CZ">
                <a:solidFill>
                  <a:srgbClr val="FFFFFF"/>
                </a:solidFill>
                <a:latin typeface="Source Sans Pro"/>
                <a:ea typeface="Source Sans Pro"/>
              </a:rPr>
              <a:t>Němcová, K. 2018. </a:t>
            </a:r>
            <a:r>
              <a:rPr lang="cs-CZ" i="1">
                <a:solidFill>
                  <a:srgbClr val="FFFFFF"/>
                </a:solidFill>
                <a:latin typeface="Source Sans Pro"/>
                <a:ea typeface="Source Sans Pro"/>
              </a:rPr>
              <a:t>Možnosti fyzioterapie u pacientů s poruchou relaxace. </a:t>
            </a:r>
            <a:r>
              <a:rPr lang="cs-CZ">
                <a:solidFill>
                  <a:srgbClr val="FFFFFF"/>
                </a:solidFill>
                <a:latin typeface="Source Sans Pro"/>
                <a:ea typeface="Source Sans Pro"/>
              </a:rPr>
              <a:t>FSpS MU, Brno.</a:t>
            </a:r>
            <a:endParaRPr lang="cs-CZ" dirty="0">
              <a:solidFill>
                <a:srgbClr val="FFFFFF"/>
              </a:solidFill>
              <a:latin typeface="Source Sans Pro"/>
              <a:ea typeface="Source Sans Pro"/>
            </a:endParaRPr>
          </a:p>
          <a:p>
            <a:r>
              <a:rPr lang="cs-CZ">
                <a:solidFill>
                  <a:srgbClr val="FFFFFF"/>
                </a:solidFill>
                <a:latin typeface="Source Sans Pro"/>
                <a:ea typeface="Source Sans Pro"/>
              </a:rPr>
              <a:t>Propedeutika - relaxační techniky, dostupné na: </a:t>
            </a:r>
            <a:r>
              <a:rPr lang="cs-CZ" dirty="0">
                <a:solidFill>
                  <a:srgbClr val="FFFFFF"/>
                </a:solidFill>
                <a:ea typeface="+mn-lt"/>
                <a:cs typeface="+mn-lt"/>
                <a:hlinkClick r:id="rId2">
                  <a:extLst>
                    <a:ext uri="{A12FA001-AC4F-418D-AE19-62706E023703}">
                      <ahyp:hlinkClr xmlns:ahyp="http://schemas.microsoft.com/office/drawing/2018/hyperlinkcolor" val="tx"/>
                    </a:ext>
                  </a:extLst>
                </a:hlinkClick>
              </a:rPr>
              <a:t>https://www.drnespor.eu/relaxcz.html</a:t>
            </a:r>
            <a:endParaRPr lang="cs-CZ">
              <a:latin typeface="Source Sans Pro"/>
              <a:ea typeface="Source Sans Pro"/>
            </a:endParaRPr>
          </a:p>
          <a:p>
            <a:r>
              <a:rPr lang="cs-CZ" dirty="0">
                <a:ea typeface="+mn-lt"/>
                <a:cs typeface="+mn-lt"/>
                <a:hlinkClick r:id="rId3"/>
              </a:rPr>
              <a:t>http://relaxtroja.cz/domains/relaxtroja.cz/relaxace-a-jeji-vliv-na-telo/</a:t>
            </a:r>
            <a:endParaRPr lang="cs-CZ" dirty="0">
              <a:solidFill>
                <a:srgbClr val="FFFFFF">
                  <a:alpha val="58000"/>
                </a:srgbClr>
              </a:solidFill>
            </a:endParaRPr>
          </a:p>
          <a:p>
            <a:r>
              <a:rPr lang="cs-CZ">
                <a:solidFill>
                  <a:srgbClr val="FFFFFF"/>
                </a:solidFill>
                <a:ea typeface="+mn-lt"/>
                <a:cs typeface="+mn-lt"/>
              </a:rPr>
              <a:t>Stackeová, D. 2001. </a:t>
            </a:r>
            <a:r>
              <a:rPr lang="cs-CZ" i="1">
                <a:solidFill>
                  <a:srgbClr val="FFFFFF"/>
                </a:solidFill>
                <a:ea typeface="+mn-lt"/>
                <a:cs typeface="+mn-lt"/>
              </a:rPr>
              <a:t>Relaxační techniky ve sportu</a:t>
            </a:r>
            <a:r>
              <a:rPr lang="cs-CZ">
                <a:solidFill>
                  <a:srgbClr val="FFFFFF"/>
                </a:solidFill>
                <a:ea typeface="+mn-lt"/>
                <a:cs typeface="+mn-lt"/>
              </a:rPr>
              <a:t>. Praha: Grada Publishing.</a:t>
            </a:r>
          </a:p>
          <a:p>
            <a:endParaRPr lang="cs-CZ" dirty="0">
              <a:ea typeface="+mn-lt"/>
              <a:cs typeface="+mn-lt"/>
            </a:endParaRPr>
          </a:p>
          <a:p>
            <a:endParaRPr lang="cs-CZ" dirty="0">
              <a:ea typeface="+mn-lt"/>
              <a:cs typeface="+mn-lt"/>
            </a:endParaRPr>
          </a:p>
          <a:p>
            <a:endParaRPr lang="cs-CZ" dirty="0">
              <a:solidFill>
                <a:srgbClr val="FFFFFF">
                  <a:alpha val="58000"/>
                </a:srgbClr>
              </a:solidFill>
            </a:endParaRPr>
          </a:p>
          <a:p>
            <a:endParaRPr lang="cs-CZ" dirty="0">
              <a:solidFill>
                <a:srgbClr val="FFFFFF">
                  <a:alpha val="58000"/>
                </a:srgbClr>
              </a:solidFill>
            </a:endParaRPr>
          </a:p>
          <a:p>
            <a:endParaRPr lang="cs-CZ" dirty="0">
              <a:solidFill>
                <a:srgbClr val="FFFFFF">
                  <a:alpha val="58000"/>
                </a:srgbClr>
              </a:solidFill>
            </a:endParaRPr>
          </a:p>
        </p:txBody>
      </p:sp>
    </p:spTree>
    <p:extLst>
      <p:ext uri="{BB962C8B-B14F-4D97-AF65-F5344CB8AC3E}">
        <p14:creationId xmlns:p14="http://schemas.microsoft.com/office/powerpoint/2010/main" val="146994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77432465-790D-4932-8561-FA94122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4">
            <a:extLst>
              <a:ext uri="{FF2B5EF4-FFF2-40B4-BE49-F238E27FC236}">
                <a16:creationId xmlns:a16="http://schemas.microsoft.com/office/drawing/2014/main" id="{386E0D17-AB6A-415D-8586-BF95FD3FEB91}"/>
              </a:ext>
            </a:extLst>
          </p:cNvPr>
          <p:cNvPicPr>
            <a:picLocks noChangeAspect="1"/>
          </p:cNvPicPr>
          <p:nvPr/>
        </p:nvPicPr>
        <p:blipFill rotWithShape="1">
          <a:blip r:embed="rId2"/>
          <a:srcRect l="4910" r="3980" b="1"/>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2" name="Rectangle 51">
            <a:extLst>
              <a:ext uri="{FF2B5EF4-FFF2-40B4-BE49-F238E27FC236}">
                <a16:creationId xmlns:a16="http://schemas.microsoft.com/office/drawing/2014/main" id="{FA3AE6FB-5068-460B-B242-FA94B15DF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26869613-60E9-449B-BA19-3DE083E71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166623" cy="6857999"/>
          </a:xfrm>
          <a:custGeom>
            <a:avLst/>
            <a:gdLst>
              <a:gd name="connsiteX0" fmla="*/ 2830856 w 8166623"/>
              <a:gd name="connsiteY0" fmla="*/ 564555 h 6857999"/>
              <a:gd name="connsiteX1" fmla="*/ 2434191 w 8166623"/>
              <a:gd name="connsiteY1" fmla="*/ 431154 h 6857999"/>
              <a:gd name="connsiteX2" fmla="*/ 2066449 w 8166623"/>
              <a:gd name="connsiteY2" fmla="*/ 114326 h 6857999"/>
              <a:gd name="connsiteX3" fmla="*/ 1933058 w 8166623"/>
              <a:gd name="connsiteY3" fmla="*/ 0 h 6857999"/>
              <a:gd name="connsiteX4" fmla="*/ 3321969 w 8166623"/>
              <a:gd name="connsiteY4" fmla="*/ 0 h 6857999"/>
              <a:gd name="connsiteX5" fmla="*/ 3326689 w 8166623"/>
              <a:gd name="connsiteY5" fmla="*/ 30950 h 6857999"/>
              <a:gd name="connsiteX6" fmla="*/ 3161411 w 8166623"/>
              <a:gd name="connsiteY6" fmla="*/ 397803 h 6857999"/>
              <a:gd name="connsiteX7" fmla="*/ 2830856 w 8166623"/>
              <a:gd name="connsiteY7" fmla="*/ 564555 h 6857999"/>
              <a:gd name="connsiteX8" fmla="*/ 7278031 w 8166623"/>
              <a:gd name="connsiteY8" fmla="*/ 923967 h 6857999"/>
              <a:gd name="connsiteX9" fmla="*/ 6948731 w 8166623"/>
              <a:gd name="connsiteY9" fmla="*/ 757294 h 6857999"/>
              <a:gd name="connsiteX10" fmla="*/ 6751151 w 8166623"/>
              <a:gd name="connsiteY10" fmla="*/ 390612 h 6857999"/>
              <a:gd name="connsiteX11" fmla="*/ 6882870 w 8166623"/>
              <a:gd name="connsiteY11" fmla="*/ 57264 h 6857999"/>
              <a:gd name="connsiteX12" fmla="*/ 6919402 w 8166623"/>
              <a:gd name="connsiteY12" fmla="*/ 20284 h 6857999"/>
              <a:gd name="connsiteX13" fmla="*/ 6939440 w 8166623"/>
              <a:gd name="connsiteY13" fmla="*/ 0 h 6857999"/>
              <a:gd name="connsiteX14" fmla="*/ 8166623 w 8166623"/>
              <a:gd name="connsiteY14" fmla="*/ 0 h 6857999"/>
              <a:gd name="connsiteX15" fmla="*/ 8166623 w 8166623"/>
              <a:gd name="connsiteY15" fmla="*/ 310035 h 6857999"/>
              <a:gd name="connsiteX16" fmla="*/ 8146049 w 8166623"/>
              <a:gd name="connsiteY16" fmla="*/ 326026 h 6857999"/>
              <a:gd name="connsiteX17" fmla="*/ 8002494 w 8166623"/>
              <a:gd name="connsiteY17" fmla="*/ 457281 h 6857999"/>
              <a:gd name="connsiteX18" fmla="*/ 7640263 w 8166623"/>
              <a:gd name="connsiteY18" fmla="*/ 790628 h 6857999"/>
              <a:gd name="connsiteX19" fmla="*/ 7278031 w 8166623"/>
              <a:gd name="connsiteY19" fmla="*/ 923967 h 6857999"/>
              <a:gd name="connsiteX20" fmla="*/ 1807497 w 8166623"/>
              <a:gd name="connsiteY20" fmla="*/ 2629588 h 6857999"/>
              <a:gd name="connsiteX21" fmla="*/ 648083 w 8166623"/>
              <a:gd name="connsiteY21" fmla="*/ 2544757 h 6857999"/>
              <a:gd name="connsiteX22" fmla="*/ 54627 w 8166623"/>
              <a:gd name="connsiteY22" fmla="*/ 2246303 h 6857999"/>
              <a:gd name="connsiteX23" fmla="*/ 21657 w 8166623"/>
              <a:gd name="connsiteY23" fmla="*/ 1881526 h 6857999"/>
              <a:gd name="connsiteX24" fmla="*/ 219477 w 8166623"/>
              <a:gd name="connsiteY24" fmla="*/ 1516748 h 6857999"/>
              <a:gd name="connsiteX25" fmla="*/ 497658 w 8166623"/>
              <a:gd name="connsiteY25" fmla="*/ 1470116 h 6857999"/>
              <a:gd name="connsiteX26" fmla="*/ 615114 w 8166623"/>
              <a:gd name="connsiteY26" fmla="*/ 1483587 h 6857999"/>
              <a:gd name="connsiteX27" fmla="*/ 1274506 w 8166623"/>
              <a:gd name="connsiteY27" fmla="*/ 1549910 h 6857999"/>
              <a:gd name="connsiteX28" fmla="*/ 1571235 w 8166623"/>
              <a:gd name="connsiteY28" fmla="*/ 1583072 h 6857999"/>
              <a:gd name="connsiteX29" fmla="*/ 1802022 w 8166623"/>
              <a:gd name="connsiteY29" fmla="*/ 1616233 h 6857999"/>
              <a:gd name="connsiteX30" fmla="*/ 2164690 w 8166623"/>
              <a:gd name="connsiteY30" fmla="*/ 1881526 h 6857999"/>
              <a:gd name="connsiteX31" fmla="*/ 2164690 w 8166623"/>
              <a:gd name="connsiteY31" fmla="*/ 2279464 h 6857999"/>
              <a:gd name="connsiteX32" fmla="*/ 1966872 w 8166623"/>
              <a:gd name="connsiteY32" fmla="*/ 2611080 h 6857999"/>
              <a:gd name="connsiteX33" fmla="*/ 1807497 w 8166623"/>
              <a:gd name="connsiteY33" fmla="*/ 2629588 h 6857999"/>
              <a:gd name="connsiteX34" fmla="*/ 8166623 w 8166623"/>
              <a:gd name="connsiteY34" fmla="*/ 2856916 h 6857999"/>
              <a:gd name="connsiteX35" fmla="*/ 8067145 w 8166623"/>
              <a:gd name="connsiteY35" fmla="*/ 2851664 h 6857999"/>
              <a:gd name="connsiteX36" fmla="*/ 7932531 w 8166623"/>
              <a:gd name="connsiteY36" fmla="*/ 2816516 h 6857999"/>
              <a:gd name="connsiteX37" fmla="*/ 8097971 w 8166623"/>
              <a:gd name="connsiteY37" fmla="*/ 1814904 h 6857999"/>
              <a:gd name="connsiteX38" fmla="*/ 8165181 w 8166623"/>
              <a:gd name="connsiteY38" fmla="*/ 1802385 h 6857999"/>
              <a:gd name="connsiteX39" fmla="*/ 8166623 w 8166623"/>
              <a:gd name="connsiteY39" fmla="*/ 1802055 h 6857999"/>
              <a:gd name="connsiteX40" fmla="*/ 8166623 w 8166623"/>
              <a:gd name="connsiteY40" fmla="*/ 5155168 h 6857999"/>
              <a:gd name="connsiteX41" fmla="*/ 8159191 w 8166623"/>
              <a:gd name="connsiteY41" fmla="*/ 5153872 h 6857999"/>
              <a:gd name="connsiteX42" fmla="*/ 8100130 w 8166623"/>
              <a:gd name="connsiteY42" fmla="*/ 5142464 h 6857999"/>
              <a:gd name="connsiteX43" fmla="*/ 7835808 w 8166623"/>
              <a:gd name="connsiteY43" fmla="*/ 4944165 h 6857999"/>
              <a:gd name="connsiteX44" fmla="*/ 7769727 w 8166623"/>
              <a:gd name="connsiteY44" fmla="*/ 4646717 h 6857999"/>
              <a:gd name="connsiteX45" fmla="*/ 7802767 w 8166623"/>
              <a:gd name="connsiteY45" fmla="*/ 4382319 h 6857999"/>
              <a:gd name="connsiteX46" fmla="*/ 8001009 w 8166623"/>
              <a:gd name="connsiteY46" fmla="*/ 4150969 h 6857999"/>
              <a:gd name="connsiteX47" fmla="*/ 8138655 w 8166623"/>
              <a:gd name="connsiteY47" fmla="*/ 4125989 h 6857999"/>
              <a:gd name="connsiteX48" fmla="*/ 8166623 w 8166623"/>
              <a:gd name="connsiteY48" fmla="*/ 4124835 h 6857999"/>
              <a:gd name="connsiteX49" fmla="*/ 545053 w 8166623"/>
              <a:gd name="connsiteY49" fmla="*/ 5362323 h 6857999"/>
              <a:gd name="connsiteX50" fmla="*/ 285416 w 8166623"/>
              <a:gd name="connsiteY50" fmla="*/ 5315542 h 6857999"/>
              <a:gd name="connsiteX51" fmla="*/ 120566 w 8166623"/>
              <a:gd name="connsiteY51" fmla="*/ 5215739 h 6857999"/>
              <a:gd name="connsiteX52" fmla="*/ 54627 w 8166623"/>
              <a:gd name="connsiteY52" fmla="*/ 5016136 h 6857999"/>
              <a:gd name="connsiteX53" fmla="*/ 21657 w 8166623"/>
              <a:gd name="connsiteY53" fmla="*/ 4916334 h 6857999"/>
              <a:gd name="connsiteX54" fmla="*/ 54627 w 8166623"/>
              <a:gd name="connsiteY54" fmla="*/ 4650196 h 6857999"/>
              <a:gd name="connsiteX55" fmla="*/ 252445 w 8166623"/>
              <a:gd name="connsiteY55" fmla="*/ 4417326 h 6857999"/>
              <a:gd name="connsiteX56" fmla="*/ 615113 w 8166623"/>
              <a:gd name="connsiteY56" fmla="*/ 4317524 h 6857999"/>
              <a:gd name="connsiteX57" fmla="*/ 977781 w 8166623"/>
              <a:gd name="connsiteY57" fmla="*/ 4284257 h 6857999"/>
              <a:gd name="connsiteX58" fmla="*/ 1472326 w 8166623"/>
              <a:gd name="connsiteY58" fmla="*/ 4184456 h 6857999"/>
              <a:gd name="connsiteX59" fmla="*/ 1723721 w 8166623"/>
              <a:gd name="connsiteY59" fmla="*/ 4130395 h 6857999"/>
              <a:gd name="connsiteX60" fmla="*/ 1900932 w 8166623"/>
              <a:gd name="connsiteY60" fmla="*/ 4151187 h 6857999"/>
              <a:gd name="connsiteX61" fmla="*/ 2164690 w 8166623"/>
              <a:gd name="connsiteY61" fmla="*/ 4550394 h 6857999"/>
              <a:gd name="connsiteX62" fmla="*/ 2131721 w 8166623"/>
              <a:gd name="connsiteY62" fmla="*/ 4883067 h 6857999"/>
              <a:gd name="connsiteX63" fmla="*/ 1999841 w 8166623"/>
              <a:gd name="connsiteY63" fmla="*/ 5049403 h 6857999"/>
              <a:gd name="connsiteX64" fmla="*/ 1736083 w 8166623"/>
              <a:gd name="connsiteY64" fmla="*/ 5182472 h 6857999"/>
              <a:gd name="connsiteX65" fmla="*/ 681053 w 8166623"/>
              <a:gd name="connsiteY65" fmla="*/ 5348808 h 6857999"/>
              <a:gd name="connsiteX66" fmla="*/ 545053 w 8166623"/>
              <a:gd name="connsiteY66" fmla="*/ 5362323 h 6857999"/>
              <a:gd name="connsiteX67" fmla="*/ 3242209 w 8166623"/>
              <a:gd name="connsiteY67" fmla="*/ 6857999 h 6857999"/>
              <a:gd name="connsiteX68" fmla="*/ 1777378 w 8166623"/>
              <a:gd name="connsiteY68" fmla="*/ 6857999 h 6857999"/>
              <a:gd name="connsiteX69" fmla="*/ 1852720 w 8166623"/>
              <a:gd name="connsiteY69" fmla="*/ 6796452 h 6857999"/>
              <a:gd name="connsiteX70" fmla="*/ 2396927 w 8166623"/>
              <a:gd name="connsiteY70" fmla="*/ 6361661 h 6857999"/>
              <a:gd name="connsiteX71" fmla="*/ 2727648 w 8166623"/>
              <a:gd name="connsiteY71" fmla="*/ 6194910 h 6857999"/>
              <a:gd name="connsiteX72" fmla="*/ 2926081 w 8166623"/>
              <a:gd name="connsiteY72" fmla="*/ 6228260 h 6857999"/>
              <a:gd name="connsiteX73" fmla="*/ 3091442 w 8166623"/>
              <a:gd name="connsiteY73" fmla="*/ 6328311 h 6857999"/>
              <a:gd name="connsiteX74" fmla="*/ 3157586 w 8166623"/>
              <a:gd name="connsiteY74" fmla="*/ 6428362 h 6857999"/>
              <a:gd name="connsiteX75" fmla="*/ 3289876 w 8166623"/>
              <a:gd name="connsiteY75" fmla="*/ 6661814 h 6857999"/>
              <a:gd name="connsiteX76" fmla="*/ 3265071 w 8166623"/>
              <a:gd name="connsiteY76" fmla="*/ 6811889 h 6857999"/>
              <a:gd name="connsiteX77" fmla="*/ 8166524 w 8166623"/>
              <a:gd name="connsiteY77" fmla="*/ 6857999 h 6857999"/>
              <a:gd name="connsiteX78" fmla="*/ 6706615 w 8166623"/>
              <a:gd name="connsiteY78" fmla="*/ 6857999 h 6857999"/>
              <a:gd name="connsiteX79" fmla="*/ 6698252 w 8166623"/>
              <a:gd name="connsiteY79" fmla="*/ 6835468 h 6857999"/>
              <a:gd name="connsiteX80" fmla="*/ 6685903 w 8166623"/>
              <a:gd name="connsiteY80" fmla="*/ 6735667 h 6857999"/>
              <a:gd name="connsiteX81" fmla="*/ 6850554 w 8166623"/>
              <a:gd name="connsiteY81" fmla="*/ 6336459 h 6857999"/>
              <a:gd name="connsiteX82" fmla="*/ 7146925 w 8166623"/>
              <a:gd name="connsiteY82" fmla="*/ 6170122 h 6857999"/>
              <a:gd name="connsiteX83" fmla="*/ 7509156 w 8166623"/>
              <a:gd name="connsiteY83" fmla="*/ 6303191 h 6857999"/>
              <a:gd name="connsiteX84" fmla="*/ 8036037 w 8166623"/>
              <a:gd name="connsiteY84" fmla="*/ 673566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66623" h="6857999">
                <a:moveTo>
                  <a:pt x="2830856" y="564555"/>
                </a:moveTo>
                <a:cubicBezTo>
                  <a:pt x="2731690" y="564555"/>
                  <a:pt x="2599468" y="531204"/>
                  <a:pt x="2434191" y="431154"/>
                </a:cubicBezTo>
                <a:cubicBezTo>
                  <a:pt x="2434191" y="431154"/>
                  <a:pt x="2260651" y="281078"/>
                  <a:pt x="2066449" y="114326"/>
                </a:cubicBezTo>
                <a:lnTo>
                  <a:pt x="1933058" y="0"/>
                </a:lnTo>
                <a:lnTo>
                  <a:pt x="3321969" y="0"/>
                </a:lnTo>
                <a:lnTo>
                  <a:pt x="3326689" y="30950"/>
                </a:lnTo>
                <a:cubicBezTo>
                  <a:pt x="3326689" y="131001"/>
                  <a:pt x="3260577" y="264402"/>
                  <a:pt x="3161411" y="397803"/>
                </a:cubicBezTo>
                <a:cubicBezTo>
                  <a:pt x="3062245" y="531204"/>
                  <a:pt x="2930023" y="564555"/>
                  <a:pt x="2830856" y="564555"/>
                </a:cubicBezTo>
                <a:close/>
                <a:moveTo>
                  <a:pt x="7278031" y="923967"/>
                </a:moveTo>
                <a:cubicBezTo>
                  <a:pt x="7179242" y="923967"/>
                  <a:pt x="7080451" y="857297"/>
                  <a:pt x="6948731" y="757294"/>
                </a:cubicBezTo>
                <a:cubicBezTo>
                  <a:pt x="6817010" y="623954"/>
                  <a:pt x="6751151" y="490615"/>
                  <a:pt x="6751151" y="390612"/>
                </a:cubicBezTo>
                <a:cubicBezTo>
                  <a:pt x="6751151" y="290607"/>
                  <a:pt x="6784080" y="190603"/>
                  <a:pt x="6882870" y="57264"/>
                </a:cubicBezTo>
                <a:cubicBezTo>
                  <a:pt x="6899335" y="40597"/>
                  <a:pt x="6909627" y="30180"/>
                  <a:pt x="6919402" y="20284"/>
                </a:cubicBezTo>
                <a:lnTo>
                  <a:pt x="6939440" y="0"/>
                </a:lnTo>
                <a:lnTo>
                  <a:pt x="8166623" y="0"/>
                </a:lnTo>
                <a:lnTo>
                  <a:pt x="8166623" y="310035"/>
                </a:lnTo>
                <a:lnTo>
                  <a:pt x="8146049" y="326026"/>
                </a:lnTo>
                <a:cubicBezTo>
                  <a:pt x="8088936" y="369777"/>
                  <a:pt x="8101285" y="357277"/>
                  <a:pt x="8002494" y="457281"/>
                </a:cubicBezTo>
                <a:cubicBezTo>
                  <a:pt x="7771983" y="690624"/>
                  <a:pt x="7771983" y="657289"/>
                  <a:pt x="7640263" y="790628"/>
                </a:cubicBezTo>
                <a:cubicBezTo>
                  <a:pt x="7508543" y="890632"/>
                  <a:pt x="7409752" y="923967"/>
                  <a:pt x="7278031" y="923967"/>
                </a:cubicBezTo>
                <a:close/>
                <a:moveTo>
                  <a:pt x="1807497" y="2629588"/>
                </a:moveTo>
                <a:cubicBezTo>
                  <a:pt x="1471811" y="2632324"/>
                  <a:pt x="755234" y="2544757"/>
                  <a:pt x="648083" y="2544757"/>
                </a:cubicBezTo>
                <a:cubicBezTo>
                  <a:pt x="318385" y="2511595"/>
                  <a:pt x="120567" y="2445273"/>
                  <a:pt x="54627" y="2246303"/>
                </a:cubicBezTo>
                <a:cubicBezTo>
                  <a:pt x="-11313" y="2146819"/>
                  <a:pt x="-11313" y="2014172"/>
                  <a:pt x="21657" y="1881526"/>
                </a:cubicBezTo>
                <a:cubicBezTo>
                  <a:pt x="21657" y="1715718"/>
                  <a:pt x="87597" y="1583072"/>
                  <a:pt x="219477" y="1516748"/>
                </a:cubicBezTo>
                <a:cubicBezTo>
                  <a:pt x="293657" y="1491877"/>
                  <a:pt x="386384" y="1467006"/>
                  <a:pt x="497658" y="1470116"/>
                </a:cubicBezTo>
                <a:cubicBezTo>
                  <a:pt x="534749" y="1471151"/>
                  <a:pt x="573900" y="1475296"/>
                  <a:pt x="615114" y="1483587"/>
                </a:cubicBezTo>
                <a:cubicBezTo>
                  <a:pt x="615114" y="1483587"/>
                  <a:pt x="1208569" y="1549910"/>
                  <a:pt x="1274506" y="1549910"/>
                </a:cubicBezTo>
                <a:cubicBezTo>
                  <a:pt x="1373416" y="1549910"/>
                  <a:pt x="1538264" y="1583072"/>
                  <a:pt x="1571235" y="1583072"/>
                </a:cubicBezTo>
                <a:cubicBezTo>
                  <a:pt x="1802022" y="1616233"/>
                  <a:pt x="1802022" y="1616233"/>
                  <a:pt x="1802022" y="1616233"/>
                </a:cubicBezTo>
                <a:cubicBezTo>
                  <a:pt x="1999841" y="1682557"/>
                  <a:pt x="2098750" y="1782041"/>
                  <a:pt x="2164690" y="1881526"/>
                </a:cubicBezTo>
                <a:cubicBezTo>
                  <a:pt x="2197659" y="1981010"/>
                  <a:pt x="2197659" y="2113656"/>
                  <a:pt x="2164690" y="2279464"/>
                </a:cubicBezTo>
                <a:cubicBezTo>
                  <a:pt x="2131720" y="2445273"/>
                  <a:pt x="2065780" y="2577919"/>
                  <a:pt x="1966872" y="2611080"/>
                </a:cubicBezTo>
                <a:cubicBezTo>
                  <a:pt x="1942144" y="2623516"/>
                  <a:pt x="1884963" y="2628956"/>
                  <a:pt x="1807497" y="2629588"/>
                </a:cubicBezTo>
                <a:close/>
                <a:moveTo>
                  <a:pt x="8166623" y="2856916"/>
                </a:moveTo>
                <a:lnTo>
                  <a:pt x="8067145" y="2851664"/>
                </a:lnTo>
                <a:cubicBezTo>
                  <a:pt x="8018870" y="2844686"/>
                  <a:pt x="7973891" y="2833209"/>
                  <a:pt x="7932531" y="2816516"/>
                </a:cubicBezTo>
                <a:cubicBezTo>
                  <a:pt x="7700914" y="2582806"/>
                  <a:pt x="7634738" y="1948453"/>
                  <a:pt x="8097971" y="1814904"/>
                </a:cubicBezTo>
                <a:cubicBezTo>
                  <a:pt x="8122787" y="1810731"/>
                  <a:pt x="8145018" y="1806558"/>
                  <a:pt x="8165181" y="1802385"/>
                </a:cubicBezTo>
                <a:lnTo>
                  <a:pt x="8166623" y="1802055"/>
                </a:lnTo>
                <a:close/>
                <a:moveTo>
                  <a:pt x="8166623" y="5155168"/>
                </a:moveTo>
                <a:lnTo>
                  <a:pt x="8159191" y="5153872"/>
                </a:lnTo>
                <a:cubicBezTo>
                  <a:pt x="8144495" y="5151179"/>
                  <a:pt x="8125942" y="5147628"/>
                  <a:pt x="8100130" y="5142464"/>
                </a:cubicBezTo>
                <a:cubicBezTo>
                  <a:pt x="7967969" y="5109414"/>
                  <a:pt x="7901888" y="5043314"/>
                  <a:pt x="7835808" y="4944165"/>
                </a:cubicBezTo>
                <a:cubicBezTo>
                  <a:pt x="7802767" y="4845016"/>
                  <a:pt x="7769727" y="4745867"/>
                  <a:pt x="7769727" y="4646717"/>
                </a:cubicBezTo>
                <a:cubicBezTo>
                  <a:pt x="7769727" y="4547568"/>
                  <a:pt x="7769727" y="4481468"/>
                  <a:pt x="7802767" y="4382319"/>
                </a:cubicBezTo>
                <a:cubicBezTo>
                  <a:pt x="7835808" y="4283169"/>
                  <a:pt x="7901888" y="4184020"/>
                  <a:pt x="8001009" y="4150969"/>
                </a:cubicBezTo>
                <a:cubicBezTo>
                  <a:pt x="8038179" y="4138576"/>
                  <a:pt x="8084642" y="4130830"/>
                  <a:pt x="8138655" y="4125989"/>
                </a:cubicBezTo>
                <a:lnTo>
                  <a:pt x="8166623" y="4124835"/>
                </a:lnTo>
                <a:close/>
                <a:moveTo>
                  <a:pt x="545053" y="5362323"/>
                </a:moveTo>
                <a:cubicBezTo>
                  <a:pt x="421416" y="5365442"/>
                  <a:pt x="334870" y="5340491"/>
                  <a:pt x="285416" y="5315542"/>
                </a:cubicBezTo>
                <a:cubicBezTo>
                  <a:pt x="219476" y="5282274"/>
                  <a:pt x="153537" y="5249007"/>
                  <a:pt x="120566" y="5215739"/>
                </a:cubicBezTo>
                <a:cubicBezTo>
                  <a:pt x="87596" y="5149205"/>
                  <a:pt x="87596" y="5082671"/>
                  <a:pt x="54627" y="5016136"/>
                </a:cubicBezTo>
                <a:cubicBezTo>
                  <a:pt x="54627" y="4982869"/>
                  <a:pt x="21657" y="4949601"/>
                  <a:pt x="21657" y="4916334"/>
                </a:cubicBezTo>
                <a:cubicBezTo>
                  <a:pt x="-11313" y="4816532"/>
                  <a:pt x="-11313" y="4716731"/>
                  <a:pt x="54627" y="4650196"/>
                </a:cubicBezTo>
                <a:cubicBezTo>
                  <a:pt x="87596" y="4550394"/>
                  <a:pt x="153537" y="4483861"/>
                  <a:pt x="252445" y="4417326"/>
                </a:cubicBezTo>
                <a:cubicBezTo>
                  <a:pt x="351355" y="4350791"/>
                  <a:pt x="483234" y="4317524"/>
                  <a:pt x="615113" y="4317524"/>
                </a:cubicBezTo>
                <a:cubicBezTo>
                  <a:pt x="977781" y="4284257"/>
                  <a:pt x="977781" y="4284257"/>
                  <a:pt x="977781" y="4284257"/>
                </a:cubicBezTo>
                <a:cubicBezTo>
                  <a:pt x="1472326" y="4184456"/>
                  <a:pt x="1472326" y="4184456"/>
                  <a:pt x="1472326" y="4184456"/>
                </a:cubicBezTo>
                <a:cubicBezTo>
                  <a:pt x="1571234" y="4151187"/>
                  <a:pt x="1653659" y="4134554"/>
                  <a:pt x="1723721" y="4130395"/>
                </a:cubicBezTo>
                <a:cubicBezTo>
                  <a:pt x="1793780" y="4126237"/>
                  <a:pt x="1851478" y="4134554"/>
                  <a:pt x="1900932" y="4151187"/>
                </a:cubicBezTo>
                <a:cubicBezTo>
                  <a:pt x="2032811" y="4217722"/>
                  <a:pt x="2164690" y="4350791"/>
                  <a:pt x="2164690" y="4550394"/>
                </a:cubicBezTo>
                <a:cubicBezTo>
                  <a:pt x="2197660" y="4716731"/>
                  <a:pt x="2131721" y="4816532"/>
                  <a:pt x="2131721" y="4883067"/>
                </a:cubicBezTo>
                <a:cubicBezTo>
                  <a:pt x="2098750" y="4949601"/>
                  <a:pt x="2065781" y="4982869"/>
                  <a:pt x="1999841" y="5049403"/>
                </a:cubicBezTo>
                <a:cubicBezTo>
                  <a:pt x="1933902" y="5082671"/>
                  <a:pt x="1867962" y="5115938"/>
                  <a:pt x="1736083" y="5182472"/>
                </a:cubicBezTo>
                <a:cubicBezTo>
                  <a:pt x="1604204" y="5215739"/>
                  <a:pt x="681053" y="5348808"/>
                  <a:pt x="681053" y="5348808"/>
                </a:cubicBezTo>
                <a:cubicBezTo>
                  <a:pt x="631598" y="5357125"/>
                  <a:pt x="586265" y="5361283"/>
                  <a:pt x="545053" y="5362323"/>
                </a:cubicBezTo>
                <a:close/>
                <a:moveTo>
                  <a:pt x="3242209" y="6857999"/>
                </a:moveTo>
                <a:lnTo>
                  <a:pt x="1777378" y="6857999"/>
                </a:lnTo>
                <a:lnTo>
                  <a:pt x="1852720" y="6796452"/>
                </a:lnTo>
                <a:cubicBezTo>
                  <a:pt x="2099793" y="6596155"/>
                  <a:pt x="2396927" y="6361661"/>
                  <a:pt x="2396927" y="6361661"/>
                </a:cubicBezTo>
                <a:cubicBezTo>
                  <a:pt x="2529214" y="6261610"/>
                  <a:pt x="2661504" y="6194910"/>
                  <a:pt x="2727648" y="6194910"/>
                </a:cubicBezTo>
                <a:cubicBezTo>
                  <a:pt x="2826864" y="6194910"/>
                  <a:pt x="2893009" y="6194910"/>
                  <a:pt x="2926081" y="6228260"/>
                </a:cubicBezTo>
                <a:cubicBezTo>
                  <a:pt x="2992225" y="6261610"/>
                  <a:pt x="3025298" y="6294960"/>
                  <a:pt x="3091442" y="6328311"/>
                </a:cubicBezTo>
                <a:cubicBezTo>
                  <a:pt x="3124515" y="6395011"/>
                  <a:pt x="3157586" y="6428362"/>
                  <a:pt x="3157586" y="6428362"/>
                </a:cubicBezTo>
                <a:cubicBezTo>
                  <a:pt x="3223731" y="6495062"/>
                  <a:pt x="3256803" y="6595113"/>
                  <a:pt x="3289876" y="6661814"/>
                </a:cubicBezTo>
                <a:cubicBezTo>
                  <a:pt x="3289876" y="6711839"/>
                  <a:pt x="3281607" y="6761864"/>
                  <a:pt x="3265071" y="6811889"/>
                </a:cubicBezTo>
                <a:close/>
                <a:moveTo>
                  <a:pt x="8166524" y="6857999"/>
                </a:moveTo>
                <a:lnTo>
                  <a:pt x="6706615" y="6857999"/>
                </a:lnTo>
                <a:lnTo>
                  <a:pt x="6698252" y="6835468"/>
                </a:lnTo>
                <a:cubicBezTo>
                  <a:pt x="6690019" y="6802201"/>
                  <a:pt x="6685903" y="6768934"/>
                  <a:pt x="6685903" y="6735667"/>
                </a:cubicBezTo>
                <a:cubicBezTo>
                  <a:pt x="6652974" y="6602597"/>
                  <a:pt x="6718833" y="6469527"/>
                  <a:pt x="6850554" y="6336459"/>
                </a:cubicBezTo>
                <a:cubicBezTo>
                  <a:pt x="6949344" y="6236657"/>
                  <a:pt x="7048135" y="6170122"/>
                  <a:pt x="7146925" y="6170122"/>
                </a:cubicBezTo>
                <a:cubicBezTo>
                  <a:pt x="7245715" y="6170122"/>
                  <a:pt x="7377435" y="6236657"/>
                  <a:pt x="7509156" y="6303191"/>
                </a:cubicBezTo>
                <a:cubicBezTo>
                  <a:pt x="7542086" y="6336459"/>
                  <a:pt x="8036037" y="6735667"/>
                  <a:pt x="8036037" y="673566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0EC53C45-CBC9-4135-8B82-CF0178DE26FF}"/>
              </a:ext>
            </a:extLst>
          </p:cNvPr>
          <p:cNvSpPr>
            <a:spLocks noGrp="1"/>
          </p:cNvSpPr>
          <p:nvPr>
            <p:ph type="title"/>
          </p:nvPr>
        </p:nvSpPr>
        <p:spPr>
          <a:xfrm>
            <a:off x="720000" y="728663"/>
            <a:ext cx="5015638" cy="2795737"/>
          </a:xfrm>
        </p:spPr>
        <p:txBody>
          <a:bodyPr vert="horz" wrap="square" lIns="0" tIns="0" rIns="0" bIns="0" rtlCol="0" anchor="b" anchorCtr="0">
            <a:normAutofit/>
          </a:bodyPr>
          <a:lstStyle/>
          <a:p>
            <a:pPr algn="ctr"/>
            <a:r>
              <a:rPr lang="en-US" sz="5600" spc="-100"/>
              <a:t>Děkuji za pozornost!</a:t>
            </a:r>
          </a:p>
        </p:txBody>
      </p:sp>
    </p:spTree>
    <p:extLst>
      <p:ext uri="{BB962C8B-B14F-4D97-AF65-F5344CB8AC3E}">
        <p14:creationId xmlns:p14="http://schemas.microsoft.com/office/powerpoint/2010/main" val="360562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8F526D5F-087B-4996-B43B-2088CC701939}"/>
              </a:ext>
            </a:extLst>
          </p:cNvPr>
          <p:cNvSpPr>
            <a:spLocks noGrp="1"/>
          </p:cNvSpPr>
          <p:nvPr>
            <p:ph type="title"/>
          </p:nvPr>
        </p:nvSpPr>
        <p:spPr>
          <a:xfrm>
            <a:off x="720000" y="619200"/>
            <a:ext cx="5015505" cy="1477328"/>
          </a:xfrm>
        </p:spPr>
        <p:txBody>
          <a:bodyPr>
            <a:normAutofit/>
          </a:bodyPr>
          <a:lstStyle/>
          <a:p>
            <a:r>
              <a:rPr lang="cs-CZ" dirty="0"/>
              <a:t>LIMBICKÝ SYSTÉM</a:t>
            </a:r>
          </a:p>
        </p:txBody>
      </p:sp>
      <p:pic>
        <p:nvPicPr>
          <p:cNvPr id="4" name="Obrázek 4" descr="Obsah obrázku osoba, muž, pózování, stojící&#10;&#10;Popis se vygeneroval automaticky.">
            <a:extLst>
              <a:ext uri="{FF2B5EF4-FFF2-40B4-BE49-F238E27FC236}">
                <a16:creationId xmlns:a16="http://schemas.microsoft.com/office/drawing/2014/main" id="{042EF108-DFC9-4AD4-B1A2-DF46B4853281}"/>
              </a:ext>
            </a:extLst>
          </p:cNvPr>
          <p:cNvPicPr>
            <a:picLocks noChangeAspect="1"/>
          </p:cNvPicPr>
          <p:nvPr/>
        </p:nvPicPr>
        <p:blipFill rotWithShape="1">
          <a:blip r:embed="rId2"/>
          <a:srcRect r="-1" b="6197"/>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E1ED8A7C-3152-4ABF-83C9-558C679E8D4C}"/>
              </a:ext>
            </a:extLst>
          </p:cNvPr>
          <p:cNvSpPr>
            <a:spLocks noGrp="1"/>
          </p:cNvSpPr>
          <p:nvPr>
            <p:ph idx="1"/>
          </p:nvPr>
        </p:nvSpPr>
        <p:spPr>
          <a:xfrm>
            <a:off x="6433819" y="1545690"/>
            <a:ext cx="5038143" cy="4685102"/>
          </a:xfrm>
        </p:spPr>
        <p:txBody>
          <a:bodyPr vert="horz" lIns="0" tIns="0" rIns="0" bIns="0" rtlCol="0" anchor="t">
            <a:normAutofit/>
          </a:bodyPr>
          <a:lstStyle/>
          <a:p>
            <a:pPr algn="just"/>
            <a:r>
              <a:rPr lang="cs-CZ" dirty="0">
                <a:solidFill>
                  <a:srgbClr val="FFFFFF"/>
                </a:solidFill>
              </a:rPr>
              <a:t>Integrace informací z periférie &amp; aktuálního psychického stavu</a:t>
            </a:r>
          </a:p>
          <a:p>
            <a:pPr algn="just"/>
            <a:r>
              <a:rPr lang="cs-CZ" dirty="0">
                <a:solidFill>
                  <a:srgbClr val="FFFFFF"/>
                </a:solidFill>
              </a:rPr>
              <a:t>Spolupodílí se na iniciaci pohybu</a:t>
            </a:r>
          </a:p>
          <a:p>
            <a:pPr algn="just"/>
            <a:r>
              <a:rPr lang="cs-CZ" dirty="0">
                <a:solidFill>
                  <a:srgbClr val="FFFFFF"/>
                </a:solidFill>
              </a:rPr>
              <a:t>Centrum emocí: hodnocení situací, srovnávání s předchozími zkušenostmi</a:t>
            </a:r>
          </a:p>
          <a:p>
            <a:pPr algn="just"/>
            <a:r>
              <a:rPr lang="cs-CZ" dirty="0">
                <a:solidFill>
                  <a:srgbClr val="FFFFFF"/>
                </a:solidFill>
                <a:ea typeface="+mn-lt"/>
                <a:cs typeface="+mn-lt"/>
              </a:rPr>
              <a:t>zodpovědný za chování člověka, dlouhodobou paměť a zpracování čichové informace</a:t>
            </a:r>
          </a:p>
          <a:p>
            <a:pPr algn="just"/>
            <a:r>
              <a:rPr lang="cs-CZ" dirty="0">
                <a:solidFill>
                  <a:srgbClr val="FFFFFF"/>
                </a:solidFill>
                <a:ea typeface="+mn-lt"/>
                <a:cs typeface="+mn-lt"/>
              </a:rPr>
              <a:t>Funkčně souvisí též s hypotalamem a vegetativním nervovým systémem</a:t>
            </a:r>
            <a:endParaRPr lang="cs-CZ" dirty="0">
              <a:solidFill>
                <a:srgbClr val="FFFFFF"/>
              </a:solidFill>
            </a:endParaRPr>
          </a:p>
        </p:txBody>
      </p:sp>
    </p:spTree>
    <p:extLst>
      <p:ext uri="{BB962C8B-B14F-4D97-AF65-F5344CB8AC3E}">
        <p14:creationId xmlns:p14="http://schemas.microsoft.com/office/powerpoint/2010/main" val="19240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BB921C0-7BEA-4102-8487-26ABFA013182}"/>
              </a:ext>
            </a:extLst>
          </p:cNvPr>
          <p:cNvSpPr>
            <a:spLocks noGrp="1"/>
          </p:cNvSpPr>
          <p:nvPr>
            <p:ph type="title"/>
          </p:nvPr>
        </p:nvSpPr>
        <p:spPr>
          <a:xfrm>
            <a:off x="720000" y="434473"/>
            <a:ext cx="10728322" cy="1281948"/>
          </a:xfrm>
        </p:spPr>
        <p:txBody>
          <a:bodyPr wrap="square">
            <a:normAutofit/>
          </a:bodyPr>
          <a:lstStyle/>
          <a:p>
            <a:pPr algn="ctr"/>
            <a:r>
              <a:rPr lang="cs-CZ" sz="4000" dirty="0"/>
              <a:t>REGULACE SVALOVÉHO TONU</a:t>
            </a:r>
          </a:p>
        </p:txBody>
      </p:sp>
      <p:sp useBgFill="1">
        <p:nvSpPr>
          <p:cNvPr id="8"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0" name="Zástupný obsah 2">
            <a:extLst>
              <a:ext uri="{FF2B5EF4-FFF2-40B4-BE49-F238E27FC236}">
                <a16:creationId xmlns:a16="http://schemas.microsoft.com/office/drawing/2014/main" id="{D2B73CC7-27FC-4B52-9F59-F61CD0FA3CA2}"/>
              </a:ext>
            </a:extLst>
          </p:cNvPr>
          <p:cNvGraphicFramePr>
            <a:graphicFrameLocks noGrp="1"/>
          </p:cNvGraphicFramePr>
          <p:nvPr>
            <p:ph idx="1"/>
            <p:extLst>
              <p:ext uri="{D42A27DB-BD31-4B8C-83A1-F6EECF244321}">
                <p14:modId xmlns:p14="http://schemas.microsoft.com/office/powerpoint/2010/main" val="2689398189"/>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52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3889DE0C-0190-4C03-9FC2-A58A2D5D400A}"/>
              </a:ext>
            </a:extLst>
          </p:cNvPr>
          <p:cNvSpPr>
            <a:spLocks noGrp="1"/>
          </p:cNvSpPr>
          <p:nvPr>
            <p:ph type="title"/>
          </p:nvPr>
        </p:nvSpPr>
        <p:spPr>
          <a:xfrm>
            <a:off x="893181" y="422929"/>
            <a:ext cx="5153891" cy="1673600"/>
          </a:xfrm>
        </p:spPr>
        <p:txBody>
          <a:bodyPr>
            <a:normAutofit/>
          </a:bodyPr>
          <a:lstStyle/>
          <a:p>
            <a:pPr algn="ctr"/>
            <a:r>
              <a:rPr lang="cs-CZ" dirty="0"/>
              <a:t>VLIV PSYCHIKY NA FYZICKOU RELAXACI &amp; NAPĚTÍ</a:t>
            </a:r>
            <a:endParaRPr lang="cs-CZ"/>
          </a:p>
        </p:txBody>
      </p:sp>
      <p:pic>
        <p:nvPicPr>
          <p:cNvPr id="4" name="Obrázek 4" descr="Obsah obrázku text, noviny&#10;&#10;Popis se vygeneroval automaticky.">
            <a:extLst>
              <a:ext uri="{FF2B5EF4-FFF2-40B4-BE49-F238E27FC236}">
                <a16:creationId xmlns:a16="http://schemas.microsoft.com/office/drawing/2014/main" id="{085508CF-461C-44A9-BD8E-19122726A7F4}"/>
              </a:ext>
            </a:extLst>
          </p:cNvPr>
          <p:cNvPicPr>
            <a:picLocks noChangeAspect="1"/>
          </p:cNvPicPr>
          <p:nvPr/>
        </p:nvPicPr>
        <p:blipFill>
          <a:blip r:embed="rId2"/>
          <a:stretch>
            <a:fillRect/>
          </a:stretch>
        </p:blipFill>
        <p:spPr>
          <a:xfrm>
            <a:off x="893711" y="2636839"/>
            <a:ext cx="4668216"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B6BFD16F-32B9-4219-8BD8-9A9F8B98CA68}"/>
              </a:ext>
            </a:extLst>
          </p:cNvPr>
          <p:cNvSpPr>
            <a:spLocks noGrp="1"/>
          </p:cNvSpPr>
          <p:nvPr>
            <p:ph idx="1"/>
          </p:nvPr>
        </p:nvSpPr>
        <p:spPr>
          <a:xfrm>
            <a:off x="6480000" y="1095418"/>
            <a:ext cx="5118962" cy="5297010"/>
          </a:xfrm>
        </p:spPr>
        <p:txBody>
          <a:bodyPr vert="horz" lIns="0" tIns="0" rIns="0" bIns="0" rtlCol="0" anchor="t">
            <a:normAutofit/>
          </a:bodyPr>
          <a:lstStyle/>
          <a:p>
            <a:pPr algn="just">
              <a:lnSpc>
                <a:spcPct val="110000"/>
              </a:lnSpc>
            </a:pPr>
            <a:r>
              <a:rPr lang="cs-CZ" sz="1700" dirty="0">
                <a:solidFill>
                  <a:srgbClr val="FFFFFF"/>
                </a:solidFill>
                <a:ea typeface="+mn-lt"/>
                <a:cs typeface="+mn-lt"/>
              </a:rPr>
              <a:t>BODY AWARENESS = vědomí těla</a:t>
            </a:r>
            <a:endParaRPr lang="cs-CZ" dirty="0">
              <a:solidFill>
                <a:srgbClr val="FFFFFF"/>
              </a:solidFill>
            </a:endParaRPr>
          </a:p>
          <a:p>
            <a:pPr algn="just">
              <a:lnSpc>
                <a:spcPct val="110000"/>
              </a:lnSpc>
            </a:pPr>
            <a:endParaRPr lang="cs-CZ" sz="1700" dirty="0">
              <a:solidFill>
                <a:srgbClr val="FFFFFF"/>
              </a:solidFill>
              <a:ea typeface="+mn-lt"/>
              <a:cs typeface="+mn-lt"/>
            </a:endParaRPr>
          </a:p>
          <a:p>
            <a:pPr algn="just">
              <a:lnSpc>
                <a:spcPct val="110000"/>
              </a:lnSpc>
            </a:pPr>
            <a:r>
              <a:rPr lang="cs-CZ" sz="1700" dirty="0">
                <a:solidFill>
                  <a:srgbClr val="FFFFFF"/>
                </a:solidFill>
                <a:ea typeface="+mn-lt"/>
                <a:cs typeface="+mn-lt"/>
              </a:rPr>
              <a:t>Prohloubení „vědomí těla“ je považováno za klíčový element terapeutických přístupů MIND-BODY (kupř. jóga, </a:t>
            </a:r>
            <a:r>
              <a:rPr lang="cs-CZ" sz="1700" dirty="0" err="1">
                <a:solidFill>
                  <a:srgbClr val="FFFFFF"/>
                </a:solidFill>
                <a:ea typeface="+mn-lt"/>
                <a:cs typeface="+mn-lt"/>
              </a:rPr>
              <a:t>Taichi</a:t>
            </a:r>
            <a:r>
              <a:rPr lang="cs-CZ" sz="1700" dirty="0">
                <a:solidFill>
                  <a:srgbClr val="FFFFFF"/>
                </a:solidFill>
                <a:ea typeface="+mn-lt"/>
                <a:cs typeface="+mn-lt"/>
              </a:rPr>
              <a:t>, </a:t>
            </a:r>
            <a:r>
              <a:rPr lang="cs-CZ" sz="1700" dirty="0" err="1">
                <a:solidFill>
                  <a:srgbClr val="FFFFFF"/>
                </a:solidFill>
                <a:ea typeface="+mn-lt"/>
                <a:cs typeface="+mn-lt"/>
              </a:rPr>
              <a:t>Feldenkreisova</a:t>
            </a:r>
            <a:r>
              <a:rPr lang="cs-CZ" sz="1700" dirty="0">
                <a:solidFill>
                  <a:srgbClr val="FFFFFF"/>
                </a:solidFill>
                <a:ea typeface="+mn-lt"/>
                <a:cs typeface="+mn-lt"/>
              </a:rPr>
              <a:t> metoda, Alexandrova metoda, meditace, mentální trénink, dechová terapie).</a:t>
            </a:r>
            <a:endParaRPr lang="cs-CZ"/>
          </a:p>
          <a:p>
            <a:pPr algn="just">
              <a:lnSpc>
                <a:spcPct val="110000"/>
              </a:lnSpc>
            </a:pPr>
            <a:r>
              <a:rPr lang="cs-CZ" sz="1700" dirty="0">
                <a:solidFill>
                  <a:srgbClr val="FFFFFF"/>
                </a:solidFill>
                <a:ea typeface="+mn-lt"/>
                <a:cs typeface="+mn-lt"/>
              </a:rPr>
              <a:t>= pozorné soustředění se na vnitřní pocity, vjemy těla = subjektivní stránka </a:t>
            </a:r>
            <a:r>
              <a:rPr lang="cs-CZ" sz="1700" dirty="0" err="1">
                <a:solidFill>
                  <a:srgbClr val="FFFFFF"/>
                </a:solidFill>
                <a:ea typeface="+mn-lt"/>
                <a:cs typeface="+mn-lt"/>
              </a:rPr>
              <a:t>propriocepce</a:t>
            </a:r>
            <a:r>
              <a:rPr lang="cs-CZ" sz="1700" dirty="0">
                <a:solidFill>
                  <a:srgbClr val="FFFFFF"/>
                </a:solidFill>
                <a:ea typeface="+mn-lt"/>
                <a:cs typeface="+mn-lt"/>
              </a:rPr>
              <a:t> a </a:t>
            </a:r>
            <a:r>
              <a:rPr lang="cs-CZ" sz="1700" dirty="0" err="1">
                <a:solidFill>
                  <a:srgbClr val="FFFFFF"/>
                </a:solidFill>
                <a:ea typeface="+mn-lt"/>
                <a:cs typeface="+mn-lt"/>
              </a:rPr>
              <a:t>interocepce</a:t>
            </a:r>
            <a:r>
              <a:rPr lang="cs-CZ" sz="1700" dirty="0">
                <a:solidFill>
                  <a:srgbClr val="FFFFFF"/>
                </a:solidFill>
                <a:ea typeface="+mn-lt"/>
                <a:cs typeface="+mn-lt"/>
              </a:rPr>
              <a:t>  = cesta k zlepšení </a:t>
            </a:r>
            <a:r>
              <a:rPr lang="cs-CZ" sz="1700" dirty="0" err="1">
                <a:solidFill>
                  <a:srgbClr val="FFFFFF"/>
                </a:solidFill>
                <a:ea typeface="+mn-lt"/>
                <a:cs typeface="+mn-lt"/>
              </a:rPr>
              <a:t>somatosenzorického</a:t>
            </a:r>
            <a:r>
              <a:rPr lang="cs-CZ" sz="1700" dirty="0">
                <a:solidFill>
                  <a:srgbClr val="FFFFFF"/>
                </a:solidFill>
                <a:ea typeface="+mn-lt"/>
                <a:cs typeface="+mn-lt"/>
              </a:rPr>
              <a:t> vnímání </a:t>
            </a:r>
          </a:p>
          <a:p>
            <a:pPr algn="just">
              <a:lnSpc>
                <a:spcPct val="110000"/>
              </a:lnSpc>
            </a:pPr>
            <a:r>
              <a:rPr lang="cs-CZ" sz="1700" dirty="0">
                <a:solidFill>
                  <a:srgbClr val="FFFFFF"/>
                </a:solidFill>
                <a:ea typeface="+mn-lt"/>
                <a:cs typeface="+mn-lt"/>
              </a:rPr>
              <a:t>Aktuální psychický stav se vždy odráží ve stavu svalového systému: mění se svalový tonus, </a:t>
            </a:r>
            <a:r>
              <a:rPr lang="cs-CZ" sz="1700" dirty="0" err="1">
                <a:solidFill>
                  <a:srgbClr val="FFFFFF"/>
                </a:solidFill>
                <a:ea typeface="+mn-lt"/>
                <a:cs typeface="+mn-lt"/>
              </a:rPr>
              <a:t>postura</a:t>
            </a:r>
            <a:r>
              <a:rPr lang="cs-CZ" sz="1700" dirty="0">
                <a:solidFill>
                  <a:srgbClr val="FFFFFF"/>
                </a:solidFill>
                <a:ea typeface="+mn-lt"/>
                <a:cs typeface="+mn-lt"/>
              </a:rPr>
              <a:t>, zvyšuje se nebo snižuje napětí v různých svalových skupinách. </a:t>
            </a:r>
            <a:endParaRPr lang="cs-CZ" sz="1700" dirty="0">
              <a:solidFill>
                <a:srgbClr val="FFFFFF"/>
              </a:solidFill>
            </a:endParaRPr>
          </a:p>
        </p:txBody>
      </p:sp>
    </p:spTree>
    <p:extLst>
      <p:ext uri="{BB962C8B-B14F-4D97-AF65-F5344CB8AC3E}">
        <p14:creationId xmlns:p14="http://schemas.microsoft.com/office/powerpoint/2010/main" val="165765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041B363-D879-40A7-A123-DCDA37D26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3978AB-02AE-405C-A744-F36CCF7A0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7AB860-D126-46FD-B6C9-CE29A5980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6438" y="620696"/>
            <a:ext cx="2185562" cy="2940332"/>
          </a:xfrm>
          <a:custGeom>
            <a:avLst/>
            <a:gdLst>
              <a:gd name="connsiteX0" fmla="*/ 1230525 w 2185562"/>
              <a:gd name="connsiteY0" fmla="*/ 379 h 2940332"/>
              <a:gd name="connsiteX1" fmla="*/ 1315513 w 2185562"/>
              <a:gd name="connsiteY1" fmla="*/ 16329 h 2940332"/>
              <a:gd name="connsiteX2" fmla="*/ 1376840 w 2185562"/>
              <a:gd name="connsiteY2" fmla="*/ 33387 h 2940332"/>
              <a:gd name="connsiteX3" fmla="*/ 1464244 w 2185562"/>
              <a:gd name="connsiteY3" fmla="*/ 71368 h 2940332"/>
              <a:gd name="connsiteX4" fmla="*/ 1552782 w 2185562"/>
              <a:gd name="connsiteY4" fmla="*/ 228136 h 2940332"/>
              <a:gd name="connsiteX5" fmla="*/ 1651317 w 2185562"/>
              <a:gd name="connsiteY5" fmla="*/ 692980 h 2940332"/>
              <a:gd name="connsiteX6" fmla="*/ 1650852 w 2185562"/>
              <a:gd name="connsiteY6" fmla="*/ 1014093 h 2940332"/>
              <a:gd name="connsiteX7" fmla="*/ 1875547 w 2185562"/>
              <a:gd name="connsiteY7" fmla="*/ 894326 h 2940332"/>
              <a:gd name="connsiteX8" fmla="*/ 2170742 w 2185562"/>
              <a:gd name="connsiteY8" fmla="*/ 766829 h 2940332"/>
              <a:gd name="connsiteX9" fmla="*/ 2185562 w 2185562"/>
              <a:gd name="connsiteY9" fmla="*/ 761762 h 2940332"/>
              <a:gd name="connsiteX10" fmla="*/ 2185562 w 2185562"/>
              <a:gd name="connsiteY10" fmla="*/ 1466652 h 2940332"/>
              <a:gd name="connsiteX11" fmla="*/ 2095141 w 2185562"/>
              <a:gd name="connsiteY11" fmla="*/ 1509214 h 2940332"/>
              <a:gd name="connsiteX12" fmla="*/ 1962022 w 2185562"/>
              <a:gd name="connsiteY12" fmla="*/ 1574533 h 2940332"/>
              <a:gd name="connsiteX13" fmla="*/ 2183823 w 2185562"/>
              <a:gd name="connsiteY13" fmla="*/ 1711999 h 2940332"/>
              <a:gd name="connsiteX14" fmla="*/ 2185562 w 2185562"/>
              <a:gd name="connsiteY14" fmla="*/ 1713076 h 2940332"/>
              <a:gd name="connsiteX15" fmla="*/ 2185562 w 2185562"/>
              <a:gd name="connsiteY15" fmla="*/ 2407762 h 2940332"/>
              <a:gd name="connsiteX16" fmla="*/ 2136229 w 2185562"/>
              <a:gd name="connsiteY16" fmla="*/ 2404166 h 2940332"/>
              <a:gd name="connsiteX17" fmla="*/ 2024842 w 2185562"/>
              <a:gd name="connsiteY17" fmla="*/ 2364355 h 2940332"/>
              <a:gd name="connsiteX18" fmla="*/ 1590554 w 2185562"/>
              <a:gd name="connsiteY18" fmla="*/ 2090912 h 2940332"/>
              <a:gd name="connsiteX19" fmla="*/ 1630648 w 2185562"/>
              <a:gd name="connsiteY19" fmla="*/ 2348122 h 2940332"/>
              <a:gd name="connsiteX20" fmla="*/ 1621010 w 2185562"/>
              <a:gd name="connsiteY20" fmla="*/ 2694023 h 2940332"/>
              <a:gd name="connsiteX21" fmla="*/ 1555508 w 2185562"/>
              <a:gd name="connsiteY21" fmla="*/ 2855791 h 2940332"/>
              <a:gd name="connsiteX22" fmla="*/ 1326948 w 2185562"/>
              <a:gd name="connsiteY22" fmla="*/ 2940308 h 2940332"/>
              <a:gd name="connsiteX23" fmla="*/ 1055563 w 2185562"/>
              <a:gd name="connsiteY23" fmla="*/ 2851153 h 2940332"/>
              <a:gd name="connsiteX24" fmla="*/ 981352 w 2185562"/>
              <a:gd name="connsiteY24" fmla="*/ 2716596 h 2940332"/>
              <a:gd name="connsiteX25" fmla="*/ 930127 w 2185562"/>
              <a:gd name="connsiteY25" fmla="*/ 2032524 h 2940332"/>
              <a:gd name="connsiteX26" fmla="*/ 609989 w 2185562"/>
              <a:gd name="connsiteY26" fmla="*/ 2257885 h 2940332"/>
              <a:gd name="connsiteX27" fmla="*/ 361794 w 2185562"/>
              <a:gd name="connsiteY27" fmla="*/ 2380229 h 2940332"/>
              <a:gd name="connsiteX28" fmla="*/ 172659 w 2185562"/>
              <a:gd name="connsiteY28" fmla="*/ 2282056 h 2940332"/>
              <a:gd name="connsiteX29" fmla="*/ 20218 w 2185562"/>
              <a:gd name="connsiteY29" fmla="*/ 2084729 h 2940332"/>
              <a:gd name="connsiteX30" fmla="*/ 81854 w 2185562"/>
              <a:gd name="connsiteY30" fmla="*/ 1887712 h 2940332"/>
              <a:gd name="connsiteX31" fmla="*/ 156375 w 2185562"/>
              <a:gd name="connsiteY31" fmla="*/ 1808193 h 2940332"/>
              <a:gd name="connsiteX32" fmla="*/ 398128 w 2185562"/>
              <a:gd name="connsiteY32" fmla="*/ 1627100 h 2940332"/>
              <a:gd name="connsiteX33" fmla="*/ 654208 w 2185562"/>
              <a:gd name="connsiteY33" fmla="*/ 1468218 h 2940332"/>
              <a:gd name="connsiteX34" fmla="*/ 200439 w 2185562"/>
              <a:gd name="connsiteY34" fmla="*/ 1125564 h 2940332"/>
              <a:gd name="connsiteX35" fmla="*/ 6305 w 2185562"/>
              <a:gd name="connsiteY35" fmla="*/ 873353 h 2940332"/>
              <a:gd name="connsiteX36" fmla="*/ 77116 w 2185562"/>
              <a:gd name="connsiteY36" fmla="*/ 651547 h 2940332"/>
              <a:gd name="connsiteX37" fmla="*/ 241772 w 2185562"/>
              <a:gd name="connsiteY37" fmla="*/ 526472 h 2940332"/>
              <a:gd name="connsiteX38" fmla="*/ 526195 w 2185562"/>
              <a:gd name="connsiteY38" fmla="*/ 626089 h 2940332"/>
              <a:gd name="connsiteX39" fmla="*/ 1079118 w 2185562"/>
              <a:gd name="connsiteY39" fmla="*/ 1005436 h 2940332"/>
              <a:gd name="connsiteX40" fmla="*/ 989912 w 2185562"/>
              <a:gd name="connsiteY40" fmla="*/ 408766 h 2940332"/>
              <a:gd name="connsiteX41" fmla="*/ 1025626 w 2185562"/>
              <a:gd name="connsiteY41" fmla="*/ 83788 h 2940332"/>
              <a:gd name="connsiteX42" fmla="*/ 1148435 w 2185562"/>
              <a:gd name="connsiteY42" fmla="*/ 10866 h 2940332"/>
              <a:gd name="connsiteX43" fmla="*/ 1230525 w 2185562"/>
              <a:gd name="connsiteY43" fmla="*/ 379 h 2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85562" h="2940332">
                <a:moveTo>
                  <a:pt x="1230525" y="379"/>
                </a:moveTo>
                <a:cubicBezTo>
                  <a:pt x="1257445" y="1886"/>
                  <a:pt x="1284849" y="7800"/>
                  <a:pt x="1315513" y="16329"/>
                </a:cubicBezTo>
                <a:cubicBezTo>
                  <a:pt x="1327263" y="15040"/>
                  <a:pt x="1352052" y="24214"/>
                  <a:pt x="1376840" y="33387"/>
                </a:cubicBezTo>
                <a:cubicBezTo>
                  <a:pt x="1413379" y="41271"/>
                  <a:pt x="1449918" y="49156"/>
                  <a:pt x="1464244" y="71368"/>
                </a:cubicBezTo>
                <a:cubicBezTo>
                  <a:pt x="1502071" y="91002"/>
                  <a:pt x="1532013" y="147175"/>
                  <a:pt x="1552782" y="228136"/>
                </a:cubicBezTo>
                <a:cubicBezTo>
                  <a:pt x="1584012" y="296059"/>
                  <a:pt x="1613799" y="459270"/>
                  <a:pt x="1651317" y="692980"/>
                </a:cubicBezTo>
                <a:cubicBezTo>
                  <a:pt x="1678527" y="832691"/>
                  <a:pt x="1649564" y="1002343"/>
                  <a:pt x="1650852" y="1014093"/>
                </a:cubicBezTo>
                <a:cubicBezTo>
                  <a:pt x="1684814" y="998478"/>
                  <a:pt x="1797162" y="938595"/>
                  <a:pt x="1875547" y="894326"/>
                </a:cubicBezTo>
                <a:cubicBezTo>
                  <a:pt x="1910797" y="890461"/>
                  <a:pt x="2021856" y="818827"/>
                  <a:pt x="2170742" y="766829"/>
                </a:cubicBezTo>
                <a:lnTo>
                  <a:pt x="2185562" y="761762"/>
                </a:lnTo>
                <a:lnTo>
                  <a:pt x="2185562" y="1466652"/>
                </a:lnTo>
                <a:lnTo>
                  <a:pt x="2095141" y="1509214"/>
                </a:lnTo>
                <a:cubicBezTo>
                  <a:pt x="2060075" y="1526622"/>
                  <a:pt x="2018518" y="1547529"/>
                  <a:pt x="1962022" y="1574533"/>
                </a:cubicBezTo>
                <a:cubicBezTo>
                  <a:pt x="2072063" y="1642733"/>
                  <a:pt x="2140838" y="1685358"/>
                  <a:pt x="2183823" y="1711999"/>
                </a:cubicBezTo>
                <a:lnTo>
                  <a:pt x="2185562" y="1713076"/>
                </a:lnTo>
                <a:lnTo>
                  <a:pt x="2185562" y="2407762"/>
                </a:lnTo>
                <a:lnTo>
                  <a:pt x="2136229" y="2404166"/>
                </a:lnTo>
                <a:cubicBezTo>
                  <a:pt x="2099852" y="2397750"/>
                  <a:pt x="2062669" y="2383990"/>
                  <a:pt x="2024842" y="2364355"/>
                </a:cubicBezTo>
                <a:cubicBezTo>
                  <a:pt x="1590554" y="2090912"/>
                  <a:pt x="1590554" y="2090912"/>
                  <a:pt x="1590554" y="2090912"/>
                </a:cubicBezTo>
                <a:cubicBezTo>
                  <a:pt x="1615187" y="2207123"/>
                  <a:pt x="1613899" y="2195373"/>
                  <a:pt x="1630648" y="2348122"/>
                </a:cubicBezTo>
                <a:cubicBezTo>
                  <a:pt x="1636935" y="2513909"/>
                  <a:pt x="1638068" y="2632697"/>
                  <a:pt x="1621010" y="2694023"/>
                </a:cubicBezTo>
                <a:cubicBezTo>
                  <a:pt x="1605240" y="2767100"/>
                  <a:pt x="1586893" y="2816676"/>
                  <a:pt x="1555508" y="2855791"/>
                </a:cubicBezTo>
                <a:cubicBezTo>
                  <a:pt x="1514950" y="2919694"/>
                  <a:pt x="1433987" y="2940463"/>
                  <a:pt x="1326948" y="2940308"/>
                </a:cubicBezTo>
                <a:cubicBezTo>
                  <a:pt x="1208159" y="2941442"/>
                  <a:pt x="1120755" y="2903461"/>
                  <a:pt x="1055563" y="2851153"/>
                </a:cubicBezTo>
                <a:cubicBezTo>
                  <a:pt x="1003409" y="2809307"/>
                  <a:pt x="987794" y="2775346"/>
                  <a:pt x="981352" y="2716596"/>
                </a:cubicBezTo>
                <a:cubicBezTo>
                  <a:pt x="930127" y="2032524"/>
                  <a:pt x="930127" y="2032524"/>
                  <a:pt x="930127" y="2032524"/>
                </a:cubicBezTo>
                <a:cubicBezTo>
                  <a:pt x="609989" y="2257885"/>
                  <a:pt x="609989" y="2257885"/>
                  <a:pt x="609989" y="2257885"/>
                </a:cubicBezTo>
                <a:cubicBezTo>
                  <a:pt x="513257" y="2351730"/>
                  <a:pt x="433583" y="2384249"/>
                  <a:pt x="361794" y="2380229"/>
                </a:cubicBezTo>
                <a:cubicBezTo>
                  <a:pt x="290005" y="2376210"/>
                  <a:pt x="226101" y="2335652"/>
                  <a:pt x="172659" y="2282056"/>
                </a:cubicBezTo>
                <a:cubicBezTo>
                  <a:pt x="93140" y="2207537"/>
                  <a:pt x="38409" y="2142190"/>
                  <a:pt x="20218" y="2084729"/>
                </a:cubicBezTo>
                <a:cubicBezTo>
                  <a:pt x="2026" y="2027268"/>
                  <a:pt x="19084" y="1965942"/>
                  <a:pt x="81854" y="1887712"/>
                </a:cubicBezTo>
                <a:cubicBezTo>
                  <a:pt x="113240" y="1848597"/>
                  <a:pt x="134163" y="1822520"/>
                  <a:pt x="156375" y="1808193"/>
                </a:cubicBezTo>
                <a:cubicBezTo>
                  <a:pt x="199510" y="1767790"/>
                  <a:pt x="208683" y="1743002"/>
                  <a:pt x="398128" y="1627100"/>
                </a:cubicBezTo>
                <a:cubicBezTo>
                  <a:pt x="598034" y="1498160"/>
                  <a:pt x="552322" y="1515064"/>
                  <a:pt x="654208" y="1468218"/>
                </a:cubicBezTo>
                <a:cubicBezTo>
                  <a:pt x="200439" y="1125564"/>
                  <a:pt x="200439" y="1125564"/>
                  <a:pt x="200439" y="1125564"/>
                </a:cubicBezTo>
                <a:cubicBezTo>
                  <a:pt x="83093" y="1031410"/>
                  <a:pt x="15324" y="955602"/>
                  <a:pt x="6305" y="873353"/>
                </a:cubicBezTo>
                <a:cubicBezTo>
                  <a:pt x="-13175" y="804142"/>
                  <a:pt x="13057" y="718027"/>
                  <a:pt x="77116" y="651547"/>
                </a:cubicBezTo>
                <a:cubicBezTo>
                  <a:pt x="129424" y="586356"/>
                  <a:pt x="184310" y="544664"/>
                  <a:pt x="241772" y="526472"/>
                </a:cubicBezTo>
                <a:cubicBezTo>
                  <a:pt x="300522" y="520030"/>
                  <a:pt x="398388" y="544973"/>
                  <a:pt x="526195" y="626089"/>
                </a:cubicBezTo>
                <a:cubicBezTo>
                  <a:pt x="1079118" y="1005436"/>
                  <a:pt x="1079118" y="1005436"/>
                  <a:pt x="1079118" y="1005436"/>
                </a:cubicBezTo>
                <a:cubicBezTo>
                  <a:pt x="989912" y="408766"/>
                  <a:pt x="989912" y="408766"/>
                  <a:pt x="989912" y="408766"/>
                </a:cubicBezTo>
                <a:cubicBezTo>
                  <a:pt x="950951" y="270344"/>
                  <a:pt x="962856" y="162018"/>
                  <a:pt x="1025626" y="83788"/>
                </a:cubicBezTo>
                <a:cubicBezTo>
                  <a:pt x="1057012" y="44673"/>
                  <a:pt x="1101435" y="16019"/>
                  <a:pt x="1148435" y="10866"/>
                </a:cubicBezTo>
                <a:cubicBezTo>
                  <a:pt x="1177166" y="1770"/>
                  <a:pt x="1203604" y="-1129"/>
                  <a:pt x="1230525" y="379"/>
                </a:cubicBezTo>
                <a:close/>
              </a:path>
            </a:pathLst>
          </a:cu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864B64E-4940-4E8A-8D01-A6457752B564}"/>
              </a:ext>
            </a:extLst>
          </p:cNvPr>
          <p:cNvSpPr>
            <a:spLocks noGrp="1"/>
          </p:cNvSpPr>
          <p:nvPr>
            <p:ph type="title"/>
          </p:nvPr>
        </p:nvSpPr>
        <p:spPr>
          <a:xfrm>
            <a:off x="720000" y="619200"/>
            <a:ext cx="10728322" cy="761510"/>
          </a:xfrm>
        </p:spPr>
        <p:txBody>
          <a:bodyPr/>
          <a:lstStyle/>
          <a:p>
            <a:r>
              <a:rPr lang="cs-CZ" dirty="0"/>
              <a:t>SCHOPNOST RELAXACE</a:t>
            </a:r>
          </a:p>
        </p:txBody>
      </p:sp>
      <p:graphicFrame>
        <p:nvGraphicFramePr>
          <p:cNvPr id="5" name="Zástupný obsah 2">
            <a:extLst>
              <a:ext uri="{FF2B5EF4-FFF2-40B4-BE49-F238E27FC236}">
                <a16:creationId xmlns:a16="http://schemas.microsoft.com/office/drawing/2014/main" id="{623352C6-DAFE-4315-A06E-5C828CD72764}"/>
              </a:ext>
            </a:extLst>
          </p:cNvPr>
          <p:cNvGraphicFramePr>
            <a:graphicFrameLocks noGrp="1"/>
          </p:cNvGraphicFramePr>
          <p:nvPr>
            <p:ph idx="1"/>
          </p:nvPr>
        </p:nvGraphicFramePr>
        <p:xfrm>
          <a:off x="720000" y="1710328"/>
          <a:ext cx="10728325" cy="488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46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532A73-CC48-4B70-913D-D8D4400F8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66BCCB-E112-4C74-81D6-AE68D089C1DA}"/>
              </a:ext>
            </a:extLst>
          </p:cNvPr>
          <p:cNvSpPr>
            <a:spLocks noGrp="1"/>
          </p:cNvSpPr>
          <p:nvPr>
            <p:ph type="title"/>
          </p:nvPr>
        </p:nvSpPr>
        <p:spPr>
          <a:xfrm>
            <a:off x="362091" y="1785290"/>
            <a:ext cx="3107463" cy="4344048"/>
          </a:xfrm>
        </p:spPr>
        <p:txBody>
          <a:bodyPr>
            <a:normAutofit/>
          </a:bodyPr>
          <a:lstStyle/>
          <a:p>
            <a:pPr algn="ctr"/>
            <a:r>
              <a:rPr lang="cs-CZ" dirty="0"/>
              <a:t>SCHOPNOST RELAXACE - VYŠETŘENÍ ČITÍ</a:t>
            </a:r>
          </a:p>
        </p:txBody>
      </p:sp>
      <p:graphicFrame>
        <p:nvGraphicFramePr>
          <p:cNvPr id="5" name="Zástupný obsah 2">
            <a:extLst>
              <a:ext uri="{FF2B5EF4-FFF2-40B4-BE49-F238E27FC236}">
                <a16:creationId xmlns:a16="http://schemas.microsoft.com/office/drawing/2014/main" id="{7D340AA0-466A-4E0C-A22F-E5C08C76820C}"/>
              </a:ext>
            </a:extLst>
          </p:cNvPr>
          <p:cNvGraphicFramePr>
            <a:graphicFrameLocks noGrp="1"/>
          </p:cNvGraphicFramePr>
          <p:nvPr>
            <p:ph idx="1"/>
            <p:extLst>
              <p:ext uri="{D42A27DB-BD31-4B8C-83A1-F6EECF244321}">
                <p14:modId xmlns:p14="http://schemas.microsoft.com/office/powerpoint/2010/main" val="1051703629"/>
              </p:ext>
            </p:extLst>
          </p:nvPr>
        </p:nvGraphicFramePr>
        <p:xfrm>
          <a:off x="3832371" y="324574"/>
          <a:ext cx="7916861" cy="622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48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532A73-CC48-4B70-913D-D8D4400F8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FF5963D-D090-4D28-BD9B-C40AE9DB2B2C}"/>
              </a:ext>
            </a:extLst>
          </p:cNvPr>
          <p:cNvSpPr>
            <a:spLocks noGrp="1"/>
          </p:cNvSpPr>
          <p:nvPr>
            <p:ph type="title"/>
          </p:nvPr>
        </p:nvSpPr>
        <p:spPr>
          <a:xfrm>
            <a:off x="720000" y="619200"/>
            <a:ext cx="3107463" cy="5510138"/>
          </a:xfrm>
        </p:spPr>
        <p:txBody>
          <a:bodyPr>
            <a:normAutofit/>
          </a:bodyPr>
          <a:lstStyle/>
          <a:p>
            <a:r>
              <a:rPr lang="cs-CZ"/>
              <a:t>TECHNIKY RELAXACE INDIKACE</a:t>
            </a:r>
          </a:p>
        </p:txBody>
      </p:sp>
      <p:graphicFrame>
        <p:nvGraphicFramePr>
          <p:cNvPr id="5" name="Zástupný obsah 2">
            <a:extLst>
              <a:ext uri="{FF2B5EF4-FFF2-40B4-BE49-F238E27FC236}">
                <a16:creationId xmlns:a16="http://schemas.microsoft.com/office/drawing/2014/main" id="{E9C7B207-0F5C-4735-8635-0C80C4DC16E9}"/>
              </a:ext>
            </a:extLst>
          </p:cNvPr>
          <p:cNvGraphicFramePr>
            <a:graphicFrameLocks noGrp="1"/>
          </p:cNvGraphicFramePr>
          <p:nvPr>
            <p:ph idx="1"/>
            <p:extLst>
              <p:ext uri="{D42A27DB-BD31-4B8C-83A1-F6EECF244321}">
                <p14:modId xmlns:p14="http://schemas.microsoft.com/office/powerpoint/2010/main" val="419774460"/>
              </p:ext>
            </p:extLst>
          </p:nvPr>
        </p:nvGraphicFramePr>
        <p:xfrm>
          <a:off x="4213371" y="728664"/>
          <a:ext cx="7235680" cy="585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267585"/>
      </p:ext>
    </p:extLst>
  </p:cSld>
  <p:clrMapOvr>
    <a:masterClrMapping/>
  </p:clrMapOvr>
</p:sld>
</file>

<file path=ppt/theme/theme1.xml><?xml version="1.0" encoding="utf-8"?>
<a:theme xmlns:a="http://schemas.openxmlformats.org/drawingml/2006/main" name="BlobVTI">
  <a:themeElements>
    <a:clrScheme name="AnalogousFromLightSeedLeftStep">
      <a:dk1>
        <a:srgbClr val="000000"/>
      </a:dk1>
      <a:lt1>
        <a:srgbClr val="FFFFFF"/>
      </a:lt1>
      <a:dk2>
        <a:srgbClr val="242E41"/>
      </a:dk2>
      <a:lt2>
        <a:srgbClr val="E2E6E8"/>
      </a:lt2>
      <a:accent1>
        <a:srgbClr val="BD9A84"/>
      </a:accent1>
      <a:accent2>
        <a:srgbClr val="BA7F80"/>
      </a:accent2>
      <a:accent3>
        <a:srgbClr val="C594AA"/>
      </a:accent3>
      <a:accent4>
        <a:srgbClr val="BA7FB2"/>
      </a:accent4>
      <a:accent5>
        <a:srgbClr val="B996C6"/>
      </a:accent5>
      <a:accent6>
        <a:srgbClr val="917FBA"/>
      </a:accent6>
      <a:hlink>
        <a:srgbClr val="5987A4"/>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Širokoúhlá obrazovka</PresentationFormat>
  <Paragraphs>0</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BlobVTI</vt:lpstr>
      <vt:lpstr>RELAXAČNÍ TECHNIKY</vt:lpstr>
      <vt:lpstr>RELAXACE</vt:lpstr>
      <vt:lpstr>RELAXACE</vt:lpstr>
      <vt:lpstr>LIMBICKÝ SYSTÉM</vt:lpstr>
      <vt:lpstr>REGULACE SVALOVÉHO TONU</vt:lpstr>
      <vt:lpstr>VLIV PSYCHIKY NA FYZICKOU RELAXACI &amp; NAPĚTÍ</vt:lpstr>
      <vt:lpstr>SCHOPNOST RELAXACE</vt:lpstr>
      <vt:lpstr>SCHOPNOST RELAXACE - VYŠETŘENÍ ČITÍ</vt:lpstr>
      <vt:lpstr>TECHNIKY RELAXACE INDIKACE</vt:lpstr>
      <vt:lpstr>RELAXACE - PŘEHLED TECHNIK DLE ROZSAHU</vt:lpstr>
      <vt:lpstr>RELAXACE PŘEHLED TECHNIK DLE ZPŮSOBU ZAMĚŘENÍ  (dle Žáčkové) </vt:lpstr>
      <vt:lpstr>SPONTÁNNÍ RELAXACE</vt:lpstr>
      <vt:lpstr>SCHULTZŮV AUTOGENNÍ TRÉNINK (SAT)</vt:lpstr>
      <vt:lpstr>SAT</vt:lpstr>
      <vt:lpstr>AUTOGENNÍ TRÉNINK PŘÍKLAD CVIČENÍ (6 ČÁSTÍ) V PRVNÍ ÚROVNI</vt:lpstr>
      <vt:lpstr>SCHULTZŮV AUTOGENNÍ TRÉNINK</vt:lpstr>
      <vt:lpstr>PROGRESIVNÍ RELAXACE (E. JACOBSON)</vt:lpstr>
      <vt:lpstr>PROGRESIVNÍ RELAXACE (E. JACOBSON)</vt:lpstr>
      <vt:lpstr>JACOBSON KONKRÉTNÍ CVIČENÍ 1</vt:lpstr>
      <vt:lpstr>JACOBSON KONKRÉTNÍ CVIČENÍ 2</vt:lpstr>
      <vt:lpstr>JACOBSON KONKRÉTNÍ CVIČENÍ 3</vt:lpstr>
      <vt:lpstr>BIO-FEEDBACK PRO RELAXACI</vt:lpstr>
      <vt:lpstr>JÓGA V RELAXACI</vt:lpstr>
      <vt:lpstr>KONKRÉTNÍ CVIKY V JÓZE - POSTUP CVIČENÍ</vt:lpstr>
      <vt:lpstr>JÓGA KONKRÉTNÍ CVIKY</vt:lpstr>
      <vt:lpstr>MEDITACE</vt:lpstr>
      <vt:lpstr>FELDENKRAISOVA METODA</vt:lpstr>
      <vt:lpstr>FELDENKRAISOVA METODA</vt:lpstr>
      <vt:lpstr>UKÁZKY FELDENKRAISOVY METODY</vt:lpstr>
      <vt:lpstr>UKÁZKY FELDENKRAISOVY METODY</vt:lpstr>
      <vt:lpstr>ALEXANDROVA TECHNIKA</vt:lpstr>
      <vt:lpstr>ALEXANDROVA TECHNIKA</vt:lpstr>
      <vt:lpstr>LITERATURA</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
  <cp:revision>1999</cp:revision>
  <dcterms:created xsi:type="dcterms:W3CDTF">2021-03-22T12:59:11Z</dcterms:created>
  <dcterms:modified xsi:type="dcterms:W3CDTF">2021-03-26T10:21:00Z</dcterms:modified>
</cp:coreProperties>
</file>