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81" r:id="rId3"/>
    <p:sldId id="285" r:id="rId4"/>
    <p:sldId id="286" r:id="rId5"/>
    <p:sldId id="292" r:id="rId6"/>
    <p:sldId id="287" r:id="rId7"/>
    <p:sldId id="293" r:id="rId8"/>
    <p:sldId id="288" r:id="rId9"/>
    <p:sldId id="289" r:id="rId10"/>
    <p:sldId id="257" r:id="rId11"/>
    <p:sldId id="294" r:id="rId12"/>
    <p:sldId id="264" r:id="rId13"/>
    <p:sldId id="267" r:id="rId14"/>
    <p:sldId id="269" r:id="rId15"/>
    <p:sldId id="278" r:id="rId16"/>
    <p:sldId id="268" r:id="rId17"/>
    <p:sldId id="295" r:id="rId18"/>
    <p:sldId id="280" r:id="rId19"/>
    <p:sldId id="282" r:id="rId20"/>
    <p:sldId id="271" r:id="rId21"/>
    <p:sldId id="296" r:id="rId22"/>
    <p:sldId id="279" r:id="rId23"/>
    <p:sldId id="273" r:id="rId24"/>
    <p:sldId id="258" r:id="rId25"/>
    <p:sldId id="297"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5C8228-415A-075C-6DC0-64137D9AADE2}" v="3608" dt="2021-03-28T09:16:14.213"/>
    <p1510:client id="{38A4628D-BB5B-4C10-BA50-F70D4CA4A7C0}" v="68" dt="2021-04-09T14:38:37.030"/>
    <p1510:client id="{A6896825-CB15-EB9D-23A6-7788A95F0F7D}" v="780" dt="2021-03-26T19:14:21.831"/>
    <p1510:client id="{D927836B-D914-A070-67E7-AF1725E4BD49}" v="118" dt="2021-03-27T20:36:42.713"/>
    <p1510:client id="{E2EBF613-55FF-4B87-B235-94BD74142167}" v="3334" dt="2021-03-27T10:30:57.079"/>
    <p1510:client id="{E76AE06A-7BDE-46C2-8F4E-734EDC2538FB}" v="414" dt="2021-03-25T11:37:28.2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91DCFD-0B9C-4A1B-85D3-D16A738967D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CDFDF23-6168-46C9-BB89-A17EF1B3ABF2}">
      <dgm:prSet/>
      <dgm:spPr/>
      <dgm:t>
        <a:bodyPr/>
        <a:lstStyle/>
        <a:p>
          <a:r>
            <a:rPr lang="cs-CZ" b="1" u="sng"/>
            <a:t>Rytmická stabilizace:</a:t>
          </a:r>
          <a:r>
            <a:rPr lang="cs-CZ"/>
            <a:t> </a:t>
          </a:r>
          <a:endParaRPr lang="en-US"/>
        </a:p>
      </dgm:t>
    </dgm:pt>
    <dgm:pt modelId="{9F2EE663-7EB4-4195-8A43-14BEA1FE099D}" type="parTrans" cxnId="{6D7D2004-5543-4687-BC39-9574FA19AA42}">
      <dgm:prSet/>
      <dgm:spPr/>
      <dgm:t>
        <a:bodyPr/>
        <a:lstStyle/>
        <a:p>
          <a:endParaRPr lang="en-US"/>
        </a:p>
      </dgm:t>
    </dgm:pt>
    <dgm:pt modelId="{FE788F7D-41DC-4E8A-92E7-48E326FB0C22}" type="sibTrans" cxnId="{6D7D2004-5543-4687-BC39-9574FA19AA42}">
      <dgm:prSet/>
      <dgm:spPr/>
      <dgm:t>
        <a:bodyPr/>
        <a:lstStyle/>
        <a:p>
          <a:endParaRPr lang="en-US"/>
        </a:p>
      </dgm:t>
    </dgm:pt>
    <dgm:pt modelId="{130C0275-969C-4D42-97CA-114AFDBF6384}">
      <dgm:prSet/>
      <dgm:spPr/>
      <dgm:t>
        <a:bodyPr/>
        <a:lstStyle/>
        <a:p>
          <a:r>
            <a:rPr lang="cs-CZ"/>
            <a:t>kontrakce agonistů a antagonistů proti tendenci střídavě vychýlit kloub s volním úsilím fixované polohy</a:t>
          </a:r>
          <a:endParaRPr lang="en-US"/>
        </a:p>
      </dgm:t>
    </dgm:pt>
    <dgm:pt modelId="{3E47AA21-8FBE-473B-909E-5DB79314F97E}" type="parTrans" cxnId="{66733035-72F1-4DFE-987B-8519D9BD9342}">
      <dgm:prSet/>
      <dgm:spPr/>
      <dgm:t>
        <a:bodyPr/>
        <a:lstStyle/>
        <a:p>
          <a:endParaRPr lang="en-US"/>
        </a:p>
      </dgm:t>
    </dgm:pt>
    <dgm:pt modelId="{01908CA8-7F4E-4576-8914-A66C8077FD29}" type="sibTrans" cxnId="{66733035-72F1-4DFE-987B-8519D9BD9342}">
      <dgm:prSet/>
      <dgm:spPr/>
      <dgm:t>
        <a:bodyPr/>
        <a:lstStyle/>
        <a:p>
          <a:endParaRPr lang="en-US"/>
        </a:p>
      </dgm:t>
    </dgm:pt>
    <dgm:pt modelId="{13CDEB27-082D-436D-99F6-E8FAF605039E}">
      <dgm:prSet/>
      <dgm:spPr/>
      <dgm:t>
        <a:bodyPr/>
        <a:lstStyle/>
        <a:p>
          <a:r>
            <a:rPr lang="cs-CZ" b="1" u="sng"/>
            <a:t>Facilitace z povrchových receptorů:</a:t>
          </a:r>
          <a:endParaRPr lang="en-US"/>
        </a:p>
      </dgm:t>
    </dgm:pt>
    <dgm:pt modelId="{B66FCBC8-DC91-442C-B1BA-A7D64A8B3F5B}" type="parTrans" cxnId="{1EBFF6BC-B45C-4CEC-880F-DB48311093A4}">
      <dgm:prSet/>
      <dgm:spPr/>
      <dgm:t>
        <a:bodyPr/>
        <a:lstStyle/>
        <a:p>
          <a:endParaRPr lang="en-US"/>
        </a:p>
      </dgm:t>
    </dgm:pt>
    <dgm:pt modelId="{BA795519-F851-4510-96F1-E0B5D77518D9}" type="sibTrans" cxnId="{1EBFF6BC-B45C-4CEC-880F-DB48311093A4}">
      <dgm:prSet/>
      <dgm:spPr/>
      <dgm:t>
        <a:bodyPr/>
        <a:lstStyle/>
        <a:p>
          <a:endParaRPr lang="en-US"/>
        </a:p>
      </dgm:t>
    </dgm:pt>
    <dgm:pt modelId="{1D3DF11B-987D-4672-BB90-0C4A4125FCC6}">
      <dgm:prSet/>
      <dgm:spPr/>
      <dgm:t>
        <a:bodyPr/>
        <a:lstStyle/>
        <a:p>
          <a:r>
            <a:rPr lang="cs-CZ"/>
            <a:t>drážděním kůže nad stimulovaným svalem různými podněty (teplo, bolest, dotyk, hlazení, kartáčování, ledování, chladící sprej,…) </a:t>
          </a:r>
          <a:endParaRPr lang="en-US"/>
        </a:p>
      </dgm:t>
    </dgm:pt>
    <dgm:pt modelId="{DE0EB111-C39B-4532-9481-2C6FD401CE85}" type="parTrans" cxnId="{77B7F9EE-30D8-4C45-AB29-F74E3D89595D}">
      <dgm:prSet/>
      <dgm:spPr/>
      <dgm:t>
        <a:bodyPr/>
        <a:lstStyle/>
        <a:p>
          <a:endParaRPr lang="en-US"/>
        </a:p>
      </dgm:t>
    </dgm:pt>
    <dgm:pt modelId="{65DF891D-6747-4965-9E4F-C780903B171E}" type="sibTrans" cxnId="{77B7F9EE-30D8-4C45-AB29-F74E3D89595D}">
      <dgm:prSet/>
      <dgm:spPr/>
      <dgm:t>
        <a:bodyPr/>
        <a:lstStyle/>
        <a:p>
          <a:endParaRPr lang="en-US"/>
        </a:p>
      </dgm:t>
    </dgm:pt>
    <dgm:pt modelId="{225AD80F-14B3-4F54-85F9-D5A7D994EF90}">
      <dgm:prSet/>
      <dgm:spPr/>
      <dgm:t>
        <a:bodyPr/>
        <a:lstStyle/>
        <a:p>
          <a:r>
            <a:rPr lang="cs-CZ" b="1" u="sng"/>
            <a:t>Manuální kontakt:</a:t>
          </a:r>
          <a:r>
            <a:rPr lang="cs-CZ"/>
            <a:t> </a:t>
          </a:r>
          <a:endParaRPr lang="en-US"/>
        </a:p>
      </dgm:t>
    </dgm:pt>
    <dgm:pt modelId="{2DEF7B48-182D-4A06-9F61-103DFA22F2CE}" type="parTrans" cxnId="{338CE2B5-BB3F-4B4C-9C3A-353E85E5987D}">
      <dgm:prSet/>
      <dgm:spPr/>
      <dgm:t>
        <a:bodyPr/>
        <a:lstStyle/>
        <a:p>
          <a:endParaRPr lang="en-US"/>
        </a:p>
      </dgm:t>
    </dgm:pt>
    <dgm:pt modelId="{D3DB20EE-F259-4065-A62B-77CC5421247C}" type="sibTrans" cxnId="{338CE2B5-BB3F-4B4C-9C3A-353E85E5987D}">
      <dgm:prSet/>
      <dgm:spPr/>
      <dgm:t>
        <a:bodyPr/>
        <a:lstStyle/>
        <a:p>
          <a:endParaRPr lang="en-US"/>
        </a:p>
      </dgm:t>
    </dgm:pt>
    <dgm:pt modelId="{3EBC9C82-38B3-4612-864E-C8922E842C9A}">
      <dgm:prSet/>
      <dgm:spPr/>
      <dgm:t>
        <a:bodyPr/>
        <a:lstStyle/>
        <a:p>
          <a:r>
            <a:rPr lang="cs-CZ"/>
            <a:t>úchop terapeuta stimuluje receptory kůže a další receptory tlaku </a:t>
          </a:r>
          <a:endParaRPr lang="en-US"/>
        </a:p>
      </dgm:t>
    </dgm:pt>
    <dgm:pt modelId="{8D0247DB-835F-40F3-9B62-D502C57CE674}" type="parTrans" cxnId="{1F5AD880-77B1-4396-8CC4-4121FC7F4367}">
      <dgm:prSet/>
      <dgm:spPr/>
      <dgm:t>
        <a:bodyPr/>
        <a:lstStyle/>
        <a:p>
          <a:endParaRPr lang="en-US"/>
        </a:p>
      </dgm:t>
    </dgm:pt>
    <dgm:pt modelId="{EEB4628C-B458-4876-8615-ACC22AE1059F}" type="sibTrans" cxnId="{1F5AD880-77B1-4396-8CC4-4121FC7F4367}">
      <dgm:prSet/>
      <dgm:spPr/>
      <dgm:t>
        <a:bodyPr/>
        <a:lstStyle/>
        <a:p>
          <a:endParaRPr lang="en-US"/>
        </a:p>
      </dgm:t>
    </dgm:pt>
    <dgm:pt modelId="{E0BCB7E4-C3B4-4C31-B127-6604C1C91FDF}">
      <dgm:prSet/>
      <dgm:spPr/>
      <dgm:t>
        <a:bodyPr/>
        <a:lstStyle/>
        <a:p>
          <a:r>
            <a:rPr lang="cs-CZ"/>
            <a:t>kontakt dává pacientovi informaci o směru pohybu, tlak vždy v opozici ke směru pohybu </a:t>
          </a:r>
          <a:endParaRPr lang="en-US"/>
        </a:p>
      </dgm:t>
    </dgm:pt>
    <dgm:pt modelId="{0BE156DC-D4CA-4BAE-B240-3E4FBB180319}" type="parTrans" cxnId="{34E965DA-4586-486F-8B0D-9E5E22BAEC7E}">
      <dgm:prSet/>
      <dgm:spPr/>
      <dgm:t>
        <a:bodyPr/>
        <a:lstStyle/>
        <a:p>
          <a:endParaRPr lang="en-US"/>
        </a:p>
      </dgm:t>
    </dgm:pt>
    <dgm:pt modelId="{63EEA35C-F444-4F4C-A81C-3B8820A10088}" type="sibTrans" cxnId="{34E965DA-4586-486F-8B0D-9E5E22BAEC7E}">
      <dgm:prSet/>
      <dgm:spPr/>
      <dgm:t>
        <a:bodyPr/>
        <a:lstStyle/>
        <a:p>
          <a:endParaRPr lang="en-US"/>
        </a:p>
      </dgm:t>
    </dgm:pt>
    <dgm:pt modelId="{77A5FE68-9D4E-4CF0-986C-EC833C460836}">
      <dgm:prSet/>
      <dgm:spPr/>
      <dgm:t>
        <a:bodyPr/>
        <a:lstStyle/>
        <a:p>
          <a:r>
            <a:rPr lang="cs-CZ"/>
            <a:t>tlak na sval pomáhá schopnosti svalu kontrahovat se</a:t>
          </a:r>
          <a:endParaRPr lang="en-US"/>
        </a:p>
      </dgm:t>
    </dgm:pt>
    <dgm:pt modelId="{F15B19F3-1256-401F-800E-59C2FE8B0E7B}" type="parTrans" cxnId="{63DBF0D7-1C2B-4DE4-AD25-4D0529EB5830}">
      <dgm:prSet/>
      <dgm:spPr/>
      <dgm:t>
        <a:bodyPr/>
        <a:lstStyle/>
        <a:p>
          <a:endParaRPr lang="en-US"/>
        </a:p>
      </dgm:t>
    </dgm:pt>
    <dgm:pt modelId="{8A575B0D-9DD4-4495-AE95-90395389A6E7}" type="sibTrans" cxnId="{63DBF0D7-1C2B-4DE4-AD25-4D0529EB5830}">
      <dgm:prSet/>
      <dgm:spPr/>
      <dgm:t>
        <a:bodyPr/>
        <a:lstStyle/>
        <a:p>
          <a:endParaRPr lang="en-US"/>
        </a:p>
      </dgm:t>
    </dgm:pt>
    <dgm:pt modelId="{13AF7704-134B-4B33-A233-BBF23FD9BC57}" type="pres">
      <dgm:prSet presAssocID="{CB91DCFD-0B9C-4A1B-85D3-D16A738967DE}" presName="linear" presStyleCnt="0">
        <dgm:presLayoutVars>
          <dgm:animLvl val="lvl"/>
          <dgm:resizeHandles val="exact"/>
        </dgm:presLayoutVars>
      </dgm:prSet>
      <dgm:spPr/>
    </dgm:pt>
    <dgm:pt modelId="{977D0605-7B58-4F04-B685-81219AA776F6}" type="pres">
      <dgm:prSet presAssocID="{9CDFDF23-6168-46C9-BB89-A17EF1B3ABF2}" presName="parentText" presStyleLbl="node1" presStyleIdx="0" presStyleCnt="3">
        <dgm:presLayoutVars>
          <dgm:chMax val="0"/>
          <dgm:bulletEnabled val="1"/>
        </dgm:presLayoutVars>
      </dgm:prSet>
      <dgm:spPr/>
    </dgm:pt>
    <dgm:pt modelId="{D85CD65E-5003-48FB-A5E9-89D9FFFAA43F}" type="pres">
      <dgm:prSet presAssocID="{9CDFDF23-6168-46C9-BB89-A17EF1B3ABF2}" presName="childText" presStyleLbl="revTx" presStyleIdx="0" presStyleCnt="3">
        <dgm:presLayoutVars>
          <dgm:bulletEnabled val="1"/>
        </dgm:presLayoutVars>
      </dgm:prSet>
      <dgm:spPr/>
    </dgm:pt>
    <dgm:pt modelId="{EC32D02B-9714-47C3-930B-A9AAEE75AC47}" type="pres">
      <dgm:prSet presAssocID="{13CDEB27-082D-436D-99F6-E8FAF605039E}" presName="parentText" presStyleLbl="node1" presStyleIdx="1" presStyleCnt="3">
        <dgm:presLayoutVars>
          <dgm:chMax val="0"/>
          <dgm:bulletEnabled val="1"/>
        </dgm:presLayoutVars>
      </dgm:prSet>
      <dgm:spPr/>
    </dgm:pt>
    <dgm:pt modelId="{D4E67BD5-CD3B-4E5C-B3E0-6CF2F489F43E}" type="pres">
      <dgm:prSet presAssocID="{13CDEB27-082D-436D-99F6-E8FAF605039E}" presName="childText" presStyleLbl="revTx" presStyleIdx="1" presStyleCnt="3">
        <dgm:presLayoutVars>
          <dgm:bulletEnabled val="1"/>
        </dgm:presLayoutVars>
      </dgm:prSet>
      <dgm:spPr/>
    </dgm:pt>
    <dgm:pt modelId="{95CB6EB6-092F-45D8-852D-3E8C5F0E488A}" type="pres">
      <dgm:prSet presAssocID="{225AD80F-14B3-4F54-85F9-D5A7D994EF90}" presName="parentText" presStyleLbl="node1" presStyleIdx="2" presStyleCnt="3">
        <dgm:presLayoutVars>
          <dgm:chMax val="0"/>
          <dgm:bulletEnabled val="1"/>
        </dgm:presLayoutVars>
      </dgm:prSet>
      <dgm:spPr/>
    </dgm:pt>
    <dgm:pt modelId="{F9F9D709-78D6-47DC-9F25-3A368661EFF3}" type="pres">
      <dgm:prSet presAssocID="{225AD80F-14B3-4F54-85F9-D5A7D994EF90}" presName="childText" presStyleLbl="revTx" presStyleIdx="2" presStyleCnt="3">
        <dgm:presLayoutVars>
          <dgm:bulletEnabled val="1"/>
        </dgm:presLayoutVars>
      </dgm:prSet>
      <dgm:spPr/>
    </dgm:pt>
  </dgm:ptLst>
  <dgm:cxnLst>
    <dgm:cxn modelId="{6D7D2004-5543-4687-BC39-9574FA19AA42}" srcId="{CB91DCFD-0B9C-4A1B-85D3-D16A738967DE}" destId="{9CDFDF23-6168-46C9-BB89-A17EF1B3ABF2}" srcOrd="0" destOrd="0" parTransId="{9F2EE663-7EB4-4195-8A43-14BEA1FE099D}" sibTransId="{FE788F7D-41DC-4E8A-92E7-48E326FB0C22}"/>
    <dgm:cxn modelId="{C0D1B230-815C-4E3C-8875-473442629EFB}" type="presOf" srcId="{9CDFDF23-6168-46C9-BB89-A17EF1B3ABF2}" destId="{977D0605-7B58-4F04-B685-81219AA776F6}" srcOrd="0" destOrd="0" presId="urn:microsoft.com/office/officeart/2005/8/layout/vList2"/>
    <dgm:cxn modelId="{66733035-72F1-4DFE-987B-8519D9BD9342}" srcId="{9CDFDF23-6168-46C9-BB89-A17EF1B3ABF2}" destId="{130C0275-969C-4D42-97CA-114AFDBF6384}" srcOrd="0" destOrd="0" parTransId="{3E47AA21-8FBE-473B-909E-5DB79314F97E}" sibTransId="{01908CA8-7F4E-4576-8914-A66C8077FD29}"/>
    <dgm:cxn modelId="{3A3AD64F-9E8F-4E41-8AD3-D932F8375315}" type="presOf" srcId="{1D3DF11B-987D-4672-BB90-0C4A4125FCC6}" destId="{D4E67BD5-CD3B-4E5C-B3E0-6CF2F489F43E}" srcOrd="0" destOrd="0" presId="urn:microsoft.com/office/officeart/2005/8/layout/vList2"/>
    <dgm:cxn modelId="{027ABD78-7201-4062-AF47-CA84A2B016E8}" type="presOf" srcId="{130C0275-969C-4D42-97CA-114AFDBF6384}" destId="{D85CD65E-5003-48FB-A5E9-89D9FFFAA43F}" srcOrd="0" destOrd="0" presId="urn:microsoft.com/office/officeart/2005/8/layout/vList2"/>
    <dgm:cxn modelId="{64F3C17C-188C-4963-82AF-6D0E598660C2}" type="presOf" srcId="{3EBC9C82-38B3-4612-864E-C8922E842C9A}" destId="{F9F9D709-78D6-47DC-9F25-3A368661EFF3}" srcOrd="0" destOrd="0" presId="urn:microsoft.com/office/officeart/2005/8/layout/vList2"/>
    <dgm:cxn modelId="{1F5AD880-77B1-4396-8CC4-4121FC7F4367}" srcId="{225AD80F-14B3-4F54-85F9-D5A7D994EF90}" destId="{3EBC9C82-38B3-4612-864E-C8922E842C9A}" srcOrd="0" destOrd="0" parTransId="{8D0247DB-835F-40F3-9B62-D502C57CE674}" sibTransId="{EEB4628C-B458-4876-8615-ACC22AE1059F}"/>
    <dgm:cxn modelId="{1769A38D-2B9A-48ED-A73E-8447623B53C1}" type="presOf" srcId="{CB91DCFD-0B9C-4A1B-85D3-D16A738967DE}" destId="{13AF7704-134B-4B33-A233-BBF23FD9BC57}" srcOrd="0" destOrd="0" presId="urn:microsoft.com/office/officeart/2005/8/layout/vList2"/>
    <dgm:cxn modelId="{E1DE7C9B-37AD-4524-9A06-B7BD0C38FB25}" type="presOf" srcId="{E0BCB7E4-C3B4-4C31-B127-6604C1C91FDF}" destId="{F9F9D709-78D6-47DC-9F25-3A368661EFF3}" srcOrd="0" destOrd="1" presId="urn:microsoft.com/office/officeart/2005/8/layout/vList2"/>
    <dgm:cxn modelId="{878C93A3-0C3E-48DF-A3F1-42EF5EE423BB}" type="presOf" srcId="{225AD80F-14B3-4F54-85F9-D5A7D994EF90}" destId="{95CB6EB6-092F-45D8-852D-3E8C5F0E488A}" srcOrd="0" destOrd="0" presId="urn:microsoft.com/office/officeart/2005/8/layout/vList2"/>
    <dgm:cxn modelId="{338CE2B5-BB3F-4B4C-9C3A-353E85E5987D}" srcId="{CB91DCFD-0B9C-4A1B-85D3-D16A738967DE}" destId="{225AD80F-14B3-4F54-85F9-D5A7D994EF90}" srcOrd="2" destOrd="0" parTransId="{2DEF7B48-182D-4A06-9F61-103DFA22F2CE}" sibTransId="{D3DB20EE-F259-4065-A62B-77CC5421247C}"/>
    <dgm:cxn modelId="{1EBFF6BC-B45C-4CEC-880F-DB48311093A4}" srcId="{CB91DCFD-0B9C-4A1B-85D3-D16A738967DE}" destId="{13CDEB27-082D-436D-99F6-E8FAF605039E}" srcOrd="1" destOrd="0" parTransId="{B66FCBC8-DC91-442C-B1BA-A7D64A8B3F5B}" sibTransId="{BA795519-F851-4510-96F1-E0B5D77518D9}"/>
    <dgm:cxn modelId="{691E58C8-FA44-4FB7-A39B-B5F75ECBFAF9}" type="presOf" srcId="{13CDEB27-082D-436D-99F6-E8FAF605039E}" destId="{EC32D02B-9714-47C3-930B-A9AAEE75AC47}" srcOrd="0" destOrd="0" presId="urn:microsoft.com/office/officeart/2005/8/layout/vList2"/>
    <dgm:cxn modelId="{63DBF0D7-1C2B-4DE4-AD25-4D0529EB5830}" srcId="{225AD80F-14B3-4F54-85F9-D5A7D994EF90}" destId="{77A5FE68-9D4E-4CF0-986C-EC833C460836}" srcOrd="2" destOrd="0" parTransId="{F15B19F3-1256-401F-800E-59C2FE8B0E7B}" sibTransId="{8A575B0D-9DD4-4495-AE95-90395389A6E7}"/>
    <dgm:cxn modelId="{34E965DA-4586-486F-8B0D-9E5E22BAEC7E}" srcId="{225AD80F-14B3-4F54-85F9-D5A7D994EF90}" destId="{E0BCB7E4-C3B4-4C31-B127-6604C1C91FDF}" srcOrd="1" destOrd="0" parTransId="{0BE156DC-D4CA-4BAE-B240-3E4FBB180319}" sibTransId="{63EEA35C-F444-4F4C-A81C-3B8820A10088}"/>
    <dgm:cxn modelId="{36783ADC-160A-462C-BE31-076693015AC3}" type="presOf" srcId="{77A5FE68-9D4E-4CF0-986C-EC833C460836}" destId="{F9F9D709-78D6-47DC-9F25-3A368661EFF3}" srcOrd="0" destOrd="2" presId="urn:microsoft.com/office/officeart/2005/8/layout/vList2"/>
    <dgm:cxn modelId="{77B7F9EE-30D8-4C45-AB29-F74E3D89595D}" srcId="{13CDEB27-082D-436D-99F6-E8FAF605039E}" destId="{1D3DF11B-987D-4672-BB90-0C4A4125FCC6}" srcOrd="0" destOrd="0" parTransId="{DE0EB111-C39B-4532-9481-2C6FD401CE85}" sibTransId="{65DF891D-6747-4965-9E4F-C780903B171E}"/>
    <dgm:cxn modelId="{DCEC2698-4179-473A-B340-C1FA131EE390}" type="presParOf" srcId="{13AF7704-134B-4B33-A233-BBF23FD9BC57}" destId="{977D0605-7B58-4F04-B685-81219AA776F6}" srcOrd="0" destOrd="0" presId="urn:microsoft.com/office/officeart/2005/8/layout/vList2"/>
    <dgm:cxn modelId="{B2BB03DB-6EAB-4C82-8DA8-43FD89E1D85E}" type="presParOf" srcId="{13AF7704-134B-4B33-A233-BBF23FD9BC57}" destId="{D85CD65E-5003-48FB-A5E9-89D9FFFAA43F}" srcOrd="1" destOrd="0" presId="urn:microsoft.com/office/officeart/2005/8/layout/vList2"/>
    <dgm:cxn modelId="{5A58952B-7700-4B39-9811-92DC0855BAE6}" type="presParOf" srcId="{13AF7704-134B-4B33-A233-BBF23FD9BC57}" destId="{EC32D02B-9714-47C3-930B-A9AAEE75AC47}" srcOrd="2" destOrd="0" presId="urn:microsoft.com/office/officeart/2005/8/layout/vList2"/>
    <dgm:cxn modelId="{A63CD6D4-E91F-4A94-9161-203173FA1E73}" type="presParOf" srcId="{13AF7704-134B-4B33-A233-BBF23FD9BC57}" destId="{D4E67BD5-CD3B-4E5C-B3E0-6CF2F489F43E}" srcOrd="3" destOrd="0" presId="urn:microsoft.com/office/officeart/2005/8/layout/vList2"/>
    <dgm:cxn modelId="{3544ED9E-6C23-4A17-9967-8E934BE2E085}" type="presParOf" srcId="{13AF7704-134B-4B33-A233-BBF23FD9BC57}" destId="{95CB6EB6-092F-45D8-852D-3E8C5F0E488A}" srcOrd="4" destOrd="0" presId="urn:microsoft.com/office/officeart/2005/8/layout/vList2"/>
    <dgm:cxn modelId="{516B8E87-D9E1-4332-ABCE-2977F3BD3282}" type="presParOf" srcId="{13AF7704-134B-4B33-A233-BBF23FD9BC57}" destId="{F9F9D709-78D6-47DC-9F25-3A368661EFF3}"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7D0605-7B58-4F04-B685-81219AA776F6}">
      <dsp:nvSpPr>
        <dsp:cNvPr id="0" name=""/>
        <dsp:cNvSpPr/>
      </dsp:nvSpPr>
      <dsp:spPr>
        <a:xfrm>
          <a:off x="0" y="27030"/>
          <a:ext cx="6900512" cy="7675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b="1" u="sng" kern="1200"/>
            <a:t>Rytmická stabilizace:</a:t>
          </a:r>
          <a:r>
            <a:rPr lang="cs-CZ" sz="3200" kern="1200"/>
            <a:t> </a:t>
          </a:r>
          <a:endParaRPr lang="en-US" sz="3200" kern="1200"/>
        </a:p>
      </dsp:txBody>
      <dsp:txXfrm>
        <a:off x="37467" y="64497"/>
        <a:ext cx="6825578" cy="692586"/>
      </dsp:txXfrm>
    </dsp:sp>
    <dsp:sp modelId="{D85CD65E-5003-48FB-A5E9-89D9FFFAA43F}">
      <dsp:nvSpPr>
        <dsp:cNvPr id="0" name=""/>
        <dsp:cNvSpPr/>
      </dsp:nvSpPr>
      <dsp:spPr>
        <a:xfrm>
          <a:off x="0" y="794550"/>
          <a:ext cx="6900512" cy="77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91"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cs-CZ" sz="2500" kern="1200"/>
            <a:t>kontrakce agonistů a antagonistů proti tendenci střídavě vychýlit kloub s volním úsilím fixované polohy</a:t>
          </a:r>
          <a:endParaRPr lang="en-US" sz="2500" kern="1200"/>
        </a:p>
      </dsp:txBody>
      <dsp:txXfrm>
        <a:off x="0" y="794550"/>
        <a:ext cx="6900512" cy="778320"/>
      </dsp:txXfrm>
    </dsp:sp>
    <dsp:sp modelId="{EC32D02B-9714-47C3-930B-A9AAEE75AC47}">
      <dsp:nvSpPr>
        <dsp:cNvPr id="0" name=""/>
        <dsp:cNvSpPr/>
      </dsp:nvSpPr>
      <dsp:spPr>
        <a:xfrm>
          <a:off x="0" y="1572870"/>
          <a:ext cx="6900512" cy="767520"/>
        </a:xfrm>
        <a:prstGeom prst="roundRect">
          <a:avLst/>
        </a:prstGeom>
        <a:solidFill>
          <a:schemeClr val="accent2">
            <a:hueOff val="741476"/>
            <a:satOff val="-5327"/>
            <a:lumOff val="-3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b="1" u="sng" kern="1200"/>
            <a:t>Facilitace z povrchových receptorů:</a:t>
          </a:r>
          <a:endParaRPr lang="en-US" sz="3200" kern="1200"/>
        </a:p>
      </dsp:txBody>
      <dsp:txXfrm>
        <a:off x="37467" y="1610337"/>
        <a:ext cx="6825578" cy="692586"/>
      </dsp:txXfrm>
    </dsp:sp>
    <dsp:sp modelId="{D4E67BD5-CD3B-4E5C-B3E0-6CF2F489F43E}">
      <dsp:nvSpPr>
        <dsp:cNvPr id="0" name=""/>
        <dsp:cNvSpPr/>
      </dsp:nvSpPr>
      <dsp:spPr>
        <a:xfrm>
          <a:off x="0" y="2340390"/>
          <a:ext cx="6900512" cy="77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91"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cs-CZ" sz="2500" kern="1200"/>
            <a:t>drážděním kůže nad stimulovaným svalem různými podněty (teplo, bolest, dotyk, hlazení, kartáčování, ledování, chladící sprej,…) </a:t>
          </a:r>
          <a:endParaRPr lang="en-US" sz="2500" kern="1200"/>
        </a:p>
      </dsp:txBody>
      <dsp:txXfrm>
        <a:off x="0" y="2340390"/>
        <a:ext cx="6900512" cy="778320"/>
      </dsp:txXfrm>
    </dsp:sp>
    <dsp:sp modelId="{95CB6EB6-092F-45D8-852D-3E8C5F0E488A}">
      <dsp:nvSpPr>
        <dsp:cNvPr id="0" name=""/>
        <dsp:cNvSpPr/>
      </dsp:nvSpPr>
      <dsp:spPr>
        <a:xfrm>
          <a:off x="0" y="3118710"/>
          <a:ext cx="6900512" cy="767520"/>
        </a:xfrm>
        <a:prstGeom prst="roundRect">
          <a:avLst/>
        </a:prstGeom>
        <a:solidFill>
          <a:schemeClr val="accent2">
            <a:hueOff val="1482952"/>
            <a:satOff val="-10653"/>
            <a:lumOff val="-72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b="1" u="sng" kern="1200"/>
            <a:t>Manuální kontakt:</a:t>
          </a:r>
          <a:r>
            <a:rPr lang="cs-CZ" sz="3200" kern="1200"/>
            <a:t> </a:t>
          </a:r>
          <a:endParaRPr lang="en-US" sz="3200" kern="1200"/>
        </a:p>
      </dsp:txBody>
      <dsp:txXfrm>
        <a:off x="37467" y="3156177"/>
        <a:ext cx="6825578" cy="692586"/>
      </dsp:txXfrm>
    </dsp:sp>
    <dsp:sp modelId="{F9F9D709-78D6-47DC-9F25-3A368661EFF3}">
      <dsp:nvSpPr>
        <dsp:cNvPr id="0" name=""/>
        <dsp:cNvSpPr/>
      </dsp:nvSpPr>
      <dsp:spPr>
        <a:xfrm>
          <a:off x="0" y="3886230"/>
          <a:ext cx="6900512" cy="1622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91"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cs-CZ" sz="2500" kern="1200"/>
            <a:t>úchop terapeuta stimuluje receptory kůže a další receptory tlaku </a:t>
          </a:r>
          <a:endParaRPr lang="en-US" sz="2500" kern="1200"/>
        </a:p>
        <a:p>
          <a:pPr marL="228600" lvl="1" indent="-228600" algn="l" defTabSz="1111250">
            <a:lnSpc>
              <a:spcPct val="90000"/>
            </a:lnSpc>
            <a:spcBef>
              <a:spcPct val="0"/>
            </a:spcBef>
            <a:spcAft>
              <a:spcPct val="20000"/>
            </a:spcAft>
            <a:buChar char="•"/>
          </a:pPr>
          <a:r>
            <a:rPr lang="cs-CZ" sz="2500" kern="1200"/>
            <a:t>kontakt dává pacientovi informaci o směru pohybu, tlak vždy v opozici ke směru pohybu </a:t>
          </a:r>
          <a:endParaRPr lang="en-US" sz="2500" kern="1200"/>
        </a:p>
        <a:p>
          <a:pPr marL="228600" lvl="1" indent="-228600" algn="l" defTabSz="1111250">
            <a:lnSpc>
              <a:spcPct val="90000"/>
            </a:lnSpc>
            <a:spcBef>
              <a:spcPct val="0"/>
            </a:spcBef>
            <a:spcAft>
              <a:spcPct val="20000"/>
            </a:spcAft>
            <a:buChar char="•"/>
          </a:pPr>
          <a:r>
            <a:rPr lang="cs-CZ" sz="2500" kern="1200"/>
            <a:t>tlak na sval pomáhá schopnosti svalu kontrahovat se</a:t>
          </a:r>
          <a:endParaRPr lang="en-US" sz="2500" kern="1200"/>
        </a:p>
      </dsp:txBody>
      <dsp:txXfrm>
        <a:off x="0" y="3886230"/>
        <a:ext cx="6900512" cy="16228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28T08:22:38.666"/>
    </inkml:context>
    <inkml:brush xml:id="br0">
      <inkml:brushProperty name="width" value="0.1" units="cm"/>
      <inkml:brushProperty name="height" value="0.1" units="cm"/>
      <inkml:brushProperty name="color" value="#FFFFFF"/>
    </inkml:brush>
  </inkml:definitions>
  <inkml:trace contextRef="#ctx0" brushRef="#br0">1 0 128,'0'6'0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4/9/2021</a:t>
            </a:fld>
            <a:endParaRPr lang="en-US"/>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731484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4/9/2021</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317446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4/9/2021</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618154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4/9/2021</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27154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4/9/2021</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59252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4/9/2021</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551780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4/9/2021</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49047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4/9/2021</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86063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4/9/2021</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432131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4/9/2021</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3118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4/9/2021</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9323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4/9/2021</a:t>
            </a:fld>
            <a:endParaRPr lang="en-US"/>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2466137204"/>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5ypfOaOZgF4?feature=oembed"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IduvBbM4FbI&amp;list=PL96PwaGX4JBM3fNKoOwPpsEa4faFrY2mn&amp;index=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samarpanphysioclinic.com/2018/07/18/roods-techniqe/" TargetMode="External"/><Relationship Id="rId2" Type="http://schemas.openxmlformats.org/officeDocument/2006/relationships/hyperlink" Target="http://radeknedoma.wz.cz/index.php?obj=125&amp;objpr=0&amp;obsah=1#Brugger" TargetMode="External"/><Relationship Id="rId1" Type="http://schemas.openxmlformats.org/officeDocument/2006/relationships/slideLayout" Target="../slideLayouts/slideLayout2.xml"/><Relationship Id="rId6" Type="http://schemas.openxmlformats.org/officeDocument/2006/relationships/hyperlink" Target="https://www.youtube.com/watch?v=IduvBbM4FbI&amp;list=PL96PwaGX4JBM3fNKoOwPpsEa4faFrY2mn&amp;index=2" TargetMode="External"/><Relationship Id="rId5" Type="http://schemas.openxmlformats.org/officeDocument/2006/relationships/hyperlink" Target="https://www.youtube.com/watch?v=5ypfOaOZgF4" TargetMode="External"/><Relationship Id="rId4" Type="http://schemas.openxmlformats.org/officeDocument/2006/relationships/hyperlink" Target="https://www.hc-vsetin.cz/ftk/semi/baka_kru2.htm"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2306AB6-9D65-4F8E-9FD7-C3F3A3DE39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Jasně žluté balónky">
            <a:extLst>
              <a:ext uri="{FF2B5EF4-FFF2-40B4-BE49-F238E27FC236}">
                <a16:creationId xmlns:a16="http://schemas.microsoft.com/office/drawing/2014/main" id="{6A4305DD-8939-48EB-BB85-F917DBD053D7}"/>
              </a:ext>
            </a:extLst>
          </p:cNvPr>
          <p:cNvPicPr>
            <a:picLocks noChangeAspect="1"/>
          </p:cNvPicPr>
          <p:nvPr/>
        </p:nvPicPr>
        <p:blipFill rotWithShape="1">
          <a:blip r:embed="rId2"/>
          <a:srcRect t="9066" r="-2" b="6536"/>
          <a:stretch/>
        </p:blipFill>
        <p:spPr>
          <a:xfrm>
            <a:off x="20" y="10"/>
            <a:ext cx="12191980" cy="6857990"/>
          </a:xfrm>
          <a:prstGeom prst="rect">
            <a:avLst/>
          </a:prstGeom>
        </p:spPr>
      </p:pic>
      <p:sp>
        <p:nvSpPr>
          <p:cNvPr id="11" name="Freeform: Shape 10">
            <a:extLst>
              <a:ext uri="{FF2B5EF4-FFF2-40B4-BE49-F238E27FC236}">
                <a16:creationId xmlns:a16="http://schemas.microsoft.com/office/drawing/2014/main" id="{284C940E-7A1D-418E-A9E8-C9852CA8E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1255" y="2996261"/>
            <a:ext cx="6310745" cy="3861739"/>
          </a:xfrm>
          <a:custGeom>
            <a:avLst/>
            <a:gdLst>
              <a:gd name="connsiteX0" fmla="*/ 5172027 w 6310745"/>
              <a:gd name="connsiteY0" fmla="*/ 351902 h 3861739"/>
              <a:gd name="connsiteX1" fmla="*/ 5173047 w 6310745"/>
              <a:gd name="connsiteY1" fmla="*/ 352987 h 3861739"/>
              <a:gd name="connsiteX2" fmla="*/ 5177471 w 6310745"/>
              <a:gd name="connsiteY2" fmla="*/ 352581 h 3861739"/>
              <a:gd name="connsiteX3" fmla="*/ 2969865 w 6310745"/>
              <a:gd name="connsiteY3" fmla="*/ 91462 h 3861739"/>
              <a:gd name="connsiteX4" fmla="*/ 2918830 w 6310745"/>
              <a:gd name="connsiteY4" fmla="*/ 95401 h 3861739"/>
              <a:gd name="connsiteX5" fmla="*/ 1957331 w 6310745"/>
              <a:gd name="connsiteY5" fmla="*/ 323658 h 3861739"/>
              <a:gd name="connsiteX6" fmla="*/ 413011 w 6310745"/>
              <a:gd name="connsiteY6" fmla="*/ 1429370 h 3861739"/>
              <a:gd name="connsiteX7" fmla="*/ 88087 w 6310745"/>
              <a:gd name="connsiteY7" fmla="*/ 2204577 h 3861739"/>
              <a:gd name="connsiteX8" fmla="*/ 109862 w 6310745"/>
              <a:gd name="connsiteY8" fmla="*/ 2159496 h 3861739"/>
              <a:gd name="connsiteX9" fmla="*/ 566286 w 6310745"/>
              <a:gd name="connsiteY9" fmla="*/ 1369352 h 3861739"/>
              <a:gd name="connsiteX10" fmla="*/ 1648059 w 6310745"/>
              <a:gd name="connsiteY10" fmla="*/ 484837 h 3861739"/>
              <a:gd name="connsiteX11" fmla="*/ 2969865 w 6310745"/>
              <a:gd name="connsiteY11" fmla="*/ 91462 h 3861739"/>
              <a:gd name="connsiteX12" fmla="*/ 3495357 w 6310745"/>
              <a:gd name="connsiteY12" fmla="*/ 893 h 3861739"/>
              <a:gd name="connsiteX13" fmla="*/ 3941913 w 6310745"/>
              <a:gd name="connsiteY13" fmla="*/ 37963 h 3861739"/>
              <a:gd name="connsiteX14" fmla="*/ 5299614 w 6310745"/>
              <a:gd name="connsiteY14" fmla="*/ 324201 h 3861739"/>
              <a:gd name="connsiteX15" fmla="*/ 6213700 w 6310745"/>
              <a:gd name="connsiteY15" fmla="*/ 666307 h 3861739"/>
              <a:gd name="connsiteX16" fmla="*/ 6310745 w 6310745"/>
              <a:gd name="connsiteY16" fmla="*/ 718092 h 3861739"/>
              <a:gd name="connsiteX17" fmla="*/ 6310745 w 6310745"/>
              <a:gd name="connsiteY17" fmla="*/ 786964 h 3861739"/>
              <a:gd name="connsiteX18" fmla="*/ 6223734 w 6310745"/>
              <a:gd name="connsiteY18" fmla="*/ 739515 h 3861739"/>
              <a:gd name="connsiteX19" fmla="*/ 5436559 w 6310745"/>
              <a:gd name="connsiteY19" fmla="*/ 427942 h 3861739"/>
              <a:gd name="connsiteX20" fmla="*/ 5314925 w 6310745"/>
              <a:gd name="connsiteY20" fmla="*/ 390465 h 3861739"/>
              <a:gd name="connsiteX21" fmla="*/ 5198564 w 6310745"/>
              <a:gd name="connsiteY21" fmla="*/ 357468 h 3861739"/>
              <a:gd name="connsiteX22" fmla="*/ 5826636 w 6310745"/>
              <a:gd name="connsiteY22" fmla="*/ 619266 h 3861739"/>
              <a:gd name="connsiteX23" fmla="*/ 6125359 w 6310745"/>
              <a:gd name="connsiteY23" fmla="*/ 778370 h 3861739"/>
              <a:gd name="connsiteX24" fmla="*/ 6310745 w 6310745"/>
              <a:gd name="connsiteY24" fmla="*/ 896973 h 3861739"/>
              <a:gd name="connsiteX25" fmla="*/ 6310745 w 6310745"/>
              <a:gd name="connsiteY25" fmla="*/ 3861739 h 3861739"/>
              <a:gd name="connsiteX26" fmla="*/ 974639 w 6310745"/>
              <a:gd name="connsiteY26" fmla="*/ 3861739 h 3861739"/>
              <a:gd name="connsiteX27" fmla="*/ 719986 w 6310745"/>
              <a:gd name="connsiteY27" fmla="*/ 3659957 h 3861739"/>
              <a:gd name="connsiteX28" fmla="*/ 299202 w 6310745"/>
              <a:gd name="connsiteY28" fmla="*/ 3177626 h 3861739"/>
              <a:gd name="connsiteX29" fmla="*/ 52873 w 6310745"/>
              <a:gd name="connsiteY29" fmla="*/ 2564820 h 3861739"/>
              <a:gd name="connsiteX30" fmla="*/ 21743 w 6310745"/>
              <a:gd name="connsiteY30" fmla="*/ 2457276 h 3861739"/>
              <a:gd name="connsiteX31" fmla="*/ 15788 w 6310745"/>
              <a:gd name="connsiteY31" fmla="*/ 2193035 h 3861739"/>
              <a:gd name="connsiteX32" fmla="*/ 1087523 w 6310745"/>
              <a:gd name="connsiteY32" fmla="*/ 695306 h 3861739"/>
              <a:gd name="connsiteX33" fmla="*/ 2765215 w 6310745"/>
              <a:gd name="connsiteY33" fmla="*/ 56158 h 3861739"/>
              <a:gd name="connsiteX34" fmla="*/ 3120078 w 6310745"/>
              <a:gd name="connsiteY34" fmla="*/ 15422 h 3861739"/>
              <a:gd name="connsiteX35" fmla="*/ 3495357 w 6310745"/>
              <a:gd name="connsiteY35" fmla="*/ 893 h 386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310745" h="3861739">
                <a:moveTo>
                  <a:pt x="5172027" y="351902"/>
                </a:moveTo>
                <a:cubicBezTo>
                  <a:pt x="5172027" y="351902"/>
                  <a:pt x="5172027" y="352852"/>
                  <a:pt x="5173047" y="352987"/>
                </a:cubicBezTo>
                <a:lnTo>
                  <a:pt x="5177471" y="352581"/>
                </a:lnTo>
                <a:close/>
                <a:moveTo>
                  <a:pt x="2969865" y="91462"/>
                </a:moveTo>
                <a:cubicBezTo>
                  <a:pt x="2952701" y="89711"/>
                  <a:pt x="2935264" y="91055"/>
                  <a:pt x="2918830" y="95401"/>
                </a:cubicBezTo>
                <a:cubicBezTo>
                  <a:pt x="2586081" y="133611"/>
                  <a:pt x="2262146" y="210506"/>
                  <a:pt x="1957331" y="323658"/>
                </a:cubicBezTo>
                <a:cubicBezTo>
                  <a:pt x="1300170" y="565494"/>
                  <a:pt x="773488" y="924243"/>
                  <a:pt x="413011" y="1429370"/>
                </a:cubicBezTo>
                <a:cubicBezTo>
                  <a:pt x="241125" y="1667934"/>
                  <a:pt x="130650" y="1931482"/>
                  <a:pt x="88087" y="2204577"/>
                </a:cubicBezTo>
                <a:cubicBezTo>
                  <a:pt x="96253" y="2189777"/>
                  <a:pt x="103398" y="2174704"/>
                  <a:pt x="109862" y="2159496"/>
                </a:cubicBezTo>
                <a:cubicBezTo>
                  <a:pt x="227584" y="1883441"/>
                  <a:pt x="374053" y="1617978"/>
                  <a:pt x="566286" y="1369352"/>
                </a:cubicBezTo>
                <a:cubicBezTo>
                  <a:pt x="843916" y="1009789"/>
                  <a:pt x="1197929" y="710108"/>
                  <a:pt x="1648059" y="484837"/>
                </a:cubicBezTo>
                <a:cubicBezTo>
                  <a:pt x="2053957" y="281700"/>
                  <a:pt x="2497621" y="159899"/>
                  <a:pt x="2969865" y="91462"/>
                </a:cubicBezTo>
                <a:close/>
                <a:moveTo>
                  <a:pt x="3495357" y="893"/>
                </a:moveTo>
                <a:cubicBezTo>
                  <a:pt x="3633661" y="-4539"/>
                  <a:pt x="3787957" y="15693"/>
                  <a:pt x="3941913" y="37963"/>
                </a:cubicBezTo>
                <a:cubicBezTo>
                  <a:pt x="4403949" y="104770"/>
                  <a:pt x="4858161" y="195339"/>
                  <a:pt x="5299614" y="324201"/>
                </a:cubicBezTo>
                <a:cubicBezTo>
                  <a:pt x="5617945" y="417079"/>
                  <a:pt x="5925559" y="526685"/>
                  <a:pt x="6213700" y="666307"/>
                </a:cubicBezTo>
                <a:lnTo>
                  <a:pt x="6310745" y="718092"/>
                </a:lnTo>
                <a:lnTo>
                  <a:pt x="6310745" y="786964"/>
                </a:lnTo>
                <a:lnTo>
                  <a:pt x="6223734" y="739515"/>
                </a:lnTo>
                <a:cubicBezTo>
                  <a:pt x="5975170" y="615379"/>
                  <a:pt x="5710361" y="515015"/>
                  <a:pt x="5436559" y="427942"/>
                </a:cubicBezTo>
                <a:cubicBezTo>
                  <a:pt x="5396292" y="415002"/>
                  <a:pt x="5355753" y="402509"/>
                  <a:pt x="5314925" y="390465"/>
                </a:cubicBezTo>
                <a:cubicBezTo>
                  <a:pt x="5276307" y="379059"/>
                  <a:pt x="5237351" y="368468"/>
                  <a:pt x="5198564" y="357468"/>
                </a:cubicBezTo>
                <a:cubicBezTo>
                  <a:pt x="5414393" y="434473"/>
                  <a:pt x="5624129" y="521907"/>
                  <a:pt x="5826636" y="619266"/>
                </a:cubicBezTo>
                <a:cubicBezTo>
                  <a:pt x="5929344" y="669507"/>
                  <a:pt x="6029097" y="722388"/>
                  <a:pt x="6125359" y="778370"/>
                </a:cubicBezTo>
                <a:lnTo>
                  <a:pt x="6310745" y="896973"/>
                </a:lnTo>
                <a:lnTo>
                  <a:pt x="6310745" y="3861739"/>
                </a:lnTo>
                <a:lnTo>
                  <a:pt x="974639" y="3861739"/>
                </a:lnTo>
                <a:lnTo>
                  <a:pt x="719986" y="3659957"/>
                </a:lnTo>
                <a:cubicBezTo>
                  <a:pt x="556844" y="3515259"/>
                  <a:pt x="415052" y="3355506"/>
                  <a:pt x="299202" y="3177626"/>
                </a:cubicBezTo>
                <a:cubicBezTo>
                  <a:pt x="173197" y="2986301"/>
                  <a:pt x="89840" y="2778941"/>
                  <a:pt x="52873" y="2564820"/>
                </a:cubicBezTo>
                <a:cubicBezTo>
                  <a:pt x="46170" y="2528361"/>
                  <a:pt x="35760" y="2492390"/>
                  <a:pt x="21743" y="2457276"/>
                </a:cubicBezTo>
                <a:cubicBezTo>
                  <a:pt x="-12282" y="2369287"/>
                  <a:pt x="-34" y="2280753"/>
                  <a:pt x="15788" y="2193035"/>
                </a:cubicBezTo>
                <a:cubicBezTo>
                  <a:pt x="125343" y="1581179"/>
                  <a:pt x="505554" y="1091397"/>
                  <a:pt x="1087523" y="695306"/>
                </a:cubicBezTo>
                <a:cubicBezTo>
                  <a:pt x="1574397" y="363308"/>
                  <a:pt x="2138335" y="155961"/>
                  <a:pt x="2765215" y="56158"/>
                </a:cubicBezTo>
                <a:cubicBezTo>
                  <a:pt x="2882595" y="37419"/>
                  <a:pt x="3000997" y="24655"/>
                  <a:pt x="3120078" y="15422"/>
                </a:cubicBezTo>
                <a:cubicBezTo>
                  <a:pt x="3239161" y="6188"/>
                  <a:pt x="3356711" y="2250"/>
                  <a:pt x="3495357" y="893"/>
                </a:cubicBezTo>
                <a:close/>
              </a:path>
            </a:pathLst>
          </a:custGeom>
          <a:solidFill>
            <a:srgbClr val="E74629">
              <a:alpha val="91000"/>
            </a:srgbClr>
          </a:solidFill>
          <a:ln w="12700" cap="flat">
            <a:noFill/>
            <a:prstDash val="solid"/>
            <a:miter/>
          </a:ln>
        </p:spPr>
        <p:txBody>
          <a:bodyPr wrap="square" rtlCol="0" anchor="ctr">
            <a:noAutofit/>
          </a:bodyPr>
          <a:lstStyle/>
          <a:p>
            <a:endParaRPr lang="en-US"/>
          </a:p>
        </p:txBody>
      </p:sp>
      <p:sp>
        <p:nvSpPr>
          <p:cNvPr id="2" name="Nadpis 1"/>
          <p:cNvSpPr>
            <a:spLocks noGrp="1"/>
          </p:cNvSpPr>
          <p:nvPr>
            <p:ph type="ctrTitle"/>
          </p:nvPr>
        </p:nvSpPr>
        <p:spPr>
          <a:xfrm>
            <a:off x="7004878" y="3732208"/>
            <a:ext cx="4574851" cy="1390218"/>
          </a:xfrm>
        </p:spPr>
        <p:txBody>
          <a:bodyPr anchor="b">
            <a:normAutofit fontScale="90000"/>
          </a:bodyPr>
          <a:lstStyle/>
          <a:p>
            <a:pPr algn="ctr"/>
            <a:r>
              <a:rPr lang="cs-CZ" sz="5200">
                <a:solidFill>
                  <a:schemeClr val="bg1"/>
                </a:solidFill>
              </a:rPr>
              <a:t>ZÁKLADY REFLEXNÍCH TECHNIK &amp; POSTUPŮ</a:t>
            </a:r>
          </a:p>
        </p:txBody>
      </p:sp>
      <p:sp>
        <p:nvSpPr>
          <p:cNvPr id="3" name="Podnadpis 2"/>
          <p:cNvSpPr>
            <a:spLocks noGrp="1"/>
          </p:cNvSpPr>
          <p:nvPr>
            <p:ph type="subTitle" idx="1"/>
          </p:nvPr>
        </p:nvSpPr>
        <p:spPr>
          <a:xfrm>
            <a:off x="7010481" y="5586497"/>
            <a:ext cx="4569248" cy="555608"/>
          </a:xfrm>
        </p:spPr>
        <p:txBody>
          <a:bodyPr vert="horz" lIns="91440" tIns="45720" rIns="91440" bIns="45720" rtlCol="0" anchor="t">
            <a:normAutofit/>
          </a:bodyPr>
          <a:lstStyle/>
          <a:p>
            <a:pPr algn="ctr"/>
            <a:r>
              <a:rPr lang="cs-CZ">
                <a:solidFill>
                  <a:schemeClr val="bg1"/>
                </a:solidFill>
              </a:rPr>
              <a:t>Mgr. Marie Krejčová</a:t>
            </a:r>
          </a:p>
        </p:txBody>
      </p:sp>
      <p:sp>
        <p:nvSpPr>
          <p:cNvPr id="13" name="Rectangle 6">
            <a:extLst>
              <a:ext uri="{FF2B5EF4-FFF2-40B4-BE49-F238E27FC236}">
                <a16:creationId xmlns:a16="http://schemas.microsoft.com/office/drawing/2014/main" id="{72E0F698-EDF5-464C-B466-8D34B8AF17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89179" y="5344820"/>
            <a:ext cx="3994793" cy="27432"/>
          </a:xfrm>
          <a:custGeom>
            <a:avLst/>
            <a:gdLst>
              <a:gd name="connsiteX0" fmla="*/ 0 w 3994793"/>
              <a:gd name="connsiteY0" fmla="*/ 0 h 27432"/>
              <a:gd name="connsiteX1" fmla="*/ 745695 w 3994793"/>
              <a:gd name="connsiteY1" fmla="*/ 0 h 27432"/>
              <a:gd name="connsiteX2" fmla="*/ 1451441 w 3994793"/>
              <a:gd name="connsiteY2" fmla="*/ 0 h 27432"/>
              <a:gd name="connsiteX3" fmla="*/ 2157188 w 3994793"/>
              <a:gd name="connsiteY3" fmla="*/ 0 h 27432"/>
              <a:gd name="connsiteX4" fmla="*/ 2703143 w 3994793"/>
              <a:gd name="connsiteY4" fmla="*/ 0 h 27432"/>
              <a:gd name="connsiteX5" fmla="*/ 3289046 w 3994793"/>
              <a:gd name="connsiteY5" fmla="*/ 0 h 27432"/>
              <a:gd name="connsiteX6" fmla="*/ 3994793 w 3994793"/>
              <a:gd name="connsiteY6" fmla="*/ 0 h 27432"/>
              <a:gd name="connsiteX7" fmla="*/ 3994793 w 3994793"/>
              <a:gd name="connsiteY7" fmla="*/ 27432 h 27432"/>
              <a:gd name="connsiteX8" fmla="*/ 3328994 w 3994793"/>
              <a:gd name="connsiteY8" fmla="*/ 27432 h 27432"/>
              <a:gd name="connsiteX9" fmla="*/ 2783039 w 3994793"/>
              <a:gd name="connsiteY9" fmla="*/ 27432 h 27432"/>
              <a:gd name="connsiteX10" fmla="*/ 2237084 w 3994793"/>
              <a:gd name="connsiteY10" fmla="*/ 27432 h 27432"/>
              <a:gd name="connsiteX11" fmla="*/ 1531337 w 3994793"/>
              <a:gd name="connsiteY11" fmla="*/ 27432 h 27432"/>
              <a:gd name="connsiteX12" fmla="*/ 945434 w 3994793"/>
              <a:gd name="connsiteY12" fmla="*/ 27432 h 27432"/>
              <a:gd name="connsiteX13" fmla="*/ 0 w 3994793"/>
              <a:gd name="connsiteY13" fmla="*/ 27432 h 27432"/>
              <a:gd name="connsiteX14" fmla="*/ 0 w 3994793"/>
              <a:gd name="connsiteY14"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94793" h="27432" fill="none" extrusionOk="0">
                <a:moveTo>
                  <a:pt x="0" y="0"/>
                </a:moveTo>
                <a:cubicBezTo>
                  <a:pt x="285474" y="-22732"/>
                  <a:pt x="421546" y="-1893"/>
                  <a:pt x="745695" y="0"/>
                </a:cubicBezTo>
                <a:cubicBezTo>
                  <a:pt x="1069844" y="1893"/>
                  <a:pt x="1267051" y="4066"/>
                  <a:pt x="1451441" y="0"/>
                </a:cubicBezTo>
                <a:cubicBezTo>
                  <a:pt x="1635831" y="-4066"/>
                  <a:pt x="1865269" y="3287"/>
                  <a:pt x="2157188" y="0"/>
                </a:cubicBezTo>
                <a:cubicBezTo>
                  <a:pt x="2449107" y="-3287"/>
                  <a:pt x="2473776" y="-12720"/>
                  <a:pt x="2703143" y="0"/>
                </a:cubicBezTo>
                <a:cubicBezTo>
                  <a:pt x="2932510" y="12720"/>
                  <a:pt x="3023998" y="17286"/>
                  <a:pt x="3289046" y="0"/>
                </a:cubicBezTo>
                <a:cubicBezTo>
                  <a:pt x="3554094" y="-17286"/>
                  <a:pt x="3836668" y="10296"/>
                  <a:pt x="3994793" y="0"/>
                </a:cubicBezTo>
                <a:cubicBezTo>
                  <a:pt x="3993836" y="8431"/>
                  <a:pt x="3994444" y="14612"/>
                  <a:pt x="3994793" y="27432"/>
                </a:cubicBezTo>
                <a:cubicBezTo>
                  <a:pt x="3751330" y="45147"/>
                  <a:pt x="3618521" y="7232"/>
                  <a:pt x="3328994" y="27432"/>
                </a:cubicBezTo>
                <a:cubicBezTo>
                  <a:pt x="3039467" y="47632"/>
                  <a:pt x="2908653" y="25202"/>
                  <a:pt x="2783039" y="27432"/>
                </a:cubicBezTo>
                <a:cubicBezTo>
                  <a:pt x="2657426" y="29662"/>
                  <a:pt x="2373985" y="40038"/>
                  <a:pt x="2237084" y="27432"/>
                </a:cubicBezTo>
                <a:cubicBezTo>
                  <a:pt x="2100183" y="14826"/>
                  <a:pt x="1862145" y="31781"/>
                  <a:pt x="1531337" y="27432"/>
                </a:cubicBezTo>
                <a:cubicBezTo>
                  <a:pt x="1200529" y="23083"/>
                  <a:pt x="1153029" y="12124"/>
                  <a:pt x="945434" y="27432"/>
                </a:cubicBezTo>
                <a:cubicBezTo>
                  <a:pt x="737839" y="42740"/>
                  <a:pt x="371500" y="-18970"/>
                  <a:pt x="0" y="27432"/>
                </a:cubicBezTo>
                <a:cubicBezTo>
                  <a:pt x="226" y="18208"/>
                  <a:pt x="-648" y="12891"/>
                  <a:pt x="0" y="0"/>
                </a:cubicBezTo>
                <a:close/>
              </a:path>
              <a:path w="3994793" h="27432" stroke="0" extrusionOk="0">
                <a:moveTo>
                  <a:pt x="0" y="0"/>
                </a:moveTo>
                <a:cubicBezTo>
                  <a:pt x="233202" y="14567"/>
                  <a:pt x="387388" y="28518"/>
                  <a:pt x="625851" y="0"/>
                </a:cubicBezTo>
                <a:cubicBezTo>
                  <a:pt x="864314" y="-28518"/>
                  <a:pt x="1027047" y="-26118"/>
                  <a:pt x="1171806" y="0"/>
                </a:cubicBezTo>
                <a:cubicBezTo>
                  <a:pt x="1316566" y="26118"/>
                  <a:pt x="1639655" y="-2490"/>
                  <a:pt x="1917501" y="0"/>
                </a:cubicBezTo>
                <a:cubicBezTo>
                  <a:pt x="2195348" y="2490"/>
                  <a:pt x="2328758" y="19053"/>
                  <a:pt x="2543352" y="0"/>
                </a:cubicBezTo>
                <a:cubicBezTo>
                  <a:pt x="2757946" y="-19053"/>
                  <a:pt x="3028913" y="23876"/>
                  <a:pt x="3169202" y="0"/>
                </a:cubicBezTo>
                <a:cubicBezTo>
                  <a:pt x="3309491" y="-23876"/>
                  <a:pt x="3706249" y="-31775"/>
                  <a:pt x="3994793" y="0"/>
                </a:cubicBezTo>
                <a:cubicBezTo>
                  <a:pt x="3993438" y="9524"/>
                  <a:pt x="3993591" y="13975"/>
                  <a:pt x="3994793" y="27432"/>
                </a:cubicBezTo>
                <a:cubicBezTo>
                  <a:pt x="3717302" y="841"/>
                  <a:pt x="3475105" y="20835"/>
                  <a:pt x="3328994" y="27432"/>
                </a:cubicBezTo>
                <a:cubicBezTo>
                  <a:pt x="3182883" y="34029"/>
                  <a:pt x="3048913" y="25304"/>
                  <a:pt x="2783039" y="27432"/>
                </a:cubicBezTo>
                <a:cubicBezTo>
                  <a:pt x="2517165" y="29560"/>
                  <a:pt x="2371663" y="19960"/>
                  <a:pt x="2117240" y="27432"/>
                </a:cubicBezTo>
                <a:cubicBezTo>
                  <a:pt x="1862817" y="34904"/>
                  <a:pt x="1771642" y="53179"/>
                  <a:pt x="1451441" y="27432"/>
                </a:cubicBezTo>
                <a:cubicBezTo>
                  <a:pt x="1131240" y="1685"/>
                  <a:pt x="1013354" y="33667"/>
                  <a:pt x="825591" y="27432"/>
                </a:cubicBezTo>
                <a:cubicBezTo>
                  <a:pt x="637828" y="21198"/>
                  <a:pt x="270465" y="28145"/>
                  <a:pt x="0" y="27432"/>
                </a:cubicBezTo>
                <a:cubicBezTo>
                  <a:pt x="-800" y="16780"/>
                  <a:pt x="-583" y="1291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952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46652D0-9E9E-4776-90B2-8617B1D91D16}"/>
              </a:ext>
            </a:extLst>
          </p:cNvPr>
          <p:cNvSpPr>
            <a:spLocks noGrp="1"/>
          </p:cNvSpPr>
          <p:nvPr>
            <p:ph type="title"/>
          </p:nvPr>
        </p:nvSpPr>
        <p:spPr>
          <a:xfrm>
            <a:off x="5080" y="2097"/>
            <a:ext cx="8730302" cy="1207266"/>
          </a:xfrm>
        </p:spPr>
        <p:txBody>
          <a:bodyPr anchor="b">
            <a:normAutofit/>
          </a:bodyPr>
          <a:lstStyle/>
          <a:p>
            <a:pPr>
              <a:lnSpc>
                <a:spcPct val="90000"/>
              </a:lnSpc>
            </a:pPr>
            <a:r>
              <a:rPr lang="cs-CZ" sz="4000">
                <a:ea typeface="+mj-lt"/>
                <a:cs typeface="+mj-lt"/>
              </a:rPr>
              <a:t>METODA SESTRY KENNY (DERMO-NEUROMUSKULÁRNÍ FACILITACE)</a:t>
            </a:r>
          </a:p>
          <a:p>
            <a:pPr>
              <a:lnSpc>
                <a:spcPct val="90000"/>
              </a:lnSpc>
            </a:pPr>
            <a:endParaRPr lang="cs-CZ" sz="4000"/>
          </a:p>
        </p:txBody>
      </p:sp>
      <p:sp>
        <p:nvSpPr>
          <p:cNvPr id="17"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093" y="2395391"/>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E74629"/>
          </a:solidFill>
          <a:ln w="38100" cap="rnd">
            <a:solidFill>
              <a:srgbClr val="E74629"/>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2411279C-F8DA-418D-9C6B-A501E316C14B}"/>
              </a:ext>
            </a:extLst>
          </p:cNvPr>
          <p:cNvSpPr>
            <a:spLocks noGrp="1"/>
          </p:cNvSpPr>
          <p:nvPr>
            <p:ph idx="1"/>
          </p:nvPr>
        </p:nvSpPr>
        <p:spPr>
          <a:xfrm>
            <a:off x="397625" y="1207398"/>
            <a:ext cx="7494939" cy="5436440"/>
          </a:xfrm>
        </p:spPr>
        <p:txBody>
          <a:bodyPr vert="horz" lIns="91440" tIns="45720" rIns="91440" bIns="45720" rtlCol="0" anchor="t">
            <a:normAutofit/>
          </a:bodyPr>
          <a:lstStyle/>
          <a:p>
            <a:pPr algn="just">
              <a:lnSpc>
                <a:spcPct val="100000"/>
              </a:lnSpc>
            </a:pPr>
            <a:r>
              <a:rPr lang="cs-CZ" sz="1600" b="1">
                <a:ea typeface="+mn-lt"/>
                <a:cs typeface="+mn-lt"/>
              </a:rPr>
              <a:t>Metoda léčby PERIFERNÍCH OBRN:</a:t>
            </a:r>
            <a:r>
              <a:rPr lang="cs-CZ" sz="1600">
                <a:ea typeface="+mn-lt"/>
                <a:cs typeface="+mn-lt"/>
              </a:rPr>
              <a:t> kupř. paréza n. </a:t>
            </a:r>
            <a:r>
              <a:rPr lang="cs-CZ" sz="1600" err="1">
                <a:ea typeface="+mn-lt"/>
                <a:cs typeface="+mn-lt"/>
              </a:rPr>
              <a:t>facialis</a:t>
            </a:r>
            <a:r>
              <a:rPr lang="cs-CZ" sz="1600">
                <a:ea typeface="+mn-lt"/>
                <a:cs typeface="+mn-lt"/>
              </a:rPr>
              <a:t>, úrazové parézy, parézy po </a:t>
            </a:r>
            <a:r>
              <a:rPr lang="cs-CZ" sz="1600" err="1">
                <a:ea typeface="+mn-lt"/>
                <a:cs typeface="+mn-lt"/>
              </a:rPr>
              <a:t>polyradikuloneuritidách</a:t>
            </a:r>
            <a:endParaRPr lang="cs-CZ" sz="1600">
              <a:ea typeface="+mn-lt"/>
              <a:cs typeface="+mn-lt"/>
            </a:endParaRPr>
          </a:p>
          <a:p>
            <a:pPr algn="just">
              <a:lnSpc>
                <a:spcPct val="100000"/>
              </a:lnSpc>
            </a:pPr>
            <a:r>
              <a:rPr lang="cs-CZ" sz="1600">
                <a:ea typeface="+mn-lt"/>
                <a:cs typeface="+mn-lt"/>
              </a:rPr>
              <a:t>Metoda ke svalové stimulaci pro přípravu nervosvalového systému na nácvik pohybu ve funkčně oslabeném svalu </a:t>
            </a:r>
            <a:endParaRPr lang="cs-CZ" sz="1600"/>
          </a:p>
          <a:p>
            <a:pPr algn="just">
              <a:lnSpc>
                <a:spcPct val="100000"/>
              </a:lnSpc>
            </a:pPr>
            <a:r>
              <a:rPr lang="cs-CZ" sz="1600">
                <a:ea typeface="+mn-lt"/>
                <a:cs typeface="+mn-lt"/>
              </a:rPr>
              <a:t>cvičení na analytickém základě (= cvičí se jednotlivé svaly dle svalového testu) s přidanými facilitačními prvky </a:t>
            </a:r>
          </a:p>
          <a:p>
            <a:pPr algn="just">
              <a:lnSpc>
                <a:spcPct val="100000"/>
              </a:lnSpc>
            </a:pPr>
            <a:r>
              <a:rPr lang="cs-CZ" sz="1600">
                <a:ea typeface="+mn-lt"/>
                <a:cs typeface="+mn-lt"/>
              </a:rPr>
              <a:t>u svalů se svalovou sílou stupně 0-2 dle ST: při úplné denervaci nemá význam (pokud si však nejsme jisti, stimulaci provádíme) </a:t>
            </a:r>
            <a:endParaRPr lang="cs-CZ" sz="1600"/>
          </a:p>
          <a:p>
            <a:pPr algn="just">
              <a:lnSpc>
                <a:spcPct val="100000"/>
              </a:lnSpc>
            </a:pPr>
            <a:r>
              <a:rPr lang="cs-CZ" sz="1600">
                <a:ea typeface="+mn-lt"/>
                <a:cs typeface="+mn-lt"/>
              </a:rPr>
              <a:t>Původní indikací této terapie byla téměř výhradně poliomyelitis </a:t>
            </a:r>
            <a:r>
              <a:rPr lang="cs-CZ" sz="1600" err="1">
                <a:ea typeface="+mn-lt"/>
                <a:cs typeface="+mn-lt"/>
              </a:rPr>
              <a:t>anterior</a:t>
            </a:r>
            <a:r>
              <a:rPr lang="cs-CZ" sz="1600">
                <a:ea typeface="+mn-lt"/>
                <a:cs typeface="+mn-lt"/>
              </a:rPr>
              <a:t> </a:t>
            </a:r>
            <a:r>
              <a:rPr lang="cs-CZ" sz="1600" err="1">
                <a:ea typeface="+mn-lt"/>
                <a:cs typeface="+mn-lt"/>
              </a:rPr>
              <a:t>acuta</a:t>
            </a:r>
            <a:r>
              <a:rPr lang="cs-CZ" sz="1600">
                <a:ea typeface="+mn-lt"/>
                <a:cs typeface="+mn-lt"/>
              </a:rPr>
              <a:t>, nyní u léčby periferních paréz, u silně bolestivých stavů, těžkých paréz, při zkracování měkkých tkání a sklonům k inkoordinaci. </a:t>
            </a:r>
          </a:p>
          <a:p>
            <a:pPr algn="just">
              <a:lnSpc>
                <a:spcPct val="100000"/>
              </a:lnSpc>
            </a:pPr>
            <a:r>
              <a:rPr lang="cs-CZ" sz="1600" b="1" u="sng">
                <a:ea typeface="+mn-lt"/>
                <a:cs typeface="+mn-lt"/>
              </a:rPr>
              <a:t>Sestra </a:t>
            </a:r>
            <a:r>
              <a:rPr lang="cs-CZ" sz="1600" b="1" u="sng" err="1">
                <a:ea typeface="+mn-lt"/>
                <a:cs typeface="+mn-lt"/>
              </a:rPr>
              <a:t>Kenny</a:t>
            </a:r>
            <a:r>
              <a:rPr lang="cs-CZ" sz="1600" b="1" u="sng">
                <a:ea typeface="+mn-lt"/>
                <a:cs typeface="+mn-lt"/>
              </a:rPr>
              <a:t> rozlišovala: </a:t>
            </a:r>
          </a:p>
          <a:p>
            <a:pPr lvl="1" algn="just">
              <a:lnSpc>
                <a:spcPct val="100000"/>
              </a:lnSpc>
            </a:pPr>
            <a:r>
              <a:rPr lang="cs-CZ" sz="1600" b="1">
                <a:ea typeface="+mn-lt"/>
                <a:cs typeface="+mn-lt"/>
              </a:rPr>
              <a:t>svaly denervované</a:t>
            </a:r>
            <a:r>
              <a:rPr lang="cs-CZ" sz="1600">
                <a:ea typeface="+mn-lt"/>
                <a:cs typeface="+mn-lt"/>
              </a:rPr>
              <a:t>, tzn. ty, u kterých byla porušena inervace</a:t>
            </a:r>
          </a:p>
          <a:p>
            <a:pPr lvl="1" algn="just">
              <a:lnSpc>
                <a:spcPct val="100000"/>
              </a:lnSpc>
            </a:pPr>
            <a:r>
              <a:rPr lang="cs-CZ" sz="1600" b="1">
                <a:ea typeface="+mn-lt"/>
                <a:cs typeface="+mn-lt"/>
              </a:rPr>
              <a:t>svaly </a:t>
            </a:r>
            <a:r>
              <a:rPr lang="cs-CZ" sz="1600" b="1" err="1">
                <a:ea typeface="+mn-lt"/>
                <a:cs typeface="+mn-lt"/>
              </a:rPr>
              <a:t>alienované</a:t>
            </a:r>
            <a:r>
              <a:rPr lang="cs-CZ" sz="1600">
                <a:ea typeface="+mn-lt"/>
                <a:cs typeface="+mn-lt"/>
              </a:rPr>
              <a:t> (funkční paréza z důvodu bolesti a nečinnosti)</a:t>
            </a:r>
          </a:p>
          <a:p>
            <a:pPr lvl="1" algn="just">
              <a:lnSpc>
                <a:spcPct val="100000"/>
              </a:lnSpc>
            </a:pPr>
            <a:r>
              <a:rPr lang="cs-CZ" sz="1600" b="1">
                <a:ea typeface="+mn-lt"/>
                <a:cs typeface="+mn-lt"/>
              </a:rPr>
              <a:t>svaly postižené spasmem</a:t>
            </a:r>
          </a:p>
          <a:p>
            <a:pPr lvl="1" algn="just">
              <a:lnSpc>
                <a:spcPct val="100000"/>
              </a:lnSpc>
            </a:pPr>
            <a:r>
              <a:rPr lang="cs-CZ" sz="1600">
                <a:ea typeface="+mn-lt"/>
                <a:cs typeface="+mn-lt"/>
              </a:rPr>
              <a:t>Kromě těchto svalů se věnuje tkáním okolo postižených svalů (podkoží, fascie, vazy, kůže apod.), obnovení pohybových stereotypů a tréninku koordinace</a:t>
            </a:r>
            <a:endParaRPr lang="cs-CZ" sz="1600"/>
          </a:p>
          <a:p>
            <a:pPr lvl="1" algn="just">
              <a:lnSpc>
                <a:spcPct val="100000"/>
              </a:lnSpc>
            </a:pPr>
            <a:endParaRPr lang="cs-CZ" sz="1600"/>
          </a:p>
        </p:txBody>
      </p:sp>
      <p:pic>
        <p:nvPicPr>
          <p:cNvPr id="6" name="Obrázek 6">
            <a:extLst>
              <a:ext uri="{FF2B5EF4-FFF2-40B4-BE49-F238E27FC236}">
                <a16:creationId xmlns:a16="http://schemas.microsoft.com/office/drawing/2014/main" id="{975BA7B7-145A-4E34-9219-46C4682CEEAF}"/>
              </a:ext>
            </a:extLst>
          </p:cNvPr>
          <p:cNvPicPr>
            <a:picLocks noChangeAspect="1"/>
          </p:cNvPicPr>
          <p:nvPr/>
        </p:nvPicPr>
        <p:blipFill rotWithShape="1">
          <a:blip r:embed="rId2"/>
          <a:srcRect l="12409" r="7840"/>
          <a:stretch/>
        </p:blipFill>
        <p:spPr>
          <a:xfrm>
            <a:off x="8141399" y="10"/>
            <a:ext cx="4050601" cy="6857990"/>
          </a:xfrm>
          <a:custGeom>
            <a:avLst/>
            <a:gdLst/>
            <a:ahLst/>
            <a:cxnLst/>
            <a:rect l="l" t="t" r="r" b="b"/>
            <a:pathLst>
              <a:path w="4050601" h="6858000">
                <a:moveTo>
                  <a:pt x="26697" y="0"/>
                </a:moveTo>
                <a:lnTo>
                  <a:pt x="4050601" y="0"/>
                </a:lnTo>
                <a:lnTo>
                  <a:pt x="4050601" y="6858000"/>
                </a:lnTo>
                <a:lnTo>
                  <a:pt x="28376" y="6858000"/>
                </a:lnTo>
                <a:lnTo>
                  <a:pt x="28782" y="6851321"/>
                </a:lnTo>
                <a:cubicBezTo>
                  <a:pt x="31911" y="6730915"/>
                  <a:pt x="35027" y="6610471"/>
                  <a:pt x="38157" y="6489990"/>
                </a:cubicBezTo>
                <a:cubicBezTo>
                  <a:pt x="38284" y="6484913"/>
                  <a:pt x="39171" y="6479963"/>
                  <a:pt x="39171" y="6474886"/>
                </a:cubicBezTo>
                <a:cubicBezTo>
                  <a:pt x="48166" y="6361042"/>
                  <a:pt x="53107" y="6247198"/>
                  <a:pt x="18899" y="6136019"/>
                </a:cubicBezTo>
                <a:cubicBezTo>
                  <a:pt x="15871" y="6125573"/>
                  <a:pt x="14262" y="6114773"/>
                  <a:pt x="14084" y="6103909"/>
                </a:cubicBezTo>
                <a:cubicBezTo>
                  <a:pt x="12413" y="6006983"/>
                  <a:pt x="16644" y="5910056"/>
                  <a:pt x="26754" y="5813650"/>
                </a:cubicBezTo>
                <a:cubicBezTo>
                  <a:pt x="31949" y="5754507"/>
                  <a:pt x="26754" y="5694475"/>
                  <a:pt x="43478" y="5635967"/>
                </a:cubicBezTo>
                <a:cubicBezTo>
                  <a:pt x="50864" y="5606890"/>
                  <a:pt x="55109" y="5577103"/>
                  <a:pt x="56147" y="5547125"/>
                </a:cubicBezTo>
                <a:cubicBezTo>
                  <a:pt x="59948" y="5474529"/>
                  <a:pt x="38537" y="5406248"/>
                  <a:pt x="18139" y="5337713"/>
                </a:cubicBezTo>
                <a:cubicBezTo>
                  <a:pt x="7370" y="5301414"/>
                  <a:pt x="-5426" y="5264355"/>
                  <a:pt x="2429" y="5226280"/>
                </a:cubicBezTo>
                <a:cubicBezTo>
                  <a:pt x="16707" y="5167720"/>
                  <a:pt x="24854" y="5107828"/>
                  <a:pt x="26754" y="5047581"/>
                </a:cubicBezTo>
                <a:cubicBezTo>
                  <a:pt x="26754" y="5004937"/>
                  <a:pt x="16365" y="4963181"/>
                  <a:pt x="20039" y="4920664"/>
                </a:cubicBezTo>
                <a:cubicBezTo>
                  <a:pt x="28211" y="4838181"/>
                  <a:pt x="30238" y="4755203"/>
                  <a:pt x="26121" y="4672415"/>
                </a:cubicBezTo>
                <a:cubicBezTo>
                  <a:pt x="26095" y="4639315"/>
                  <a:pt x="29846" y="4606317"/>
                  <a:pt x="37270" y="4574054"/>
                </a:cubicBezTo>
                <a:cubicBezTo>
                  <a:pt x="46506" y="4517120"/>
                  <a:pt x="48419" y="4459246"/>
                  <a:pt x="42971" y="4401829"/>
                </a:cubicBezTo>
                <a:cubicBezTo>
                  <a:pt x="37016" y="4335324"/>
                  <a:pt x="19279" y="4269835"/>
                  <a:pt x="14845" y="4203331"/>
                </a:cubicBezTo>
                <a:cubicBezTo>
                  <a:pt x="7876" y="4093167"/>
                  <a:pt x="17759" y="3983003"/>
                  <a:pt x="27514" y="3873347"/>
                </a:cubicBezTo>
                <a:cubicBezTo>
                  <a:pt x="35116" y="3803010"/>
                  <a:pt x="37143" y="3732178"/>
                  <a:pt x="33596" y="3661523"/>
                </a:cubicBezTo>
                <a:cubicBezTo>
                  <a:pt x="29161" y="3605426"/>
                  <a:pt x="22193" y="3549329"/>
                  <a:pt x="20926" y="3493232"/>
                </a:cubicBezTo>
                <a:cubicBezTo>
                  <a:pt x="18646" y="3392967"/>
                  <a:pt x="19532" y="3292703"/>
                  <a:pt x="25360" y="3192439"/>
                </a:cubicBezTo>
                <a:cubicBezTo>
                  <a:pt x="28274" y="3142180"/>
                  <a:pt x="32962" y="3092429"/>
                  <a:pt x="34989" y="3041789"/>
                </a:cubicBezTo>
                <a:cubicBezTo>
                  <a:pt x="37016" y="2991149"/>
                  <a:pt x="41071" y="2940002"/>
                  <a:pt x="29542" y="2890377"/>
                </a:cubicBezTo>
                <a:cubicBezTo>
                  <a:pt x="10030" y="2805978"/>
                  <a:pt x="24347" y="2721959"/>
                  <a:pt x="28528" y="2637813"/>
                </a:cubicBezTo>
                <a:cubicBezTo>
                  <a:pt x="31062" y="2585523"/>
                  <a:pt x="46266" y="2531964"/>
                  <a:pt x="32836" y="2481198"/>
                </a:cubicBezTo>
                <a:cubicBezTo>
                  <a:pt x="11677" y="2401621"/>
                  <a:pt x="25487" y="2323694"/>
                  <a:pt x="32836" y="2245386"/>
                </a:cubicBezTo>
                <a:cubicBezTo>
                  <a:pt x="41311" y="2171280"/>
                  <a:pt x="39816" y="2096361"/>
                  <a:pt x="28401" y="2022648"/>
                </a:cubicBezTo>
                <a:cubicBezTo>
                  <a:pt x="14084" y="1949518"/>
                  <a:pt x="14084" y="1874307"/>
                  <a:pt x="28401" y="1801178"/>
                </a:cubicBezTo>
                <a:cubicBezTo>
                  <a:pt x="40260" y="1740816"/>
                  <a:pt x="41628" y="1678868"/>
                  <a:pt x="32455" y="1618037"/>
                </a:cubicBezTo>
                <a:cubicBezTo>
                  <a:pt x="26247" y="1574505"/>
                  <a:pt x="15098" y="1531226"/>
                  <a:pt x="13578" y="1487694"/>
                </a:cubicBezTo>
                <a:cubicBezTo>
                  <a:pt x="10436" y="1396656"/>
                  <a:pt x="12298" y="1305517"/>
                  <a:pt x="19153" y="1214696"/>
                </a:cubicBezTo>
                <a:cubicBezTo>
                  <a:pt x="27134" y="1111259"/>
                  <a:pt x="42464" y="1008202"/>
                  <a:pt x="31822" y="904004"/>
                </a:cubicBezTo>
                <a:cubicBezTo>
                  <a:pt x="28148" y="868213"/>
                  <a:pt x="20673" y="832549"/>
                  <a:pt x="19913" y="796632"/>
                </a:cubicBezTo>
                <a:cubicBezTo>
                  <a:pt x="18266" y="729366"/>
                  <a:pt x="17505" y="662989"/>
                  <a:pt x="21306" y="593565"/>
                </a:cubicBezTo>
                <a:cubicBezTo>
                  <a:pt x="25107" y="524142"/>
                  <a:pt x="39550" y="453703"/>
                  <a:pt x="29795" y="385549"/>
                </a:cubicBezTo>
                <a:cubicBezTo>
                  <a:pt x="20039" y="317394"/>
                  <a:pt x="26374" y="250382"/>
                  <a:pt x="32709" y="183497"/>
                </a:cubicBezTo>
                <a:cubicBezTo>
                  <a:pt x="35750" y="151705"/>
                  <a:pt x="37809" y="120261"/>
                  <a:pt x="37254" y="88945"/>
                </a:cubicBezTo>
                <a:close/>
              </a:path>
            </a:pathLst>
          </a:custGeom>
        </p:spPr>
      </p:pic>
    </p:spTree>
    <p:extLst>
      <p:ext uri="{BB962C8B-B14F-4D97-AF65-F5344CB8AC3E}">
        <p14:creationId xmlns:p14="http://schemas.microsoft.com/office/powerpoint/2010/main" val="4278459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E74629"/>
          </a:solidFill>
          <a:ln w="8199" cap="flat">
            <a:noFill/>
            <a:prstDash val="solid"/>
            <a:miter/>
          </a:ln>
        </p:spPr>
        <p:txBody>
          <a:bodyPr rtlCol="0" anchor="ctr"/>
          <a:lstStyle/>
          <a:p>
            <a:endParaRPr lang="en-US"/>
          </a:p>
        </p:txBody>
      </p:sp>
      <p:sp>
        <p:nvSpPr>
          <p:cNvPr id="2" name="Nadpis 1">
            <a:extLst>
              <a:ext uri="{FF2B5EF4-FFF2-40B4-BE49-F238E27FC236}">
                <a16:creationId xmlns:a16="http://schemas.microsoft.com/office/drawing/2014/main" id="{B4EC8143-B750-4012-A204-B0C0FE118A5D}"/>
              </a:ext>
            </a:extLst>
          </p:cNvPr>
          <p:cNvSpPr>
            <a:spLocks noGrp="1"/>
          </p:cNvSpPr>
          <p:nvPr>
            <p:ph type="title"/>
          </p:nvPr>
        </p:nvSpPr>
        <p:spPr>
          <a:xfrm>
            <a:off x="838200" y="401221"/>
            <a:ext cx="10515600" cy="1348065"/>
          </a:xfrm>
        </p:spPr>
        <p:txBody>
          <a:bodyPr>
            <a:normAutofit/>
          </a:bodyPr>
          <a:lstStyle/>
          <a:p>
            <a:r>
              <a:rPr lang="cs-CZ" sz="6800">
                <a:solidFill>
                  <a:schemeClr val="bg1"/>
                </a:solidFill>
              </a:rPr>
              <a:t>KENNY DŮLEŽITÉ POJMY 1</a:t>
            </a:r>
          </a:p>
        </p:txBody>
      </p:sp>
      <p:sp>
        <p:nvSpPr>
          <p:cNvPr id="3" name="Zástupný obsah 2">
            <a:extLst>
              <a:ext uri="{FF2B5EF4-FFF2-40B4-BE49-F238E27FC236}">
                <a16:creationId xmlns:a16="http://schemas.microsoft.com/office/drawing/2014/main" id="{2B7167D4-40B6-46E1-A3A4-D0D83DE3A6C0}"/>
              </a:ext>
            </a:extLst>
          </p:cNvPr>
          <p:cNvSpPr>
            <a:spLocks noGrp="1"/>
          </p:cNvSpPr>
          <p:nvPr>
            <p:ph idx="1"/>
          </p:nvPr>
        </p:nvSpPr>
        <p:spPr>
          <a:xfrm>
            <a:off x="838200" y="2251971"/>
            <a:ext cx="11081326" cy="4213628"/>
          </a:xfrm>
        </p:spPr>
        <p:txBody>
          <a:bodyPr vert="horz" lIns="91440" tIns="45720" rIns="91440" bIns="45720" rtlCol="0" anchor="t">
            <a:normAutofit/>
          </a:bodyPr>
          <a:lstStyle/>
          <a:p>
            <a:pPr marL="0" indent="0" algn="just">
              <a:lnSpc>
                <a:spcPct val="100000"/>
              </a:lnSpc>
              <a:buNone/>
            </a:pPr>
            <a:endParaRPr lang="cs-CZ" sz="1500">
              <a:ea typeface="+mn-lt"/>
              <a:cs typeface="+mn-lt"/>
            </a:endParaRPr>
          </a:p>
          <a:p>
            <a:pPr algn="just">
              <a:lnSpc>
                <a:spcPct val="100000"/>
              </a:lnSpc>
            </a:pPr>
            <a:r>
              <a:rPr lang="cs-CZ" sz="1500" b="1" u="sng">
                <a:ea typeface="+mn-lt"/>
                <a:cs typeface="+mn-lt"/>
              </a:rPr>
              <a:t>Stimulace:</a:t>
            </a:r>
            <a:r>
              <a:rPr lang="cs-CZ" sz="1500">
                <a:ea typeface="+mn-lt"/>
                <a:cs typeface="+mn-lt"/>
              </a:rPr>
              <a:t> </a:t>
            </a:r>
            <a:endParaRPr lang="en-US" sz="1500">
              <a:ea typeface="+mn-lt"/>
              <a:cs typeface="+mn-lt"/>
            </a:endParaRPr>
          </a:p>
          <a:p>
            <a:pPr algn="just">
              <a:lnSpc>
                <a:spcPct val="100000"/>
              </a:lnSpc>
            </a:pPr>
            <a:r>
              <a:rPr lang="cs-CZ" sz="1500">
                <a:ea typeface="+mn-lt"/>
                <a:cs typeface="+mn-lt"/>
              </a:rPr>
              <a:t>je drobný chvějivý pohyb, který probouzí k činnosti nervová zakončení ve svalech a šlachách. </a:t>
            </a:r>
            <a:endParaRPr lang="en-US" sz="1500">
              <a:ea typeface="+mn-lt"/>
              <a:cs typeface="+mn-lt"/>
            </a:endParaRPr>
          </a:p>
          <a:p>
            <a:pPr algn="just">
              <a:lnSpc>
                <a:spcPct val="100000"/>
              </a:lnSpc>
            </a:pPr>
            <a:r>
              <a:rPr lang="cs-CZ" sz="1500">
                <a:ea typeface="+mn-lt"/>
                <a:cs typeface="+mn-lt"/>
              </a:rPr>
              <a:t>Provádíme ho pasivně přesně v rozsahu fyziologického pohybu. </a:t>
            </a:r>
            <a:endParaRPr lang="en-US" sz="1500">
              <a:ea typeface="+mn-lt"/>
              <a:cs typeface="+mn-lt"/>
            </a:endParaRPr>
          </a:p>
          <a:p>
            <a:pPr algn="just">
              <a:lnSpc>
                <a:spcPct val="100000"/>
              </a:lnSpc>
            </a:pPr>
            <a:r>
              <a:rPr lang="cs-CZ" sz="1500">
                <a:ea typeface="+mn-lt"/>
                <a:cs typeface="+mn-lt"/>
              </a:rPr>
              <a:t>Stimulace probouzí k činnosti nervová zakončení ve svalech, ve šlachách a v kloubech. Stimulační úkony mají veliký význam (pokud jsou časně použité) pro ochrnutý sval. </a:t>
            </a:r>
            <a:endParaRPr lang="en-US" sz="1500">
              <a:ea typeface="+mn-lt"/>
              <a:cs typeface="+mn-lt"/>
            </a:endParaRPr>
          </a:p>
          <a:p>
            <a:pPr algn="just">
              <a:lnSpc>
                <a:spcPct val="100000"/>
              </a:lnSpc>
            </a:pPr>
            <a:r>
              <a:rPr lang="cs-CZ" sz="1500">
                <a:ea typeface="+mn-lt"/>
                <a:cs typeface="+mn-lt"/>
              </a:rPr>
              <a:t>Používáme je u svalů o síle 0-2- dle svalového testu </a:t>
            </a:r>
            <a:endParaRPr lang="en-US" sz="1500">
              <a:ea typeface="+mn-lt"/>
              <a:cs typeface="+mn-lt"/>
            </a:endParaRPr>
          </a:p>
          <a:p>
            <a:pPr algn="just">
              <a:lnSpc>
                <a:spcPct val="100000"/>
              </a:lnSpc>
            </a:pPr>
            <a:r>
              <a:rPr lang="cs-CZ" sz="1500" b="1" u="sng">
                <a:ea typeface="+mn-lt"/>
                <a:cs typeface="+mn-lt"/>
              </a:rPr>
              <a:t>Pojem indikace:</a:t>
            </a:r>
            <a:r>
              <a:rPr lang="cs-CZ" sz="1500">
                <a:ea typeface="+mn-lt"/>
                <a:cs typeface="+mn-lt"/>
              </a:rPr>
              <a:t> </a:t>
            </a:r>
            <a:endParaRPr lang="en-US" sz="1500">
              <a:ea typeface="+mn-lt"/>
              <a:cs typeface="+mn-lt"/>
            </a:endParaRPr>
          </a:p>
          <a:p>
            <a:pPr algn="just">
              <a:lnSpc>
                <a:spcPct val="100000"/>
              </a:lnSpc>
            </a:pPr>
            <a:r>
              <a:rPr lang="cs-CZ" sz="1500">
                <a:ea typeface="+mn-lt"/>
                <a:cs typeface="+mn-lt"/>
              </a:rPr>
              <a:t>= uvědomění pacienta o přesně prováděném pohybu a o svalu, který má tento pohyb provést. </a:t>
            </a:r>
            <a:endParaRPr lang="en-US" sz="1500">
              <a:ea typeface="+mn-lt"/>
              <a:cs typeface="+mn-lt"/>
            </a:endParaRPr>
          </a:p>
          <a:p>
            <a:pPr algn="just">
              <a:lnSpc>
                <a:spcPct val="100000"/>
              </a:lnSpc>
            </a:pPr>
            <a:r>
              <a:rPr lang="cs-CZ" sz="1500">
                <a:ea typeface="+mn-lt"/>
                <a:cs typeface="+mn-lt"/>
              </a:rPr>
              <a:t>po několikrát opakovaném (6 – 10x) stimulačním pohybu ukážeme nemocnému místo uložení svalu, špičkami prstů naznačíme východisko kontrakce od úponové šlachy k začátku svalu, čímž zároveň dráždíme proprioreceptory v kůži.</a:t>
            </a:r>
          </a:p>
          <a:p>
            <a:pPr algn="just">
              <a:lnSpc>
                <a:spcPct val="100000"/>
              </a:lnSpc>
            </a:pPr>
            <a:r>
              <a:rPr lang="cs-CZ" sz="1500">
                <a:ea typeface="+mn-lt"/>
                <a:cs typeface="+mn-lt"/>
              </a:rPr>
              <a:t>Nemocný má být poučen o tom, že musí mít cvičenou část zcela relaxovánu a že se musí na pohyb soustředit.</a:t>
            </a:r>
          </a:p>
          <a:p>
            <a:pPr algn="just">
              <a:lnSpc>
                <a:spcPct val="100000"/>
              </a:lnSpc>
            </a:pPr>
            <a:endParaRPr lang="cs-CZ" sz="1500"/>
          </a:p>
        </p:txBody>
      </p:sp>
    </p:spTree>
    <p:extLst>
      <p:ext uri="{BB962C8B-B14F-4D97-AF65-F5344CB8AC3E}">
        <p14:creationId xmlns:p14="http://schemas.microsoft.com/office/powerpoint/2010/main" val="1050711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711112-267D-4546-BB11-7D11D4D1FDB9}"/>
              </a:ext>
            </a:extLst>
          </p:cNvPr>
          <p:cNvSpPr>
            <a:spLocks noGrp="1"/>
          </p:cNvSpPr>
          <p:nvPr>
            <p:ph type="title"/>
          </p:nvPr>
        </p:nvSpPr>
        <p:spPr/>
        <p:txBody>
          <a:bodyPr/>
          <a:lstStyle/>
          <a:p>
            <a:r>
              <a:rPr lang="cs-CZ">
                <a:ea typeface="+mj-lt"/>
                <a:cs typeface="+mj-lt"/>
              </a:rPr>
              <a:t>KENNY DŮLEŽITÉ POJMY 2</a:t>
            </a:r>
            <a:endParaRPr lang="cs-CZ"/>
          </a:p>
        </p:txBody>
      </p:sp>
      <p:sp>
        <p:nvSpPr>
          <p:cNvPr id="3" name="Zástupný obsah 2">
            <a:extLst>
              <a:ext uri="{FF2B5EF4-FFF2-40B4-BE49-F238E27FC236}">
                <a16:creationId xmlns:a16="http://schemas.microsoft.com/office/drawing/2014/main" id="{245C4AFF-B8B6-48E0-A8BD-6B15B5FECB7B}"/>
              </a:ext>
            </a:extLst>
          </p:cNvPr>
          <p:cNvSpPr>
            <a:spLocks noGrp="1"/>
          </p:cNvSpPr>
          <p:nvPr>
            <p:ph idx="1"/>
          </p:nvPr>
        </p:nvSpPr>
        <p:spPr/>
        <p:txBody>
          <a:bodyPr vert="horz" lIns="91440" tIns="45720" rIns="91440" bIns="45720" rtlCol="0" anchor="t">
            <a:normAutofit fontScale="85000" lnSpcReduction="10000"/>
          </a:bodyPr>
          <a:lstStyle/>
          <a:p>
            <a:pPr algn="just"/>
            <a:r>
              <a:rPr lang="cs-CZ" b="1" u="sng">
                <a:ea typeface="+mn-lt"/>
                <a:cs typeface="+mn-lt"/>
              </a:rPr>
              <a:t>Reedukace:</a:t>
            </a:r>
            <a:r>
              <a:rPr lang="cs-CZ">
                <a:ea typeface="+mn-lt"/>
                <a:cs typeface="+mn-lt"/>
              </a:rPr>
              <a:t> </a:t>
            </a:r>
            <a:endParaRPr lang="cs-CZ"/>
          </a:p>
          <a:p>
            <a:pPr algn="just"/>
            <a:r>
              <a:rPr lang="cs-CZ">
                <a:ea typeface="+mn-lt"/>
                <a:cs typeface="+mn-lt"/>
              </a:rPr>
              <a:t>= je provedení aktivního pohybu, při kterém sledujeme správnou koordinaci svalové kontrakce a obnovování pohybových stereotypů. </a:t>
            </a:r>
          </a:p>
          <a:p>
            <a:pPr algn="just"/>
            <a:r>
              <a:rPr lang="cs-CZ">
                <a:ea typeface="+mn-lt"/>
                <a:cs typeface="+mn-lt"/>
              </a:rPr>
              <a:t>Když si pacient pohyb uvědomí, vyzveme ho, aby se pokusil provést pohyb s námi. Jelikož se jedná o svaly slabé, pohyb provádíme buďto stále pasivně (při síle 0 nebo 1 svalového testu) nebo s dopomocí (při síle 2 svalového testu). </a:t>
            </a:r>
            <a:endParaRPr lang="cs-CZ"/>
          </a:p>
          <a:p>
            <a:pPr algn="just"/>
            <a:r>
              <a:rPr lang="cs-CZ">
                <a:ea typeface="+mn-lt"/>
                <a:cs typeface="+mn-lt"/>
              </a:rPr>
              <a:t>Je důležité sledovat okolní svaly – hlavně synergisty pohybu – aby zůstaly zcela relaxovány. Jinak bychom nacvičovali substituce a inkoordinace. Protože se slabý sval unaví rychleji, provedeme každým svalem cvik pouze 2 – 3x.</a:t>
            </a:r>
          </a:p>
          <a:p>
            <a:pPr algn="just"/>
            <a:r>
              <a:rPr lang="cs-CZ">
                <a:ea typeface="+mn-lt"/>
                <a:cs typeface="+mn-lt"/>
              </a:rPr>
              <a:t>Pokud se při aktivním cvičení objeví inkoordinace a nedaří se ji odstranit, na několik dní následuje návrat pouze k pasivním pohybům. </a:t>
            </a:r>
            <a:endParaRPr lang="en-US">
              <a:ea typeface="+mn-lt"/>
              <a:cs typeface="+mn-lt"/>
            </a:endParaRPr>
          </a:p>
          <a:p>
            <a:pPr algn="just"/>
            <a:r>
              <a:rPr lang="cs-CZ">
                <a:ea typeface="+mn-lt"/>
                <a:cs typeface="+mn-lt"/>
              </a:rPr>
              <a:t>Při terapii se cvičí každá svalová skupina zvlášť. Neklade se opor, neboť je snaha o co nejpřesnější provedení pohybu! </a:t>
            </a:r>
          </a:p>
          <a:p>
            <a:pPr algn="just"/>
            <a:endParaRPr lang="cs-CZ"/>
          </a:p>
        </p:txBody>
      </p:sp>
    </p:spTree>
    <p:extLst>
      <p:ext uri="{BB962C8B-B14F-4D97-AF65-F5344CB8AC3E}">
        <p14:creationId xmlns:p14="http://schemas.microsoft.com/office/powerpoint/2010/main" val="1819030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6E65D4-1B80-4945-A8CC-7A8B7D2DA9EE}"/>
              </a:ext>
            </a:extLst>
          </p:cNvPr>
          <p:cNvSpPr>
            <a:spLocks noGrp="1"/>
          </p:cNvSpPr>
          <p:nvPr>
            <p:ph type="title"/>
          </p:nvPr>
        </p:nvSpPr>
        <p:spPr/>
        <p:txBody>
          <a:bodyPr/>
          <a:lstStyle/>
          <a:p>
            <a:r>
              <a:rPr lang="cs-CZ"/>
              <a:t>KENNY PRAKTICKÉ PROVEDENÍ</a:t>
            </a:r>
          </a:p>
        </p:txBody>
      </p:sp>
      <p:sp>
        <p:nvSpPr>
          <p:cNvPr id="3" name="Zástupný obsah 2">
            <a:extLst>
              <a:ext uri="{FF2B5EF4-FFF2-40B4-BE49-F238E27FC236}">
                <a16:creationId xmlns:a16="http://schemas.microsoft.com/office/drawing/2014/main" id="{EA8EE9D6-88A4-4303-8E12-96F5AB43774C}"/>
              </a:ext>
            </a:extLst>
          </p:cNvPr>
          <p:cNvSpPr>
            <a:spLocks noGrp="1"/>
          </p:cNvSpPr>
          <p:nvPr>
            <p:ph idx="1"/>
          </p:nvPr>
        </p:nvSpPr>
        <p:spPr>
          <a:xfrm>
            <a:off x="838200" y="1848566"/>
            <a:ext cx="10977418" cy="4771505"/>
          </a:xfrm>
        </p:spPr>
        <p:txBody>
          <a:bodyPr vert="horz" lIns="91440" tIns="45720" rIns="91440" bIns="45720" rtlCol="0" anchor="t">
            <a:normAutofit/>
          </a:bodyPr>
          <a:lstStyle/>
          <a:p>
            <a:pPr algn="just"/>
            <a:r>
              <a:rPr lang="cs-CZ" sz="1600">
                <a:highlight>
                  <a:srgbClr val="FFFF00"/>
                </a:highlight>
                <a:ea typeface="+mn-lt"/>
                <a:cs typeface="+mn-lt"/>
              </a:rPr>
              <a:t>1. Aplikace klidu</a:t>
            </a:r>
            <a:r>
              <a:rPr lang="cs-CZ" sz="1600">
                <a:ea typeface="+mn-lt"/>
                <a:cs typeface="+mn-lt"/>
              </a:rPr>
              <a:t> – v akutním stadiu onemocnění </a:t>
            </a:r>
            <a:endParaRPr lang="cs-CZ" sz="1600"/>
          </a:p>
          <a:p>
            <a:pPr algn="just"/>
            <a:r>
              <a:rPr lang="cs-CZ" sz="1600">
                <a:highlight>
                  <a:srgbClr val="FFFF00"/>
                </a:highlight>
                <a:ea typeface="+mn-lt"/>
                <a:cs typeface="+mn-lt"/>
              </a:rPr>
              <a:t>2. Aplikace dlah</a:t>
            </a:r>
            <a:r>
              <a:rPr lang="cs-CZ" sz="1600">
                <a:ea typeface="+mn-lt"/>
                <a:cs typeface="+mn-lt"/>
              </a:rPr>
              <a:t> – v akutním stadiu s cílem ovlivnit kontraktury </a:t>
            </a:r>
          </a:p>
          <a:p>
            <a:pPr algn="just"/>
            <a:r>
              <a:rPr lang="cs-CZ" sz="1600">
                <a:highlight>
                  <a:srgbClr val="FFFF00"/>
                </a:highlight>
                <a:ea typeface="+mn-lt"/>
                <a:cs typeface="+mn-lt"/>
              </a:rPr>
              <a:t>3. Horké zábaly</a:t>
            </a:r>
            <a:r>
              <a:rPr lang="cs-CZ" sz="1600">
                <a:ea typeface="+mn-lt"/>
                <a:cs typeface="+mn-lt"/>
              </a:rPr>
              <a:t> – aplikace vlhkého tepla, slouží k utlumení bolesti a uvolnění svalových spasmů </a:t>
            </a:r>
          </a:p>
          <a:p>
            <a:pPr algn="just"/>
            <a:r>
              <a:rPr lang="cs-CZ" sz="1600">
                <a:highlight>
                  <a:srgbClr val="FFFF00"/>
                </a:highlight>
                <a:ea typeface="+mn-lt"/>
                <a:cs typeface="+mn-lt"/>
              </a:rPr>
              <a:t>4. Manuální protahování měkkých tkání</a:t>
            </a:r>
            <a:r>
              <a:rPr lang="cs-CZ" sz="1600">
                <a:ea typeface="+mn-lt"/>
                <a:cs typeface="+mn-lt"/>
              </a:rPr>
              <a:t> – za účelem navrácení normální délky periferním tkáním </a:t>
            </a:r>
          </a:p>
          <a:p>
            <a:pPr algn="just"/>
            <a:r>
              <a:rPr lang="cs-CZ" sz="1600">
                <a:highlight>
                  <a:srgbClr val="FFFF00"/>
                </a:highlight>
                <a:ea typeface="+mn-lt"/>
                <a:cs typeface="+mn-lt"/>
              </a:rPr>
              <a:t>5. Polohování</a:t>
            </a:r>
            <a:r>
              <a:rPr lang="cs-CZ" sz="1600">
                <a:ea typeface="+mn-lt"/>
                <a:cs typeface="+mn-lt"/>
              </a:rPr>
              <a:t> – slouží k prevenci zkracování svalů a k zajištění fyziologické polohy jednotlivých segmentů </a:t>
            </a:r>
          </a:p>
          <a:p>
            <a:pPr algn="just"/>
            <a:r>
              <a:rPr lang="cs-CZ" sz="1600">
                <a:highlight>
                  <a:srgbClr val="FFFF00"/>
                </a:highlight>
                <a:ea typeface="+mn-lt"/>
                <a:cs typeface="+mn-lt"/>
              </a:rPr>
              <a:t>6. Stimulace</a:t>
            </a:r>
            <a:r>
              <a:rPr lang="cs-CZ" sz="1600">
                <a:ea typeface="+mn-lt"/>
                <a:cs typeface="+mn-lt"/>
              </a:rPr>
              <a:t> – připravuje nervosvalový systém na nácvik pohybu ve funkčně oslabeném svalu. Jde o facilitační manévr. Začíná se pasivním protažením svalu, který má být stimulován, to způsobuje zvýšení dráždivosti motoneuronů </a:t>
            </a:r>
            <a:r>
              <a:rPr lang="cs-CZ" sz="1600" err="1">
                <a:ea typeface="+mn-lt"/>
                <a:cs typeface="+mn-lt"/>
              </a:rPr>
              <a:t>inervujících</a:t>
            </a:r>
            <a:r>
              <a:rPr lang="cs-CZ" sz="1600">
                <a:ea typeface="+mn-lt"/>
                <a:cs typeface="+mn-lt"/>
              </a:rPr>
              <a:t> daný sval, prostřednictvím signalizace ze svalových vřetének. Následuje přibližování úponů svalu rychlými chvějivými pohyby, to způsobuje dráždění motoneuronů antagonistické svalové skupiny. Dále provádíme opětované pasivní protažení svalu, to vytváří všechny předpoklady pro maximální facilitační účinek na motoneurony </a:t>
            </a:r>
            <a:r>
              <a:rPr lang="cs-CZ" sz="1600" err="1">
                <a:ea typeface="+mn-lt"/>
                <a:cs typeface="+mn-lt"/>
              </a:rPr>
              <a:t>inervující</a:t>
            </a:r>
            <a:r>
              <a:rPr lang="cs-CZ" sz="1600">
                <a:ea typeface="+mn-lt"/>
                <a:cs typeface="+mn-lt"/>
              </a:rPr>
              <a:t> stimulovaný sval. </a:t>
            </a:r>
          </a:p>
          <a:p>
            <a:pPr algn="just"/>
            <a:r>
              <a:rPr lang="cs-CZ" sz="1600">
                <a:highlight>
                  <a:srgbClr val="FFFF00"/>
                </a:highlight>
                <a:ea typeface="+mn-lt"/>
                <a:cs typeface="+mn-lt"/>
              </a:rPr>
              <a:t>7. Indikace a slovní instrukce </a:t>
            </a:r>
            <a:r>
              <a:rPr lang="cs-CZ" sz="1600">
                <a:ea typeface="+mn-lt"/>
                <a:cs typeface="+mn-lt"/>
              </a:rPr>
              <a:t>– přispívá k logickému doplnění účinku stimulace. Terapeut svým prstem ukáže místa úponů svalu a směr kontrakce, pacient tuto indikaci sleduje zrakem </a:t>
            </a:r>
          </a:p>
          <a:p>
            <a:pPr algn="just"/>
            <a:r>
              <a:rPr lang="cs-CZ" sz="1600">
                <a:highlight>
                  <a:srgbClr val="FFFF00"/>
                </a:highlight>
                <a:ea typeface="+mn-lt"/>
                <a:cs typeface="+mn-lt"/>
              </a:rPr>
              <a:t>8. Reedukace </a:t>
            </a:r>
            <a:r>
              <a:rPr lang="cs-CZ" sz="1600">
                <a:ea typeface="+mn-lt"/>
                <a:cs typeface="+mn-lt"/>
              </a:rPr>
              <a:t>– představuje nácvik pohybu. Podle míry zachované funkce se provádí buď pasivními, nebo aktivními pohyby. Pohyby jsou prováděny pomalu a plynule.</a:t>
            </a:r>
            <a:endParaRPr lang="cs-CZ" sz="1600"/>
          </a:p>
        </p:txBody>
      </p:sp>
    </p:spTree>
    <p:extLst>
      <p:ext uri="{BB962C8B-B14F-4D97-AF65-F5344CB8AC3E}">
        <p14:creationId xmlns:p14="http://schemas.microsoft.com/office/powerpoint/2010/main" val="133373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238EF8-958F-44B2-B1AC-A4A978A4E44B}"/>
              </a:ext>
            </a:extLst>
          </p:cNvPr>
          <p:cNvSpPr>
            <a:spLocks noGrp="1"/>
          </p:cNvSpPr>
          <p:nvPr>
            <p:ph type="title"/>
          </p:nvPr>
        </p:nvSpPr>
        <p:spPr>
          <a:xfrm>
            <a:off x="838200" y="203489"/>
            <a:ext cx="10515600" cy="471200"/>
          </a:xfrm>
        </p:spPr>
        <p:txBody>
          <a:bodyPr vert="horz" lIns="91440" tIns="45720" rIns="91440" bIns="45720" rtlCol="0" anchor="ctr">
            <a:noAutofit/>
          </a:bodyPr>
          <a:lstStyle/>
          <a:p>
            <a:r>
              <a:rPr lang="cs-CZ" sz="3600">
                <a:ea typeface="+mj-lt"/>
                <a:cs typeface="+mj-lt"/>
              </a:rPr>
              <a:t>Metoda dr. TEMPLE Faye</a:t>
            </a:r>
            <a:endParaRPr lang="cs-CZ" sz="3600" err="1"/>
          </a:p>
        </p:txBody>
      </p:sp>
      <p:sp>
        <p:nvSpPr>
          <p:cNvPr id="3" name="Zástupný obsah 2">
            <a:extLst>
              <a:ext uri="{FF2B5EF4-FFF2-40B4-BE49-F238E27FC236}">
                <a16:creationId xmlns:a16="http://schemas.microsoft.com/office/drawing/2014/main" id="{FF28B497-91FD-4B8F-BE3C-8327ECAA4DCD}"/>
              </a:ext>
            </a:extLst>
          </p:cNvPr>
          <p:cNvSpPr>
            <a:spLocks noGrp="1"/>
          </p:cNvSpPr>
          <p:nvPr>
            <p:ph idx="1"/>
          </p:nvPr>
        </p:nvSpPr>
        <p:spPr>
          <a:xfrm>
            <a:off x="757381" y="924930"/>
            <a:ext cx="11000508" cy="5879867"/>
          </a:xfrm>
        </p:spPr>
        <p:txBody>
          <a:bodyPr vert="horz" lIns="91440" tIns="45720" rIns="91440" bIns="45720" rtlCol="0" anchor="t">
            <a:normAutofit fontScale="70000" lnSpcReduction="20000"/>
          </a:bodyPr>
          <a:lstStyle/>
          <a:p>
            <a:pPr algn="just"/>
            <a:r>
              <a:rPr lang="cs-CZ">
                <a:ea typeface="+mn-lt"/>
                <a:cs typeface="+mn-lt"/>
              </a:rPr>
              <a:t>zahrnuje poznatky z ontogenetické vývojové řady hybnosti, principy hlubokých šíjových a bederních reflexů &amp; základní pohybové synergie na končetinách. </a:t>
            </a:r>
            <a:endParaRPr lang="cs-CZ"/>
          </a:p>
          <a:p>
            <a:pPr algn="just"/>
            <a:r>
              <a:rPr lang="cs-CZ">
                <a:ea typeface="+mn-lt"/>
                <a:cs typeface="+mn-lt"/>
              </a:rPr>
              <a:t>Terapeutický přístup spočívá ve stimulaci správného vývoje těchto pohybových stupňů a každý z nich musí být zvládnutý dříve než  nastoupí další. Lidé jako potomci vývojově nižších druhů mají stále zabudované tyto pohybové vzorce pro lokomoci a Fayova metoda se tedy snaží o jejich „probuzení“.</a:t>
            </a:r>
            <a:endParaRPr lang="cs-CZ"/>
          </a:p>
          <a:p>
            <a:pPr algn="just"/>
            <a:r>
              <a:rPr lang="cs-CZ">
                <a:ea typeface="+mn-lt"/>
                <a:cs typeface="+mn-lt"/>
              </a:rPr>
              <a:t>Indikuje se u perinatálních encefalopatií a také u neurologicky nemocných dospělých.</a:t>
            </a:r>
          </a:p>
          <a:p>
            <a:pPr algn="just"/>
            <a:r>
              <a:rPr lang="cs-CZ">
                <a:ea typeface="+mn-lt"/>
                <a:cs typeface="+mn-lt"/>
              </a:rPr>
              <a:t>Za základní pohybové vzorce jsou považovány: </a:t>
            </a:r>
            <a:r>
              <a:rPr lang="cs-CZ" b="1">
                <a:ea typeface="+mn-lt"/>
                <a:cs typeface="+mn-lt"/>
              </a:rPr>
              <a:t>tzv. homolaterální vzorec, zkřížený vzorec a třetí pohybový vzorec.</a:t>
            </a:r>
          </a:p>
          <a:p>
            <a:pPr algn="just"/>
            <a:r>
              <a:rPr lang="cs-CZ">
                <a:ea typeface="+mn-lt"/>
                <a:cs typeface="+mn-lt"/>
              </a:rPr>
              <a:t>Základní cvik se provádí v poloze na břiše pro rozvoj tonických reakcí pro dosažení vzpřímeného držení trupu</a:t>
            </a:r>
          </a:p>
          <a:p>
            <a:pPr algn="just"/>
            <a:r>
              <a:rPr lang="cs-CZ">
                <a:ea typeface="+mn-lt"/>
                <a:cs typeface="+mn-lt"/>
              </a:rPr>
              <a:t>Odtud pacient provádí HOMOLATERÁLNÍ VZOREC:</a:t>
            </a:r>
          </a:p>
          <a:p>
            <a:pPr algn="just"/>
            <a:r>
              <a:rPr lang="cs-CZ">
                <a:ea typeface="+mn-lt"/>
                <a:cs typeface="+mn-lt"/>
              </a:rPr>
              <a:t>hlava, hrudník, pánev rotuje k jedné straně a na téže straně je HK vytažena dopředu (flexe RAK), v ramenním kloubu ve středním postavení, v lokti je flexe 70-80°, předloktí v pronaci, dlaň se opírá o podložku, stejnostranná DK je flektována ve všech kloubech. Hlava je otočena k této straně. Na opačné straně je horní končetina připažena, předloktí v supinaci, ruka se opírá hřbetem o bederní páteř, dolní končetina je extendována. Obě postavení se střídají, aniž se pacient pohybuje vpřed.</a:t>
            </a:r>
          </a:p>
          <a:p>
            <a:pPr algn="just"/>
            <a:r>
              <a:rPr lang="cs-CZ">
                <a:ea typeface="+mn-lt"/>
                <a:cs typeface="+mn-lt"/>
              </a:rPr>
              <a:t>Později se pacient snaží provádět pohyb ve ZKŘÍŽENÉM VZORCI. Horní končetina jedné strany se sune vpřed a stejnostranná dolní končetina se </a:t>
            </a:r>
            <a:r>
              <a:rPr lang="cs-CZ" err="1">
                <a:ea typeface="+mn-lt"/>
                <a:cs typeface="+mn-lt"/>
              </a:rPr>
              <a:t>extenduje</a:t>
            </a:r>
            <a:r>
              <a:rPr lang="cs-CZ">
                <a:ea typeface="+mn-lt"/>
                <a:cs typeface="+mn-lt"/>
              </a:rPr>
              <a:t>. K této straně je rotována hlava. Druhostranná horní končetina se </a:t>
            </a:r>
            <a:r>
              <a:rPr lang="cs-CZ" err="1">
                <a:ea typeface="+mn-lt"/>
                <a:cs typeface="+mn-lt"/>
              </a:rPr>
              <a:t>extenduje</a:t>
            </a:r>
            <a:r>
              <a:rPr lang="cs-CZ">
                <a:ea typeface="+mn-lt"/>
                <a:cs typeface="+mn-lt"/>
              </a:rPr>
              <a:t> v ramenním kloubu a dolní končetina se flektuje v kloubu kyčelním a kolenním.</a:t>
            </a:r>
            <a:endParaRPr lang="cs-CZ"/>
          </a:p>
          <a:p>
            <a:pPr algn="just"/>
            <a:r>
              <a:rPr lang="cs-CZ">
                <a:ea typeface="+mn-lt"/>
                <a:cs typeface="+mn-lt"/>
              </a:rPr>
              <a:t>Dále se cvičí ve vzporu klečmo nebo </a:t>
            </a:r>
            <a:r>
              <a:rPr lang="cs-CZ" err="1">
                <a:ea typeface="+mn-lt"/>
                <a:cs typeface="+mn-lt"/>
              </a:rPr>
              <a:t>stojmo</a:t>
            </a:r>
            <a:r>
              <a:rPr lang="cs-CZ">
                <a:ea typeface="+mn-lt"/>
                <a:cs typeface="+mn-lt"/>
              </a:rPr>
              <a:t>. Trénuje se na různých typech terénů (písek, ve vodě, atd.). Vyvolání reflexů se využívá k podpoře vývinu svalu, k inhibici antagonistů a pro svalovou koordinaci.</a:t>
            </a:r>
          </a:p>
          <a:p>
            <a:pPr algn="just"/>
            <a:r>
              <a:rPr lang="cs-CZ"/>
              <a:t>TŘETÍ POHYBOVÝ VZOREC: </a:t>
            </a:r>
            <a:r>
              <a:rPr lang="cs-CZ">
                <a:ea typeface="+mn-lt"/>
                <a:cs typeface="+mn-lt"/>
              </a:rPr>
              <a:t>pacient je na čtyřech, hrudník nízko u země,  končetiny se opírají o předloktí a kolena.</a:t>
            </a:r>
          </a:p>
          <a:p>
            <a:pPr algn="just"/>
            <a:r>
              <a:rPr lang="cs-CZ">
                <a:ea typeface="+mn-lt"/>
                <a:cs typeface="+mn-lt"/>
              </a:rPr>
              <a:t>Při poruchách CNS je tendence k sevření prstů, tzv. grasp reflex. Fay došel k poznatku, že sevření pěsti se uvolňuje, když je ruka za zády. Pomůže ještě silná abdukce palce.</a:t>
            </a:r>
          </a:p>
          <a:p>
            <a:pPr marL="0" indent="0" algn="just">
              <a:buNone/>
            </a:pPr>
            <a:endParaRPr lang="cs-CZ"/>
          </a:p>
        </p:txBody>
      </p:sp>
    </p:spTree>
    <p:extLst>
      <p:ext uri="{BB962C8B-B14F-4D97-AF65-F5344CB8AC3E}">
        <p14:creationId xmlns:p14="http://schemas.microsoft.com/office/powerpoint/2010/main" val="3252451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1" name="Rectangle 10">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7F01288-5E87-4A27-BA1A-AF96747DDC99}"/>
              </a:ext>
            </a:extLst>
          </p:cNvPr>
          <p:cNvSpPr>
            <a:spLocks noGrp="1"/>
          </p:cNvSpPr>
          <p:nvPr>
            <p:ph type="title"/>
          </p:nvPr>
        </p:nvSpPr>
        <p:spPr>
          <a:xfrm>
            <a:off x="638882" y="639193"/>
            <a:ext cx="3571810" cy="3573516"/>
          </a:xfrm>
        </p:spPr>
        <p:txBody>
          <a:bodyPr vert="horz" lIns="91440" tIns="45720" rIns="91440" bIns="45720" rtlCol="0" anchor="b">
            <a:normAutofit/>
          </a:bodyPr>
          <a:lstStyle/>
          <a:p>
            <a:r>
              <a:rPr lang="en-US" sz="5800"/>
              <a:t>Metoda dr. Faye</a:t>
            </a:r>
          </a:p>
        </p:txBody>
      </p:sp>
      <p:sp>
        <p:nvSpPr>
          <p:cNvPr id="13"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27432"/>
          </a:xfrm>
          <a:custGeom>
            <a:avLst/>
            <a:gdLst>
              <a:gd name="connsiteX0" fmla="*/ 0 w 3255095"/>
              <a:gd name="connsiteY0" fmla="*/ 0 h 27432"/>
              <a:gd name="connsiteX1" fmla="*/ 618468 w 3255095"/>
              <a:gd name="connsiteY1" fmla="*/ 0 h 27432"/>
              <a:gd name="connsiteX2" fmla="*/ 1269487 w 3255095"/>
              <a:gd name="connsiteY2" fmla="*/ 0 h 27432"/>
              <a:gd name="connsiteX3" fmla="*/ 1953057 w 3255095"/>
              <a:gd name="connsiteY3" fmla="*/ 0 h 27432"/>
              <a:gd name="connsiteX4" fmla="*/ 2636627 w 3255095"/>
              <a:gd name="connsiteY4" fmla="*/ 0 h 27432"/>
              <a:gd name="connsiteX5" fmla="*/ 3255095 w 3255095"/>
              <a:gd name="connsiteY5" fmla="*/ 0 h 27432"/>
              <a:gd name="connsiteX6" fmla="*/ 3255095 w 3255095"/>
              <a:gd name="connsiteY6" fmla="*/ 27432 h 27432"/>
              <a:gd name="connsiteX7" fmla="*/ 2538974 w 3255095"/>
              <a:gd name="connsiteY7" fmla="*/ 27432 h 27432"/>
              <a:gd name="connsiteX8" fmla="*/ 1822853 w 3255095"/>
              <a:gd name="connsiteY8" fmla="*/ 27432 h 27432"/>
              <a:gd name="connsiteX9" fmla="*/ 1171834 w 3255095"/>
              <a:gd name="connsiteY9" fmla="*/ 27432 h 27432"/>
              <a:gd name="connsiteX10" fmla="*/ 0 w 3255095"/>
              <a:gd name="connsiteY10" fmla="*/ 27432 h 27432"/>
              <a:gd name="connsiteX11" fmla="*/ 0 w 3255095"/>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27432"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3929" y="7395"/>
                  <a:pt x="3255140" y="21864"/>
                  <a:pt x="3255095" y="27432"/>
                </a:cubicBezTo>
                <a:cubicBezTo>
                  <a:pt x="3088545" y="32347"/>
                  <a:pt x="2687475" y="16563"/>
                  <a:pt x="2538974" y="27432"/>
                </a:cubicBezTo>
                <a:cubicBezTo>
                  <a:pt x="2390473" y="38301"/>
                  <a:pt x="2137381" y="185"/>
                  <a:pt x="1822853" y="27432"/>
                </a:cubicBezTo>
                <a:cubicBezTo>
                  <a:pt x="1508325" y="54679"/>
                  <a:pt x="1466437" y="29529"/>
                  <a:pt x="1171834" y="27432"/>
                </a:cubicBezTo>
                <a:cubicBezTo>
                  <a:pt x="877231" y="25335"/>
                  <a:pt x="561097" y="46787"/>
                  <a:pt x="0" y="27432"/>
                </a:cubicBezTo>
                <a:cubicBezTo>
                  <a:pt x="-503" y="20663"/>
                  <a:pt x="1168" y="5855"/>
                  <a:pt x="0" y="0"/>
                </a:cubicBezTo>
                <a:close/>
              </a:path>
              <a:path w="3255095" h="27432"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5288" y="12649"/>
                  <a:pt x="3254107" y="17989"/>
                  <a:pt x="3255095" y="27432"/>
                </a:cubicBezTo>
                <a:cubicBezTo>
                  <a:pt x="3120743" y="25834"/>
                  <a:pt x="2759628" y="51606"/>
                  <a:pt x="2604076" y="27432"/>
                </a:cubicBezTo>
                <a:cubicBezTo>
                  <a:pt x="2448524" y="3258"/>
                  <a:pt x="2184336" y="28743"/>
                  <a:pt x="1887955" y="27432"/>
                </a:cubicBezTo>
                <a:cubicBezTo>
                  <a:pt x="1591574" y="26121"/>
                  <a:pt x="1548845" y="16014"/>
                  <a:pt x="1334589" y="27432"/>
                </a:cubicBezTo>
                <a:cubicBezTo>
                  <a:pt x="1120333" y="38850"/>
                  <a:pt x="996014" y="18806"/>
                  <a:pt x="683570" y="27432"/>
                </a:cubicBezTo>
                <a:cubicBezTo>
                  <a:pt x="371126" y="36058"/>
                  <a:pt x="198687" y="25311"/>
                  <a:pt x="0" y="27432"/>
                </a:cubicBezTo>
                <a:cubicBezTo>
                  <a:pt x="1300" y="19678"/>
                  <a:pt x="-86" y="12044"/>
                  <a:pt x="0" y="0"/>
                </a:cubicBezTo>
                <a:close/>
              </a:path>
            </a:pathLst>
          </a:custGeom>
          <a:solidFill>
            <a:srgbClr val="E74629"/>
          </a:solidFill>
          <a:ln w="38100" cap="rnd">
            <a:solidFill>
              <a:srgbClr val="E74629"/>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Obrázek 4">
            <a:hlinkClick r:id="" action="ppaction://media"/>
            <a:extLst>
              <a:ext uri="{FF2B5EF4-FFF2-40B4-BE49-F238E27FC236}">
                <a16:creationId xmlns:a16="http://schemas.microsoft.com/office/drawing/2014/main" id="{C4FE0D22-797A-4B03-B068-E3C741212395}"/>
              </a:ext>
            </a:extLst>
          </p:cNvPr>
          <p:cNvPicPr>
            <a:picLocks noGrp="1" noRot="1" noChangeAspect="1"/>
          </p:cNvPicPr>
          <p:nvPr>
            <p:ph idx="1"/>
            <a:videoFile r:link="rId1"/>
          </p:nvPr>
        </p:nvPicPr>
        <p:blipFill>
          <a:blip r:embed="rId3"/>
          <a:stretch>
            <a:fillRect/>
          </a:stretch>
        </p:blipFill>
        <p:spPr>
          <a:xfrm>
            <a:off x="4654296" y="709803"/>
            <a:ext cx="7214616" cy="5410962"/>
          </a:xfrm>
          <a:prstGeom prst="rect">
            <a:avLst/>
          </a:prstGeom>
        </p:spPr>
      </p:pic>
    </p:spTree>
    <p:extLst>
      <p:ext uri="{BB962C8B-B14F-4D97-AF65-F5344CB8AC3E}">
        <p14:creationId xmlns:p14="http://schemas.microsoft.com/office/powerpoint/2010/main" val="1517799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A87277-468B-45D7-AD6F-853D2CF90E8F}"/>
              </a:ext>
            </a:extLst>
          </p:cNvPr>
          <p:cNvSpPr>
            <a:spLocks noGrp="1"/>
          </p:cNvSpPr>
          <p:nvPr>
            <p:ph type="title"/>
          </p:nvPr>
        </p:nvSpPr>
        <p:spPr/>
        <p:txBody>
          <a:bodyPr/>
          <a:lstStyle/>
          <a:p>
            <a:r>
              <a:rPr lang="cs-CZ">
                <a:ea typeface="+mj-lt"/>
                <a:cs typeface="+mj-lt"/>
              </a:rPr>
              <a:t>Metoda </a:t>
            </a:r>
            <a:r>
              <a:rPr lang="cs-CZ" err="1">
                <a:ea typeface="+mj-lt"/>
                <a:cs typeface="+mj-lt"/>
              </a:rPr>
              <a:t>Roodové</a:t>
            </a:r>
            <a:endParaRPr lang="cs-CZ" err="1"/>
          </a:p>
        </p:txBody>
      </p:sp>
      <p:sp>
        <p:nvSpPr>
          <p:cNvPr id="3" name="Zástupný obsah 2">
            <a:extLst>
              <a:ext uri="{FF2B5EF4-FFF2-40B4-BE49-F238E27FC236}">
                <a16:creationId xmlns:a16="http://schemas.microsoft.com/office/drawing/2014/main" id="{D33CCAFE-E406-4514-B443-189D461C68E7}"/>
              </a:ext>
            </a:extLst>
          </p:cNvPr>
          <p:cNvSpPr>
            <a:spLocks noGrp="1"/>
          </p:cNvSpPr>
          <p:nvPr>
            <p:ph idx="1"/>
          </p:nvPr>
        </p:nvSpPr>
        <p:spPr/>
        <p:txBody>
          <a:bodyPr vert="horz" lIns="91440" tIns="45720" rIns="91440" bIns="45720" rtlCol="0" anchor="t">
            <a:normAutofit fontScale="62500" lnSpcReduction="20000"/>
          </a:bodyPr>
          <a:lstStyle/>
          <a:p>
            <a:pPr algn="just"/>
            <a:r>
              <a:rPr lang="cs-CZ">
                <a:ea typeface="+mn-lt"/>
                <a:cs typeface="+mn-lt"/>
              </a:rPr>
              <a:t>dle americké fyzioterapeutky Margaret </a:t>
            </a:r>
            <a:r>
              <a:rPr lang="cs-CZ" err="1">
                <a:ea typeface="+mn-lt"/>
                <a:cs typeface="+mn-lt"/>
              </a:rPr>
              <a:t>Roodové</a:t>
            </a:r>
            <a:endParaRPr lang="cs-CZ" err="1"/>
          </a:p>
          <a:p>
            <a:pPr algn="just"/>
            <a:r>
              <a:rPr lang="cs-CZ">
                <a:ea typeface="+mn-lt"/>
                <a:cs typeface="+mn-lt"/>
              </a:rPr>
              <a:t>Specifickým přínosem této metody je využití stimulace. Ta vede k facilitaci, aktivaci a inhibici motorických funkcí. Začíná působením zraku, sluchu, čichu a hmatu na hybnost. Pro stimulaci vitálních funkcí (sání, polykání, nádech, výdech, řeč, žvýkání) používá čichových a chuťových vjemů. </a:t>
            </a:r>
          </a:p>
          <a:p>
            <a:pPr algn="just"/>
            <a:r>
              <a:rPr lang="cs-CZ">
                <a:ea typeface="+mn-lt"/>
                <a:cs typeface="+mn-lt"/>
              </a:rPr>
              <a:t>Ke kožní stimulaci používá kartáče, štětečky, led:</a:t>
            </a:r>
          </a:p>
          <a:p>
            <a:pPr lvl="1" algn="just"/>
            <a:r>
              <a:rPr lang="cs-CZ">
                <a:ea typeface="+mn-lt"/>
                <a:cs typeface="+mn-lt"/>
              </a:rPr>
              <a:t>kartáčování určitých oblastí kůže pomocí elektrického rotačního kartáčku (provádění nad svalovým bříškem vede k facilitaci tonické aktivity, provádění nad svalovým úponem stimuluje </a:t>
            </a:r>
            <a:r>
              <a:rPr lang="cs-CZ" err="1">
                <a:ea typeface="+mn-lt"/>
                <a:cs typeface="+mn-lt"/>
              </a:rPr>
              <a:t>fázickou</a:t>
            </a:r>
            <a:r>
              <a:rPr lang="cs-CZ">
                <a:ea typeface="+mn-lt"/>
                <a:cs typeface="+mn-lt"/>
              </a:rPr>
              <a:t> činnost)</a:t>
            </a:r>
          </a:p>
          <a:p>
            <a:pPr lvl="1" algn="just"/>
            <a:r>
              <a:rPr lang="cs-CZ">
                <a:ea typeface="+mn-lt"/>
                <a:cs typeface="+mn-lt"/>
              </a:rPr>
              <a:t>kartáčování dlaně (zlepšuje schopnost diskriminačního čití)</a:t>
            </a:r>
          </a:p>
          <a:p>
            <a:pPr lvl="1" algn="just"/>
            <a:r>
              <a:rPr lang="cs-CZ">
                <a:ea typeface="+mn-lt"/>
                <a:cs typeface="+mn-lt"/>
              </a:rPr>
              <a:t>rychlé potírání meziprstních prostorů na dorzální straně štětečkem (aktivuje dané svaly)</a:t>
            </a:r>
          </a:p>
          <a:p>
            <a:pPr lvl="1" algn="just"/>
            <a:r>
              <a:rPr lang="cs-CZ">
                <a:ea typeface="+mn-lt"/>
                <a:cs typeface="+mn-lt"/>
              </a:rPr>
              <a:t>silné stlačení kloubů (</a:t>
            </a:r>
            <a:r>
              <a:rPr lang="cs-CZ" err="1">
                <a:ea typeface="+mn-lt"/>
                <a:cs typeface="+mn-lt"/>
              </a:rPr>
              <a:t>facilituje</a:t>
            </a:r>
            <a:r>
              <a:rPr lang="cs-CZ">
                <a:ea typeface="+mn-lt"/>
                <a:cs typeface="+mn-lt"/>
              </a:rPr>
              <a:t> extenzi a vede k dosažení stabilizace), kupř. využití axiálního tlaku na hlavu shora </a:t>
            </a:r>
            <a:endParaRPr lang="cs-CZ"/>
          </a:p>
          <a:p>
            <a:pPr algn="just"/>
            <a:r>
              <a:rPr lang="cs-CZ">
                <a:ea typeface="+mn-lt"/>
                <a:cs typeface="+mn-lt"/>
              </a:rPr>
              <a:t>V diagnostice a terapii využívá </a:t>
            </a:r>
            <a:r>
              <a:rPr lang="cs-CZ" err="1">
                <a:ea typeface="+mn-lt"/>
                <a:cs typeface="+mn-lt"/>
              </a:rPr>
              <a:t>Roodová</a:t>
            </a:r>
            <a:r>
              <a:rPr lang="cs-CZ">
                <a:ea typeface="+mn-lt"/>
                <a:cs typeface="+mn-lt"/>
              </a:rPr>
              <a:t> čtyři stupně motorického vývoje:</a:t>
            </a:r>
            <a:endParaRPr lang="en-US">
              <a:ea typeface="+mn-lt"/>
              <a:cs typeface="+mn-lt"/>
            </a:endParaRPr>
          </a:p>
          <a:p>
            <a:pPr lvl="1" algn="just"/>
            <a:r>
              <a:rPr lang="cs-CZ">
                <a:ea typeface="+mn-lt"/>
                <a:cs typeface="+mn-lt"/>
              </a:rPr>
              <a:t>1. Mobilita, 2. Stabilita, 3. Mobilita vybudovaná na stabilitě, nesení vlastní hmotnosti, 4. Obratnost </a:t>
            </a:r>
          </a:p>
          <a:p>
            <a:pPr algn="just"/>
            <a:r>
              <a:rPr lang="cs-CZ">
                <a:ea typeface="+mn-lt"/>
                <a:cs typeface="+mn-lt"/>
              </a:rPr>
              <a:t>Kombinací vhodných poloh, stimulací a cvičení dochází ke zlepšení pohybové koordinace. </a:t>
            </a:r>
            <a:endParaRPr lang="cs-CZ"/>
          </a:p>
          <a:p>
            <a:pPr algn="just"/>
            <a:r>
              <a:rPr lang="cs-CZ">
                <a:ea typeface="+mn-lt"/>
                <a:cs typeface="+mn-lt"/>
              </a:rPr>
              <a:t>Indikace: paréza, DMO, revmatická artritida a stav po CMP</a:t>
            </a:r>
            <a:endParaRPr lang="cs-CZ"/>
          </a:p>
        </p:txBody>
      </p:sp>
    </p:spTree>
    <p:extLst>
      <p:ext uri="{BB962C8B-B14F-4D97-AF65-F5344CB8AC3E}">
        <p14:creationId xmlns:p14="http://schemas.microsoft.com/office/powerpoint/2010/main" val="579380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C4F747E-AE1F-474D-ACC4-6805CB3166F6}"/>
              </a:ext>
            </a:extLst>
          </p:cNvPr>
          <p:cNvSpPr>
            <a:spLocks noGrp="1"/>
          </p:cNvSpPr>
          <p:nvPr>
            <p:ph type="title"/>
          </p:nvPr>
        </p:nvSpPr>
        <p:spPr>
          <a:xfrm>
            <a:off x="630936" y="639520"/>
            <a:ext cx="3429000" cy="1719072"/>
          </a:xfrm>
        </p:spPr>
        <p:txBody>
          <a:bodyPr anchor="b">
            <a:normAutofit/>
          </a:bodyPr>
          <a:lstStyle/>
          <a:p>
            <a:pPr>
              <a:lnSpc>
                <a:spcPct val="90000"/>
              </a:lnSpc>
            </a:pPr>
            <a:r>
              <a:rPr lang="cs-CZ" sz="4200"/>
              <a:t>METODA ROODOVÉ ONTOGENETICKÝ VÝVOJ</a:t>
            </a:r>
          </a:p>
        </p:txBody>
      </p:sp>
      <p:sp>
        <p:nvSpPr>
          <p:cNvPr id="12" name="Rectangle 6">
            <a:extLst>
              <a:ext uri="{FF2B5EF4-FFF2-40B4-BE49-F238E27FC236}">
                <a16:creationId xmlns:a16="http://schemas.microsoft.com/office/drawing/2014/main" id="{3CE8AF5E-D374-4CF1-90CC-35CF73B81C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9084" y="2532888"/>
            <a:ext cx="3291840" cy="18288"/>
          </a:xfrm>
          <a:custGeom>
            <a:avLst/>
            <a:gdLst>
              <a:gd name="connsiteX0" fmla="*/ 0 w 3291840"/>
              <a:gd name="connsiteY0" fmla="*/ 0 h 18288"/>
              <a:gd name="connsiteX1" fmla="*/ 625450 w 3291840"/>
              <a:gd name="connsiteY1" fmla="*/ 0 h 18288"/>
              <a:gd name="connsiteX2" fmla="*/ 1283818 w 3291840"/>
              <a:gd name="connsiteY2" fmla="*/ 0 h 18288"/>
              <a:gd name="connsiteX3" fmla="*/ 1975104 w 3291840"/>
              <a:gd name="connsiteY3" fmla="*/ 0 h 18288"/>
              <a:gd name="connsiteX4" fmla="*/ 2666390 w 3291840"/>
              <a:gd name="connsiteY4" fmla="*/ 0 h 18288"/>
              <a:gd name="connsiteX5" fmla="*/ 3291840 w 3291840"/>
              <a:gd name="connsiteY5" fmla="*/ 0 h 18288"/>
              <a:gd name="connsiteX6" fmla="*/ 3291840 w 3291840"/>
              <a:gd name="connsiteY6" fmla="*/ 18288 h 18288"/>
              <a:gd name="connsiteX7" fmla="*/ 2567635 w 3291840"/>
              <a:gd name="connsiteY7" fmla="*/ 18288 h 18288"/>
              <a:gd name="connsiteX8" fmla="*/ 1843430 w 3291840"/>
              <a:gd name="connsiteY8" fmla="*/ 18288 h 18288"/>
              <a:gd name="connsiteX9" fmla="*/ 1185062 w 3291840"/>
              <a:gd name="connsiteY9" fmla="*/ 18288 h 18288"/>
              <a:gd name="connsiteX10" fmla="*/ 0 w 3291840"/>
              <a:gd name="connsiteY10" fmla="*/ 18288 h 18288"/>
              <a:gd name="connsiteX11" fmla="*/ 0 w 3291840"/>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91840" h="18288" fill="none" extrusionOk="0">
                <a:moveTo>
                  <a:pt x="0" y="0"/>
                </a:moveTo>
                <a:cubicBezTo>
                  <a:pt x="173613" y="5552"/>
                  <a:pt x="489242" y="1770"/>
                  <a:pt x="625450" y="0"/>
                </a:cubicBezTo>
                <a:cubicBezTo>
                  <a:pt x="761658" y="-1770"/>
                  <a:pt x="1015131" y="32079"/>
                  <a:pt x="1283818" y="0"/>
                </a:cubicBezTo>
                <a:cubicBezTo>
                  <a:pt x="1552505" y="-32079"/>
                  <a:pt x="1752773" y="10771"/>
                  <a:pt x="1975104" y="0"/>
                </a:cubicBezTo>
                <a:cubicBezTo>
                  <a:pt x="2197435" y="-10771"/>
                  <a:pt x="2433070" y="21341"/>
                  <a:pt x="2666390" y="0"/>
                </a:cubicBezTo>
                <a:cubicBezTo>
                  <a:pt x="2899710" y="-21341"/>
                  <a:pt x="3028437" y="16612"/>
                  <a:pt x="3291840" y="0"/>
                </a:cubicBezTo>
                <a:cubicBezTo>
                  <a:pt x="3291131" y="8157"/>
                  <a:pt x="3291427" y="12125"/>
                  <a:pt x="3291840" y="18288"/>
                </a:cubicBezTo>
                <a:cubicBezTo>
                  <a:pt x="3043276" y="37868"/>
                  <a:pt x="2921041" y="-12908"/>
                  <a:pt x="2567635" y="18288"/>
                </a:cubicBezTo>
                <a:cubicBezTo>
                  <a:pt x="2214230" y="49484"/>
                  <a:pt x="2189623" y="-13019"/>
                  <a:pt x="1843430" y="18288"/>
                </a:cubicBezTo>
                <a:cubicBezTo>
                  <a:pt x="1497237" y="49595"/>
                  <a:pt x="1492584" y="29180"/>
                  <a:pt x="1185062" y="18288"/>
                </a:cubicBezTo>
                <a:cubicBezTo>
                  <a:pt x="877540" y="7396"/>
                  <a:pt x="313238" y="46443"/>
                  <a:pt x="0" y="18288"/>
                </a:cubicBezTo>
                <a:cubicBezTo>
                  <a:pt x="-46" y="12483"/>
                  <a:pt x="-203" y="6491"/>
                  <a:pt x="0" y="0"/>
                </a:cubicBezTo>
                <a:close/>
              </a:path>
              <a:path w="3291840" h="18288" stroke="0" extrusionOk="0">
                <a:moveTo>
                  <a:pt x="0" y="0"/>
                </a:moveTo>
                <a:cubicBezTo>
                  <a:pt x="281971" y="23935"/>
                  <a:pt x="485873" y="-14021"/>
                  <a:pt x="625450" y="0"/>
                </a:cubicBezTo>
                <a:cubicBezTo>
                  <a:pt x="765027" y="14021"/>
                  <a:pt x="1048900" y="27914"/>
                  <a:pt x="1185062" y="0"/>
                </a:cubicBezTo>
                <a:cubicBezTo>
                  <a:pt x="1321224" y="-27914"/>
                  <a:pt x="1648252" y="-3988"/>
                  <a:pt x="1909267" y="0"/>
                </a:cubicBezTo>
                <a:cubicBezTo>
                  <a:pt x="2170282" y="3988"/>
                  <a:pt x="2301957" y="25891"/>
                  <a:pt x="2534717" y="0"/>
                </a:cubicBezTo>
                <a:cubicBezTo>
                  <a:pt x="2767477" y="-25891"/>
                  <a:pt x="3078800" y="21500"/>
                  <a:pt x="3291840" y="0"/>
                </a:cubicBezTo>
                <a:cubicBezTo>
                  <a:pt x="3291576" y="4493"/>
                  <a:pt x="3292224" y="9472"/>
                  <a:pt x="3291840" y="18288"/>
                </a:cubicBezTo>
                <a:cubicBezTo>
                  <a:pt x="3120474" y="15714"/>
                  <a:pt x="2816568" y="4633"/>
                  <a:pt x="2633472" y="18288"/>
                </a:cubicBezTo>
                <a:cubicBezTo>
                  <a:pt x="2450376" y="31943"/>
                  <a:pt x="2160769" y="37350"/>
                  <a:pt x="1909267" y="18288"/>
                </a:cubicBezTo>
                <a:cubicBezTo>
                  <a:pt x="1657765" y="-774"/>
                  <a:pt x="1623992" y="9648"/>
                  <a:pt x="1349654" y="18288"/>
                </a:cubicBezTo>
                <a:cubicBezTo>
                  <a:pt x="1075316" y="26928"/>
                  <a:pt x="833426" y="34181"/>
                  <a:pt x="691286" y="18288"/>
                </a:cubicBezTo>
                <a:cubicBezTo>
                  <a:pt x="549146" y="2395"/>
                  <a:pt x="342011" y="24201"/>
                  <a:pt x="0" y="18288"/>
                </a:cubicBezTo>
                <a:cubicBezTo>
                  <a:pt x="843" y="9577"/>
                  <a:pt x="371" y="6900"/>
                  <a:pt x="0" y="0"/>
                </a:cubicBezTo>
                <a:close/>
              </a:path>
            </a:pathLst>
          </a:custGeom>
          <a:solidFill>
            <a:srgbClr val="E74629"/>
          </a:solidFill>
          <a:ln w="38100" cap="rnd">
            <a:solidFill>
              <a:srgbClr val="E74629"/>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C3FB0A75-667D-4313-9710-4E4023861D03}"/>
              </a:ext>
            </a:extLst>
          </p:cNvPr>
          <p:cNvSpPr>
            <a:spLocks noGrp="1"/>
          </p:cNvSpPr>
          <p:nvPr>
            <p:ph idx="1"/>
          </p:nvPr>
        </p:nvSpPr>
        <p:spPr>
          <a:xfrm>
            <a:off x="630936" y="2807208"/>
            <a:ext cx="3429000" cy="3410712"/>
          </a:xfrm>
        </p:spPr>
        <p:txBody>
          <a:bodyPr vert="horz" lIns="91440" tIns="45720" rIns="91440" bIns="45720" rtlCol="0" anchor="t">
            <a:normAutofit/>
          </a:bodyPr>
          <a:lstStyle/>
          <a:p>
            <a:pPr>
              <a:lnSpc>
                <a:spcPct val="100000"/>
              </a:lnSpc>
            </a:pPr>
            <a:r>
              <a:rPr lang="cs-CZ" sz="1500"/>
              <a:t>Supinace ve flekčním držení: totální flekční držení</a:t>
            </a:r>
          </a:p>
          <a:p>
            <a:pPr>
              <a:lnSpc>
                <a:spcPct val="100000"/>
              </a:lnSpc>
            </a:pPr>
            <a:r>
              <a:rPr lang="cs-CZ" sz="1500"/>
              <a:t>Přesouvání na bok</a:t>
            </a:r>
          </a:p>
          <a:p>
            <a:pPr>
              <a:lnSpc>
                <a:spcPct val="100000"/>
              </a:lnSpc>
            </a:pPr>
            <a:r>
              <a:rPr lang="cs-CZ" sz="1500"/>
              <a:t>Pozice na břiše v extenzi</a:t>
            </a:r>
          </a:p>
          <a:p>
            <a:pPr>
              <a:lnSpc>
                <a:spcPct val="100000"/>
              </a:lnSpc>
            </a:pPr>
            <a:r>
              <a:rPr lang="cs-CZ" sz="1500"/>
              <a:t>Kokontrakce krku</a:t>
            </a:r>
          </a:p>
          <a:p>
            <a:pPr>
              <a:lnSpc>
                <a:spcPct val="100000"/>
              </a:lnSpc>
            </a:pPr>
            <a:r>
              <a:rPr lang="cs-CZ" sz="1500"/>
              <a:t>Pozice na břiše s oporou o lokty</a:t>
            </a:r>
          </a:p>
          <a:p>
            <a:pPr>
              <a:lnSpc>
                <a:spcPct val="100000"/>
              </a:lnSpc>
            </a:pPr>
            <a:r>
              <a:rPr lang="cs-CZ" sz="1500"/>
              <a:t>Pozice na čtyřech</a:t>
            </a:r>
          </a:p>
          <a:p>
            <a:pPr>
              <a:lnSpc>
                <a:spcPct val="100000"/>
              </a:lnSpc>
            </a:pPr>
            <a:r>
              <a:rPr lang="cs-CZ" sz="1500"/>
              <a:t>Sezení</a:t>
            </a:r>
          </a:p>
          <a:p>
            <a:pPr>
              <a:lnSpc>
                <a:spcPct val="100000"/>
              </a:lnSpc>
            </a:pPr>
            <a:r>
              <a:rPr lang="cs-CZ" sz="1500"/>
              <a:t>Stání</a:t>
            </a:r>
          </a:p>
          <a:p>
            <a:pPr>
              <a:lnSpc>
                <a:spcPct val="100000"/>
              </a:lnSpc>
            </a:pPr>
            <a:r>
              <a:rPr lang="cs-CZ" sz="1500"/>
              <a:t>Chůze </a:t>
            </a:r>
          </a:p>
        </p:txBody>
      </p:sp>
      <mc:AlternateContent xmlns:mc="http://schemas.openxmlformats.org/markup-compatibility/2006">
        <mc:Choice xmlns:p14="http://schemas.microsoft.com/office/powerpoint/2010/main" Requires="p14">
          <p:contentPart p14:bwMode="auto" r:id="rId2">
            <p14:nvContentPartPr>
              <p14:cNvPr id="14" name="Ink 13">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5755403" y="1971579"/>
              <a:ext cx="360" cy="2160"/>
            </p14:xfrm>
          </p:contentPart>
        </mc:Choice>
        <mc:Fallback>
          <p:pic>
            <p:nvPicPr>
              <p:cNvPr id="14" name="Ink 13">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3"/>
              <a:stretch>
                <a:fillRect/>
              </a:stretch>
            </p:blipFill>
            <p:spPr>
              <a:xfrm>
                <a:off x="5737403" y="1956150"/>
                <a:ext cx="36000" cy="32709"/>
              </a:xfrm>
              <a:prstGeom prst="rect">
                <a:avLst/>
              </a:prstGeom>
            </p:spPr>
          </p:pic>
        </mc:Fallback>
      </mc:AlternateContent>
      <p:pic>
        <p:nvPicPr>
          <p:cNvPr id="5" name="Obrázek 5">
            <a:extLst>
              <a:ext uri="{FF2B5EF4-FFF2-40B4-BE49-F238E27FC236}">
                <a16:creationId xmlns:a16="http://schemas.microsoft.com/office/drawing/2014/main" id="{E506F311-9FB6-4FE7-9192-9779D9D48D66}"/>
              </a:ext>
            </a:extLst>
          </p:cNvPr>
          <p:cNvPicPr>
            <a:picLocks noChangeAspect="1"/>
          </p:cNvPicPr>
          <p:nvPr/>
        </p:nvPicPr>
        <p:blipFill>
          <a:blip r:embed="rId4"/>
          <a:stretch>
            <a:fillRect/>
          </a:stretch>
        </p:blipFill>
        <p:spPr>
          <a:xfrm>
            <a:off x="5714657" y="640080"/>
            <a:ext cx="4782997" cy="5577840"/>
          </a:xfrm>
          <a:prstGeom prst="rect">
            <a:avLst/>
          </a:prstGeom>
        </p:spPr>
      </p:pic>
    </p:spTree>
    <p:extLst>
      <p:ext uri="{BB962C8B-B14F-4D97-AF65-F5344CB8AC3E}">
        <p14:creationId xmlns:p14="http://schemas.microsoft.com/office/powerpoint/2010/main" val="3344965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A64CA2-BD08-494D-A8DD-68C26CECEE08}"/>
              </a:ext>
            </a:extLst>
          </p:cNvPr>
          <p:cNvSpPr>
            <a:spLocks noGrp="1"/>
          </p:cNvSpPr>
          <p:nvPr>
            <p:ph type="title"/>
          </p:nvPr>
        </p:nvSpPr>
        <p:spPr/>
        <p:txBody>
          <a:bodyPr/>
          <a:lstStyle/>
          <a:p>
            <a:r>
              <a:rPr lang="cs-CZ">
                <a:ea typeface="+mj-lt"/>
                <a:cs typeface="+mj-lt"/>
              </a:rPr>
              <a:t>Metoda </a:t>
            </a:r>
            <a:r>
              <a:rPr lang="cs-CZ" err="1">
                <a:ea typeface="+mj-lt"/>
                <a:cs typeface="+mj-lt"/>
              </a:rPr>
              <a:t>Roodové</a:t>
            </a:r>
          </a:p>
          <a:p>
            <a:endParaRPr lang="cs-CZ"/>
          </a:p>
        </p:txBody>
      </p:sp>
      <p:sp>
        <p:nvSpPr>
          <p:cNvPr id="3" name="Zástupný obsah 2">
            <a:extLst>
              <a:ext uri="{FF2B5EF4-FFF2-40B4-BE49-F238E27FC236}">
                <a16:creationId xmlns:a16="http://schemas.microsoft.com/office/drawing/2014/main" id="{79E0ACBA-D86B-466F-968B-97723E006BAE}"/>
              </a:ext>
            </a:extLst>
          </p:cNvPr>
          <p:cNvSpPr>
            <a:spLocks noGrp="1"/>
          </p:cNvSpPr>
          <p:nvPr>
            <p:ph idx="1"/>
          </p:nvPr>
        </p:nvSpPr>
        <p:spPr>
          <a:xfrm>
            <a:off x="780473" y="1028839"/>
            <a:ext cx="10631054" cy="4840777"/>
          </a:xfrm>
        </p:spPr>
        <p:txBody>
          <a:bodyPr vert="horz" lIns="91440" tIns="45720" rIns="91440" bIns="45720" rtlCol="0" anchor="t">
            <a:normAutofit fontScale="55000" lnSpcReduction="20000"/>
          </a:bodyPr>
          <a:lstStyle/>
          <a:p>
            <a:pPr algn="just"/>
            <a:r>
              <a:rPr lang="cs-CZ">
                <a:ea typeface="+mn-lt"/>
                <a:cs typeface="+mn-lt"/>
              </a:rPr>
              <a:t>Využívá reflexní vliv polohy: důraz na řízenou stimulaci a využití vývojového sledu. Motorické vzorce se rozvíjí z elementárních reflexních vzorců, které jsou modifikovány přes </a:t>
            </a:r>
            <a:r>
              <a:rPr lang="cs-CZ" err="1">
                <a:ea typeface="+mn-lt"/>
                <a:cs typeface="+mn-lt"/>
              </a:rPr>
              <a:t>sensorickou</a:t>
            </a:r>
            <a:r>
              <a:rPr lang="cs-CZ">
                <a:ea typeface="+mn-lt"/>
                <a:cs typeface="+mn-lt"/>
              </a:rPr>
              <a:t> stimulaci dokud není dosaženo vyšší kontroly.</a:t>
            </a:r>
            <a:endParaRPr lang="cs-CZ"/>
          </a:p>
          <a:p>
            <a:pPr algn="just"/>
            <a:r>
              <a:rPr lang="cs-CZ">
                <a:ea typeface="+mn-lt"/>
                <a:cs typeface="+mn-lt"/>
              </a:rPr>
              <a:t>Čtyři hlavní komponenty  teorie:</a:t>
            </a:r>
            <a:endParaRPr lang="cs-CZ"/>
          </a:p>
          <a:p>
            <a:pPr algn="just"/>
            <a:r>
              <a:rPr lang="cs-CZ">
                <a:ea typeface="+mn-lt"/>
                <a:cs typeface="+mn-lt"/>
              </a:rPr>
              <a:t>1)      </a:t>
            </a:r>
            <a:r>
              <a:rPr lang="cs-CZ" err="1">
                <a:ea typeface="+mn-lt"/>
                <a:cs typeface="+mn-lt"/>
              </a:rPr>
              <a:t>sensorické</a:t>
            </a:r>
            <a:r>
              <a:rPr lang="cs-CZ">
                <a:ea typeface="+mn-lt"/>
                <a:cs typeface="+mn-lt"/>
              </a:rPr>
              <a:t> informace se používají k vyvolání svalové odpovědi, abychom dosáhli normálního pohybu</a:t>
            </a:r>
            <a:endParaRPr lang="cs-CZ"/>
          </a:p>
          <a:p>
            <a:pPr algn="just"/>
            <a:r>
              <a:rPr lang="cs-CZ">
                <a:ea typeface="+mn-lt"/>
                <a:cs typeface="+mn-lt"/>
              </a:rPr>
              <a:t>2)      </a:t>
            </a:r>
            <a:r>
              <a:rPr lang="cs-CZ" err="1">
                <a:ea typeface="+mn-lt"/>
                <a:cs typeface="+mn-lt"/>
              </a:rPr>
              <a:t>sensomotorický</a:t>
            </a:r>
            <a:r>
              <a:rPr lang="cs-CZ">
                <a:ea typeface="+mn-lt"/>
                <a:cs typeface="+mn-lt"/>
              </a:rPr>
              <a:t> vývoj je zakódován a proto se musíme snažit o jeho rozvoj</a:t>
            </a:r>
            <a:endParaRPr lang="cs-CZ"/>
          </a:p>
          <a:p>
            <a:pPr algn="just"/>
            <a:r>
              <a:rPr lang="cs-CZ">
                <a:ea typeface="+mn-lt"/>
                <a:cs typeface="+mn-lt"/>
              </a:rPr>
              <a:t>3)      pohyb musí být funkční.</a:t>
            </a:r>
            <a:endParaRPr lang="cs-CZ"/>
          </a:p>
          <a:p>
            <a:pPr algn="just"/>
            <a:r>
              <a:rPr lang="cs-CZ">
                <a:ea typeface="+mn-lt"/>
                <a:cs typeface="+mn-lt"/>
              </a:rPr>
              <a:t>4)      opakování je pro učení podstatné</a:t>
            </a:r>
            <a:endParaRPr lang="cs-CZ"/>
          </a:p>
          <a:p>
            <a:pPr algn="just"/>
            <a:r>
              <a:rPr lang="cs-CZ" b="1" u="sng">
                <a:ea typeface="+mn-lt"/>
                <a:cs typeface="+mn-lt"/>
              </a:rPr>
              <a:t>Poloha na zádech: </a:t>
            </a:r>
          </a:p>
          <a:p>
            <a:pPr lvl="1" algn="just"/>
            <a:r>
              <a:rPr lang="cs-CZ">
                <a:ea typeface="+mn-lt"/>
                <a:cs typeface="+mn-lt"/>
              </a:rPr>
              <a:t>pro aktivaci flexorů, pacient flektuje a </a:t>
            </a:r>
            <a:r>
              <a:rPr lang="cs-CZ" err="1">
                <a:ea typeface="+mn-lt"/>
                <a:cs typeface="+mn-lt"/>
              </a:rPr>
              <a:t>addukuje</a:t>
            </a:r>
            <a:r>
              <a:rPr lang="cs-CZ">
                <a:ea typeface="+mn-lt"/>
                <a:cs typeface="+mn-lt"/>
              </a:rPr>
              <a:t> ramenní klouby a provádí flexi prstů proti odporu (proti tyčce v rukou)</a:t>
            </a:r>
          </a:p>
          <a:p>
            <a:pPr algn="just"/>
            <a:r>
              <a:rPr lang="cs-CZ" b="1" u="sng">
                <a:ea typeface="+mn-lt"/>
                <a:cs typeface="+mn-lt"/>
              </a:rPr>
              <a:t>Poloha na břiše:</a:t>
            </a:r>
          </a:p>
          <a:p>
            <a:pPr lvl="1" algn="just"/>
            <a:r>
              <a:rPr lang="cs-CZ">
                <a:ea typeface="+mn-lt"/>
                <a:cs typeface="+mn-lt"/>
              </a:rPr>
              <a:t>pro aktivaci  extenzorů: HKK v maximální Ex, </a:t>
            </a:r>
            <a:r>
              <a:rPr lang="cs-CZ" err="1">
                <a:ea typeface="+mn-lt"/>
                <a:cs typeface="+mn-lt"/>
              </a:rPr>
              <a:t>Add</a:t>
            </a:r>
            <a:r>
              <a:rPr lang="cs-CZ">
                <a:ea typeface="+mn-lt"/>
                <a:cs typeface="+mn-lt"/>
              </a:rPr>
              <a:t> a ZR v RAK, lopatky </a:t>
            </a:r>
            <a:r>
              <a:rPr lang="cs-CZ" err="1">
                <a:ea typeface="+mn-lt"/>
                <a:cs typeface="+mn-lt"/>
              </a:rPr>
              <a:t>addukovány</a:t>
            </a:r>
            <a:r>
              <a:rPr lang="cs-CZ">
                <a:ea typeface="+mn-lt"/>
                <a:cs typeface="+mn-lt"/>
              </a:rPr>
              <a:t>, trup a DKK </a:t>
            </a:r>
            <a:r>
              <a:rPr lang="cs-CZ" err="1">
                <a:ea typeface="+mn-lt"/>
                <a:cs typeface="+mn-lt"/>
              </a:rPr>
              <a:t>extendovány</a:t>
            </a:r>
          </a:p>
          <a:p>
            <a:pPr lvl="1" algn="just"/>
            <a:r>
              <a:rPr lang="cs-CZ">
                <a:ea typeface="+mn-lt"/>
                <a:cs typeface="+mn-lt"/>
              </a:rPr>
              <a:t>s oporou o lokty &amp; předloktím mezi pronací a supinací využíváme flexe prstů a zápěstí proti odporu k facilitaci kontrakce stabilizátorů ramenního kloubu a lopatky. </a:t>
            </a:r>
            <a:endParaRPr lang="cs-CZ"/>
          </a:p>
          <a:p>
            <a:pPr algn="just"/>
            <a:r>
              <a:rPr lang="cs-CZ">
                <a:ea typeface="+mn-lt"/>
                <a:cs typeface="+mn-lt"/>
              </a:rPr>
              <a:t>Pro inhibici dlouhých flexorů prstů aplikujeme dle </a:t>
            </a:r>
            <a:r>
              <a:rPr lang="cs-CZ" err="1">
                <a:ea typeface="+mn-lt"/>
                <a:cs typeface="+mn-lt"/>
              </a:rPr>
              <a:t>Roodové</a:t>
            </a:r>
            <a:r>
              <a:rPr lang="cs-CZ">
                <a:ea typeface="+mn-lt"/>
                <a:cs typeface="+mn-lt"/>
              </a:rPr>
              <a:t> velký tuhý předmět, který má pacient tisknout.</a:t>
            </a:r>
            <a:endParaRPr lang="cs-CZ"/>
          </a:p>
          <a:p>
            <a:pPr algn="just"/>
            <a:r>
              <a:rPr lang="cs-CZ" err="1">
                <a:ea typeface="+mn-lt"/>
                <a:cs typeface="+mn-lt"/>
              </a:rPr>
              <a:t>Roodová</a:t>
            </a:r>
            <a:r>
              <a:rPr lang="cs-CZ">
                <a:ea typeface="+mn-lt"/>
                <a:cs typeface="+mn-lt"/>
              </a:rPr>
              <a:t> vycházela z toho, že povrchové svaly jsou v trvalé kontrakci, omezují pohyb a inhibují normální stabilizační vzorce. Proto musíme nejprve </a:t>
            </a:r>
            <a:r>
              <a:rPr lang="cs-CZ" err="1">
                <a:ea typeface="+mn-lt"/>
                <a:cs typeface="+mn-lt"/>
              </a:rPr>
              <a:t>facilitovat</a:t>
            </a:r>
            <a:r>
              <a:rPr lang="cs-CZ">
                <a:ea typeface="+mn-lt"/>
                <a:cs typeface="+mn-lt"/>
              </a:rPr>
              <a:t> stabilizátory, čímž se uvolní povrchové svaly. Opakované kontrakce bez odporu inhibují sval, který se kontrahuje &amp; </a:t>
            </a:r>
            <a:r>
              <a:rPr lang="cs-CZ" err="1">
                <a:ea typeface="+mn-lt"/>
                <a:cs typeface="+mn-lt"/>
              </a:rPr>
              <a:t>facilitují</a:t>
            </a:r>
            <a:r>
              <a:rPr lang="cs-CZ">
                <a:ea typeface="+mn-lt"/>
                <a:cs typeface="+mn-lt"/>
              </a:rPr>
              <a:t> jeho antagonistu.</a:t>
            </a:r>
          </a:p>
          <a:p>
            <a:pPr algn="just"/>
            <a:r>
              <a:rPr lang="cs-CZ">
                <a:ea typeface="+mn-lt"/>
                <a:cs typeface="+mn-lt"/>
              </a:rPr>
              <a:t>Cílem této metody je zlepšení schopnosti provádět koordinované pohyby, jakožto výsledek souhry mobilizujících a stabilizujících sil. Jedná se o kombinace vhodných poloh, cvičení a stimulací, které musí být v dokonalé souhře. </a:t>
            </a:r>
            <a:endParaRPr lang="cs-CZ"/>
          </a:p>
        </p:txBody>
      </p:sp>
    </p:spTree>
    <p:extLst>
      <p:ext uri="{BB962C8B-B14F-4D97-AF65-F5344CB8AC3E}">
        <p14:creationId xmlns:p14="http://schemas.microsoft.com/office/powerpoint/2010/main" val="679215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C6DC9A-5D15-4869-B799-BEC4F78FB3D0}"/>
              </a:ext>
            </a:extLst>
          </p:cNvPr>
          <p:cNvSpPr>
            <a:spLocks noGrp="1"/>
          </p:cNvSpPr>
          <p:nvPr>
            <p:ph type="title"/>
          </p:nvPr>
        </p:nvSpPr>
        <p:spPr/>
        <p:txBody>
          <a:bodyPr/>
          <a:lstStyle/>
          <a:p>
            <a:r>
              <a:rPr lang="cs-CZ"/>
              <a:t>METODA MARGARET ROODOVÉ VIDEO - UKÁZKA METODY</a:t>
            </a:r>
          </a:p>
        </p:txBody>
      </p:sp>
      <p:sp>
        <p:nvSpPr>
          <p:cNvPr id="3" name="Zástupný obsah 2">
            <a:extLst>
              <a:ext uri="{FF2B5EF4-FFF2-40B4-BE49-F238E27FC236}">
                <a16:creationId xmlns:a16="http://schemas.microsoft.com/office/drawing/2014/main" id="{C01604B5-E998-402E-BCE8-ADE60986A5E6}"/>
              </a:ext>
            </a:extLst>
          </p:cNvPr>
          <p:cNvSpPr>
            <a:spLocks noGrp="1"/>
          </p:cNvSpPr>
          <p:nvPr>
            <p:ph idx="1"/>
          </p:nvPr>
        </p:nvSpPr>
        <p:spPr/>
        <p:txBody>
          <a:bodyPr vert="horz" lIns="91440" tIns="45720" rIns="91440" bIns="45720" rtlCol="0" anchor="t">
            <a:normAutofit/>
          </a:bodyPr>
          <a:lstStyle/>
          <a:p>
            <a:r>
              <a:rPr lang="cs-CZ"/>
              <a:t>Viz odkaz:</a:t>
            </a:r>
          </a:p>
          <a:p>
            <a:r>
              <a:rPr lang="cs-CZ">
                <a:ea typeface="+mn-lt"/>
                <a:cs typeface="+mn-lt"/>
                <a:hlinkClick r:id="rId2"/>
              </a:rPr>
              <a:t>https://www.youtube.com/watch?v=IduvBbM4FbI&amp;list=PL96PwaGX4JBM3fNKoOwPpsEa4faFrY2mn&amp;index=2</a:t>
            </a:r>
            <a:endParaRPr lang="cs-CZ">
              <a:ea typeface="+mn-lt"/>
              <a:cs typeface="+mn-lt"/>
            </a:endParaRPr>
          </a:p>
          <a:p>
            <a:endParaRPr lang="cs-CZ"/>
          </a:p>
        </p:txBody>
      </p:sp>
    </p:spTree>
    <p:extLst>
      <p:ext uri="{BB962C8B-B14F-4D97-AF65-F5344CB8AC3E}">
        <p14:creationId xmlns:p14="http://schemas.microsoft.com/office/powerpoint/2010/main" val="4290363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E74629"/>
          </a:solidFill>
          <a:ln w="8199" cap="flat">
            <a:noFill/>
            <a:prstDash val="solid"/>
            <a:miter/>
          </a:ln>
        </p:spPr>
        <p:txBody>
          <a:bodyPr rtlCol="0" anchor="ctr"/>
          <a:lstStyle/>
          <a:p>
            <a:endParaRPr lang="en-US"/>
          </a:p>
        </p:txBody>
      </p:sp>
      <p:sp>
        <p:nvSpPr>
          <p:cNvPr id="2" name="Nadpis 1">
            <a:extLst>
              <a:ext uri="{FF2B5EF4-FFF2-40B4-BE49-F238E27FC236}">
                <a16:creationId xmlns:a16="http://schemas.microsoft.com/office/drawing/2014/main" id="{41F8672E-45DA-4C7E-BE44-70628E1A106E}"/>
              </a:ext>
            </a:extLst>
          </p:cNvPr>
          <p:cNvSpPr>
            <a:spLocks noGrp="1"/>
          </p:cNvSpPr>
          <p:nvPr>
            <p:ph type="title"/>
          </p:nvPr>
        </p:nvSpPr>
        <p:spPr>
          <a:xfrm>
            <a:off x="838200" y="401221"/>
            <a:ext cx="10515600" cy="1348065"/>
          </a:xfrm>
        </p:spPr>
        <p:txBody>
          <a:bodyPr>
            <a:normAutofit/>
          </a:bodyPr>
          <a:lstStyle/>
          <a:p>
            <a:r>
              <a:rPr lang="cs-CZ" sz="6800">
                <a:solidFill>
                  <a:schemeClr val="bg1"/>
                </a:solidFill>
              </a:rPr>
              <a:t>ZÁKLADY REFLEXNÍCH METODIK A POSTUPŮ</a:t>
            </a:r>
          </a:p>
        </p:txBody>
      </p:sp>
      <p:sp>
        <p:nvSpPr>
          <p:cNvPr id="3" name="Zástupný obsah 2">
            <a:extLst>
              <a:ext uri="{FF2B5EF4-FFF2-40B4-BE49-F238E27FC236}">
                <a16:creationId xmlns:a16="http://schemas.microsoft.com/office/drawing/2014/main" id="{DCF7BFC3-5FED-44FC-A692-F633EA210C45}"/>
              </a:ext>
            </a:extLst>
          </p:cNvPr>
          <p:cNvSpPr>
            <a:spLocks noGrp="1"/>
          </p:cNvSpPr>
          <p:nvPr>
            <p:ph idx="1"/>
          </p:nvPr>
        </p:nvSpPr>
        <p:spPr>
          <a:xfrm>
            <a:off x="838200" y="2586789"/>
            <a:ext cx="10919690" cy="3821083"/>
          </a:xfrm>
        </p:spPr>
        <p:txBody>
          <a:bodyPr vert="horz" lIns="91440" tIns="45720" rIns="91440" bIns="45720" rtlCol="0" anchor="t">
            <a:normAutofit fontScale="85000" lnSpcReduction="20000"/>
          </a:bodyPr>
          <a:lstStyle/>
          <a:p>
            <a:r>
              <a:rPr lang="cs-CZ">
                <a:ea typeface="+mn-lt"/>
                <a:cs typeface="+mn-lt"/>
              </a:rPr>
              <a:t>facilitace, podmiňování, stimulace proprioreceptorů </a:t>
            </a:r>
          </a:p>
          <a:p>
            <a:r>
              <a:rPr lang="cs-CZ">
                <a:ea typeface="+mn-lt"/>
                <a:cs typeface="+mn-lt"/>
              </a:rPr>
              <a:t>Facilitace: = využívání podnětů aferentní povahy, které ve svém součtu působí usnadnění pohybu: využívá se konvergence, časové a prostorové sumace nervových vzruchů </a:t>
            </a:r>
          </a:p>
          <a:p>
            <a:r>
              <a:rPr lang="cs-CZ">
                <a:ea typeface="+mn-lt"/>
                <a:cs typeface="+mn-lt"/>
              </a:rPr>
              <a:t>Zdroje facilitace: </a:t>
            </a:r>
          </a:p>
          <a:p>
            <a:pPr lvl="1"/>
            <a:r>
              <a:rPr lang="cs-CZ" err="1">
                <a:ea typeface="+mn-lt"/>
                <a:cs typeface="+mn-lt"/>
              </a:rPr>
              <a:t>propriocepce</a:t>
            </a:r>
            <a:r>
              <a:rPr lang="cs-CZ">
                <a:ea typeface="+mn-lt"/>
                <a:cs typeface="+mn-lt"/>
              </a:rPr>
              <a:t> (svalová vřeténka, Golgiho šlachová tělíska)</a:t>
            </a:r>
          </a:p>
          <a:p>
            <a:pPr lvl="1"/>
            <a:r>
              <a:rPr lang="cs-CZ" err="1">
                <a:ea typeface="+mn-lt"/>
                <a:cs typeface="+mn-lt"/>
              </a:rPr>
              <a:t>exterocepce</a:t>
            </a:r>
            <a:r>
              <a:rPr lang="cs-CZ">
                <a:ea typeface="+mn-lt"/>
                <a:cs typeface="+mn-lt"/>
              </a:rPr>
              <a:t> (dotek, tlak, teplo)</a:t>
            </a:r>
          </a:p>
          <a:p>
            <a:pPr lvl="1"/>
            <a:r>
              <a:rPr lang="cs-CZ">
                <a:ea typeface="+mn-lt"/>
                <a:cs typeface="+mn-lt"/>
              </a:rPr>
              <a:t>bolest</a:t>
            </a:r>
          </a:p>
          <a:p>
            <a:pPr lvl="1"/>
            <a:r>
              <a:rPr lang="cs-CZ">
                <a:ea typeface="+mn-lt"/>
                <a:cs typeface="+mn-lt"/>
              </a:rPr>
              <a:t>vestibulární aparát</a:t>
            </a:r>
          </a:p>
          <a:p>
            <a:pPr lvl="1"/>
            <a:r>
              <a:rPr lang="cs-CZ">
                <a:ea typeface="+mn-lt"/>
                <a:cs typeface="+mn-lt"/>
              </a:rPr>
              <a:t>optické a akustické vjemy</a:t>
            </a:r>
          </a:p>
          <a:p>
            <a:pPr lvl="1"/>
            <a:r>
              <a:rPr lang="cs-CZ" err="1">
                <a:ea typeface="+mn-lt"/>
                <a:cs typeface="+mn-lt"/>
              </a:rPr>
              <a:t>druhosignální</a:t>
            </a:r>
            <a:r>
              <a:rPr lang="cs-CZ">
                <a:ea typeface="+mn-lt"/>
                <a:cs typeface="+mn-lt"/>
              </a:rPr>
              <a:t> podněty (povel, příklad, motivace, využití citových vazeb)</a:t>
            </a:r>
            <a:endParaRPr lang="cs-CZ"/>
          </a:p>
        </p:txBody>
      </p:sp>
    </p:spTree>
    <p:extLst>
      <p:ext uri="{BB962C8B-B14F-4D97-AF65-F5344CB8AC3E}">
        <p14:creationId xmlns:p14="http://schemas.microsoft.com/office/powerpoint/2010/main" val="3640283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E74629"/>
          </a:solidFill>
          <a:ln w="8199" cap="flat">
            <a:noFill/>
            <a:prstDash val="solid"/>
            <a:miter/>
          </a:ln>
        </p:spPr>
        <p:txBody>
          <a:bodyPr rtlCol="0" anchor="ctr"/>
          <a:lstStyle/>
          <a:p>
            <a:endParaRPr lang="en-US"/>
          </a:p>
        </p:txBody>
      </p:sp>
      <p:sp>
        <p:nvSpPr>
          <p:cNvPr id="2" name="Nadpis 1">
            <a:extLst>
              <a:ext uri="{FF2B5EF4-FFF2-40B4-BE49-F238E27FC236}">
                <a16:creationId xmlns:a16="http://schemas.microsoft.com/office/drawing/2014/main" id="{AE41E620-6447-48AB-9456-6738C080F1A7}"/>
              </a:ext>
            </a:extLst>
          </p:cNvPr>
          <p:cNvSpPr>
            <a:spLocks noGrp="1"/>
          </p:cNvSpPr>
          <p:nvPr>
            <p:ph type="title"/>
          </p:nvPr>
        </p:nvSpPr>
        <p:spPr>
          <a:xfrm>
            <a:off x="838200" y="401221"/>
            <a:ext cx="10515600" cy="1348065"/>
          </a:xfrm>
        </p:spPr>
        <p:txBody>
          <a:bodyPr>
            <a:normAutofit/>
          </a:bodyPr>
          <a:lstStyle/>
          <a:p>
            <a:r>
              <a:rPr lang="cs-CZ" sz="6800">
                <a:solidFill>
                  <a:schemeClr val="bg1"/>
                </a:solidFill>
                <a:ea typeface="+mj-lt"/>
                <a:cs typeface="+mj-lt"/>
              </a:rPr>
              <a:t>Metoda Perfetti</a:t>
            </a:r>
            <a:endParaRPr lang="cs-CZ" sz="6800">
              <a:solidFill>
                <a:schemeClr val="bg1"/>
              </a:solidFill>
            </a:endParaRPr>
          </a:p>
        </p:txBody>
      </p:sp>
      <p:sp>
        <p:nvSpPr>
          <p:cNvPr id="3" name="Zástupný obsah 2">
            <a:extLst>
              <a:ext uri="{FF2B5EF4-FFF2-40B4-BE49-F238E27FC236}">
                <a16:creationId xmlns:a16="http://schemas.microsoft.com/office/drawing/2014/main" id="{CAE4007E-C539-498E-AEE8-EBAF2C817DE6}"/>
              </a:ext>
            </a:extLst>
          </p:cNvPr>
          <p:cNvSpPr>
            <a:spLocks noGrp="1"/>
          </p:cNvSpPr>
          <p:nvPr>
            <p:ph idx="1"/>
          </p:nvPr>
        </p:nvSpPr>
        <p:spPr>
          <a:xfrm>
            <a:off x="838200" y="2586789"/>
            <a:ext cx="10781145" cy="3913446"/>
          </a:xfrm>
        </p:spPr>
        <p:txBody>
          <a:bodyPr vert="horz" lIns="91440" tIns="45720" rIns="91440" bIns="45720" rtlCol="0" anchor="t">
            <a:normAutofit/>
          </a:bodyPr>
          <a:lstStyle/>
          <a:p>
            <a:pPr>
              <a:lnSpc>
                <a:spcPct val="100000"/>
              </a:lnSpc>
            </a:pPr>
            <a:r>
              <a:rPr lang="cs-CZ" sz="2000">
                <a:ea typeface="+mn-lt"/>
                <a:cs typeface="+mn-lt"/>
              </a:rPr>
              <a:t>= léčebný postup dle italského neurologa a rehabilitačního lékaře Carla </a:t>
            </a:r>
            <a:r>
              <a:rPr lang="cs-CZ" sz="2000" err="1">
                <a:ea typeface="+mn-lt"/>
                <a:cs typeface="+mn-lt"/>
              </a:rPr>
              <a:t>Perfettiho</a:t>
            </a:r>
            <a:endParaRPr lang="cs-CZ" sz="2000">
              <a:ea typeface="+mn-lt"/>
              <a:cs typeface="+mn-lt"/>
            </a:endParaRPr>
          </a:p>
          <a:p>
            <a:pPr>
              <a:lnSpc>
                <a:spcPct val="100000"/>
              </a:lnSpc>
            </a:pPr>
            <a:r>
              <a:rPr lang="cs-CZ" sz="2000">
                <a:ea typeface="+mn-lt"/>
                <a:cs typeface="+mn-lt"/>
              </a:rPr>
              <a:t>Indikace: hemiplegie, poruchy periferních nervů, SM, DMO.</a:t>
            </a:r>
          </a:p>
          <a:p>
            <a:pPr>
              <a:lnSpc>
                <a:spcPct val="100000"/>
              </a:lnSpc>
            </a:pPr>
            <a:r>
              <a:rPr lang="cs-CZ" sz="2000">
                <a:ea typeface="+mn-lt"/>
                <a:cs typeface="+mn-lt"/>
              </a:rPr>
              <a:t>Důležitou roli hraje vnímání a zpracování senzorických vjemů. Pocity a vnímání jsou důležitým podkladem pro každý cílevědomý pohyb.</a:t>
            </a:r>
          </a:p>
          <a:p>
            <a:pPr lvl="1">
              <a:lnSpc>
                <a:spcPct val="100000"/>
              </a:lnSpc>
            </a:pPr>
            <a:r>
              <a:rPr lang="cs-CZ" sz="2000">
                <a:ea typeface="+mn-lt"/>
                <a:cs typeface="+mn-lt"/>
              </a:rPr>
              <a:t>pohybující se tělo je v neustálé senzomotorické interakci s prostředím</a:t>
            </a:r>
          </a:p>
          <a:p>
            <a:pPr lvl="1">
              <a:lnSpc>
                <a:spcPct val="100000"/>
              </a:lnSpc>
            </a:pPr>
            <a:r>
              <a:rPr lang="cs-CZ" sz="2000">
                <a:ea typeface="+mn-lt"/>
                <a:cs typeface="+mn-lt"/>
              </a:rPr>
              <a:t>kognitivní výkony jsou nezbytné pro prostorovou zkušenost pacienta</a:t>
            </a:r>
          </a:p>
          <a:p>
            <a:pPr lvl="1">
              <a:lnSpc>
                <a:spcPct val="100000"/>
              </a:lnSpc>
            </a:pPr>
            <a:r>
              <a:rPr lang="cs-CZ" sz="2000">
                <a:ea typeface="+mn-lt"/>
                <a:cs typeface="+mn-lt"/>
              </a:rPr>
              <a:t>prostorová zkušenost vyžaduje, aby se pacient naučil různé vlastnosti prostoru, např. jeho třírozměrný rozsah, povrchové uzpůsobení, sklony apod.</a:t>
            </a:r>
            <a:endParaRPr lang="cs-CZ" sz="2000"/>
          </a:p>
          <a:p>
            <a:pPr lvl="1">
              <a:lnSpc>
                <a:spcPct val="100000"/>
              </a:lnSpc>
            </a:pPr>
            <a:r>
              <a:rPr lang="cs-CZ" sz="2000">
                <a:ea typeface="+mn-lt"/>
                <a:cs typeface="+mn-lt"/>
              </a:rPr>
              <a:t>percepční úkoly různého stupně obtížnosti podporují kognitivní schopnosti</a:t>
            </a:r>
          </a:p>
          <a:p>
            <a:pPr lvl="1">
              <a:lnSpc>
                <a:spcPct val="100000"/>
              </a:lnSpc>
            </a:pPr>
            <a:endParaRPr lang="cs-CZ" sz="2000">
              <a:ea typeface="+mn-lt"/>
              <a:cs typeface="+mn-lt"/>
            </a:endParaRPr>
          </a:p>
        </p:txBody>
      </p:sp>
    </p:spTree>
    <p:extLst>
      <p:ext uri="{BB962C8B-B14F-4D97-AF65-F5344CB8AC3E}">
        <p14:creationId xmlns:p14="http://schemas.microsoft.com/office/powerpoint/2010/main" val="2899653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6AC177-96C8-4B23-B925-6F3EE42D0AC3}"/>
              </a:ext>
            </a:extLst>
          </p:cNvPr>
          <p:cNvSpPr>
            <a:spLocks noGrp="1"/>
          </p:cNvSpPr>
          <p:nvPr>
            <p:ph type="title"/>
          </p:nvPr>
        </p:nvSpPr>
        <p:spPr/>
        <p:txBody>
          <a:bodyPr/>
          <a:lstStyle/>
          <a:p>
            <a:r>
              <a:rPr lang="cs-CZ"/>
              <a:t>METODA PERFETTI 3 STUPNĚ</a:t>
            </a:r>
          </a:p>
        </p:txBody>
      </p:sp>
      <p:sp>
        <p:nvSpPr>
          <p:cNvPr id="3" name="Zástupný obsah 2">
            <a:extLst>
              <a:ext uri="{FF2B5EF4-FFF2-40B4-BE49-F238E27FC236}">
                <a16:creationId xmlns:a16="http://schemas.microsoft.com/office/drawing/2014/main" id="{AA60B626-5927-4F3A-924D-74238A86A938}"/>
              </a:ext>
            </a:extLst>
          </p:cNvPr>
          <p:cNvSpPr>
            <a:spLocks noGrp="1"/>
          </p:cNvSpPr>
          <p:nvPr>
            <p:ph idx="1"/>
          </p:nvPr>
        </p:nvSpPr>
        <p:spPr/>
        <p:txBody>
          <a:bodyPr vert="horz" lIns="91440" tIns="45720" rIns="91440" bIns="45720" rtlCol="0" anchor="t">
            <a:normAutofit/>
          </a:bodyPr>
          <a:lstStyle/>
          <a:p>
            <a:pPr algn="just"/>
            <a:r>
              <a:rPr lang="cs-CZ" sz="1600">
                <a:ea typeface="+mn-lt"/>
                <a:cs typeface="+mn-lt"/>
              </a:rPr>
              <a:t>Praktické cvičení je rozděleno do tří stupňů:</a:t>
            </a:r>
            <a:endParaRPr lang="en-US" sz="1600">
              <a:ea typeface="+mn-lt"/>
              <a:cs typeface="+mn-lt"/>
            </a:endParaRPr>
          </a:p>
          <a:p>
            <a:pPr algn="just"/>
            <a:r>
              <a:rPr lang="cs-CZ" sz="1600">
                <a:ea typeface="+mn-lt"/>
                <a:cs typeface="+mn-lt"/>
              </a:rPr>
              <a:t>1. stupeň – pohyb je pasivní, vedený terapeutem. Pozornost pacienta je zaměřena na kontrolu abnormální reakce na protažení jednoho nebo více svalů. Hlavní cíle jsou zmenšení deficitu taktilní a kinestetické senzibility a zlepšení schopnosti zapojování svalů. Pacient neprovádí pohyb aktivně, nesmí používat zrakové kontroly, ale má při dokonalém soustředění zpracovat hlavně taktilní a kinestetické vjemy. Pohyby jsou nejprve prováděny v každém kloubu zvlášť. Snaží se registrovat rychlost a rozsah pohybu, napětí ve svalech a doteky okolí. </a:t>
            </a:r>
            <a:endParaRPr lang="en-US" sz="1600">
              <a:ea typeface="+mn-lt"/>
              <a:cs typeface="+mn-lt"/>
            </a:endParaRPr>
          </a:p>
          <a:p>
            <a:pPr algn="just"/>
            <a:r>
              <a:rPr lang="cs-CZ" sz="1600">
                <a:ea typeface="+mn-lt"/>
                <a:cs typeface="+mn-lt"/>
              </a:rPr>
              <a:t>2. stupeň – toto cvičení je částečně aktivní a nevyžaduje sílu, ale je komplexnější a náročnější. Pacient se soustředí na vnímání kvality a kvantity dotykových vjemů, velikosti vynaložené síly a velikosti odporu, který je kladen pohybu. Cílem je získání kontroly nad abnormálními iradiacemi, které jsou vyvolány volnými pohyby. Provádí se částečně ještě se zavřenýma očima.</a:t>
            </a:r>
            <a:endParaRPr lang="en-US" sz="1600">
              <a:ea typeface="+mn-lt"/>
              <a:cs typeface="+mn-lt"/>
            </a:endParaRPr>
          </a:p>
          <a:p>
            <a:pPr algn="just"/>
            <a:r>
              <a:rPr lang="cs-CZ" sz="1600">
                <a:ea typeface="+mn-lt"/>
                <a:cs typeface="+mn-lt"/>
              </a:rPr>
              <a:t>3. stupeň – zde už se jedná o čistě aktivní cvičení. Pacient se učí, jak vyloučit abnormální souhyby, a jakým způsobem dosáhnout fyziologického pohybu. Pacient registruje rozsah, směr a dráhu pohybu. Při poznávání povrchu, odporu tření, tlaku a váhy předmětů zapojuje pacient také funkce kognitivní. Pacient si všímá, zda vynaložená síla odpovídá požadovanému výkonu, zda prováděný pohyb může být vykonán s náležitou vytrvalostí.</a:t>
            </a:r>
            <a:endParaRPr lang="en-US" sz="1600">
              <a:ea typeface="+mn-lt"/>
              <a:cs typeface="+mn-lt"/>
            </a:endParaRPr>
          </a:p>
        </p:txBody>
      </p:sp>
    </p:spTree>
    <p:extLst>
      <p:ext uri="{BB962C8B-B14F-4D97-AF65-F5344CB8AC3E}">
        <p14:creationId xmlns:p14="http://schemas.microsoft.com/office/powerpoint/2010/main" val="3528098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5DAA40F-4F28-4316-934E-C55D7C3AA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6D467C8-A8E0-468B-B88D-9CEEE37BFC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433452" cy="6858000"/>
          </a:xfrm>
          <a:custGeom>
            <a:avLst/>
            <a:gdLst>
              <a:gd name="connsiteX0" fmla="*/ 0 w 7433452"/>
              <a:gd name="connsiteY0" fmla="*/ 0 h 6858000"/>
              <a:gd name="connsiteX1" fmla="*/ 1592736 w 7433452"/>
              <a:gd name="connsiteY1" fmla="*/ 0 h 6858000"/>
              <a:gd name="connsiteX2" fmla="*/ 2171700 w 7433452"/>
              <a:gd name="connsiteY2" fmla="*/ 0 h 6858000"/>
              <a:gd name="connsiteX3" fmla="*/ 2762696 w 7433452"/>
              <a:gd name="connsiteY3" fmla="*/ 0 h 6858000"/>
              <a:gd name="connsiteX4" fmla="*/ 2829254 w 7433452"/>
              <a:gd name="connsiteY4" fmla="*/ 0 h 6858000"/>
              <a:gd name="connsiteX5" fmla="*/ 7415310 w 7433452"/>
              <a:gd name="connsiteY5" fmla="*/ 0 h 6858000"/>
              <a:gd name="connsiteX6" fmla="*/ 7405703 w 7433452"/>
              <a:gd name="connsiteY6" fmla="*/ 94814 h 6858000"/>
              <a:gd name="connsiteX7" fmla="*/ 7410754 w 7433452"/>
              <a:gd name="connsiteY7" fmla="*/ 421796 h 6858000"/>
              <a:gd name="connsiteX8" fmla="*/ 7414688 w 7433452"/>
              <a:gd name="connsiteY8" fmla="*/ 812192 h 6858000"/>
              <a:gd name="connsiteX9" fmla="*/ 7395017 w 7433452"/>
              <a:gd name="connsiteY9" fmla="*/ 1113642 h 6858000"/>
              <a:gd name="connsiteX10" fmla="*/ 7422810 w 7433452"/>
              <a:gd name="connsiteY10" fmla="*/ 1796708 h 6858000"/>
              <a:gd name="connsiteX11" fmla="*/ 7421161 w 7433452"/>
              <a:gd name="connsiteY11" fmla="*/ 2327333 h 6858000"/>
              <a:gd name="connsiteX12" fmla="*/ 7412023 w 7433452"/>
              <a:gd name="connsiteY12" fmla="*/ 2784280 h 6858000"/>
              <a:gd name="connsiteX13" fmla="*/ 7417480 w 7433452"/>
              <a:gd name="connsiteY13" fmla="*/ 2985458 h 6858000"/>
              <a:gd name="connsiteX14" fmla="*/ 7403774 w 7433452"/>
              <a:gd name="connsiteY14" fmla="*/ 3531096 h 6858000"/>
              <a:gd name="connsiteX15" fmla="*/ 7414307 w 7433452"/>
              <a:gd name="connsiteY15" fmla="*/ 4336830 h 6858000"/>
              <a:gd name="connsiteX16" fmla="*/ 7413419 w 7433452"/>
              <a:gd name="connsiteY16" fmla="*/ 5026893 h 6858000"/>
              <a:gd name="connsiteX17" fmla="*/ 7417734 w 7433452"/>
              <a:gd name="connsiteY17" fmla="*/ 5252632 h 6858000"/>
              <a:gd name="connsiteX18" fmla="*/ 7417734 w 7433452"/>
              <a:gd name="connsiteY18" fmla="*/ 5466282 h 6858000"/>
              <a:gd name="connsiteX19" fmla="*/ 7379659 w 7433452"/>
              <a:gd name="connsiteY19" fmla="*/ 6121225 h 6858000"/>
              <a:gd name="connsiteX20" fmla="*/ 7395115 w 7433452"/>
              <a:gd name="connsiteY20" fmla="*/ 6708907 h 6858000"/>
              <a:gd name="connsiteX21" fmla="*/ 7412408 w 7433452"/>
              <a:gd name="connsiteY21" fmla="*/ 6858000 h 6858000"/>
              <a:gd name="connsiteX22" fmla="*/ 2829254 w 7433452"/>
              <a:gd name="connsiteY22" fmla="*/ 6858000 h 6858000"/>
              <a:gd name="connsiteX23" fmla="*/ 2762696 w 7433452"/>
              <a:gd name="connsiteY23" fmla="*/ 6858000 h 6858000"/>
              <a:gd name="connsiteX24" fmla="*/ 2171700 w 7433452"/>
              <a:gd name="connsiteY24" fmla="*/ 6858000 h 6858000"/>
              <a:gd name="connsiteX25" fmla="*/ 1592736 w 7433452"/>
              <a:gd name="connsiteY25" fmla="*/ 6858000 h 6858000"/>
              <a:gd name="connsiteX26" fmla="*/ 0 w 7433452"/>
              <a:gd name="connsiteY2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433452" h="6858000">
                <a:moveTo>
                  <a:pt x="0" y="0"/>
                </a:moveTo>
                <a:lnTo>
                  <a:pt x="1592736" y="0"/>
                </a:lnTo>
                <a:lnTo>
                  <a:pt x="2171700" y="0"/>
                </a:lnTo>
                <a:lnTo>
                  <a:pt x="2762696" y="0"/>
                </a:lnTo>
                <a:lnTo>
                  <a:pt x="2829254" y="0"/>
                </a:lnTo>
                <a:lnTo>
                  <a:pt x="7415310" y="0"/>
                </a:lnTo>
                <a:lnTo>
                  <a:pt x="7405703" y="94814"/>
                </a:lnTo>
                <a:cubicBezTo>
                  <a:pt x="7398856" y="203629"/>
                  <a:pt x="7403520" y="312712"/>
                  <a:pt x="7410754" y="421796"/>
                </a:cubicBezTo>
                <a:cubicBezTo>
                  <a:pt x="7421580" y="551656"/>
                  <a:pt x="7422900" y="682144"/>
                  <a:pt x="7414688" y="812192"/>
                </a:cubicBezTo>
                <a:cubicBezTo>
                  <a:pt x="7406693" y="912591"/>
                  <a:pt x="7397682" y="1012988"/>
                  <a:pt x="7395017" y="1113642"/>
                </a:cubicBezTo>
                <a:cubicBezTo>
                  <a:pt x="7388670" y="1342689"/>
                  <a:pt x="7407708" y="1569316"/>
                  <a:pt x="7422810" y="1796708"/>
                </a:cubicBezTo>
                <a:cubicBezTo>
                  <a:pt x="7434487" y="1973710"/>
                  <a:pt x="7439944" y="2150457"/>
                  <a:pt x="7421161" y="2327333"/>
                </a:cubicBezTo>
                <a:cubicBezTo>
                  <a:pt x="7405170" y="2479266"/>
                  <a:pt x="7396793" y="2631453"/>
                  <a:pt x="7412023" y="2784280"/>
                </a:cubicBezTo>
                <a:cubicBezTo>
                  <a:pt x="7418749" y="2851085"/>
                  <a:pt x="7425984" y="2918653"/>
                  <a:pt x="7417480" y="2985458"/>
                </a:cubicBezTo>
                <a:cubicBezTo>
                  <a:pt x="7394508" y="3167039"/>
                  <a:pt x="7398063" y="3349132"/>
                  <a:pt x="7403774" y="3531096"/>
                </a:cubicBezTo>
                <a:cubicBezTo>
                  <a:pt x="7412277" y="3799715"/>
                  <a:pt x="7426364" y="4067954"/>
                  <a:pt x="7414307" y="4336830"/>
                </a:cubicBezTo>
                <a:cubicBezTo>
                  <a:pt x="7404027" y="4566639"/>
                  <a:pt x="7420653" y="4796831"/>
                  <a:pt x="7413419" y="5026893"/>
                </a:cubicBezTo>
                <a:cubicBezTo>
                  <a:pt x="7410982" y="5102162"/>
                  <a:pt x="7412429" y="5177504"/>
                  <a:pt x="7417734" y="5252632"/>
                </a:cubicBezTo>
                <a:cubicBezTo>
                  <a:pt x="7424271" y="5323700"/>
                  <a:pt x="7424271" y="5395213"/>
                  <a:pt x="7417734" y="5466282"/>
                </a:cubicBezTo>
                <a:cubicBezTo>
                  <a:pt x="7393239" y="5683875"/>
                  <a:pt x="7383214" y="5902486"/>
                  <a:pt x="7379659" y="6121225"/>
                </a:cubicBezTo>
                <a:cubicBezTo>
                  <a:pt x="7376423" y="6317442"/>
                  <a:pt x="7378041" y="6513586"/>
                  <a:pt x="7395115" y="6708907"/>
                </a:cubicBezTo>
                <a:lnTo>
                  <a:pt x="7412408" y="6858000"/>
                </a:lnTo>
                <a:lnTo>
                  <a:pt x="2829254" y="6858000"/>
                </a:lnTo>
                <a:lnTo>
                  <a:pt x="2762696" y="6858000"/>
                </a:lnTo>
                <a:lnTo>
                  <a:pt x="2171700" y="6858000"/>
                </a:lnTo>
                <a:lnTo>
                  <a:pt x="1592736" y="6858000"/>
                </a:lnTo>
                <a:lnTo>
                  <a:pt x="0" y="6858000"/>
                </a:lnTo>
                <a:close/>
              </a:path>
            </a:pathLst>
          </a:custGeom>
          <a:solidFill>
            <a:srgbClr val="E7462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0D508E85-8C29-45D2-B906-E79C1AA7C821}"/>
              </a:ext>
            </a:extLst>
          </p:cNvPr>
          <p:cNvSpPr>
            <a:spLocks noGrp="1"/>
          </p:cNvSpPr>
          <p:nvPr>
            <p:ph type="title"/>
          </p:nvPr>
        </p:nvSpPr>
        <p:spPr>
          <a:xfrm>
            <a:off x="640081" y="329184"/>
            <a:ext cx="6241568" cy="1783080"/>
          </a:xfrm>
        </p:spPr>
        <p:txBody>
          <a:bodyPr anchor="b">
            <a:normAutofit/>
          </a:bodyPr>
          <a:lstStyle/>
          <a:p>
            <a:r>
              <a:rPr lang="cs-CZ" sz="7200">
                <a:solidFill>
                  <a:schemeClr val="bg1"/>
                </a:solidFill>
                <a:ea typeface="+mj-lt"/>
                <a:cs typeface="+mj-lt"/>
              </a:rPr>
              <a:t>Koncept dle Perfettiho</a:t>
            </a:r>
            <a:endParaRPr lang="cs-CZ" sz="7200">
              <a:solidFill>
                <a:schemeClr val="bg1"/>
              </a:solidFill>
            </a:endParaRPr>
          </a:p>
        </p:txBody>
      </p:sp>
      <p:sp>
        <p:nvSpPr>
          <p:cNvPr id="19" name="sketchy rul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84C3C325-FEC2-4F25-8EDB-B73231597B69}"/>
              </a:ext>
            </a:extLst>
          </p:cNvPr>
          <p:cNvSpPr>
            <a:spLocks noGrp="1"/>
          </p:cNvSpPr>
          <p:nvPr>
            <p:ph idx="1"/>
          </p:nvPr>
        </p:nvSpPr>
        <p:spPr>
          <a:xfrm>
            <a:off x="640081" y="2706624"/>
            <a:ext cx="6241568" cy="3483864"/>
          </a:xfrm>
        </p:spPr>
        <p:txBody>
          <a:bodyPr vert="horz" lIns="91440" tIns="45720" rIns="91440" bIns="45720" rtlCol="0" anchor="t">
            <a:normAutofit/>
          </a:bodyPr>
          <a:lstStyle/>
          <a:p>
            <a:pPr algn="just"/>
            <a:r>
              <a:rPr lang="cs-CZ" sz="2000">
                <a:solidFill>
                  <a:schemeClr val="bg1"/>
                </a:solidFill>
                <a:ea typeface="+mn-lt"/>
                <a:cs typeface="+mn-lt"/>
              </a:rPr>
              <a:t>Při cvičení se využívá různých pomůcek např. tabule, do kterých se vkládají písmena a obrazce, sklopné, otočné a kolébavé desky pro horní i dolní končetiny, špalíčky a pomůcky pro senzomotorická cvičení.</a:t>
            </a:r>
            <a:endParaRPr lang="cs-CZ" sz="2000">
              <a:solidFill>
                <a:schemeClr val="bg1"/>
              </a:solidFill>
            </a:endParaRPr>
          </a:p>
          <a:p>
            <a:pPr algn="just"/>
            <a:r>
              <a:rPr lang="cs-CZ" sz="2000">
                <a:solidFill>
                  <a:schemeClr val="bg1"/>
                </a:solidFill>
                <a:ea typeface="+mn-lt"/>
                <a:cs typeface="+mn-lt"/>
              </a:rPr>
              <a:t>Vůdčí snahou je, aby si pacient cíleně vytvářel v CNS nové pohybové programy a nepokoušel se uplatňovat ztracené pohybové vzory.</a:t>
            </a:r>
            <a:endParaRPr lang="cs-CZ" sz="2000">
              <a:solidFill>
                <a:schemeClr val="bg1"/>
              </a:solidFill>
            </a:endParaRPr>
          </a:p>
        </p:txBody>
      </p:sp>
      <p:pic>
        <p:nvPicPr>
          <p:cNvPr id="5" name="Obrázek 5" descr="Obsah obrázku text, interiér&#10;&#10;Popis se vygeneroval automaticky.">
            <a:extLst>
              <a:ext uri="{FF2B5EF4-FFF2-40B4-BE49-F238E27FC236}">
                <a16:creationId xmlns:a16="http://schemas.microsoft.com/office/drawing/2014/main" id="{7EE0D695-90C9-4AA7-AF3F-18A086CF499C}"/>
              </a:ext>
            </a:extLst>
          </p:cNvPr>
          <p:cNvPicPr>
            <a:picLocks noChangeAspect="1"/>
          </p:cNvPicPr>
          <p:nvPr/>
        </p:nvPicPr>
        <p:blipFill>
          <a:blip r:embed="rId2"/>
          <a:stretch>
            <a:fillRect/>
          </a:stretch>
        </p:blipFill>
        <p:spPr>
          <a:xfrm>
            <a:off x="7834304" y="406363"/>
            <a:ext cx="4014216" cy="2771720"/>
          </a:xfrm>
          <a:prstGeom prst="rect">
            <a:avLst/>
          </a:prstGeom>
        </p:spPr>
      </p:pic>
      <p:pic>
        <p:nvPicPr>
          <p:cNvPr id="4" name="Obrázek 4" descr="Obsah obrázku text&#10;&#10;Popis se vygeneroval automaticky.">
            <a:extLst>
              <a:ext uri="{FF2B5EF4-FFF2-40B4-BE49-F238E27FC236}">
                <a16:creationId xmlns:a16="http://schemas.microsoft.com/office/drawing/2014/main" id="{B5782F5B-F0F3-45C0-826B-35BBD10DE374}"/>
              </a:ext>
            </a:extLst>
          </p:cNvPr>
          <p:cNvPicPr>
            <a:picLocks noChangeAspect="1"/>
          </p:cNvPicPr>
          <p:nvPr/>
        </p:nvPicPr>
        <p:blipFill>
          <a:blip r:embed="rId3"/>
          <a:stretch>
            <a:fillRect/>
          </a:stretch>
        </p:blipFill>
        <p:spPr>
          <a:xfrm>
            <a:off x="7834304" y="3596164"/>
            <a:ext cx="4014216" cy="2723370"/>
          </a:xfrm>
          <a:prstGeom prst="rect">
            <a:avLst/>
          </a:prstGeom>
        </p:spPr>
      </p:pic>
    </p:spTree>
    <p:extLst>
      <p:ext uri="{BB962C8B-B14F-4D97-AF65-F5344CB8AC3E}">
        <p14:creationId xmlns:p14="http://schemas.microsoft.com/office/powerpoint/2010/main" val="32788043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4262B0-E712-43FE-A8F9-71C22FB9F01E}"/>
              </a:ext>
            </a:extLst>
          </p:cNvPr>
          <p:cNvSpPr>
            <a:spLocks noGrp="1"/>
          </p:cNvSpPr>
          <p:nvPr>
            <p:ph type="title"/>
          </p:nvPr>
        </p:nvSpPr>
        <p:spPr/>
        <p:txBody>
          <a:bodyPr/>
          <a:lstStyle/>
          <a:p>
            <a:r>
              <a:rPr lang="cs-CZ">
                <a:ea typeface="+mj-lt"/>
                <a:cs typeface="+mj-lt"/>
              </a:rPr>
              <a:t>Metoda dle </a:t>
            </a:r>
            <a:r>
              <a:rPr lang="cs-CZ" err="1">
                <a:ea typeface="+mj-lt"/>
                <a:cs typeface="+mj-lt"/>
              </a:rPr>
              <a:t>MiŘatského</a:t>
            </a:r>
            <a:endParaRPr lang="cs-CZ" err="1"/>
          </a:p>
        </p:txBody>
      </p:sp>
      <p:sp>
        <p:nvSpPr>
          <p:cNvPr id="3" name="Zástupný obsah 2">
            <a:extLst>
              <a:ext uri="{FF2B5EF4-FFF2-40B4-BE49-F238E27FC236}">
                <a16:creationId xmlns:a16="http://schemas.microsoft.com/office/drawing/2014/main" id="{617F83FB-B097-465F-B69A-057D83004274}"/>
              </a:ext>
            </a:extLst>
          </p:cNvPr>
          <p:cNvSpPr>
            <a:spLocks noGrp="1"/>
          </p:cNvSpPr>
          <p:nvPr>
            <p:ph idx="1"/>
          </p:nvPr>
        </p:nvSpPr>
        <p:spPr>
          <a:xfrm>
            <a:off x="838200" y="1929384"/>
            <a:ext cx="10792690" cy="4713778"/>
          </a:xfrm>
        </p:spPr>
        <p:txBody>
          <a:bodyPr vert="horz" lIns="91440" tIns="45720" rIns="91440" bIns="45720" rtlCol="0" anchor="t">
            <a:normAutofit fontScale="55000" lnSpcReduction="20000"/>
          </a:bodyPr>
          <a:lstStyle/>
          <a:p>
            <a:pPr algn="just"/>
            <a:r>
              <a:rPr lang="cs-CZ">
                <a:ea typeface="+mn-lt"/>
                <a:cs typeface="+mn-lt"/>
              </a:rPr>
              <a:t>= reedukace volní hybnosti za použití nepodmíněných reflexů (využíval jako podmíněného reflexu světla, zvonku a slova.)</a:t>
            </a:r>
            <a:endParaRPr lang="cs-CZ"/>
          </a:p>
          <a:p>
            <a:pPr algn="just"/>
            <a:r>
              <a:rPr lang="cs-CZ">
                <a:ea typeface="+mn-lt"/>
                <a:cs typeface="+mn-lt"/>
              </a:rPr>
              <a:t>Povel musí předcházet dráždění vyvolávající nepodmíněný podnět. To nám umožní sledovat, zda pacient je již schopen reagovat na pouhý povel volním pohybem. Přibližný počet podráždění je 3-20 s odstupem 3-90 vteřin v jednom sezení.</a:t>
            </a:r>
          </a:p>
          <a:p>
            <a:pPr algn="just"/>
            <a:r>
              <a:rPr lang="cs-CZ">
                <a:ea typeface="+mn-lt"/>
                <a:cs typeface="+mn-lt"/>
              </a:rPr>
              <a:t>I: úplná plegie (ST=0) + podmínky: zachované čití (především hluboké) a schopnost spolupráce</a:t>
            </a:r>
          </a:p>
          <a:p>
            <a:pPr algn="just"/>
            <a:r>
              <a:rPr lang="cs-CZ">
                <a:ea typeface="+mn-lt"/>
                <a:cs typeface="+mn-lt"/>
              </a:rPr>
              <a:t>Podle </a:t>
            </a:r>
            <a:r>
              <a:rPr lang="cs-CZ" err="1">
                <a:ea typeface="+mn-lt"/>
                <a:cs typeface="+mn-lt"/>
              </a:rPr>
              <a:t>Miřatského</a:t>
            </a:r>
            <a:r>
              <a:rPr lang="cs-CZ">
                <a:ea typeface="+mn-lt"/>
                <a:cs typeface="+mn-lt"/>
              </a:rPr>
              <a:t> se užívá hlavně těchto reflexů :</a:t>
            </a:r>
            <a:endParaRPr lang="cs-CZ"/>
          </a:p>
          <a:p>
            <a:pPr algn="just"/>
            <a:r>
              <a:rPr lang="cs-CZ">
                <a:ea typeface="+mn-lt"/>
                <a:cs typeface="+mn-lt"/>
              </a:rPr>
              <a:t>pro DK: </a:t>
            </a:r>
          </a:p>
          <a:p>
            <a:pPr lvl="1" algn="just"/>
            <a:r>
              <a:rPr lang="cs-CZ">
                <a:ea typeface="+mn-lt"/>
                <a:cs typeface="+mn-lt"/>
              </a:rPr>
              <a:t>obranná </a:t>
            </a:r>
            <a:r>
              <a:rPr lang="cs-CZ" err="1">
                <a:ea typeface="+mn-lt"/>
                <a:cs typeface="+mn-lt"/>
              </a:rPr>
              <a:t>trojflexe</a:t>
            </a:r>
            <a:r>
              <a:rPr lang="cs-CZ">
                <a:ea typeface="+mn-lt"/>
                <a:cs typeface="+mn-lt"/>
              </a:rPr>
              <a:t>, tzn. flexe v kyčli, koleni, hleznu</a:t>
            </a:r>
          </a:p>
          <a:p>
            <a:pPr lvl="1" algn="just"/>
            <a:r>
              <a:rPr lang="cs-CZ">
                <a:ea typeface="+mn-lt"/>
                <a:cs typeface="+mn-lt"/>
              </a:rPr>
              <a:t>flekční pohyb se posílí ještě zkříženou </a:t>
            </a:r>
            <a:r>
              <a:rPr lang="cs-CZ" err="1">
                <a:ea typeface="+mn-lt"/>
                <a:cs typeface="+mn-lt"/>
              </a:rPr>
              <a:t>trojflexí</a:t>
            </a:r>
            <a:r>
              <a:rPr lang="cs-CZ">
                <a:ea typeface="+mn-lt"/>
                <a:cs typeface="+mn-lt"/>
              </a:rPr>
              <a:t> = současná </a:t>
            </a:r>
            <a:r>
              <a:rPr lang="cs-CZ" err="1">
                <a:ea typeface="+mn-lt"/>
                <a:cs typeface="+mn-lt"/>
              </a:rPr>
              <a:t>Flx</a:t>
            </a:r>
            <a:r>
              <a:rPr lang="cs-CZ">
                <a:ea typeface="+mn-lt"/>
                <a:cs typeface="+mn-lt"/>
              </a:rPr>
              <a:t> 1 DK a Ex 2. DK. </a:t>
            </a:r>
          </a:p>
          <a:p>
            <a:pPr lvl="1" algn="just"/>
            <a:r>
              <a:rPr lang="cs-CZ">
                <a:ea typeface="+mn-lt"/>
                <a:cs typeface="+mn-lt"/>
              </a:rPr>
              <a:t>Postup: Pacient leží na zádech. Jednu DK mu pasivně pokrčíme, druhou extendovanou podráždíme, aby nastala </a:t>
            </a:r>
            <a:r>
              <a:rPr lang="cs-CZ" err="1">
                <a:ea typeface="+mn-lt"/>
                <a:cs typeface="+mn-lt"/>
              </a:rPr>
              <a:t>trojflexe</a:t>
            </a:r>
            <a:r>
              <a:rPr lang="cs-CZ">
                <a:ea typeface="+mn-lt"/>
                <a:cs typeface="+mn-lt"/>
              </a:rPr>
              <a:t>. Pasivně flektovaná končetina se má automaticky </a:t>
            </a:r>
            <a:r>
              <a:rPr lang="cs-CZ" err="1">
                <a:ea typeface="+mn-lt"/>
                <a:cs typeface="+mn-lt"/>
              </a:rPr>
              <a:t>extendovat</a:t>
            </a:r>
            <a:r>
              <a:rPr lang="cs-CZ">
                <a:ea typeface="+mn-lt"/>
                <a:cs typeface="+mn-lt"/>
              </a:rPr>
              <a:t> (nejde-li to, provedeme patelární reflex)</a:t>
            </a:r>
          </a:p>
          <a:p>
            <a:pPr lvl="1" algn="just"/>
            <a:r>
              <a:rPr lang="cs-CZ">
                <a:ea typeface="+mn-lt"/>
                <a:cs typeface="+mn-lt"/>
              </a:rPr>
              <a:t>Využití </a:t>
            </a:r>
            <a:r>
              <a:rPr lang="cs-CZ" err="1">
                <a:ea typeface="+mn-lt"/>
                <a:cs typeface="+mn-lt"/>
              </a:rPr>
              <a:t>Reimistovy</a:t>
            </a:r>
            <a:r>
              <a:rPr lang="cs-CZ">
                <a:ea typeface="+mn-lt"/>
                <a:cs typeface="+mn-lt"/>
              </a:rPr>
              <a:t> synkinézy: pro nácvik abdukce DKK: uchopíme</a:t>
            </a:r>
            <a:r>
              <a:rPr lang="cs-CZ">
                <a:latin typeface="The Hand Bold"/>
                <a:ea typeface="+mn-lt"/>
                <a:cs typeface="+mn-lt"/>
              </a:rPr>
              <a:t> pacienta za natažené DKK nad kotníky a vyzveme jej, aby na povel prováděl abdukci v kyčelních kloubech. V tomtéž okamžiku provedeme addukci (zkřížíme obě DKK). Jakmile ucítíme, že pacient začal pohyb, přestaneme provádět addukci a necháme ho provést abdukci v plném možném rozsahu a přitom dáváme odpor.</a:t>
            </a:r>
          </a:p>
          <a:p>
            <a:pPr lvl="1" algn="just"/>
            <a:r>
              <a:rPr lang="cs-CZ">
                <a:ea typeface="+mn-lt"/>
                <a:cs typeface="+mn-lt"/>
              </a:rPr>
              <a:t>Využití reflexů: patelární, AŠ, flexorů prstů</a:t>
            </a:r>
          </a:p>
          <a:p>
            <a:pPr algn="just"/>
            <a:r>
              <a:rPr lang="cs-CZ">
                <a:ea typeface="+mn-lt"/>
                <a:cs typeface="+mn-lt"/>
              </a:rPr>
              <a:t>Pro HK: </a:t>
            </a:r>
          </a:p>
          <a:p>
            <a:pPr lvl="1" algn="just"/>
            <a:r>
              <a:rPr lang="cs-CZ">
                <a:ea typeface="+mn-lt"/>
                <a:cs typeface="+mn-lt"/>
              </a:rPr>
              <a:t>reflex </a:t>
            </a:r>
            <a:r>
              <a:rPr lang="cs-CZ" err="1">
                <a:ea typeface="+mn-lt"/>
                <a:cs typeface="+mn-lt"/>
              </a:rPr>
              <a:t>bicipitový</a:t>
            </a:r>
            <a:r>
              <a:rPr lang="cs-CZ">
                <a:ea typeface="+mn-lt"/>
                <a:cs typeface="+mn-lt"/>
              </a:rPr>
              <a:t>, </a:t>
            </a:r>
            <a:r>
              <a:rPr lang="cs-CZ" err="1">
                <a:ea typeface="+mn-lt"/>
                <a:cs typeface="+mn-lt"/>
              </a:rPr>
              <a:t>tricipitový</a:t>
            </a:r>
            <a:endParaRPr lang="cs-CZ">
              <a:ea typeface="+mn-lt"/>
              <a:cs typeface="+mn-lt"/>
            </a:endParaRPr>
          </a:p>
          <a:p>
            <a:pPr lvl="1" algn="just"/>
            <a:r>
              <a:rPr lang="cs-CZ">
                <a:ea typeface="+mn-lt"/>
                <a:cs typeface="+mn-lt"/>
              </a:rPr>
              <a:t>poklep neurologickým kladívkem na bříška extenzorů zápěstí a prstů, dráždění dlaně </a:t>
            </a:r>
            <a:r>
              <a:rPr lang="cs-CZ" err="1">
                <a:ea typeface="+mn-lt"/>
                <a:cs typeface="+mn-lt"/>
              </a:rPr>
              <a:t>polotupým</a:t>
            </a:r>
            <a:r>
              <a:rPr lang="cs-CZ">
                <a:ea typeface="+mn-lt"/>
                <a:cs typeface="+mn-lt"/>
              </a:rPr>
              <a:t> předmětem</a:t>
            </a:r>
            <a:endParaRPr lang="cs-CZ"/>
          </a:p>
          <a:p>
            <a:pPr marL="0" indent="0" algn="just">
              <a:buNone/>
            </a:pPr>
            <a:endParaRPr lang="cs-CZ"/>
          </a:p>
        </p:txBody>
      </p:sp>
    </p:spTree>
    <p:extLst>
      <p:ext uri="{BB962C8B-B14F-4D97-AF65-F5344CB8AC3E}">
        <p14:creationId xmlns:p14="http://schemas.microsoft.com/office/powerpoint/2010/main" val="3787453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946F6A7-0B48-49A7-8E23-3C1F09939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ketchy content container">
            <a:extLst>
              <a:ext uri="{FF2B5EF4-FFF2-40B4-BE49-F238E27FC236}">
                <a16:creationId xmlns:a16="http://schemas.microsoft.com/office/drawing/2014/main" id="{F53AD421-C5C8-4C52-9DD0-6A594F21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564" y="493776"/>
            <a:ext cx="11040872" cy="5722227"/>
          </a:xfrm>
          <a:custGeom>
            <a:avLst/>
            <a:gdLst>
              <a:gd name="connsiteX0" fmla="*/ 0 w 11040872"/>
              <a:gd name="connsiteY0" fmla="*/ 594482 h 5722227"/>
              <a:gd name="connsiteX1" fmla="*/ 594482 w 11040872"/>
              <a:gd name="connsiteY1" fmla="*/ 0 h 5722227"/>
              <a:gd name="connsiteX2" fmla="*/ 1448314 w 11040872"/>
              <a:gd name="connsiteY2" fmla="*/ 0 h 5722227"/>
              <a:gd name="connsiteX3" fmla="*/ 1908070 w 11040872"/>
              <a:gd name="connsiteY3" fmla="*/ 0 h 5722227"/>
              <a:gd name="connsiteX4" fmla="*/ 2564864 w 11040872"/>
              <a:gd name="connsiteY4" fmla="*/ 0 h 5722227"/>
              <a:gd name="connsiteX5" fmla="*/ 3320177 w 11040872"/>
              <a:gd name="connsiteY5" fmla="*/ 0 h 5722227"/>
              <a:gd name="connsiteX6" fmla="*/ 4174009 w 11040872"/>
              <a:gd name="connsiteY6" fmla="*/ 0 h 5722227"/>
              <a:gd name="connsiteX7" fmla="*/ 4929322 w 11040872"/>
              <a:gd name="connsiteY7" fmla="*/ 0 h 5722227"/>
              <a:gd name="connsiteX8" fmla="*/ 5783154 w 11040872"/>
              <a:gd name="connsiteY8" fmla="*/ 0 h 5722227"/>
              <a:gd name="connsiteX9" fmla="*/ 6538466 w 11040872"/>
              <a:gd name="connsiteY9" fmla="*/ 0 h 5722227"/>
              <a:gd name="connsiteX10" fmla="*/ 6998222 w 11040872"/>
              <a:gd name="connsiteY10" fmla="*/ 0 h 5722227"/>
              <a:gd name="connsiteX11" fmla="*/ 7753535 w 11040872"/>
              <a:gd name="connsiteY11" fmla="*/ 0 h 5722227"/>
              <a:gd name="connsiteX12" fmla="*/ 8311810 w 11040872"/>
              <a:gd name="connsiteY12" fmla="*/ 0 h 5722227"/>
              <a:gd name="connsiteX13" fmla="*/ 8771566 w 11040872"/>
              <a:gd name="connsiteY13" fmla="*/ 0 h 5722227"/>
              <a:gd name="connsiteX14" fmla="*/ 9132802 w 11040872"/>
              <a:gd name="connsiteY14" fmla="*/ 0 h 5722227"/>
              <a:gd name="connsiteX15" fmla="*/ 9592558 w 11040872"/>
              <a:gd name="connsiteY15" fmla="*/ 0 h 5722227"/>
              <a:gd name="connsiteX16" fmla="*/ 10446390 w 11040872"/>
              <a:gd name="connsiteY16" fmla="*/ 0 h 5722227"/>
              <a:gd name="connsiteX17" fmla="*/ 11040872 w 11040872"/>
              <a:gd name="connsiteY17" fmla="*/ 594482 h 5722227"/>
              <a:gd name="connsiteX18" fmla="*/ 11040872 w 11040872"/>
              <a:gd name="connsiteY18" fmla="*/ 1332756 h 5722227"/>
              <a:gd name="connsiteX19" fmla="*/ 11040872 w 11040872"/>
              <a:gd name="connsiteY19" fmla="*/ 2071031 h 5722227"/>
              <a:gd name="connsiteX20" fmla="*/ 11040872 w 11040872"/>
              <a:gd name="connsiteY20" fmla="*/ 2627974 h 5722227"/>
              <a:gd name="connsiteX21" fmla="*/ 11040872 w 11040872"/>
              <a:gd name="connsiteY21" fmla="*/ 3366249 h 5722227"/>
              <a:gd name="connsiteX22" fmla="*/ 11040872 w 11040872"/>
              <a:gd name="connsiteY22" fmla="*/ 3923192 h 5722227"/>
              <a:gd name="connsiteX23" fmla="*/ 11040872 w 11040872"/>
              <a:gd name="connsiteY23" fmla="*/ 5127745 h 5722227"/>
              <a:gd name="connsiteX24" fmla="*/ 10446390 w 11040872"/>
              <a:gd name="connsiteY24" fmla="*/ 5722227 h 5722227"/>
              <a:gd name="connsiteX25" fmla="*/ 9986634 w 11040872"/>
              <a:gd name="connsiteY25" fmla="*/ 5722227 h 5722227"/>
              <a:gd name="connsiteX26" fmla="*/ 9132802 w 11040872"/>
              <a:gd name="connsiteY26" fmla="*/ 5722227 h 5722227"/>
              <a:gd name="connsiteX27" fmla="*/ 8771566 w 11040872"/>
              <a:gd name="connsiteY27" fmla="*/ 5722227 h 5722227"/>
              <a:gd name="connsiteX28" fmla="*/ 8114772 w 11040872"/>
              <a:gd name="connsiteY28" fmla="*/ 5722227 h 5722227"/>
              <a:gd name="connsiteX29" fmla="*/ 7556497 w 11040872"/>
              <a:gd name="connsiteY29" fmla="*/ 5722227 h 5722227"/>
              <a:gd name="connsiteX30" fmla="*/ 6998222 w 11040872"/>
              <a:gd name="connsiteY30" fmla="*/ 5722227 h 5722227"/>
              <a:gd name="connsiteX31" fmla="*/ 6439947 w 11040872"/>
              <a:gd name="connsiteY31" fmla="*/ 5722227 h 5722227"/>
              <a:gd name="connsiteX32" fmla="*/ 6078711 w 11040872"/>
              <a:gd name="connsiteY32" fmla="*/ 5722227 h 5722227"/>
              <a:gd name="connsiteX33" fmla="*/ 5224879 w 11040872"/>
              <a:gd name="connsiteY33" fmla="*/ 5722227 h 5722227"/>
              <a:gd name="connsiteX34" fmla="*/ 4371047 w 11040872"/>
              <a:gd name="connsiteY34" fmla="*/ 5722227 h 5722227"/>
              <a:gd name="connsiteX35" fmla="*/ 4009810 w 11040872"/>
              <a:gd name="connsiteY35" fmla="*/ 5722227 h 5722227"/>
              <a:gd name="connsiteX36" fmla="*/ 3550054 w 11040872"/>
              <a:gd name="connsiteY36" fmla="*/ 5722227 h 5722227"/>
              <a:gd name="connsiteX37" fmla="*/ 2893261 w 11040872"/>
              <a:gd name="connsiteY37" fmla="*/ 5722227 h 5722227"/>
              <a:gd name="connsiteX38" fmla="*/ 2137948 w 11040872"/>
              <a:gd name="connsiteY38" fmla="*/ 5722227 h 5722227"/>
              <a:gd name="connsiteX39" fmla="*/ 1579673 w 11040872"/>
              <a:gd name="connsiteY39" fmla="*/ 5722227 h 5722227"/>
              <a:gd name="connsiteX40" fmla="*/ 594482 w 11040872"/>
              <a:gd name="connsiteY40" fmla="*/ 5722227 h 5722227"/>
              <a:gd name="connsiteX41" fmla="*/ 0 w 11040872"/>
              <a:gd name="connsiteY41" fmla="*/ 5127745 h 5722227"/>
              <a:gd name="connsiteX42" fmla="*/ 0 w 11040872"/>
              <a:gd name="connsiteY42" fmla="*/ 4389471 h 5722227"/>
              <a:gd name="connsiteX43" fmla="*/ 0 w 11040872"/>
              <a:gd name="connsiteY43" fmla="*/ 3787194 h 5722227"/>
              <a:gd name="connsiteX44" fmla="*/ 0 w 11040872"/>
              <a:gd name="connsiteY44" fmla="*/ 3139585 h 5722227"/>
              <a:gd name="connsiteX45" fmla="*/ 0 w 11040872"/>
              <a:gd name="connsiteY45" fmla="*/ 2582642 h 5722227"/>
              <a:gd name="connsiteX46" fmla="*/ 0 w 11040872"/>
              <a:gd name="connsiteY46" fmla="*/ 1844367 h 5722227"/>
              <a:gd name="connsiteX47" fmla="*/ 0 w 11040872"/>
              <a:gd name="connsiteY47" fmla="*/ 1332756 h 5722227"/>
              <a:gd name="connsiteX48" fmla="*/ 0 w 11040872"/>
              <a:gd name="connsiteY48" fmla="*/ 594482 h 5722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1040872" h="5722227" fill="none" extrusionOk="0">
                <a:moveTo>
                  <a:pt x="0" y="594482"/>
                </a:moveTo>
                <a:cubicBezTo>
                  <a:pt x="15746" y="210853"/>
                  <a:pt x="238566" y="-49047"/>
                  <a:pt x="594482" y="0"/>
                </a:cubicBezTo>
                <a:cubicBezTo>
                  <a:pt x="794518" y="-29056"/>
                  <a:pt x="1056835" y="31998"/>
                  <a:pt x="1448314" y="0"/>
                </a:cubicBezTo>
                <a:cubicBezTo>
                  <a:pt x="1839793" y="-31998"/>
                  <a:pt x="1717857" y="10568"/>
                  <a:pt x="1908070" y="0"/>
                </a:cubicBezTo>
                <a:cubicBezTo>
                  <a:pt x="2098283" y="-10568"/>
                  <a:pt x="2377757" y="-10377"/>
                  <a:pt x="2564864" y="0"/>
                </a:cubicBezTo>
                <a:cubicBezTo>
                  <a:pt x="2751971" y="10377"/>
                  <a:pt x="3048766" y="25570"/>
                  <a:pt x="3320177" y="0"/>
                </a:cubicBezTo>
                <a:cubicBezTo>
                  <a:pt x="3591588" y="-25570"/>
                  <a:pt x="3890997" y="-35762"/>
                  <a:pt x="4174009" y="0"/>
                </a:cubicBezTo>
                <a:cubicBezTo>
                  <a:pt x="4457021" y="35762"/>
                  <a:pt x="4687341" y="20239"/>
                  <a:pt x="4929322" y="0"/>
                </a:cubicBezTo>
                <a:cubicBezTo>
                  <a:pt x="5171303" y="-20239"/>
                  <a:pt x="5520807" y="-10743"/>
                  <a:pt x="5783154" y="0"/>
                </a:cubicBezTo>
                <a:cubicBezTo>
                  <a:pt x="6045501" y="10743"/>
                  <a:pt x="6171473" y="-14245"/>
                  <a:pt x="6538466" y="0"/>
                </a:cubicBezTo>
                <a:cubicBezTo>
                  <a:pt x="6905459" y="14245"/>
                  <a:pt x="6859386" y="-15798"/>
                  <a:pt x="6998222" y="0"/>
                </a:cubicBezTo>
                <a:cubicBezTo>
                  <a:pt x="7137058" y="15798"/>
                  <a:pt x="7493034" y="17684"/>
                  <a:pt x="7753535" y="0"/>
                </a:cubicBezTo>
                <a:cubicBezTo>
                  <a:pt x="8014036" y="-17684"/>
                  <a:pt x="8093734" y="-5742"/>
                  <a:pt x="8311810" y="0"/>
                </a:cubicBezTo>
                <a:cubicBezTo>
                  <a:pt x="8529886" y="5742"/>
                  <a:pt x="8549001" y="8497"/>
                  <a:pt x="8771566" y="0"/>
                </a:cubicBezTo>
                <a:cubicBezTo>
                  <a:pt x="8994131" y="-8497"/>
                  <a:pt x="8987828" y="-849"/>
                  <a:pt x="9132802" y="0"/>
                </a:cubicBezTo>
                <a:cubicBezTo>
                  <a:pt x="9277776" y="849"/>
                  <a:pt x="9415114" y="-11551"/>
                  <a:pt x="9592558" y="0"/>
                </a:cubicBezTo>
                <a:cubicBezTo>
                  <a:pt x="9770002" y="11551"/>
                  <a:pt x="10181650" y="-41772"/>
                  <a:pt x="10446390" y="0"/>
                </a:cubicBezTo>
                <a:cubicBezTo>
                  <a:pt x="10835046" y="-41554"/>
                  <a:pt x="11056788" y="252696"/>
                  <a:pt x="11040872" y="594482"/>
                </a:cubicBezTo>
                <a:cubicBezTo>
                  <a:pt x="11043504" y="949757"/>
                  <a:pt x="11021866" y="1151453"/>
                  <a:pt x="11040872" y="1332756"/>
                </a:cubicBezTo>
                <a:cubicBezTo>
                  <a:pt x="11059878" y="1514059"/>
                  <a:pt x="11068100" y="1802860"/>
                  <a:pt x="11040872" y="2071031"/>
                </a:cubicBezTo>
                <a:cubicBezTo>
                  <a:pt x="11013644" y="2339203"/>
                  <a:pt x="11032418" y="2442705"/>
                  <a:pt x="11040872" y="2627974"/>
                </a:cubicBezTo>
                <a:cubicBezTo>
                  <a:pt x="11049326" y="2813243"/>
                  <a:pt x="11063609" y="3012513"/>
                  <a:pt x="11040872" y="3366249"/>
                </a:cubicBezTo>
                <a:cubicBezTo>
                  <a:pt x="11018135" y="3719985"/>
                  <a:pt x="11016901" y="3727349"/>
                  <a:pt x="11040872" y="3923192"/>
                </a:cubicBezTo>
                <a:cubicBezTo>
                  <a:pt x="11064843" y="4119035"/>
                  <a:pt x="11006950" y="4790605"/>
                  <a:pt x="11040872" y="5127745"/>
                </a:cubicBezTo>
                <a:cubicBezTo>
                  <a:pt x="11056495" y="5431543"/>
                  <a:pt x="10805033" y="5712114"/>
                  <a:pt x="10446390" y="5722227"/>
                </a:cubicBezTo>
                <a:cubicBezTo>
                  <a:pt x="10354097" y="5715080"/>
                  <a:pt x="10214750" y="5743729"/>
                  <a:pt x="9986634" y="5722227"/>
                </a:cubicBezTo>
                <a:cubicBezTo>
                  <a:pt x="9758518" y="5700725"/>
                  <a:pt x="9314174" y="5689111"/>
                  <a:pt x="9132802" y="5722227"/>
                </a:cubicBezTo>
                <a:cubicBezTo>
                  <a:pt x="8951430" y="5755343"/>
                  <a:pt x="8857182" y="5714580"/>
                  <a:pt x="8771566" y="5722227"/>
                </a:cubicBezTo>
                <a:cubicBezTo>
                  <a:pt x="8685950" y="5729874"/>
                  <a:pt x="8346042" y="5748953"/>
                  <a:pt x="8114772" y="5722227"/>
                </a:cubicBezTo>
                <a:cubicBezTo>
                  <a:pt x="7883502" y="5695501"/>
                  <a:pt x="7746868" y="5746487"/>
                  <a:pt x="7556497" y="5722227"/>
                </a:cubicBezTo>
                <a:cubicBezTo>
                  <a:pt x="7366127" y="5697967"/>
                  <a:pt x="7202924" y="5748709"/>
                  <a:pt x="6998222" y="5722227"/>
                </a:cubicBezTo>
                <a:cubicBezTo>
                  <a:pt x="6793521" y="5695745"/>
                  <a:pt x="6669169" y="5749243"/>
                  <a:pt x="6439947" y="5722227"/>
                </a:cubicBezTo>
                <a:cubicBezTo>
                  <a:pt x="6210725" y="5695211"/>
                  <a:pt x="6188382" y="5721246"/>
                  <a:pt x="6078711" y="5722227"/>
                </a:cubicBezTo>
                <a:cubicBezTo>
                  <a:pt x="5969040" y="5723208"/>
                  <a:pt x="5527862" y="5683728"/>
                  <a:pt x="5224879" y="5722227"/>
                </a:cubicBezTo>
                <a:cubicBezTo>
                  <a:pt x="4921896" y="5760726"/>
                  <a:pt x="4729422" y="5692801"/>
                  <a:pt x="4371047" y="5722227"/>
                </a:cubicBezTo>
                <a:cubicBezTo>
                  <a:pt x="4012672" y="5751653"/>
                  <a:pt x="4105017" y="5723347"/>
                  <a:pt x="4009810" y="5722227"/>
                </a:cubicBezTo>
                <a:cubicBezTo>
                  <a:pt x="3914603" y="5721107"/>
                  <a:pt x="3645009" y="5723324"/>
                  <a:pt x="3550054" y="5722227"/>
                </a:cubicBezTo>
                <a:cubicBezTo>
                  <a:pt x="3455099" y="5721130"/>
                  <a:pt x="3124597" y="5727159"/>
                  <a:pt x="2893261" y="5722227"/>
                </a:cubicBezTo>
                <a:cubicBezTo>
                  <a:pt x="2661925" y="5717295"/>
                  <a:pt x="2343077" y="5701539"/>
                  <a:pt x="2137948" y="5722227"/>
                </a:cubicBezTo>
                <a:cubicBezTo>
                  <a:pt x="1932819" y="5742915"/>
                  <a:pt x="1693233" y="5733214"/>
                  <a:pt x="1579673" y="5722227"/>
                </a:cubicBezTo>
                <a:cubicBezTo>
                  <a:pt x="1466114" y="5711240"/>
                  <a:pt x="1044435" y="5724184"/>
                  <a:pt x="594482" y="5722227"/>
                </a:cubicBezTo>
                <a:cubicBezTo>
                  <a:pt x="328734" y="5686479"/>
                  <a:pt x="-66657" y="5424823"/>
                  <a:pt x="0" y="5127745"/>
                </a:cubicBezTo>
                <a:cubicBezTo>
                  <a:pt x="-35087" y="4972394"/>
                  <a:pt x="-19370" y="4652638"/>
                  <a:pt x="0" y="4389471"/>
                </a:cubicBezTo>
                <a:cubicBezTo>
                  <a:pt x="19370" y="4126304"/>
                  <a:pt x="-21113" y="3933106"/>
                  <a:pt x="0" y="3787194"/>
                </a:cubicBezTo>
                <a:cubicBezTo>
                  <a:pt x="21113" y="3641282"/>
                  <a:pt x="19216" y="3402544"/>
                  <a:pt x="0" y="3139585"/>
                </a:cubicBezTo>
                <a:cubicBezTo>
                  <a:pt x="-19216" y="2876626"/>
                  <a:pt x="-14413" y="2787638"/>
                  <a:pt x="0" y="2582642"/>
                </a:cubicBezTo>
                <a:cubicBezTo>
                  <a:pt x="14413" y="2377646"/>
                  <a:pt x="33464" y="2134599"/>
                  <a:pt x="0" y="1844367"/>
                </a:cubicBezTo>
                <a:cubicBezTo>
                  <a:pt x="-33464" y="1554136"/>
                  <a:pt x="25477" y="1493251"/>
                  <a:pt x="0" y="1332756"/>
                </a:cubicBezTo>
                <a:cubicBezTo>
                  <a:pt x="-25477" y="1172261"/>
                  <a:pt x="17540" y="876667"/>
                  <a:pt x="0" y="594482"/>
                </a:cubicBezTo>
                <a:close/>
              </a:path>
              <a:path w="11040872" h="5722227" stroke="0" extrusionOk="0">
                <a:moveTo>
                  <a:pt x="0" y="594482"/>
                </a:moveTo>
                <a:cubicBezTo>
                  <a:pt x="-37935" y="242760"/>
                  <a:pt x="194077" y="27054"/>
                  <a:pt x="594482" y="0"/>
                </a:cubicBezTo>
                <a:cubicBezTo>
                  <a:pt x="773932" y="-24550"/>
                  <a:pt x="1057890" y="25913"/>
                  <a:pt x="1448314" y="0"/>
                </a:cubicBezTo>
                <a:cubicBezTo>
                  <a:pt x="1838738" y="-25913"/>
                  <a:pt x="1797328" y="9502"/>
                  <a:pt x="2006589" y="0"/>
                </a:cubicBezTo>
                <a:cubicBezTo>
                  <a:pt x="2215851" y="-9502"/>
                  <a:pt x="2305839" y="-2636"/>
                  <a:pt x="2466345" y="0"/>
                </a:cubicBezTo>
                <a:cubicBezTo>
                  <a:pt x="2626851" y="2636"/>
                  <a:pt x="3037147" y="20740"/>
                  <a:pt x="3221657" y="0"/>
                </a:cubicBezTo>
                <a:cubicBezTo>
                  <a:pt x="3406167" y="-20740"/>
                  <a:pt x="3611889" y="-6653"/>
                  <a:pt x="3779932" y="0"/>
                </a:cubicBezTo>
                <a:cubicBezTo>
                  <a:pt x="3947975" y="6653"/>
                  <a:pt x="4422439" y="33567"/>
                  <a:pt x="4633764" y="0"/>
                </a:cubicBezTo>
                <a:cubicBezTo>
                  <a:pt x="4845089" y="-33567"/>
                  <a:pt x="4901367" y="-8717"/>
                  <a:pt x="5093520" y="0"/>
                </a:cubicBezTo>
                <a:cubicBezTo>
                  <a:pt x="5285673" y="8717"/>
                  <a:pt x="5570621" y="653"/>
                  <a:pt x="5947352" y="0"/>
                </a:cubicBezTo>
                <a:cubicBezTo>
                  <a:pt x="6324083" y="-653"/>
                  <a:pt x="6209930" y="13850"/>
                  <a:pt x="6308589" y="0"/>
                </a:cubicBezTo>
                <a:cubicBezTo>
                  <a:pt x="6407248" y="-13850"/>
                  <a:pt x="6752695" y="30990"/>
                  <a:pt x="6965383" y="0"/>
                </a:cubicBezTo>
                <a:cubicBezTo>
                  <a:pt x="7178071" y="-30990"/>
                  <a:pt x="7443480" y="-17327"/>
                  <a:pt x="7622176" y="0"/>
                </a:cubicBezTo>
                <a:cubicBezTo>
                  <a:pt x="7800872" y="17327"/>
                  <a:pt x="7990906" y="27729"/>
                  <a:pt x="8180451" y="0"/>
                </a:cubicBezTo>
                <a:cubicBezTo>
                  <a:pt x="8369996" y="-27729"/>
                  <a:pt x="8845868" y="-13192"/>
                  <a:pt x="9034283" y="0"/>
                </a:cubicBezTo>
                <a:cubicBezTo>
                  <a:pt x="9222698" y="13192"/>
                  <a:pt x="9517603" y="-10499"/>
                  <a:pt x="9888115" y="0"/>
                </a:cubicBezTo>
                <a:cubicBezTo>
                  <a:pt x="10258627" y="10499"/>
                  <a:pt x="10316781" y="14930"/>
                  <a:pt x="10446390" y="0"/>
                </a:cubicBezTo>
                <a:cubicBezTo>
                  <a:pt x="10718440" y="-53019"/>
                  <a:pt x="11013962" y="225931"/>
                  <a:pt x="11040872" y="594482"/>
                </a:cubicBezTo>
                <a:cubicBezTo>
                  <a:pt x="11043451" y="904574"/>
                  <a:pt x="11020776" y="1089158"/>
                  <a:pt x="11040872" y="1287424"/>
                </a:cubicBezTo>
                <a:cubicBezTo>
                  <a:pt x="11060968" y="1485690"/>
                  <a:pt x="11051926" y="1673788"/>
                  <a:pt x="11040872" y="1799035"/>
                </a:cubicBezTo>
                <a:cubicBezTo>
                  <a:pt x="11029818" y="1924282"/>
                  <a:pt x="11054623" y="2135970"/>
                  <a:pt x="11040872" y="2355978"/>
                </a:cubicBezTo>
                <a:cubicBezTo>
                  <a:pt x="11027121" y="2575986"/>
                  <a:pt x="11013030" y="2749477"/>
                  <a:pt x="11040872" y="3094253"/>
                </a:cubicBezTo>
                <a:cubicBezTo>
                  <a:pt x="11068714" y="3439030"/>
                  <a:pt x="11029506" y="3525085"/>
                  <a:pt x="11040872" y="3741862"/>
                </a:cubicBezTo>
                <a:cubicBezTo>
                  <a:pt x="11052238" y="3958639"/>
                  <a:pt x="11021397" y="4116679"/>
                  <a:pt x="11040872" y="4298805"/>
                </a:cubicBezTo>
                <a:cubicBezTo>
                  <a:pt x="11060347" y="4480931"/>
                  <a:pt x="11022539" y="4900124"/>
                  <a:pt x="11040872" y="5127745"/>
                </a:cubicBezTo>
                <a:cubicBezTo>
                  <a:pt x="10974688" y="5452322"/>
                  <a:pt x="10793932" y="5738773"/>
                  <a:pt x="10446390" y="5722227"/>
                </a:cubicBezTo>
                <a:cubicBezTo>
                  <a:pt x="10272062" y="5749271"/>
                  <a:pt x="10063650" y="5719054"/>
                  <a:pt x="9789596" y="5722227"/>
                </a:cubicBezTo>
                <a:cubicBezTo>
                  <a:pt x="9515542" y="5725400"/>
                  <a:pt x="9521222" y="5705365"/>
                  <a:pt x="9329840" y="5722227"/>
                </a:cubicBezTo>
                <a:cubicBezTo>
                  <a:pt x="9138458" y="5739089"/>
                  <a:pt x="8905417" y="5705714"/>
                  <a:pt x="8574527" y="5722227"/>
                </a:cubicBezTo>
                <a:cubicBezTo>
                  <a:pt x="8243637" y="5738740"/>
                  <a:pt x="8277624" y="5741955"/>
                  <a:pt x="8114772" y="5722227"/>
                </a:cubicBezTo>
                <a:cubicBezTo>
                  <a:pt x="7951921" y="5702499"/>
                  <a:pt x="7640420" y="5738357"/>
                  <a:pt x="7359459" y="5722227"/>
                </a:cubicBezTo>
                <a:cubicBezTo>
                  <a:pt x="7078498" y="5706097"/>
                  <a:pt x="7122500" y="5736206"/>
                  <a:pt x="6998222" y="5722227"/>
                </a:cubicBezTo>
                <a:cubicBezTo>
                  <a:pt x="6873944" y="5708248"/>
                  <a:pt x="6584762" y="5737766"/>
                  <a:pt x="6242909" y="5722227"/>
                </a:cubicBezTo>
                <a:cubicBezTo>
                  <a:pt x="5901056" y="5706688"/>
                  <a:pt x="5911118" y="5710812"/>
                  <a:pt x="5783154" y="5722227"/>
                </a:cubicBezTo>
                <a:cubicBezTo>
                  <a:pt x="5655191" y="5733642"/>
                  <a:pt x="5585023" y="5732166"/>
                  <a:pt x="5421917" y="5722227"/>
                </a:cubicBezTo>
                <a:cubicBezTo>
                  <a:pt x="5258811" y="5712288"/>
                  <a:pt x="5178725" y="5705468"/>
                  <a:pt x="4962161" y="5722227"/>
                </a:cubicBezTo>
                <a:cubicBezTo>
                  <a:pt x="4745597" y="5738986"/>
                  <a:pt x="4430318" y="5744224"/>
                  <a:pt x="4206848" y="5722227"/>
                </a:cubicBezTo>
                <a:cubicBezTo>
                  <a:pt x="3983378" y="5700230"/>
                  <a:pt x="3911697" y="5735058"/>
                  <a:pt x="3747093" y="5722227"/>
                </a:cubicBezTo>
                <a:cubicBezTo>
                  <a:pt x="3582489" y="5709396"/>
                  <a:pt x="3545682" y="5704593"/>
                  <a:pt x="3385856" y="5722227"/>
                </a:cubicBezTo>
                <a:cubicBezTo>
                  <a:pt x="3226030" y="5739861"/>
                  <a:pt x="3029507" y="5730116"/>
                  <a:pt x="2926100" y="5722227"/>
                </a:cubicBezTo>
                <a:cubicBezTo>
                  <a:pt x="2822693" y="5714338"/>
                  <a:pt x="2554822" y="5699610"/>
                  <a:pt x="2367825" y="5722227"/>
                </a:cubicBezTo>
                <a:cubicBezTo>
                  <a:pt x="2180829" y="5744844"/>
                  <a:pt x="2002855" y="5738254"/>
                  <a:pt x="1711032" y="5722227"/>
                </a:cubicBezTo>
                <a:cubicBezTo>
                  <a:pt x="1419209" y="5706200"/>
                  <a:pt x="1407274" y="5738383"/>
                  <a:pt x="1251276" y="5722227"/>
                </a:cubicBezTo>
                <a:cubicBezTo>
                  <a:pt x="1095278" y="5706071"/>
                  <a:pt x="872658" y="5717760"/>
                  <a:pt x="594482" y="5722227"/>
                </a:cubicBezTo>
                <a:cubicBezTo>
                  <a:pt x="253293" y="5699246"/>
                  <a:pt x="-22323" y="5466443"/>
                  <a:pt x="0" y="5127745"/>
                </a:cubicBezTo>
                <a:cubicBezTo>
                  <a:pt x="-23138" y="4892853"/>
                  <a:pt x="-21399" y="4758867"/>
                  <a:pt x="0" y="4616134"/>
                </a:cubicBezTo>
                <a:cubicBezTo>
                  <a:pt x="21399" y="4473401"/>
                  <a:pt x="-2392" y="4140718"/>
                  <a:pt x="0" y="4013858"/>
                </a:cubicBezTo>
                <a:cubicBezTo>
                  <a:pt x="2392" y="3886998"/>
                  <a:pt x="-9073" y="3524231"/>
                  <a:pt x="0" y="3320916"/>
                </a:cubicBezTo>
                <a:cubicBezTo>
                  <a:pt x="9073" y="3117601"/>
                  <a:pt x="-20614" y="2922972"/>
                  <a:pt x="0" y="2763972"/>
                </a:cubicBezTo>
                <a:cubicBezTo>
                  <a:pt x="20614" y="2604972"/>
                  <a:pt x="5751" y="2418545"/>
                  <a:pt x="0" y="2116363"/>
                </a:cubicBezTo>
                <a:cubicBezTo>
                  <a:pt x="-5751" y="1814181"/>
                  <a:pt x="-23336" y="1771268"/>
                  <a:pt x="0" y="1604752"/>
                </a:cubicBezTo>
                <a:cubicBezTo>
                  <a:pt x="23336" y="1438236"/>
                  <a:pt x="-35446" y="1063211"/>
                  <a:pt x="0" y="594482"/>
                </a:cubicBezTo>
                <a:close/>
              </a:path>
            </a:pathLst>
          </a:custGeom>
          <a:solidFill>
            <a:srgbClr val="E74629"/>
          </a:solidFill>
          <a:ln w="25400">
            <a:solidFill>
              <a:srgbClr val="E74629"/>
            </a:solidFill>
            <a:round/>
            <a:extLst>
              <a:ext uri="{C807C97D-BFC1-408E-A445-0C87EB9F89A2}">
                <ask:lineSketchStyleProps xmlns:ask="http://schemas.microsoft.com/office/drawing/2018/sketchyshapes" sd="1219033472">
                  <a:prstGeom prst="roundRect">
                    <a:avLst>
                      <a:gd name="adj" fmla="val 10389"/>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4CAD6BE2-4B4D-464E-8CCC-4F856D278AC3}"/>
              </a:ext>
            </a:extLst>
          </p:cNvPr>
          <p:cNvSpPr>
            <a:spLocks noGrp="1"/>
          </p:cNvSpPr>
          <p:nvPr>
            <p:ph type="title"/>
          </p:nvPr>
        </p:nvSpPr>
        <p:spPr>
          <a:xfrm>
            <a:off x="1151467" y="887973"/>
            <a:ext cx="9889067" cy="1325563"/>
          </a:xfrm>
        </p:spPr>
        <p:txBody>
          <a:bodyPr>
            <a:normAutofit/>
          </a:bodyPr>
          <a:lstStyle/>
          <a:p>
            <a:r>
              <a:rPr lang="cs-CZ" sz="6600">
                <a:solidFill>
                  <a:schemeClr val="bg1"/>
                </a:solidFill>
              </a:rPr>
              <a:t>LITERATURA</a:t>
            </a:r>
          </a:p>
        </p:txBody>
      </p:sp>
      <p:sp>
        <p:nvSpPr>
          <p:cNvPr id="12" name="Rectangle 6">
            <a:extLst>
              <a:ext uri="{FF2B5EF4-FFF2-40B4-BE49-F238E27FC236}">
                <a16:creationId xmlns:a16="http://schemas.microsoft.com/office/drawing/2014/main" id="{6D7E5B0F-5185-440A-8222-321C1D118A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092" y="2325880"/>
            <a:ext cx="9957816" cy="18288"/>
          </a:xfrm>
          <a:custGeom>
            <a:avLst/>
            <a:gdLst>
              <a:gd name="connsiteX0" fmla="*/ 0 w 9957816"/>
              <a:gd name="connsiteY0" fmla="*/ 0 h 18288"/>
              <a:gd name="connsiteX1" fmla="*/ 863011 w 9957816"/>
              <a:gd name="connsiteY1" fmla="*/ 0 h 18288"/>
              <a:gd name="connsiteX2" fmla="*/ 1327709 w 9957816"/>
              <a:gd name="connsiteY2" fmla="*/ 0 h 18288"/>
              <a:gd name="connsiteX3" fmla="*/ 2091141 w 9957816"/>
              <a:gd name="connsiteY3" fmla="*/ 0 h 18288"/>
              <a:gd name="connsiteX4" fmla="*/ 2555839 w 9957816"/>
              <a:gd name="connsiteY4" fmla="*/ 0 h 18288"/>
              <a:gd name="connsiteX5" fmla="*/ 3219694 w 9957816"/>
              <a:gd name="connsiteY5" fmla="*/ 0 h 18288"/>
              <a:gd name="connsiteX6" fmla="*/ 3983126 w 9957816"/>
              <a:gd name="connsiteY6" fmla="*/ 0 h 18288"/>
              <a:gd name="connsiteX7" fmla="*/ 4348246 w 9957816"/>
              <a:gd name="connsiteY7" fmla="*/ 0 h 18288"/>
              <a:gd name="connsiteX8" fmla="*/ 4713366 w 9957816"/>
              <a:gd name="connsiteY8" fmla="*/ 0 h 18288"/>
              <a:gd name="connsiteX9" fmla="*/ 5576377 w 9957816"/>
              <a:gd name="connsiteY9" fmla="*/ 0 h 18288"/>
              <a:gd name="connsiteX10" fmla="*/ 6240231 w 9957816"/>
              <a:gd name="connsiteY10" fmla="*/ 0 h 18288"/>
              <a:gd name="connsiteX11" fmla="*/ 6605351 w 9957816"/>
              <a:gd name="connsiteY11" fmla="*/ 0 h 18288"/>
              <a:gd name="connsiteX12" fmla="*/ 7269206 w 9957816"/>
              <a:gd name="connsiteY12" fmla="*/ 0 h 18288"/>
              <a:gd name="connsiteX13" fmla="*/ 8132216 w 9957816"/>
              <a:gd name="connsiteY13" fmla="*/ 0 h 18288"/>
              <a:gd name="connsiteX14" fmla="*/ 8696493 w 9957816"/>
              <a:gd name="connsiteY14" fmla="*/ 0 h 18288"/>
              <a:gd name="connsiteX15" fmla="*/ 9260769 w 9957816"/>
              <a:gd name="connsiteY15" fmla="*/ 0 h 18288"/>
              <a:gd name="connsiteX16" fmla="*/ 9957816 w 9957816"/>
              <a:gd name="connsiteY16" fmla="*/ 0 h 18288"/>
              <a:gd name="connsiteX17" fmla="*/ 9957816 w 9957816"/>
              <a:gd name="connsiteY17" fmla="*/ 18288 h 18288"/>
              <a:gd name="connsiteX18" fmla="*/ 9293962 w 9957816"/>
              <a:gd name="connsiteY18" fmla="*/ 18288 h 18288"/>
              <a:gd name="connsiteX19" fmla="*/ 8530529 w 9957816"/>
              <a:gd name="connsiteY19" fmla="*/ 18288 h 18288"/>
              <a:gd name="connsiteX20" fmla="*/ 7767096 w 9957816"/>
              <a:gd name="connsiteY20" fmla="*/ 18288 h 18288"/>
              <a:gd name="connsiteX21" fmla="*/ 7302398 w 9957816"/>
              <a:gd name="connsiteY21" fmla="*/ 18288 h 18288"/>
              <a:gd name="connsiteX22" fmla="*/ 6439388 w 9957816"/>
              <a:gd name="connsiteY22" fmla="*/ 18288 h 18288"/>
              <a:gd name="connsiteX23" fmla="*/ 5775533 w 9957816"/>
              <a:gd name="connsiteY23" fmla="*/ 18288 h 18288"/>
              <a:gd name="connsiteX24" fmla="*/ 5410413 w 9957816"/>
              <a:gd name="connsiteY24" fmla="*/ 18288 h 18288"/>
              <a:gd name="connsiteX25" fmla="*/ 4746559 w 9957816"/>
              <a:gd name="connsiteY25" fmla="*/ 18288 h 18288"/>
              <a:gd name="connsiteX26" fmla="*/ 4182283 w 9957816"/>
              <a:gd name="connsiteY26" fmla="*/ 18288 h 18288"/>
              <a:gd name="connsiteX27" fmla="*/ 3618006 w 9957816"/>
              <a:gd name="connsiteY27" fmla="*/ 18288 h 18288"/>
              <a:gd name="connsiteX28" fmla="*/ 3053730 w 9957816"/>
              <a:gd name="connsiteY28" fmla="*/ 18288 h 18288"/>
              <a:gd name="connsiteX29" fmla="*/ 2489454 w 9957816"/>
              <a:gd name="connsiteY29" fmla="*/ 18288 h 18288"/>
              <a:gd name="connsiteX30" fmla="*/ 1726021 w 9957816"/>
              <a:gd name="connsiteY30" fmla="*/ 18288 h 18288"/>
              <a:gd name="connsiteX31" fmla="*/ 1062167 w 9957816"/>
              <a:gd name="connsiteY31" fmla="*/ 18288 h 18288"/>
              <a:gd name="connsiteX32" fmla="*/ 697047 w 9957816"/>
              <a:gd name="connsiteY32" fmla="*/ 18288 h 18288"/>
              <a:gd name="connsiteX33" fmla="*/ 0 w 9957816"/>
              <a:gd name="connsiteY33" fmla="*/ 18288 h 18288"/>
              <a:gd name="connsiteX34" fmla="*/ 0 w 9957816"/>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9957816" h="18288" fill="none" extrusionOk="0">
                <a:moveTo>
                  <a:pt x="0" y="0"/>
                </a:moveTo>
                <a:cubicBezTo>
                  <a:pt x="258912" y="4528"/>
                  <a:pt x="602792" y="35413"/>
                  <a:pt x="863011" y="0"/>
                </a:cubicBezTo>
                <a:cubicBezTo>
                  <a:pt x="1123230" y="-35413"/>
                  <a:pt x="1110743" y="8950"/>
                  <a:pt x="1327709" y="0"/>
                </a:cubicBezTo>
                <a:cubicBezTo>
                  <a:pt x="1544675" y="-8950"/>
                  <a:pt x="1720121" y="-30004"/>
                  <a:pt x="2091141" y="0"/>
                </a:cubicBezTo>
                <a:cubicBezTo>
                  <a:pt x="2462161" y="30004"/>
                  <a:pt x="2325710" y="-22120"/>
                  <a:pt x="2555839" y="0"/>
                </a:cubicBezTo>
                <a:cubicBezTo>
                  <a:pt x="2785968" y="22120"/>
                  <a:pt x="2943172" y="14890"/>
                  <a:pt x="3219694" y="0"/>
                </a:cubicBezTo>
                <a:cubicBezTo>
                  <a:pt x="3496216" y="-14890"/>
                  <a:pt x="3789247" y="-1477"/>
                  <a:pt x="3983126" y="0"/>
                </a:cubicBezTo>
                <a:cubicBezTo>
                  <a:pt x="4177005" y="1477"/>
                  <a:pt x="4180112" y="16397"/>
                  <a:pt x="4348246" y="0"/>
                </a:cubicBezTo>
                <a:cubicBezTo>
                  <a:pt x="4516380" y="-16397"/>
                  <a:pt x="4601818" y="4117"/>
                  <a:pt x="4713366" y="0"/>
                </a:cubicBezTo>
                <a:cubicBezTo>
                  <a:pt x="4824914" y="-4117"/>
                  <a:pt x="5400642" y="663"/>
                  <a:pt x="5576377" y="0"/>
                </a:cubicBezTo>
                <a:cubicBezTo>
                  <a:pt x="5752112" y="-663"/>
                  <a:pt x="6036350" y="11452"/>
                  <a:pt x="6240231" y="0"/>
                </a:cubicBezTo>
                <a:cubicBezTo>
                  <a:pt x="6444112" y="-11452"/>
                  <a:pt x="6508667" y="-15154"/>
                  <a:pt x="6605351" y="0"/>
                </a:cubicBezTo>
                <a:cubicBezTo>
                  <a:pt x="6702035" y="15154"/>
                  <a:pt x="7096186" y="19291"/>
                  <a:pt x="7269206" y="0"/>
                </a:cubicBezTo>
                <a:cubicBezTo>
                  <a:pt x="7442227" y="-19291"/>
                  <a:pt x="7802902" y="39720"/>
                  <a:pt x="8132216" y="0"/>
                </a:cubicBezTo>
                <a:cubicBezTo>
                  <a:pt x="8461530" y="-39720"/>
                  <a:pt x="8551221" y="24341"/>
                  <a:pt x="8696493" y="0"/>
                </a:cubicBezTo>
                <a:cubicBezTo>
                  <a:pt x="8841765" y="-24341"/>
                  <a:pt x="9091257" y="15574"/>
                  <a:pt x="9260769" y="0"/>
                </a:cubicBezTo>
                <a:cubicBezTo>
                  <a:pt x="9430281" y="-15574"/>
                  <a:pt x="9809458" y="-15806"/>
                  <a:pt x="9957816" y="0"/>
                </a:cubicBezTo>
                <a:cubicBezTo>
                  <a:pt x="9958154" y="7640"/>
                  <a:pt x="9957366" y="11289"/>
                  <a:pt x="9957816" y="18288"/>
                </a:cubicBezTo>
                <a:cubicBezTo>
                  <a:pt x="9789958" y="23645"/>
                  <a:pt x="9437684" y="-10787"/>
                  <a:pt x="9293962" y="18288"/>
                </a:cubicBezTo>
                <a:cubicBezTo>
                  <a:pt x="9150240" y="47363"/>
                  <a:pt x="8858466" y="6899"/>
                  <a:pt x="8530529" y="18288"/>
                </a:cubicBezTo>
                <a:cubicBezTo>
                  <a:pt x="8202592" y="29677"/>
                  <a:pt x="8042036" y="-12845"/>
                  <a:pt x="7767096" y="18288"/>
                </a:cubicBezTo>
                <a:cubicBezTo>
                  <a:pt x="7492156" y="49421"/>
                  <a:pt x="7464764" y="38557"/>
                  <a:pt x="7302398" y="18288"/>
                </a:cubicBezTo>
                <a:cubicBezTo>
                  <a:pt x="7140032" y="-1981"/>
                  <a:pt x="6674139" y="-20177"/>
                  <a:pt x="6439388" y="18288"/>
                </a:cubicBezTo>
                <a:cubicBezTo>
                  <a:pt x="6204637" y="56753"/>
                  <a:pt x="6044763" y="2398"/>
                  <a:pt x="5775533" y="18288"/>
                </a:cubicBezTo>
                <a:cubicBezTo>
                  <a:pt x="5506303" y="34178"/>
                  <a:pt x="5528640" y="8636"/>
                  <a:pt x="5410413" y="18288"/>
                </a:cubicBezTo>
                <a:cubicBezTo>
                  <a:pt x="5292186" y="27940"/>
                  <a:pt x="4880771" y="-3659"/>
                  <a:pt x="4746559" y="18288"/>
                </a:cubicBezTo>
                <a:cubicBezTo>
                  <a:pt x="4612347" y="40235"/>
                  <a:pt x="4346390" y="46329"/>
                  <a:pt x="4182283" y="18288"/>
                </a:cubicBezTo>
                <a:cubicBezTo>
                  <a:pt x="4018176" y="-9753"/>
                  <a:pt x="3743247" y="40654"/>
                  <a:pt x="3618006" y="18288"/>
                </a:cubicBezTo>
                <a:cubicBezTo>
                  <a:pt x="3492765" y="-4078"/>
                  <a:pt x="3201495" y="15624"/>
                  <a:pt x="3053730" y="18288"/>
                </a:cubicBezTo>
                <a:cubicBezTo>
                  <a:pt x="2905965" y="20952"/>
                  <a:pt x="2770855" y="10382"/>
                  <a:pt x="2489454" y="18288"/>
                </a:cubicBezTo>
                <a:cubicBezTo>
                  <a:pt x="2208053" y="26194"/>
                  <a:pt x="1999579" y="12705"/>
                  <a:pt x="1726021" y="18288"/>
                </a:cubicBezTo>
                <a:cubicBezTo>
                  <a:pt x="1452463" y="23871"/>
                  <a:pt x="1261725" y="2423"/>
                  <a:pt x="1062167" y="18288"/>
                </a:cubicBezTo>
                <a:cubicBezTo>
                  <a:pt x="862609" y="34153"/>
                  <a:pt x="828837" y="34680"/>
                  <a:pt x="697047" y="18288"/>
                </a:cubicBezTo>
                <a:cubicBezTo>
                  <a:pt x="565257" y="1896"/>
                  <a:pt x="290333" y="-12656"/>
                  <a:pt x="0" y="18288"/>
                </a:cubicBezTo>
                <a:cubicBezTo>
                  <a:pt x="-82" y="11708"/>
                  <a:pt x="-178" y="8956"/>
                  <a:pt x="0" y="0"/>
                </a:cubicBezTo>
                <a:close/>
              </a:path>
              <a:path w="9957816" h="18288" stroke="0" extrusionOk="0">
                <a:moveTo>
                  <a:pt x="0" y="0"/>
                </a:moveTo>
                <a:cubicBezTo>
                  <a:pt x="239894" y="-13568"/>
                  <a:pt x="444306" y="20490"/>
                  <a:pt x="564276" y="0"/>
                </a:cubicBezTo>
                <a:cubicBezTo>
                  <a:pt x="684246" y="-20490"/>
                  <a:pt x="829702" y="-16311"/>
                  <a:pt x="929396" y="0"/>
                </a:cubicBezTo>
                <a:cubicBezTo>
                  <a:pt x="1029090" y="16311"/>
                  <a:pt x="1434080" y="4599"/>
                  <a:pt x="1792407" y="0"/>
                </a:cubicBezTo>
                <a:cubicBezTo>
                  <a:pt x="2150734" y="-4599"/>
                  <a:pt x="2230922" y="-3217"/>
                  <a:pt x="2356683" y="0"/>
                </a:cubicBezTo>
                <a:cubicBezTo>
                  <a:pt x="2482444" y="3217"/>
                  <a:pt x="2727176" y="10118"/>
                  <a:pt x="2920959" y="0"/>
                </a:cubicBezTo>
                <a:cubicBezTo>
                  <a:pt x="3114742" y="-10118"/>
                  <a:pt x="3583268" y="6126"/>
                  <a:pt x="3783970" y="0"/>
                </a:cubicBezTo>
                <a:cubicBezTo>
                  <a:pt x="3984672" y="-6126"/>
                  <a:pt x="4119530" y="12121"/>
                  <a:pt x="4248668" y="0"/>
                </a:cubicBezTo>
                <a:cubicBezTo>
                  <a:pt x="4377806" y="-12121"/>
                  <a:pt x="4830370" y="39306"/>
                  <a:pt x="5111679" y="0"/>
                </a:cubicBezTo>
                <a:cubicBezTo>
                  <a:pt x="5392988" y="-39306"/>
                  <a:pt x="5595981" y="-37432"/>
                  <a:pt x="5974690" y="0"/>
                </a:cubicBezTo>
                <a:cubicBezTo>
                  <a:pt x="6353399" y="37432"/>
                  <a:pt x="6382398" y="-32218"/>
                  <a:pt x="6638544" y="0"/>
                </a:cubicBezTo>
                <a:cubicBezTo>
                  <a:pt x="6894690" y="32218"/>
                  <a:pt x="7107197" y="-8479"/>
                  <a:pt x="7501555" y="0"/>
                </a:cubicBezTo>
                <a:cubicBezTo>
                  <a:pt x="7895913" y="8479"/>
                  <a:pt x="7913370" y="-2556"/>
                  <a:pt x="8065831" y="0"/>
                </a:cubicBezTo>
                <a:cubicBezTo>
                  <a:pt x="8218292" y="2556"/>
                  <a:pt x="8391465" y="4509"/>
                  <a:pt x="8630107" y="0"/>
                </a:cubicBezTo>
                <a:cubicBezTo>
                  <a:pt x="8868749" y="-4509"/>
                  <a:pt x="9078381" y="-9348"/>
                  <a:pt x="9393540" y="0"/>
                </a:cubicBezTo>
                <a:cubicBezTo>
                  <a:pt x="9708699" y="9348"/>
                  <a:pt x="9789190" y="-16759"/>
                  <a:pt x="9957816" y="0"/>
                </a:cubicBezTo>
                <a:cubicBezTo>
                  <a:pt x="9957941" y="4395"/>
                  <a:pt x="9957741" y="9776"/>
                  <a:pt x="9957816" y="18288"/>
                </a:cubicBezTo>
                <a:cubicBezTo>
                  <a:pt x="9649812" y="40651"/>
                  <a:pt x="9486007" y="41594"/>
                  <a:pt x="9194383" y="18288"/>
                </a:cubicBezTo>
                <a:cubicBezTo>
                  <a:pt x="8902759" y="-5018"/>
                  <a:pt x="8744094" y="43814"/>
                  <a:pt x="8530529" y="18288"/>
                </a:cubicBezTo>
                <a:cubicBezTo>
                  <a:pt x="8316964" y="-7238"/>
                  <a:pt x="8282371" y="24093"/>
                  <a:pt x="8165409" y="18288"/>
                </a:cubicBezTo>
                <a:cubicBezTo>
                  <a:pt x="8048447" y="12483"/>
                  <a:pt x="7851788" y="12040"/>
                  <a:pt x="7700711" y="18288"/>
                </a:cubicBezTo>
                <a:cubicBezTo>
                  <a:pt x="7549634" y="24536"/>
                  <a:pt x="7127225" y="27915"/>
                  <a:pt x="6837700" y="18288"/>
                </a:cubicBezTo>
                <a:cubicBezTo>
                  <a:pt x="6548175" y="8661"/>
                  <a:pt x="6330711" y="50037"/>
                  <a:pt x="6173846" y="18288"/>
                </a:cubicBezTo>
                <a:cubicBezTo>
                  <a:pt x="6016981" y="-13461"/>
                  <a:pt x="5930031" y="15985"/>
                  <a:pt x="5709148" y="18288"/>
                </a:cubicBezTo>
                <a:cubicBezTo>
                  <a:pt x="5488265" y="20591"/>
                  <a:pt x="5372997" y="43097"/>
                  <a:pt x="5045293" y="18288"/>
                </a:cubicBezTo>
                <a:cubicBezTo>
                  <a:pt x="4717590" y="-6521"/>
                  <a:pt x="4829875" y="6803"/>
                  <a:pt x="4680174" y="18288"/>
                </a:cubicBezTo>
                <a:cubicBezTo>
                  <a:pt x="4530473" y="29773"/>
                  <a:pt x="4441300" y="27030"/>
                  <a:pt x="4315054" y="18288"/>
                </a:cubicBezTo>
                <a:cubicBezTo>
                  <a:pt x="4188808" y="9546"/>
                  <a:pt x="3846162" y="4446"/>
                  <a:pt x="3651199" y="18288"/>
                </a:cubicBezTo>
                <a:cubicBezTo>
                  <a:pt x="3456236" y="32130"/>
                  <a:pt x="3412656" y="-1324"/>
                  <a:pt x="3186501" y="18288"/>
                </a:cubicBezTo>
                <a:cubicBezTo>
                  <a:pt x="2960346" y="37900"/>
                  <a:pt x="2783091" y="19872"/>
                  <a:pt x="2423069" y="18288"/>
                </a:cubicBezTo>
                <a:cubicBezTo>
                  <a:pt x="2063047" y="16704"/>
                  <a:pt x="2066062" y="18692"/>
                  <a:pt x="1958370" y="18288"/>
                </a:cubicBezTo>
                <a:cubicBezTo>
                  <a:pt x="1850678" y="17884"/>
                  <a:pt x="1403255" y="47471"/>
                  <a:pt x="1194938" y="18288"/>
                </a:cubicBezTo>
                <a:cubicBezTo>
                  <a:pt x="986621" y="-10895"/>
                  <a:pt x="986435" y="4670"/>
                  <a:pt x="829818" y="18288"/>
                </a:cubicBezTo>
                <a:cubicBezTo>
                  <a:pt x="673201" y="31906"/>
                  <a:pt x="178831" y="-2639"/>
                  <a:pt x="0" y="18288"/>
                </a:cubicBezTo>
                <a:cubicBezTo>
                  <a:pt x="-504" y="12101"/>
                  <a:pt x="-591" y="7719"/>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4A5CA568-C039-4C22-99D4-DC4F3F9B6228}"/>
              </a:ext>
            </a:extLst>
          </p:cNvPr>
          <p:cNvSpPr>
            <a:spLocks noGrp="1"/>
          </p:cNvSpPr>
          <p:nvPr>
            <p:ph idx="1"/>
          </p:nvPr>
        </p:nvSpPr>
        <p:spPr>
          <a:xfrm>
            <a:off x="1151467" y="2607733"/>
            <a:ext cx="9889067" cy="3285067"/>
          </a:xfrm>
        </p:spPr>
        <p:txBody>
          <a:bodyPr vert="horz" lIns="91440" tIns="45720" rIns="91440" bIns="45720" rtlCol="0" anchor="t">
            <a:normAutofit fontScale="70000" lnSpcReduction="20000"/>
          </a:bodyPr>
          <a:lstStyle/>
          <a:p>
            <a:r>
              <a:rPr lang="cs-CZ">
                <a:ea typeface="+mn-lt"/>
                <a:cs typeface="+mn-lt"/>
                <a:hlinkClick r:id="rId2"/>
              </a:rPr>
              <a:t>http://radeknedoma.wz.cz/index.php?obj=125&amp;objpr=0&amp;obsah=1#Brugger</a:t>
            </a:r>
            <a:endParaRPr lang="cs-CZ"/>
          </a:p>
          <a:p>
            <a:r>
              <a:rPr lang="cs-CZ">
                <a:ea typeface="+mn-lt"/>
                <a:cs typeface="+mn-lt"/>
                <a:hlinkClick r:id="rId3"/>
              </a:rPr>
              <a:t>https://samarpanphysioclinic.com/2018/07/18/roods-techniqe/</a:t>
            </a:r>
            <a:r>
              <a:rPr lang="cs-CZ">
                <a:ea typeface="+mn-lt"/>
                <a:cs typeface="+mn-lt"/>
              </a:rPr>
              <a:t> </a:t>
            </a:r>
            <a:endParaRPr lang="cs-CZ">
              <a:solidFill>
                <a:srgbClr val="000000"/>
              </a:solidFill>
            </a:endParaRPr>
          </a:p>
          <a:p>
            <a:r>
              <a:rPr lang="cs-CZ">
                <a:ea typeface="+mn-lt"/>
                <a:cs typeface="+mn-lt"/>
                <a:hlinkClick r:id="rId4"/>
              </a:rPr>
              <a:t>https://www.hc-vsetin.cz/ftk/semi/baka_kru2.htm</a:t>
            </a:r>
            <a:r>
              <a:rPr lang="cs-CZ">
                <a:ea typeface="+mn-lt"/>
                <a:cs typeface="+mn-lt"/>
              </a:rPr>
              <a:t> </a:t>
            </a:r>
          </a:p>
          <a:p>
            <a:r>
              <a:rPr lang="cs-CZ">
                <a:solidFill>
                  <a:srgbClr val="000000"/>
                </a:solidFill>
              </a:rPr>
              <a:t>Dvořáková, Z. (2014). </a:t>
            </a:r>
            <a:r>
              <a:rPr lang="cs-CZ" i="1">
                <a:solidFill>
                  <a:srgbClr val="000000"/>
                </a:solidFill>
              </a:rPr>
              <a:t>Rehabilitace u traumatických poranění brachiálního plexu. </a:t>
            </a:r>
            <a:r>
              <a:rPr lang="cs-CZ">
                <a:solidFill>
                  <a:srgbClr val="000000"/>
                </a:solidFill>
              </a:rPr>
              <a:t>FTK, Olomouc.</a:t>
            </a:r>
            <a:endParaRPr lang="cs-CZ"/>
          </a:p>
          <a:p>
            <a:r>
              <a:rPr lang="cs-CZ">
                <a:solidFill>
                  <a:srgbClr val="000000"/>
                </a:solidFill>
              </a:rPr>
              <a:t>Hladíková, J. (2012). </a:t>
            </a:r>
            <a:r>
              <a:rPr lang="cs-CZ" i="1">
                <a:solidFill>
                  <a:srgbClr val="000000"/>
                </a:solidFill>
              </a:rPr>
              <a:t>Kazuistika fyzioterapeutické péče u pacientky s periferní parézou n. </a:t>
            </a:r>
            <a:r>
              <a:rPr lang="cs-CZ" i="1" err="1">
                <a:solidFill>
                  <a:srgbClr val="000000"/>
                </a:solidFill>
              </a:rPr>
              <a:t>radialis</a:t>
            </a:r>
            <a:r>
              <a:rPr lang="cs-CZ" i="1">
                <a:solidFill>
                  <a:srgbClr val="000000"/>
                </a:solidFill>
              </a:rPr>
              <a:t> sin.,</a:t>
            </a:r>
            <a:r>
              <a:rPr lang="cs-CZ">
                <a:solidFill>
                  <a:srgbClr val="000000"/>
                </a:solidFill>
              </a:rPr>
              <a:t> FTVS UK. </a:t>
            </a:r>
            <a:endParaRPr lang="cs-CZ"/>
          </a:p>
          <a:p>
            <a:r>
              <a:rPr lang="cs-CZ">
                <a:solidFill>
                  <a:srgbClr val="000000"/>
                </a:solidFill>
              </a:rPr>
              <a:t>Videa:</a:t>
            </a:r>
          </a:p>
          <a:p>
            <a:r>
              <a:rPr lang="cs-CZ">
                <a:ea typeface="+mn-lt"/>
                <a:cs typeface="+mn-lt"/>
                <a:hlinkClick r:id="rId5"/>
              </a:rPr>
              <a:t>https://www.youtube.com/watch?v=5ypfOaOZgF4</a:t>
            </a:r>
          </a:p>
          <a:p>
            <a:r>
              <a:rPr lang="cs-CZ">
                <a:ea typeface="+mn-lt"/>
                <a:cs typeface="+mn-lt"/>
                <a:hlinkClick r:id="rId6"/>
              </a:rPr>
              <a:t>https://www.youtube.com/watch?v=IduvBbM4FbI&amp;list=PL96PwaGX4JBM3fNKoOwPpsEa4faFrY2mn&amp;index=2</a:t>
            </a:r>
            <a:endParaRPr lang="cs-CZ">
              <a:ea typeface="+mn-lt"/>
              <a:cs typeface="+mn-lt"/>
            </a:endParaRPr>
          </a:p>
          <a:p>
            <a:endParaRPr lang="cs-CZ">
              <a:ea typeface="+mn-lt"/>
              <a:cs typeface="+mn-lt"/>
            </a:endParaRPr>
          </a:p>
          <a:p>
            <a:endParaRPr lang="cs-CZ">
              <a:ea typeface="+mn-lt"/>
              <a:cs typeface="+mn-lt"/>
              <a:hlinkClick r:id="rId5"/>
            </a:endParaRPr>
          </a:p>
          <a:p>
            <a:endParaRPr lang="cs-CZ">
              <a:ea typeface="+mn-lt"/>
              <a:cs typeface="+mn-lt"/>
              <a:hlinkClick r:id="rId5"/>
            </a:endParaRPr>
          </a:p>
        </p:txBody>
      </p:sp>
    </p:spTree>
    <p:extLst>
      <p:ext uri="{BB962C8B-B14F-4D97-AF65-F5344CB8AC3E}">
        <p14:creationId xmlns:p14="http://schemas.microsoft.com/office/powerpoint/2010/main" val="15461884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27" name="Rectangle 26">
            <a:extLst>
              <a:ext uri="{FF2B5EF4-FFF2-40B4-BE49-F238E27FC236}">
                <a16:creationId xmlns:a16="http://schemas.microsoft.com/office/drawing/2014/main" id="{D2306AB6-9D65-4F8E-9FD7-C3F3A3DE39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descr="Vykřičník na žlutém pozadí">
            <a:extLst>
              <a:ext uri="{FF2B5EF4-FFF2-40B4-BE49-F238E27FC236}">
                <a16:creationId xmlns:a16="http://schemas.microsoft.com/office/drawing/2014/main" id="{1A0C61B8-5E55-4CF4-8C8E-6B90B680EA75}"/>
              </a:ext>
            </a:extLst>
          </p:cNvPr>
          <p:cNvPicPr>
            <a:picLocks noChangeAspect="1"/>
          </p:cNvPicPr>
          <p:nvPr/>
        </p:nvPicPr>
        <p:blipFill rotWithShape="1">
          <a:blip r:embed="rId2"/>
          <a:srcRect t="25000" r="-2" b="-2"/>
          <a:stretch/>
        </p:blipFill>
        <p:spPr>
          <a:xfrm>
            <a:off x="20" y="10"/>
            <a:ext cx="12191980" cy="6857990"/>
          </a:xfrm>
          <a:prstGeom prst="rect">
            <a:avLst/>
          </a:prstGeom>
        </p:spPr>
      </p:pic>
      <p:sp>
        <p:nvSpPr>
          <p:cNvPr id="29" name="Freeform: Shape 28">
            <a:extLst>
              <a:ext uri="{FF2B5EF4-FFF2-40B4-BE49-F238E27FC236}">
                <a16:creationId xmlns:a16="http://schemas.microsoft.com/office/drawing/2014/main" id="{284C940E-7A1D-418E-A9E8-C9852CA8E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1255" y="2996261"/>
            <a:ext cx="6310745" cy="3861739"/>
          </a:xfrm>
          <a:custGeom>
            <a:avLst/>
            <a:gdLst>
              <a:gd name="connsiteX0" fmla="*/ 5172027 w 6310745"/>
              <a:gd name="connsiteY0" fmla="*/ 351902 h 3861739"/>
              <a:gd name="connsiteX1" fmla="*/ 5173047 w 6310745"/>
              <a:gd name="connsiteY1" fmla="*/ 352987 h 3861739"/>
              <a:gd name="connsiteX2" fmla="*/ 5177471 w 6310745"/>
              <a:gd name="connsiteY2" fmla="*/ 352581 h 3861739"/>
              <a:gd name="connsiteX3" fmla="*/ 2969865 w 6310745"/>
              <a:gd name="connsiteY3" fmla="*/ 91462 h 3861739"/>
              <a:gd name="connsiteX4" fmla="*/ 2918830 w 6310745"/>
              <a:gd name="connsiteY4" fmla="*/ 95401 h 3861739"/>
              <a:gd name="connsiteX5" fmla="*/ 1957331 w 6310745"/>
              <a:gd name="connsiteY5" fmla="*/ 323658 h 3861739"/>
              <a:gd name="connsiteX6" fmla="*/ 413011 w 6310745"/>
              <a:gd name="connsiteY6" fmla="*/ 1429370 h 3861739"/>
              <a:gd name="connsiteX7" fmla="*/ 88087 w 6310745"/>
              <a:gd name="connsiteY7" fmla="*/ 2204577 h 3861739"/>
              <a:gd name="connsiteX8" fmla="*/ 109862 w 6310745"/>
              <a:gd name="connsiteY8" fmla="*/ 2159496 h 3861739"/>
              <a:gd name="connsiteX9" fmla="*/ 566286 w 6310745"/>
              <a:gd name="connsiteY9" fmla="*/ 1369352 h 3861739"/>
              <a:gd name="connsiteX10" fmla="*/ 1648059 w 6310745"/>
              <a:gd name="connsiteY10" fmla="*/ 484837 h 3861739"/>
              <a:gd name="connsiteX11" fmla="*/ 2969865 w 6310745"/>
              <a:gd name="connsiteY11" fmla="*/ 91462 h 3861739"/>
              <a:gd name="connsiteX12" fmla="*/ 3495357 w 6310745"/>
              <a:gd name="connsiteY12" fmla="*/ 893 h 3861739"/>
              <a:gd name="connsiteX13" fmla="*/ 3941913 w 6310745"/>
              <a:gd name="connsiteY13" fmla="*/ 37963 h 3861739"/>
              <a:gd name="connsiteX14" fmla="*/ 5299614 w 6310745"/>
              <a:gd name="connsiteY14" fmla="*/ 324201 h 3861739"/>
              <a:gd name="connsiteX15" fmla="*/ 6213700 w 6310745"/>
              <a:gd name="connsiteY15" fmla="*/ 666307 h 3861739"/>
              <a:gd name="connsiteX16" fmla="*/ 6310745 w 6310745"/>
              <a:gd name="connsiteY16" fmla="*/ 718092 h 3861739"/>
              <a:gd name="connsiteX17" fmla="*/ 6310745 w 6310745"/>
              <a:gd name="connsiteY17" fmla="*/ 786964 h 3861739"/>
              <a:gd name="connsiteX18" fmla="*/ 6223734 w 6310745"/>
              <a:gd name="connsiteY18" fmla="*/ 739515 h 3861739"/>
              <a:gd name="connsiteX19" fmla="*/ 5436559 w 6310745"/>
              <a:gd name="connsiteY19" fmla="*/ 427942 h 3861739"/>
              <a:gd name="connsiteX20" fmla="*/ 5314925 w 6310745"/>
              <a:gd name="connsiteY20" fmla="*/ 390465 h 3861739"/>
              <a:gd name="connsiteX21" fmla="*/ 5198564 w 6310745"/>
              <a:gd name="connsiteY21" fmla="*/ 357468 h 3861739"/>
              <a:gd name="connsiteX22" fmla="*/ 5826636 w 6310745"/>
              <a:gd name="connsiteY22" fmla="*/ 619266 h 3861739"/>
              <a:gd name="connsiteX23" fmla="*/ 6125359 w 6310745"/>
              <a:gd name="connsiteY23" fmla="*/ 778370 h 3861739"/>
              <a:gd name="connsiteX24" fmla="*/ 6310745 w 6310745"/>
              <a:gd name="connsiteY24" fmla="*/ 896973 h 3861739"/>
              <a:gd name="connsiteX25" fmla="*/ 6310745 w 6310745"/>
              <a:gd name="connsiteY25" fmla="*/ 3861739 h 3861739"/>
              <a:gd name="connsiteX26" fmla="*/ 974639 w 6310745"/>
              <a:gd name="connsiteY26" fmla="*/ 3861739 h 3861739"/>
              <a:gd name="connsiteX27" fmla="*/ 719986 w 6310745"/>
              <a:gd name="connsiteY27" fmla="*/ 3659957 h 3861739"/>
              <a:gd name="connsiteX28" fmla="*/ 299202 w 6310745"/>
              <a:gd name="connsiteY28" fmla="*/ 3177626 h 3861739"/>
              <a:gd name="connsiteX29" fmla="*/ 52873 w 6310745"/>
              <a:gd name="connsiteY29" fmla="*/ 2564820 h 3861739"/>
              <a:gd name="connsiteX30" fmla="*/ 21743 w 6310745"/>
              <a:gd name="connsiteY30" fmla="*/ 2457276 h 3861739"/>
              <a:gd name="connsiteX31" fmla="*/ 15788 w 6310745"/>
              <a:gd name="connsiteY31" fmla="*/ 2193035 h 3861739"/>
              <a:gd name="connsiteX32" fmla="*/ 1087523 w 6310745"/>
              <a:gd name="connsiteY32" fmla="*/ 695306 h 3861739"/>
              <a:gd name="connsiteX33" fmla="*/ 2765215 w 6310745"/>
              <a:gd name="connsiteY33" fmla="*/ 56158 h 3861739"/>
              <a:gd name="connsiteX34" fmla="*/ 3120078 w 6310745"/>
              <a:gd name="connsiteY34" fmla="*/ 15422 h 3861739"/>
              <a:gd name="connsiteX35" fmla="*/ 3495357 w 6310745"/>
              <a:gd name="connsiteY35" fmla="*/ 893 h 386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310745" h="3861739">
                <a:moveTo>
                  <a:pt x="5172027" y="351902"/>
                </a:moveTo>
                <a:cubicBezTo>
                  <a:pt x="5172027" y="351902"/>
                  <a:pt x="5172027" y="352852"/>
                  <a:pt x="5173047" y="352987"/>
                </a:cubicBezTo>
                <a:lnTo>
                  <a:pt x="5177471" y="352581"/>
                </a:lnTo>
                <a:close/>
                <a:moveTo>
                  <a:pt x="2969865" y="91462"/>
                </a:moveTo>
                <a:cubicBezTo>
                  <a:pt x="2952701" y="89711"/>
                  <a:pt x="2935264" y="91055"/>
                  <a:pt x="2918830" y="95401"/>
                </a:cubicBezTo>
                <a:cubicBezTo>
                  <a:pt x="2586081" y="133611"/>
                  <a:pt x="2262146" y="210506"/>
                  <a:pt x="1957331" y="323658"/>
                </a:cubicBezTo>
                <a:cubicBezTo>
                  <a:pt x="1300170" y="565494"/>
                  <a:pt x="773488" y="924243"/>
                  <a:pt x="413011" y="1429370"/>
                </a:cubicBezTo>
                <a:cubicBezTo>
                  <a:pt x="241125" y="1667934"/>
                  <a:pt x="130650" y="1931482"/>
                  <a:pt x="88087" y="2204577"/>
                </a:cubicBezTo>
                <a:cubicBezTo>
                  <a:pt x="96253" y="2189777"/>
                  <a:pt x="103398" y="2174704"/>
                  <a:pt x="109862" y="2159496"/>
                </a:cubicBezTo>
                <a:cubicBezTo>
                  <a:pt x="227584" y="1883441"/>
                  <a:pt x="374053" y="1617978"/>
                  <a:pt x="566286" y="1369352"/>
                </a:cubicBezTo>
                <a:cubicBezTo>
                  <a:pt x="843916" y="1009789"/>
                  <a:pt x="1197929" y="710108"/>
                  <a:pt x="1648059" y="484837"/>
                </a:cubicBezTo>
                <a:cubicBezTo>
                  <a:pt x="2053957" y="281700"/>
                  <a:pt x="2497621" y="159899"/>
                  <a:pt x="2969865" y="91462"/>
                </a:cubicBezTo>
                <a:close/>
                <a:moveTo>
                  <a:pt x="3495357" y="893"/>
                </a:moveTo>
                <a:cubicBezTo>
                  <a:pt x="3633661" y="-4539"/>
                  <a:pt x="3787957" y="15693"/>
                  <a:pt x="3941913" y="37963"/>
                </a:cubicBezTo>
                <a:cubicBezTo>
                  <a:pt x="4403949" y="104770"/>
                  <a:pt x="4858161" y="195339"/>
                  <a:pt x="5299614" y="324201"/>
                </a:cubicBezTo>
                <a:cubicBezTo>
                  <a:pt x="5617945" y="417079"/>
                  <a:pt x="5925559" y="526685"/>
                  <a:pt x="6213700" y="666307"/>
                </a:cubicBezTo>
                <a:lnTo>
                  <a:pt x="6310745" y="718092"/>
                </a:lnTo>
                <a:lnTo>
                  <a:pt x="6310745" y="786964"/>
                </a:lnTo>
                <a:lnTo>
                  <a:pt x="6223734" y="739515"/>
                </a:lnTo>
                <a:cubicBezTo>
                  <a:pt x="5975170" y="615379"/>
                  <a:pt x="5710361" y="515015"/>
                  <a:pt x="5436559" y="427942"/>
                </a:cubicBezTo>
                <a:cubicBezTo>
                  <a:pt x="5396292" y="415002"/>
                  <a:pt x="5355753" y="402509"/>
                  <a:pt x="5314925" y="390465"/>
                </a:cubicBezTo>
                <a:cubicBezTo>
                  <a:pt x="5276307" y="379059"/>
                  <a:pt x="5237351" y="368468"/>
                  <a:pt x="5198564" y="357468"/>
                </a:cubicBezTo>
                <a:cubicBezTo>
                  <a:pt x="5414393" y="434473"/>
                  <a:pt x="5624129" y="521907"/>
                  <a:pt x="5826636" y="619266"/>
                </a:cubicBezTo>
                <a:cubicBezTo>
                  <a:pt x="5929344" y="669507"/>
                  <a:pt x="6029097" y="722388"/>
                  <a:pt x="6125359" y="778370"/>
                </a:cubicBezTo>
                <a:lnTo>
                  <a:pt x="6310745" y="896973"/>
                </a:lnTo>
                <a:lnTo>
                  <a:pt x="6310745" y="3861739"/>
                </a:lnTo>
                <a:lnTo>
                  <a:pt x="974639" y="3861739"/>
                </a:lnTo>
                <a:lnTo>
                  <a:pt x="719986" y="3659957"/>
                </a:lnTo>
                <a:cubicBezTo>
                  <a:pt x="556844" y="3515259"/>
                  <a:pt x="415052" y="3355506"/>
                  <a:pt x="299202" y="3177626"/>
                </a:cubicBezTo>
                <a:cubicBezTo>
                  <a:pt x="173197" y="2986301"/>
                  <a:pt x="89840" y="2778941"/>
                  <a:pt x="52873" y="2564820"/>
                </a:cubicBezTo>
                <a:cubicBezTo>
                  <a:pt x="46170" y="2528361"/>
                  <a:pt x="35760" y="2492390"/>
                  <a:pt x="21743" y="2457276"/>
                </a:cubicBezTo>
                <a:cubicBezTo>
                  <a:pt x="-12282" y="2369287"/>
                  <a:pt x="-34" y="2280753"/>
                  <a:pt x="15788" y="2193035"/>
                </a:cubicBezTo>
                <a:cubicBezTo>
                  <a:pt x="125343" y="1581179"/>
                  <a:pt x="505554" y="1091397"/>
                  <a:pt x="1087523" y="695306"/>
                </a:cubicBezTo>
                <a:cubicBezTo>
                  <a:pt x="1574397" y="363308"/>
                  <a:pt x="2138335" y="155961"/>
                  <a:pt x="2765215" y="56158"/>
                </a:cubicBezTo>
                <a:cubicBezTo>
                  <a:pt x="2882595" y="37419"/>
                  <a:pt x="3000997" y="24655"/>
                  <a:pt x="3120078" y="15422"/>
                </a:cubicBezTo>
                <a:cubicBezTo>
                  <a:pt x="3239161" y="6188"/>
                  <a:pt x="3356711" y="2250"/>
                  <a:pt x="3495357" y="893"/>
                </a:cubicBezTo>
                <a:close/>
              </a:path>
            </a:pathLst>
          </a:custGeom>
          <a:solidFill>
            <a:srgbClr val="E74629">
              <a:alpha val="91000"/>
            </a:srgbClr>
          </a:solidFill>
          <a:ln w="12700"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32B16C26-C9C5-464B-AA5E-6D5CFEB7AA00}"/>
              </a:ext>
            </a:extLst>
          </p:cNvPr>
          <p:cNvSpPr>
            <a:spLocks noGrp="1"/>
          </p:cNvSpPr>
          <p:nvPr>
            <p:ph type="title"/>
          </p:nvPr>
        </p:nvSpPr>
        <p:spPr>
          <a:xfrm>
            <a:off x="7004878" y="3732208"/>
            <a:ext cx="4574851" cy="1390218"/>
          </a:xfrm>
        </p:spPr>
        <p:txBody>
          <a:bodyPr vert="horz" lIns="91440" tIns="45720" rIns="91440" bIns="45720" rtlCol="0" anchor="b">
            <a:normAutofit/>
          </a:bodyPr>
          <a:lstStyle/>
          <a:p>
            <a:pPr algn="ctr"/>
            <a:r>
              <a:rPr lang="en-US" sz="5200">
                <a:solidFill>
                  <a:schemeClr val="bg1"/>
                </a:solidFill>
              </a:rPr>
              <a:t>DĚKUJI ZA POZORNOST!</a:t>
            </a:r>
          </a:p>
          <a:p>
            <a:pPr algn="ctr"/>
            <a:endParaRPr lang="en-US" sz="5200">
              <a:solidFill>
                <a:schemeClr val="bg1"/>
              </a:solidFill>
            </a:endParaRPr>
          </a:p>
        </p:txBody>
      </p:sp>
      <p:sp>
        <p:nvSpPr>
          <p:cNvPr id="31" name="Rectangle 6">
            <a:extLst>
              <a:ext uri="{FF2B5EF4-FFF2-40B4-BE49-F238E27FC236}">
                <a16:creationId xmlns:a16="http://schemas.microsoft.com/office/drawing/2014/main" id="{72E0F698-EDF5-464C-B466-8D34B8AF17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89179" y="5344820"/>
            <a:ext cx="3994793" cy="27432"/>
          </a:xfrm>
          <a:custGeom>
            <a:avLst/>
            <a:gdLst>
              <a:gd name="connsiteX0" fmla="*/ 0 w 3994793"/>
              <a:gd name="connsiteY0" fmla="*/ 0 h 27432"/>
              <a:gd name="connsiteX1" fmla="*/ 745695 w 3994793"/>
              <a:gd name="connsiteY1" fmla="*/ 0 h 27432"/>
              <a:gd name="connsiteX2" fmla="*/ 1451441 w 3994793"/>
              <a:gd name="connsiteY2" fmla="*/ 0 h 27432"/>
              <a:gd name="connsiteX3" fmla="*/ 2157188 w 3994793"/>
              <a:gd name="connsiteY3" fmla="*/ 0 h 27432"/>
              <a:gd name="connsiteX4" fmla="*/ 2703143 w 3994793"/>
              <a:gd name="connsiteY4" fmla="*/ 0 h 27432"/>
              <a:gd name="connsiteX5" fmla="*/ 3289046 w 3994793"/>
              <a:gd name="connsiteY5" fmla="*/ 0 h 27432"/>
              <a:gd name="connsiteX6" fmla="*/ 3994793 w 3994793"/>
              <a:gd name="connsiteY6" fmla="*/ 0 h 27432"/>
              <a:gd name="connsiteX7" fmla="*/ 3994793 w 3994793"/>
              <a:gd name="connsiteY7" fmla="*/ 27432 h 27432"/>
              <a:gd name="connsiteX8" fmla="*/ 3328994 w 3994793"/>
              <a:gd name="connsiteY8" fmla="*/ 27432 h 27432"/>
              <a:gd name="connsiteX9" fmla="*/ 2783039 w 3994793"/>
              <a:gd name="connsiteY9" fmla="*/ 27432 h 27432"/>
              <a:gd name="connsiteX10" fmla="*/ 2237084 w 3994793"/>
              <a:gd name="connsiteY10" fmla="*/ 27432 h 27432"/>
              <a:gd name="connsiteX11" fmla="*/ 1531337 w 3994793"/>
              <a:gd name="connsiteY11" fmla="*/ 27432 h 27432"/>
              <a:gd name="connsiteX12" fmla="*/ 945434 w 3994793"/>
              <a:gd name="connsiteY12" fmla="*/ 27432 h 27432"/>
              <a:gd name="connsiteX13" fmla="*/ 0 w 3994793"/>
              <a:gd name="connsiteY13" fmla="*/ 27432 h 27432"/>
              <a:gd name="connsiteX14" fmla="*/ 0 w 3994793"/>
              <a:gd name="connsiteY14"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94793" h="27432" fill="none" extrusionOk="0">
                <a:moveTo>
                  <a:pt x="0" y="0"/>
                </a:moveTo>
                <a:cubicBezTo>
                  <a:pt x="285474" y="-22732"/>
                  <a:pt x="421546" y="-1893"/>
                  <a:pt x="745695" y="0"/>
                </a:cubicBezTo>
                <a:cubicBezTo>
                  <a:pt x="1069844" y="1893"/>
                  <a:pt x="1267051" y="4066"/>
                  <a:pt x="1451441" y="0"/>
                </a:cubicBezTo>
                <a:cubicBezTo>
                  <a:pt x="1635831" y="-4066"/>
                  <a:pt x="1865269" y="3287"/>
                  <a:pt x="2157188" y="0"/>
                </a:cubicBezTo>
                <a:cubicBezTo>
                  <a:pt x="2449107" y="-3287"/>
                  <a:pt x="2473776" y="-12720"/>
                  <a:pt x="2703143" y="0"/>
                </a:cubicBezTo>
                <a:cubicBezTo>
                  <a:pt x="2932510" y="12720"/>
                  <a:pt x="3023998" y="17286"/>
                  <a:pt x="3289046" y="0"/>
                </a:cubicBezTo>
                <a:cubicBezTo>
                  <a:pt x="3554094" y="-17286"/>
                  <a:pt x="3836668" y="10296"/>
                  <a:pt x="3994793" y="0"/>
                </a:cubicBezTo>
                <a:cubicBezTo>
                  <a:pt x="3993836" y="8431"/>
                  <a:pt x="3994444" y="14612"/>
                  <a:pt x="3994793" y="27432"/>
                </a:cubicBezTo>
                <a:cubicBezTo>
                  <a:pt x="3751330" y="45147"/>
                  <a:pt x="3618521" y="7232"/>
                  <a:pt x="3328994" y="27432"/>
                </a:cubicBezTo>
                <a:cubicBezTo>
                  <a:pt x="3039467" y="47632"/>
                  <a:pt x="2908653" y="25202"/>
                  <a:pt x="2783039" y="27432"/>
                </a:cubicBezTo>
                <a:cubicBezTo>
                  <a:pt x="2657426" y="29662"/>
                  <a:pt x="2373985" y="40038"/>
                  <a:pt x="2237084" y="27432"/>
                </a:cubicBezTo>
                <a:cubicBezTo>
                  <a:pt x="2100183" y="14826"/>
                  <a:pt x="1862145" y="31781"/>
                  <a:pt x="1531337" y="27432"/>
                </a:cubicBezTo>
                <a:cubicBezTo>
                  <a:pt x="1200529" y="23083"/>
                  <a:pt x="1153029" y="12124"/>
                  <a:pt x="945434" y="27432"/>
                </a:cubicBezTo>
                <a:cubicBezTo>
                  <a:pt x="737839" y="42740"/>
                  <a:pt x="371500" y="-18970"/>
                  <a:pt x="0" y="27432"/>
                </a:cubicBezTo>
                <a:cubicBezTo>
                  <a:pt x="226" y="18208"/>
                  <a:pt x="-648" y="12891"/>
                  <a:pt x="0" y="0"/>
                </a:cubicBezTo>
                <a:close/>
              </a:path>
              <a:path w="3994793" h="27432" stroke="0" extrusionOk="0">
                <a:moveTo>
                  <a:pt x="0" y="0"/>
                </a:moveTo>
                <a:cubicBezTo>
                  <a:pt x="233202" y="14567"/>
                  <a:pt x="387388" y="28518"/>
                  <a:pt x="625851" y="0"/>
                </a:cubicBezTo>
                <a:cubicBezTo>
                  <a:pt x="864314" y="-28518"/>
                  <a:pt x="1027047" y="-26118"/>
                  <a:pt x="1171806" y="0"/>
                </a:cubicBezTo>
                <a:cubicBezTo>
                  <a:pt x="1316566" y="26118"/>
                  <a:pt x="1639655" y="-2490"/>
                  <a:pt x="1917501" y="0"/>
                </a:cubicBezTo>
                <a:cubicBezTo>
                  <a:pt x="2195348" y="2490"/>
                  <a:pt x="2328758" y="19053"/>
                  <a:pt x="2543352" y="0"/>
                </a:cubicBezTo>
                <a:cubicBezTo>
                  <a:pt x="2757946" y="-19053"/>
                  <a:pt x="3028913" y="23876"/>
                  <a:pt x="3169202" y="0"/>
                </a:cubicBezTo>
                <a:cubicBezTo>
                  <a:pt x="3309491" y="-23876"/>
                  <a:pt x="3706249" y="-31775"/>
                  <a:pt x="3994793" y="0"/>
                </a:cubicBezTo>
                <a:cubicBezTo>
                  <a:pt x="3993438" y="9524"/>
                  <a:pt x="3993591" y="13975"/>
                  <a:pt x="3994793" y="27432"/>
                </a:cubicBezTo>
                <a:cubicBezTo>
                  <a:pt x="3717302" y="841"/>
                  <a:pt x="3475105" y="20835"/>
                  <a:pt x="3328994" y="27432"/>
                </a:cubicBezTo>
                <a:cubicBezTo>
                  <a:pt x="3182883" y="34029"/>
                  <a:pt x="3048913" y="25304"/>
                  <a:pt x="2783039" y="27432"/>
                </a:cubicBezTo>
                <a:cubicBezTo>
                  <a:pt x="2517165" y="29560"/>
                  <a:pt x="2371663" y="19960"/>
                  <a:pt x="2117240" y="27432"/>
                </a:cubicBezTo>
                <a:cubicBezTo>
                  <a:pt x="1862817" y="34904"/>
                  <a:pt x="1771642" y="53179"/>
                  <a:pt x="1451441" y="27432"/>
                </a:cubicBezTo>
                <a:cubicBezTo>
                  <a:pt x="1131240" y="1685"/>
                  <a:pt x="1013354" y="33667"/>
                  <a:pt x="825591" y="27432"/>
                </a:cubicBezTo>
                <a:cubicBezTo>
                  <a:pt x="637828" y="21198"/>
                  <a:pt x="270465" y="28145"/>
                  <a:pt x="0" y="27432"/>
                </a:cubicBezTo>
                <a:cubicBezTo>
                  <a:pt x="-800" y="16780"/>
                  <a:pt x="-583" y="1291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5684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D9AD6E-6CD3-4F03-96E5-CB79E69C5B49}"/>
              </a:ext>
            </a:extLst>
          </p:cNvPr>
          <p:cNvSpPr>
            <a:spLocks noGrp="1"/>
          </p:cNvSpPr>
          <p:nvPr>
            <p:ph type="title"/>
          </p:nvPr>
        </p:nvSpPr>
        <p:spPr/>
        <p:txBody>
          <a:bodyPr/>
          <a:lstStyle/>
          <a:p>
            <a:r>
              <a:rPr lang="cs-CZ">
                <a:ea typeface="+mj-lt"/>
                <a:cs typeface="+mj-lt"/>
              </a:rPr>
              <a:t>Jednotlivé prvky facilitace 1: </a:t>
            </a:r>
            <a:endParaRPr lang="cs-CZ"/>
          </a:p>
        </p:txBody>
      </p:sp>
      <p:sp>
        <p:nvSpPr>
          <p:cNvPr id="3" name="Zástupný obsah 2">
            <a:extLst>
              <a:ext uri="{FF2B5EF4-FFF2-40B4-BE49-F238E27FC236}">
                <a16:creationId xmlns:a16="http://schemas.microsoft.com/office/drawing/2014/main" id="{B1FC5687-ADA4-424D-AAF1-87F0F189DA5B}"/>
              </a:ext>
            </a:extLst>
          </p:cNvPr>
          <p:cNvSpPr>
            <a:spLocks noGrp="1"/>
          </p:cNvSpPr>
          <p:nvPr>
            <p:ph idx="1"/>
          </p:nvPr>
        </p:nvSpPr>
        <p:spPr>
          <a:xfrm>
            <a:off x="838200" y="1929384"/>
            <a:ext cx="10873509" cy="4817687"/>
          </a:xfrm>
        </p:spPr>
        <p:txBody>
          <a:bodyPr vert="horz" lIns="91440" tIns="45720" rIns="91440" bIns="45720" rtlCol="0" anchor="t">
            <a:normAutofit fontScale="62500" lnSpcReduction="20000"/>
          </a:bodyPr>
          <a:lstStyle/>
          <a:p>
            <a:r>
              <a:rPr lang="cs-CZ" b="1" u="sng">
                <a:ea typeface="+mn-lt"/>
                <a:cs typeface="+mn-lt"/>
              </a:rPr>
              <a:t>Prosté protažení svalu</a:t>
            </a:r>
            <a:r>
              <a:rPr lang="cs-CZ">
                <a:ea typeface="+mn-lt"/>
                <a:cs typeface="+mn-lt"/>
              </a:rPr>
              <a:t>: </a:t>
            </a:r>
            <a:endParaRPr lang="cs-CZ"/>
          </a:p>
          <a:p>
            <a:pPr lvl="1"/>
            <a:r>
              <a:rPr lang="cs-CZ">
                <a:ea typeface="+mn-lt"/>
                <a:cs typeface="+mn-lt"/>
              </a:rPr>
              <a:t>vede ke zvýšení dostředivého toku impulzů generovaných svalovými vřeténky </a:t>
            </a:r>
          </a:p>
          <a:p>
            <a:pPr lvl="1"/>
            <a:r>
              <a:rPr lang="cs-CZ">
                <a:ea typeface="+mn-lt"/>
                <a:cs typeface="+mn-lt"/>
              </a:rPr>
              <a:t>vzniká </a:t>
            </a:r>
            <a:r>
              <a:rPr lang="cs-CZ" err="1">
                <a:ea typeface="+mn-lt"/>
                <a:cs typeface="+mn-lt"/>
              </a:rPr>
              <a:t>fázický</a:t>
            </a:r>
            <a:r>
              <a:rPr lang="cs-CZ">
                <a:ea typeface="+mn-lt"/>
                <a:cs typeface="+mn-lt"/>
              </a:rPr>
              <a:t> napínací reflex (při rychlém protažení) – vyvoláme rychlou reflexní kontrakci protaženého svalu (kterou pacient s poruchou centrálního motoneuronu není schopen volním způsobem provést) </a:t>
            </a:r>
          </a:p>
          <a:p>
            <a:pPr lvl="1"/>
            <a:r>
              <a:rPr lang="cs-CZ">
                <a:ea typeface="+mn-lt"/>
                <a:cs typeface="+mn-lt"/>
              </a:rPr>
              <a:t>vzniká tonický napínací reflex (při pomalém napínání) – </a:t>
            </a:r>
            <a:r>
              <a:rPr lang="cs-CZ" err="1">
                <a:ea typeface="+mn-lt"/>
                <a:cs typeface="+mn-lt"/>
              </a:rPr>
              <a:t>facilitujeme</a:t>
            </a:r>
            <a:r>
              <a:rPr lang="cs-CZ">
                <a:ea typeface="+mn-lt"/>
                <a:cs typeface="+mn-lt"/>
              </a:rPr>
              <a:t> sílu, kterou se sval následně kontrahuje </a:t>
            </a:r>
            <a:endParaRPr lang="cs-CZ"/>
          </a:p>
          <a:p>
            <a:r>
              <a:rPr lang="cs-CZ" b="1" u="sng">
                <a:ea typeface="+mn-lt"/>
                <a:cs typeface="+mn-lt"/>
              </a:rPr>
              <a:t>Zvrat antagonistů:</a:t>
            </a:r>
            <a:r>
              <a:rPr lang="cs-CZ">
                <a:ea typeface="+mn-lt"/>
                <a:cs typeface="+mn-lt"/>
              </a:rPr>
              <a:t> </a:t>
            </a:r>
          </a:p>
          <a:p>
            <a:pPr lvl="1"/>
            <a:r>
              <a:rPr lang="cs-CZ">
                <a:ea typeface="+mn-lt"/>
                <a:cs typeface="+mn-lt"/>
              </a:rPr>
              <a:t>využívá recipročně-inervační vztahy a následnou indukci: na vrcholu kontrakce svalu dochází k protažení a tím facilitaci antagonisty a inhibici agonisty, který se tímto způsobem může uplatnit v následném opačném pohybu.</a:t>
            </a:r>
          </a:p>
          <a:p>
            <a:r>
              <a:rPr lang="cs-CZ" b="1" u="sng">
                <a:ea typeface="+mn-lt"/>
                <a:cs typeface="+mn-lt"/>
              </a:rPr>
              <a:t>Maximální odpor kladený </a:t>
            </a:r>
            <a:r>
              <a:rPr lang="cs-CZ" b="1" u="sng" err="1">
                <a:ea typeface="+mn-lt"/>
                <a:cs typeface="+mn-lt"/>
              </a:rPr>
              <a:t>facilitovanému</a:t>
            </a:r>
            <a:r>
              <a:rPr lang="cs-CZ" b="1" u="sng">
                <a:ea typeface="+mn-lt"/>
                <a:cs typeface="+mn-lt"/>
              </a:rPr>
              <a:t> pohybu:</a:t>
            </a:r>
          </a:p>
          <a:p>
            <a:pPr lvl="1"/>
            <a:r>
              <a:rPr lang="cs-CZ">
                <a:ea typeface="+mn-lt"/>
                <a:cs typeface="+mn-lt"/>
              </a:rPr>
              <a:t>při maximálním odporu dochází k náboru max. počtu motorických jednotek svalu, rychlým sledem akčních potenciálů se aktivují i utlumené motoneurony </a:t>
            </a:r>
            <a:endParaRPr lang="cs-CZ" b="1" u="sng">
              <a:ea typeface="+mn-lt"/>
              <a:cs typeface="+mn-lt"/>
            </a:endParaRPr>
          </a:p>
          <a:p>
            <a:pPr lvl="1"/>
            <a:r>
              <a:rPr lang="cs-CZ">
                <a:ea typeface="+mn-lt"/>
                <a:cs typeface="+mn-lt"/>
              </a:rPr>
              <a:t>patří k nejsilnějším facilitačním prvkům </a:t>
            </a:r>
            <a:endParaRPr lang="cs-CZ" b="1" u="sng">
              <a:ea typeface="+mn-lt"/>
              <a:cs typeface="+mn-lt"/>
            </a:endParaRPr>
          </a:p>
          <a:p>
            <a:pPr lvl="1"/>
            <a:r>
              <a:rPr lang="cs-CZ">
                <a:ea typeface="+mn-lt"/>
                <a:cs typeface="+mn-lt"/>
              </a:rPr>
              <a:t>facilitace schopnosti svalu kontrahovat se </a:t>
            </a:r>
            <a:endParaRPr lang="cs-CZ" b="1" u="sng">
              <a:ea typeface="+mn-lt"/>
              <a:cs typeface="+mn-lt"/>
            </a:endParaRPr>
          </a:p>
          <a:p>
            <a:pPr lvl="1"/>
            <a:r>
              <a:rPr lang="cs-CZ">
                <a:ea typeface="+mn-lt"/>
                <a:cs typeface="+mn-lt"/>
              </a:rPr>
              <a:t>zvětšení kontroly pohybu (pacient je odporem veden, nejde o postrkování do žádané pozice) </a:t>
            </a:r>
            <a:endParaRPr lang="cs-CZ" b="1" u="sng">
              <a:ea typeface="+mn-lt"/>
              <a:cs typeface="+mn-lt"/>
            </a:endParaRPr>
          </a:p>
          <a:p>
            <a:pPr lvl="1"/>
            <a:r>
              <a:rPr lang="cs-CZ">
                <a:ea typeface="+mn-lt"/>
                <a:cs typeface="+mn-lt"/>
              </a:rPr>
              <a:t>dosažení uvědomění pohybu </a:t>
            </a:r>
            <a:endParaRPr lang="cs-CZ" b="1" u="sng">
              <a:ea typeface="+mn-lt"/>
              <a:cs typeface="+mn-lt"/>
            </a:endParaRPr>
          </a:p>
          <a:p>
            <a:pPr lvl="1"/>
            <a:r>
              <a:rPr lang="cs-CZ">
                <a:ea typeface="+mn-lt"/>
                <a:cs typeface="+mn-lt"/>
              </a:rPr>
              <a:t>zvýšení svalové síly </a:t>
            </a:r>
            <a:endParaRPr lang="cs-CZ" b="1" u="sng">
              <a:ea typeface="+mn-lt"/>
              <a:cs typeface="+mn-lt"/>
            </a:endParaRPr>
          </a:p>
          <a:p>
            <a:pPr lvl="1"/>
            <a:r>
              <a:rPr lang="cs-CZ">
                <a:ea typeface="+mn-lt"/>
                <a:cs typeface="+mn-lt"/>
              </a:rPr>
              <a:t>maximální = optimální = dostatečný </a:t>
            </a:r>
            <a:endParaRPr lang="cs-CZ" b="1" u="sng">
              <a:ea typeface="+mn-lt"/>
              <a:cs typeface="+mn-lt"/>
            </a:endParaRPr>
          </a:p>
          <a:p>
            <a:pPr lvl="1"/>
            <a:r>
              <a:rPr lang="cs-CZ">
                <a:ea typeface="+mn-lt"/>
                <a:cs typeface="+mn-lt"/>
              </a:rPr>
              <a:t>velikost musí být přizpůsobena pacientovi (odpor nebo dopomoc) </a:t>
            </a:r>
            <a:endParaRPr lang="cs-CZ" b="1" u="sng"/>
          </a:p>
        </p:txBody>
      </p:sp>
    </p:spTree>
    <p:extLst>
      <p:ext uri="{BB962C8B-B14F-4D97-AF65-F5344CB8AC3E}">
        <p14:creationId xmlns:p14="http://schemas.microsoft.com/office/powerpoint/2010/main" val="2178356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F5A4680-873C-4C33-9106-2BE5C1C2847E}"/>
              </a:ext>
            </a:extLst>
          </p:cNvPr>
          <p:cNvSpPr>
            <a:spLocks noGrp="1"/>
          </p:cNvSpPr>
          <p:nvPr>
            <p:ph type="title"/>
          </p:nvPr>
        </p:nvSpPr>
        <p:spPr>
          <a:xfrm>
            <a:off x="635000" y="640823"/>
            <a:ext cx="3418659" cy="5583148"/>
          </a:xfrm>
        </p:spPr>
        <p:txBody>
          <a:bodyPr anchor="ctr">
            <a:normAutofit/>
          </a:bodyPr>
          <a:lstStyle/>
          <a:p>
            <a:r>
              <a:rPr lang="cs-CZ" sz="6000">
                <a:ea typeface="+mj-lt"/>
                <a:cs typeface="+mj-lt"/>
              </a:rPr>
              <a:t>Jednotlivé prvky facilitace 2: </a:t>
            </a:r>
            <a:endParaRPr lang="cs-CZ" sz="6000"/>
          </a:p>
        </p:txBody>
      </p:sp>
      <p:sp>
        <p:nvSpPr>
          <p:cNvPr id="11" name="Rectangle 22">
            <a:extLst>
              <a:ext uri="{FF2B5EF4-FFF2-40B4-BE49-F238E27FC236}">
                <a16:creationId xmlns:a16="http://schemas.microsoft.com/office/drawing/2014/main" id="{535742DD-1B16-4E9D-B715-0D74B4574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14992" y="1557877"/>
            <a:ext cx="18288" cy="3749040"/>
          </a:xfrm>
          <a:custGeom>
            <a:avLst/>
            <a:gdLst>
              <a:gd name="connsiteX0" fmla="*/ 0 w 18288"/>
              <a:gd name="connsiteY0" fmla="*/ 0 h 3749040"/>
              <a:gd name="connsiteX1" fmla="*/ 18288 w 18288"/>
              <a:gd name="connsiteY1" fmla="*/ 0 h 3749040"/>
              <a:gd name="connsiteX2" fmla="*/ 18288 w 18288"/>
              <a:gd name="connsiteY2" fmla="*/ 662330 h 3749040"/>
              <a:gd name="connsiteX3" fmla="*/ 18288 w 18288"/>
              <a:gd name="connsiteY3" fmla="*/ 1174699 h 3749040"/>
              <a:gd name="connsiteX4" fmla="*/ 18288 w 18288"/>
              <a:gd name="connsiteY4" fmla="*/ 1724558 h 3749040"/>
              <a:gd name="connsiteX5" fmla="*/ 18288 w 18288"/>
              <a:gd name="connsiteY5" fmla="*/ 2424379 h 3749040"/>
              <a:gd name="connsiteX6" fmla="*/ 18288 w 18288"/>
              <a:gd name="connsiteY6" fmla="*/ 3049219 h 3749040"/>
              <a:gd name="connsiteX7" fmla="*/ 18288 w 18288"/>
              <a:gd name="connsiteY7" fmla="*/ 3749040 h 3749040"/>
              <a:gd name="connsiteX8" fmla="*/ 0 w 18288"/>
              <a:gd name="connsiteY8" fmla="*/ 3749040 h 3749040"/>
              <a:gd name="connsiteX9" fmla="*/ 0 w 18288"/>
              <a:gd name="connsiteY9" fmla="*/ 3236671 h 3749040"/>
              <a:gd name="connsiteX10" fmla="*/ 0 w 18288"/>
              <a:gd name="connsiteY10" fmla="*/ 2536850 h 3749040"/>
              <a:gd name="connsiteX11" fmla="*/ 0 w 18288"/>
              <a:gd name="connsiteY11" fmla="*/ 1874520 h 3749040"/>
              <a:gd name="connsiteX12" fmla="*/ 0 w 18288"/>
              <a:gd name="connsiteY12" fmla="*/ 1362151 h 3749040"/>
              <a:gd name="connsiteX13" fmla="*/ 0 w 18288"/>
              <a:gd name="connsiteY13" fmla="*/ 774802 h 3749040"/>
              <a:gd name="connsiteX14" fmla="*/ 0 w 18288"/>
              <a:gd name="connsiteY14" fmla="*/ 0 h 3749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288" h="3749040" fill="none" extrusionOk="0">
                <a:moveTo>
                  <a:pt x="0" y="0"/>
                </a:moveTo>
                <a:cubicBezTo>
                  <a:pt x="8690" y="407"/>
                  <a:pt x="14141" y="154"/>
                  <a:pt x="18288" y="0"/>
                </a:cubicBezTo>
                <a:cubicBezTo>
                  <a:pt x="34838" y="143586"/>
                  <a:pt x="-11860" y="333097"/>
                  <a:pt x="18288" y="662330"/>
                </a:cubicBezTo>
                <a:cubicBezTo>
                  <a:pt x="48436" y="991563"/>
                  <a:pt x="32813" y="1046681"/>
                  <a:pt x="18288" y="1174699"/>
                </a:cubicBezTo>
                <a:cubicBezTo>
                  <a:pt x="3763" y="1302717"/>
                  <a:pt x="40974" y="1467838"/>
                  <a:pt x="18288" y="1724558"/>
                </a:cubicBezTo>
                <a:cubicBezTo>
                  <a:pt x="-4398" y="1981278"/>
                  <a:pt x="36650" y="2215729"/>
                  <a:pt x="18288" y="2424379"/>
                </a:cubicBezTo>
                <a:cubicBezTo>
                  <a:pt x="-74" y="2633029"/>
                  <a:pt x="-9881" y="2874703"/>
                  <a:pt x="18288" y="3049219"/>
                </a:cubicBezTo>
                <a:cubicBezTo>
                  <a:pt x="46457" y="3223735"/>
                  <a:pt x="4078" y="3453850"/>
                  <a:pt x="18288" y="3749040"/>
                </a:cubicBezTo>
                <a:cubicBezTo>
                  <a:pt x="14465" y="3749751"/>
                  <a:pt x="7675" y="3748271"/>
                  <a:pt x="0" y="3749040"/>
                </a:cubicBezTo>
                <a:cubicBezTo>
                  <a:pt x="19669" y="3507959"/>
                  <a:pt x="-9883" y="3339386"/>
                  <a:pt x="0" y="3236671"/>
                </a:cubicBezTo>
                <a:cubicBezTo>
                  <a:pt x="9883" y="3133956"/>
                  <a:pt x="26871" y="2857214"/>
                  <a:pt x="0" y="2536850"/>
                </a:cubicBezTo>
                <a:cubicBezTo>
                  <a:pt x="-26871" y="2216486"/>
                  <a:pt x="4790" y="2156616"/>
                  <a:pt x="0" y="1874520"/>
                </a:cubicBezTo>
                <a:cubicBezTo>
                  <a:pt x="-4790" y="1592424"/>
                  <a:pt x="-3117" y="1558688"/>
                  <a:pt x="0" y="1362151"/>
                </a:cubicBezTo>
                <a:cubicBezTo>
                  <a:pt x="3117" y="1165614"/>
                  <a:pt x="16802" y="1045125"/>
                  <a:pt x="0" y="774802"/>
                </a:cubicBezTo>
                <a:cubicBezTo>
                  <a:pt x="-16802" y="504479"/>
                  <a:pt x="-29640" y="377701"/>
                  <a:pt x="0" y="0"/>
                </a:cubicBezTo>
                <a:close/>
              </a:path>
              <a:path w="18288" h="3749040" stroke="0" extrusionOk="0">
                <a:moveTo>
                  <a:pt x="0" y="0"/>
                </a:moveTo>
                <a:cubicBezTo>
                  <a:pt x="5341" y="9"/>
                  <a:pt x="11148" y="-611"/>
                  <a:pt x="18288" y="0"/>
                </a:cubicBezTo>
                <a:cubicBezTo>
                  <a:pt x="33352" y="227288"/>
                  <a:pt x="30894" y="278824"/>
                  <a:pt x="18288" y="512369"/>
                </a:cubicBezTo>
                <a:cubicBezTo>
                  <a:pt x="5682" y="745914"/>
                  <a:pt x="53060" y="998220"/>
                  <a:pt x="18288" y="1212190"/>
                </a:cubicBezTo>
                <a:cubicBezTo>
                  <a:pt x="-16484" y="1426160"/>
                  <a:pt x="35474" y="1585099"/>
                  <a:pt x="18288" y="1837030"/>
                </a:cubicBezTo>
                <a:cubicBezTo>
                  <a:pt x="1102" y="2088961"/>
                  <a:pt x="16704" y="2251948"/>
                  <a:pt x="18288" y="2386889"/>
                </a:cubicBezTo>
                <a:cubicBezTo>
                  <a:pt x="19872" y="2521830"/>
                  <a:pt x="5902" y="2679005"/>
                  <a:pt x="18288" y="2936748"/>
                </a:cubicBezTo>
                <a:cubicBezTo>
                  <a:pt x="30674" y="3194491"/>
                  <a:pt x="13809" y="3416052"/>
                  <a:pt x="18288" y="3749040"/>
                </a:cubicBezTo>
                <a:cubicBezTo>
                  <a:pt x="9729" y="3749861"/>
                  <a:pt x="3965" y="3749683"/>
                  <a:pt x="0" y="3749040"/>
                </a:cubicBezTo>
                <a:cubicBezTo>
                  <a:pt x="-10152" y="3632102"/>
                  <a:pt x="-5013" y="3340136"/>
                  <a:pt x="0" y="3236671"/>
                </a:cubicBezTo>
                <a:cubicBezTo>
                  <a:pt x="5013" y="3133206"/>
                  <a:pt x="-27249" y="2814766"/>
                  <a:pt x="0" y="2649322"/>
                </a:cubicBezTo>
                <a:cubicBezTo>
                  <a:pt x="27249" y="2483878"/>
                  <a:pt x="8506" y="2308131"/>
                  <a:pt x="0" y="2061972"/>
                </a:cubicBezTo>
                <a:cubicBezTo>
                  <a:pt x="-8506" y="1815813"/>
                  <a:pt x="-14267" y="1574470"/>
                  <a:pt x="0" y="1399642"/>
                </a:cubicBezTo>
                <a:cubicBezTo>
                  <a:pt x="14267" y="1224814"/>
                  <a:pt x="-24839" y="1011862"/>
                  <a:pt x="0" y="812292"/>
                </a:cubicBezTo>
                <a:cubicBezTo>
                  <a:pt x="24839" y="612722"/>
                  <a:pt x="20220" y="372179"/>
                  <a:pt x="0" y="0"/>
                </a:cubicBezTo>
                <a:close/>
              </a:path>
            </a:pathLst>
          </a:custGeom>
          <a:solidFill>
            <a:srgbClr val="E74629"/>
          </a:solidFill>
          <a:ln w="34925">
            <a:solidFill>
              <a:srgbClr val="E74629"/>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obsah 2">
            <a:extLst>
              <a:ext uri="{FF2B5EF4-FFF2-40B4-BE49-F238E27FC236}">
                <a16:creationId xmlns:a16="http://schemas.microsoft.com/office/drawing/2014/main" id="{FDA32BCB-6A6D-4422-AB7C-7A1609735242}"/>
              </a:ext>
            </a:extLst>
          </p:cNvPr>
          <p:cNvGraphicFramePr>
            <a:graphicFrameLocks noGrp="1"/>
          </p:cNvGraphicFramePr>
          <p:nvPr>
            <p:ph idx="1"/>
            <p:extLst>
              <p:ext uri="{D42A27DB-BD31-4B8C-83A1-F6EECF244321}">
                <p14:modId xmlns:p14="http://schemas.microsoft.com/office/powerpoint/2010/main" val="4049088678"/>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0081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CCC0DD-4D1C-449C-B755-00640C5BC949}"/>
              </a:ext>
            </a:extLst>
          </p:cNvPr>
          <p:cNvSpPr>
            <a:spLocks noGrp="1"/>
          </p:cNvSpPr>
          <p:nvPr>
            <p:ph type="title"/>
          </p:nvPr>
        </p:nvSpPr>
        <p:spPr/>
        <p:txBody>
          <a:bodyPr/>
          <a:lstStyle/>
          <a:p>
            <a:r>
              <a:rPr lang="cs-CZ">
                <a:ea typeface="+mj-lt"/>
                <a:cs typeface="+mj-lt"/>
              </a:rPr>
              <a:t>Jednotlivé prvky facilitace 3:</a:t>
            </a:r>
            <a:endParaRPr lang="cs-CZ"/>
          </a:p>
        </p:txBody>
      </p:sp>
      <p:sp>
        <p:nvSpPr>
          <p:cNvPr id="3" name="Zástupný obsah 2">
            <a:extLst>
              <a:ext uri="{FF2B5EF4-FFF2-40B4-BE49-F238E27FC236}">
                <a16:creationId xmlns:a16="http://schemas.microsoft.com/office/drawing/2014/main" id="{0274109A-5F07-4240-9C02-669395D2246C}"/>
              </a:ext>
            </a:extLst>
          </p:cNvPr>
          <p:cNvSpPr>
            <a:spLocks noGrp="1"/>
          </p:cNvSpPr>
          <p:nvPr>
            <p:ph idx="1"/>
          </p:nvPr>
        </p:nvSpPr>
        <p:spPr/>
        <p:txBody>
          <a:bodyPr vert="horz" lIns="91440" tIns="45720" rIns="91440" bIns="45720" rtlCol="0" anchor="t">
            <a:normAutofit fontScale="92500" lnSpcReduction="20000"/>
          </a:bodyPr>
          <a:lstStyle/>
          <a:p>
            <a:pPr algn="just"/>
            <a:r>
              <a:rPr lang="cs-CZ" b="1" u="sng">
                <a:ea typeface="+mn-lt"/>
                <a:cs typeface="+mn-lt"/>
              </a:rPr>
              <a:t>Slovní doprovod - povel určí pacientovi co činit a jak:</a:t>
            </a:r>
            <a:endParaRPr lang="cs-CZ"/>
          </a:p>
          <a:p>
            <a:pPr lvl="1" algn="just"/>
            <a:r>
              <a:rPr lang="cs-CZ">
                <a:ea typeface="+mn-lt"/>
                <a:cs typeface="+mn-lt"/>
              </a:rPr>
              <a:t>pokyny musí být jasné a výstižné, mají být kombinovány s pasivním pohybem </a:t>
            </a:r>
            <a:endParaRPr lang="en-US">
              <a:ea typeface="+mn-lt"/>
              <a:cs typeface="+mn-lt"/>
            </a:endParaRPr>
          </a:p>
          <a:p>
            <a:pPr lvl="1" algn="just"/>
            <a:r>
              <a:rPr lang="cs-CZ">
                <a:ea typeface="+mn-lt"/>
                <a:cs typeface="+mn-lt"/>
              </a:rPr>
              <a:t>terapeut dává pokyny pacientovi, ne léčené části těla </a:t>
            </a:r>
          </a:p>
          <a:p>
            <a:pPr lvl="1" algn="just"/>
            <a:r>
              <a:rPr lang="cs-CZ">
                <a:ea typeface="+mn-lt"/>
                <a:cs typeface="+mn-lt"/>
              </a:rPr>
              <a:t>časování pohybu je důležité při použití napínacího reflexu </a:t>
            </a:r>
            <a:endParaRPr lang="en-US">
              <a:ea typeface="+mn-lt"/>
              <a:cs typeface="+mn-lt"/>
            </a:endParaRPr>
          </a:p>
          <a:p>
            <a:pPr lvl="1" algn="just"/>
            <a:r>
              <a:rPr lang="cs-CZ">
                <a:ea typeface="+mn-lt"/>
                <a:cs typeface="+mn-lt"/>
              </a:rPr>
              <a:t>povely k pohybu jsou opakovány ke zvětšení pobídky </a:t>
            </a:r>
          </a:p>
          <a:p>
            <a:pPr lvl="1" algn="just"/>
            <a:r>
              <a:rPr lang="cs-CZ">
                <a:ea typeface="+mn-lt"/>
                <a:cs typeface="+mn-lt"/>
              </a:rPr>
              <a:t>hlasitost může ovlivnit sílu odpovědi svalu </a:t>
            </a:r>
          </a:p>
          <a:p>
            <a:pPr lvl="1" algn="just"/>
            <a:r>
              <a:rPr lang="cs-CZ">
                <a:ea typeface="+mn-lt"/>
                <a:cs typeface="+mn-lt"/>
              </a:rPr>
              <a:t>povely se dělí do 3 částí: 1. příprava - co, 2. akce – kdy začít, 3. korekce – jak opravit a modifikovat akci </a:t>
            </a:r>
          </a:p>
          <a:p>
            <a:pPr algn="just"/>
            <a:r>
              <a:rPr lang="cs-CZ" b="1" u="sng">
                <a:ea typeface="+mn-lt"/>
                <a:cs typeface="+mn-lt"/>
              </a:rPr>
              <a:t>Zrakový kontakt:</a:t>
            </a:r>
          </a:p>
          <a:p>
            <a:pPr lvl="1" algn="just"/>
            <a:r>
              <a:rPr lang="cs-CZ">
                <a:ea typeface="+mn-lt"/>
                <a:cs typeface="+mn-lt"/>
              </a:rPr>
              <a:t>pomocí zraku pacient kontroluje a koriguje pozici a pohyb </a:t>
            </a:r>
            <a:endParaRPr lang="cs-CZ" b="1" u="sng">
              <a:ea typeface="+mn-lt"/>
              <a:cs typeface="+mn-lt"/>
            </a:endParaRPr>
          </a:p>
          <a:p>
            <a:pPr lvl="1" algn="just"/>
            <a:r>
              <a:rPr lang="cs-CZ">
                <a:ea typeface="+mn-lt"/>
                <a:cs typeface="+mn-lt"/>
              </a:rPr>
              <a:t>zpětná vazba zrakem může zesílit svalovou kontrakci </a:t>
            </a:r>
            <a:endParaRPr lang="cs-CZ" b="1" u="sng">
              <a:ea typeface="+mn-lt"/>
              <a:cs typeface="+mn-lt"/>
            </a:endParaRPr>
          </a:p>
          <a:p>
            <a:pPr lvl="1" algn="just"/>
            <a:r>
              <a:rPr lang="cs-CZ">
                <a:ea typeface="+mn-lt"/>
                <a:cs typeface="+mn-lt"/>
              </a:rPr>
              <a:t>kontakt očima mezi pacientem a terapeutem pomáhá komunikaci a spolupráci</a:t>
            </a:r>
            <a:endParaRPr lang="cs-CZ" b="1" u="sng"/>
          </a:p>
          <a:p>
            <a:pPr lvl="1" algn="just"/>
            <a:endParaRPr lang="cs-CZ"/>
          </a:p>
        </p:txBody>
      </p:sp>
    </p:spTree>
    <p:extLst>
      <p:ext uri="{BB962C8B-B14F-4D97-AF65-F5344CB8AC3E}">
        <p14:creationId xmlns:p14="http://schemas.microsoft.com/office/powerpoint/2010/main" val="2925503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AD7D71D-9EF6-4FDA-A792-BC2167E47601}"/>
              </a:ext>
            </a:extLst>
          </p:cNvPr>
          <p:cNvSpPr>
            <a:spLocks noGrp="1"/>
          </p:cNvSpPr>
          <p:nvPr>
            <p:ph type="title"/>
          </p:nvPr>
        </p:nvSpPr>
        <p:spPr>
          <a:xfrm>
            <a:off x="841248" y="548640"/>
            <a:ext cx="3419540" cy="5431536"/>
          </a:xfrm>
        </p:spPr>
        <p:txBody>
          <a:bodyPr>
            <a:normAutofit/>
          </a:bodyPr>
          <a:lstStyle/>
          <a:p>
            <a:r>
              <a:rPr lang="cs-CZ" sz="6000">
                <a:ea typeface="+mj-lt"/>
                <a:cs typeface="+mj-lt"/>
              </a:rPr>
              <a:t>Jednotlivé prvky facilitace 4: </a:t>
            </a:r>
            <a:endParaRPr lang="cs-CZ" sz="6000"/>
          </a:p>
        </p:txBody>
      </p:sp>
      <p:sp>
        <p:nvSpPr>
          <p:cNvPr id="10"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rgbClr val="E74629"/>
          </a:solidFill>
          <a:ln w="41275" cap="rnd">
            <a:solidFill>
              <a:srgbClr val="E74629"/>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BD67EDCE-894A-49FF-8262-4FA92AB20FBC}"/>
              </a:ext>
            </a:extLst>
          </p:cNvPr>
          <p:cNvSpPr>
            <a:spLocks noGrp="1"/>
          </p:cNvSpPr>
          <p:nvPr>
            <p:ph idx="1"/>
          </p:nvPr>
        </p:nvSpPr>
        <p:spPr>
          <a:xfrm>
            <a:off x="5298595" y="552091"/>
            <a:ext cx="6052158" cy="5431536"/>
          </a:xfrm>
        </p:spPr>
        <p:txBody>
          <a:bodyPr vert="horz" lIns="91440" tIns="45720" rIns="91440" bIns="45720" rtlCol="0" anchor="ctr">
            <a:normAutofit/>
          </a:bodyPr>
          <a:lstStyle/>
          <a:p>
            <a:pPr algn="just">
              <a:lnSpc>
                <a:spcPct val="100000"/>
              </a:lnSpc>
            </a:pPr>
            <a:r>
              <a:rPr lang="cs-CZ" sz="1700" b="1" u="sng">
                <a:ea typeface="+mn-lt"/>
                <a:cs typeface="+mn-lt"/>
              </a:rPr>
              <a:t>Představa pohybu – cvičení v představě:</a:t>
            </a:r>
            <a:r>
              <a:rPr lang="cs-CZ" sz="1700">
                <a:ea typeface="+mn-lt"/>
                <a:cs typeface="+mn-lt"/>
              </a:rPr>
              <a:t> </a:t>
            </a:r>
            <a:endParaRPr lang="cs-CZ"/>
          </a:p>
          <a:p>
            <a:pPr lvl="1" algn="just">
              <a:lnSpc>
                <a:spcPct val="100000"/>
              </a:lnSpc>
            </a:pPr>
            <a:r>
              <a:rPr lang="cs-CZ" sz="1700">
                <a:ea typeface="+mn-lt"/>
                <a:cs typeface="+mn-lt"/>
              </a:rPr>
              <a:t>aktivuje podobné oblasti mozku jako pohyb samotný </a:t>
            </a:r>
          </a:p>
          <a:p>
            <a:pPr lvl="1" algn="just">
              <a:lnSpc>
                <a:spcPct val="100000"/>
              </a:lnSpc>
            </a:pPr>
            <a:r>
              <a:rPr lang="cs-CZ" sz="1700">
                <a:ea typeface="+mn-lt"/>
                <a:cs typeface="+mn-lt"/>
              </a:rPr>
              <a:t>vychází z teorie, že mozek nerozezná skutečnost od představy a příslušné svaly zapojuje i během představy pohybu, a tak například u těžších stavů nedochází k zapomínání určitých pohybů </a:t>
            </a:r>
          </a:p>
          <a:p>
            <a:pPr lvl="1" algn="just">
              <a:lnSpc>
                <a:spcPct val="100000"/>
              </a:lnSpc>
            </a:pPr>
            <a:r>
              <a:rPr lang="cs-CZ" sz="1700">
                <a:ea typeface="+mn-lt"/>
                <a:cs typeface="+mn-lt"/>
              </a:rPr>
              <a:t>je nutné opakování a dostatku času pro nácvik, příprava ve smyslu zklidnění a koncentrovanosti klienta </a:t>
            </a:r>
          </a:p>
          <a:p>
            <a:pPr lvl="1" algn="just">
              <a:lnSpc>
                <a:spcPct val="100000"/>
              </a:lnSpc>
            </a:pPr>
            <a:r>
              <a:rPr lang="cs-CZ" sz="1700">
                <a:ea typeface="+mn-lt"/>
                <a:cs typeface="+mn-lt"/>
              </a:rPr>
              <a:t>správná volba povelů a čas pro samotnou představu pohybu </a:t>
            </a:r>
          </a:p>
          <a:p>
            <a:pPr lvl="1" algn="just">
              <a:lnSpc>
                <a:spcPct val="100000"/>
              </a:lnSpc>
            </a:pPr>
            <a:r>
              <a:rPr lang="cs-CZ" sz="1700">
                <a:ea typeface="+mn-lt"/>
                <a:cs typeface="+mn-lt"/>
              </a:rPr>
              <a:t>snaha oddělit představu od vlastní izometrie </a:t>
            </a:r>
          </a:p>
          <a:p>
            <a:pPr lvl="1" algn="just">
              <a:lnSpc>
                <a:spcPct val="100000"/>
              </a:lnSpc>
            </a:pPr>
            <a:r>
              <a:rPr lang="cs-CZ" sz="1700">
                <a:ea typeface="+mn-lt"/>
                <a:cs typeface="+mn-lt"/>
              </a:rPr>
              <a:t>využití tzv. mentálního tréninku ve sportu </a:t>
            </a:r>
          </a:p>
          <a:p>
            <a:pPr lvl="1" algn="just">
              <a:lnSpc>
                <a:spcPct val="100000"/>
              </a:lnSpc>
            </a:pPr>
            <a:r>
              <a:rPr lang="cs-CZ" sz="1700">
                <a:ea typeface="+mn-lt"/>
                <a:cs typeface="+mn-lt"/>
              </a:rPr>
              <a:t>Pozn.: Představa pohybu a konkrétní obraz vlastního těla je u jednotlivců značně rozdílný. Nedokonalost tohoto obrazu vypovídá o nedostatečných kompenzačních možnostech při patologickém stavu – horší adaptace na ortopedický či </a:t>
            </a:r>
            <a:r>
              <a:rPr lang="cs-CZ" sz="1700" err="1">
                <a:ea typeface="+mn-lt"/>
                <a:cs typeface="+mn-lt"/>
              </a:rPr>
              <a:t>spondylochirurgický</a:t>
            </a:r>
            <a:r>
              <a:rPr lang="cs-CZ" sz="1700">
                <a:ea typeface="+mn-lt"/>
                <a:cs typeface="+mn-lt"/>
              </a:rPr>
              <a:t> operační výkon. </a:t>
            </a:r>
            <a:endParaRPr lang="cs-CZ" sz="1700"/>
          </a:p>
        </p:txBody>
      </p:sp>
    </p:spTree>
    <p:extLst>
      <p:ext uri="{BB962C8B-B14F-4D97-AF65-F5344CB8AC3E}">
        <p14:creationId xmlns:p14="http://schemas.microsoft.com/office/powerpoint/2010/main" val="4276805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45DEEED-BE3A-4307-800A-45F555B51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5C73706-35AD-4797-B796-D806B8FE5A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006297" cy="6858000"/>
          </a:xfrm>
          <a:custGeom>
            <a:avLst/>
            <a:gdLst>
              <a:gd name="connsiteX0" fmla="*/ 5006297 w 5006297"/>
              <a:gd name="connsiteY0" fmla="*/ 0 h 6858000"/>
              <a:gd name="connsiteX1" fmla="*/ 1229608 w 5006297"/>
              <a:gd name="connsiteY1" fmla="*/ 0 h 6858000"/>
              <a:gd name="connsiteX2" fmla="*/ 1128285 w 5006297"/>
              <a:gd name="connsiteY2" fmla="*/ 156518 h 6858000"/>
              <a:gd name="connsiteX3" fmla="*/ 768782 w 5006297"/>
              <a:gd name="connsiteY3" fmla="*/ 825746 h 6858000"/>
              <a:gd name="connsiteX4" fmla="*/ 743290 w 5006297"/>
              <a:gd name="connsiteY4" fmla="*/ 860183 h 6858000"/>
              <a:gd name="connsiteX5" fmla="*/ 787138 w 5006297"/>
              <a:gd name="connsiteY5" fmla="*/ 756243 h 6858000"/>
              <a:gd name="connsiteX6" fmla="*/ 980544 w 5006297"/>
              <a:gd name="connsiteY6" fmla="*/ 339016 h 6858000"/>
              <a:gd name="connsiteX7" fmla="*/ 1161966 w 5006297"/>
              <a:gd name="connsiteY7" fmla="*/ 0 h 6858000"/>
              <a:gd name="connsiteX8" fmla="*/ 1104491 w 5006297"/>
              <a:gd name="connsiteY8" fmla="*/ 0 h 6858000"/>
              <a:gd name="connsiteX9" fmla="*/ 993044 w 5006297"/>
              <a:gd name="connsiteY9" fmla="*/ 204247 h 6858000"/>
              <a:gd name="connsiteX10" fmla="*/ 494731 w 5006297"/>
              <a:gd name="connsiteY10" fmla="*/ 1375322 h 6858000"/>
              <a:gd name="connsiteX11" fmla="*/ 46559 w 5006297"/>
              <a:gd name="connsiteY11" fmla="*/ 3329787 h 6858000"/>
              <a:gd name="connsiteX12" fmla="*/ 12272 w 5006297"/>
              <a:gd name="connsiteY12" fmla="*/ 4352595 h 6858000"/>
              <a:gd name="connsiteX13" fmla="*/ 171094 w 5006297"/>
              <a:gd name="connsiteY13" fmla="*/ 5544543 h 6858000"/>
              <a:gd name="connsiteX14" fmla="*/ 538125 w 5006297"/>
              <a:gd name="connsiteY14" fmla="*/ 6816123 h 6858000"/>
              <a:gd name="connsiteX15" fmla="*/ 555724 w 5006297"/>
              <a:gd name="connsiteY15" fmla="*/ 6858000 h 6858000"/>
              <a:gd name="connsiteX16" fmla="*/ 608303 w 5006297"/>
              <a:gd name="connsiteY16" fmla="*/ 6858000 h 6858000"/>
              <a:gd name="connsiteX17" fmla="*/ 596366 w 5006297"/>
              <a:gd name="connsiteY17" fmla="*/ 6829337 h 6858000"/>
              <a:gd name="connsiteX18" fmla="*/ 364843 w 5006297"/>
              <a:gd name="connsiteY18" fmla="*/ 6132604 h 6858000"/>
              <a:gd name="connsiteX19" fmla="*/ 213412 w 5006297"/>
              <a:gd name="connsiteY19" fmla="*/ 5505676 h 6858000"/>
              <a:gd name="connsiteX20" fmla="*/ 211628 w 5006297"/>
              <a:gd name="connsiteY20" fmla="*/ 5472254 h 6858000"/>
              <a:gd name="connsiteX21" fmla="*/ 311945 w 5006297"/>
              <a:gd name="connsiteY21" fmla="*/ 5821167 h 6858000"/>
              <a:gd name="connsiteX22" fmla="*/ 623960 w 5006297"/>
              <a:gd name="connsiteY22" fmla="*/ 6658826 h 6858000"/>
              <a:gd name="connsiteX23" fmla="*/ 717350 w 5006297"/>
              <a:gd name="connsiteY23" fmla="*/ 6858000 h 6858000"/>
              <a:gd name="connsiteX24" fmla="*/ 5006297 w 5006297"/>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06297" h="6858000">
                <a:moveTo>
                  <a:pt x="5006297" y="0"/>
                </a:moveTo>
                <a:lnTo>
                  <a:pt x="1229608" y="0"/>
                </a:lnTo>
                <a:lnTo>
                  <a:pt x="1128285" y="156518"/>
                </a:lnTo>
                <a:cubicBezTo>
                  <a:pt x="996915" y="372642"/>
                  <a:pt x="877575" y="596029"/>
                  <a:pt x="768782" y="825746"/>
                </a:cubicBezTo>
                <a:cubicBezTo>
                  <a:pt x="763429" y="839224"/>
                  <a:pt x="754646" y="851089"/>
                  <a:pt x="743290" y="860183"/>
                </a:cubicBezTo>
                <a:cubicBezTo>
                  <a:pt x="757948" y="825621"/>
                  <a:pt x="772224" y="790805"/>
                  <a:pt x="787138" y="756243"/>
                </a:cubicBezTo>
                <a:cubicBezTo>
                  <a:pt x="848067" y="615114"/>
                  <a:pt x="912406" y="475964"/>
                  <a:pt x="980544" y="339016"/>
                </a:cubicBezTo>
                <a:lnTo>
                  <a:pt x="1161966" y="0"/>
                </a:lnTo>
                <a:lnTo>
                  <a:pt x="1104491" y="0"/>
                </a:lnTo>
                <a:lnTo>
                  <a:pt x="993044" y="204247"/>
                </a:lnTo>
                <a:cubicBezTo>
                  <a:pt x="798291" y="579761"/>
                  <a:pt x="634561" y="971401"/>
                  <a:pt x="494731" y="1375322"/>
                </a:cubicBezTo>
                <a:cubicBezTo>
                  <a:pt x="277072" y="2009491"/>
                  <a:pt x="126862" y="2664550"/>
                  <a:pt x="46559" y="3329787"/>
                </a:cubicBezTo>
                <a:cubicBezTo>
                  <a:pt x="4496" y="3670216"/>
                  <a:pt x="-14242" y="4010141"/>
                  <a:pt x="12272" y="4352595"/>
                </a:cubicBezTo>
                <a:cubicBezTo>
                  <a:pt x="43627" y="4752907"/>
                  <a:pt x="90918" y="5150814"/>
                  <a:pt x="171094" y="5544543"/>
                </a:cubicBezTo>
                <a:cubicBezTo>
                  <a:pt x="259524" y="5979227"/>
                  <a:pt x="379573" y="6403657"/>
                  <a:pt x="538125" y="6816123"/>
                </a:cubicBezTo>
                <a:lnTo>
                  <a:pt x="555724" y="6858000"/>
                </a:lnTo>
                <a:lnTo>
                  <a:pt x="608303" y="6858000"/>
                </a:lnTo>
                <a:lnTo>
                  <a:pt x="596366" y="6829337"/>
                </a:lnTo>
                <a:cubicBezTo>
                  <a:pt x="508696" y="6602484"/>
                  <a:pt x="431985" y="6369981"/>
                  <a:pt x="364843" y="6132604"/>
                </a:cubicBezTo>
                <a:cubicBezTo>
                  <a:pt x="306463" y="5925865"/>
                  <a:pt x="263378" y="5714822"/>
                  <a:pt x="213412" y="5505676"/>
                </a:cubicBezTo>
                <a:cubicBezTo>
                  <a:pt x="212231" y="5494574"/>
                  <a:pt x="211637" y="5483421"/>
                  <a:pt x="211628" y="5472254"/>
                </a:cubicBezTo>
                <a:cubicBezTo>
                  <a:pt x="248210" y="5599108"/>
                  <a:pt x="277401" y="5710897"/>
                  <a:pt x="311945" y="5821167"/>
                </a:cubicBezTo>
                <a:cubicBezTo>
                  <a:pt x="401999" y="6108329"/>
                  <a:pt x="505868" y="6387643"/>
                  <a:pt x="623960" y="6658826"/>
                </a:cubicBezTo>
                <a:lnTo>
                  <a:pt x="717350" y="6858000"/>
                </a:lnTo>
                <a:lnTo>
                  <a:pt x="5006297" y="6858000"/>
                </a:lnTo>
                <a:close/>
              </a:path>
            </a:pathLst>
          </a:custGeom>
          <a:solidFill>
            <a:srgbClr val="E74629"/>
          </a:solidFill>
          <a:ln w="685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0BC45D8C-D173-4BAB-8522-2DEB46190CDC}"/>
              </a:ext>
            </a:extLst>
          </p:cNvPr>
          <p:cNvSpPr>
            <a:spLocks noGrp="1"/>
          </p:cNvSpPr>
          <p:nvPr>
            <p:ph type="title"/>
          </p:nvPr>
        </p:nvSpPr>
        <p:spPr>
          <a:xfrm>
            <a:off x="841248" y="644652"/>
            <a:ext cx="3182112" cy="5568696"/>
          </a:xfrm>
        </p:spPr>
        <p:txBody>
          <a:bodyPr>
            <a:normAutofit/>
          </a:bodyPr>
          <a:lstStyle/>
          <a:p>
            <a:r>
              <a:rPr lang="cs-CZ" sz="6600">
                <a:solidFill>
                  <a:srgbClr val="FFFFFF"/>
                </a:solidFill>
                <a:ea typeface="+mj-lt"/>
                <a:cs typeface="+mj-lt"/>
              </a:rPr>
              <a:t>Jednotlivé prvky facilitace 5:</a:t>
            </a:r>
            <a:endParaRPr lang="cs-CZ" sz="6600">
              <a:solidFill>
                <a:srgbClr val="FFFFFF"/>
              </a:solidFill>
            </a:endParaRPr>
          </a:p>
        </p:txBody>
      </p:sp>
      <p:sp>
        <p:nvSpPr>
          <p:cNvPr id="3" name="Zástupný obsah 2">
            <a:extLst>
              <a:ext uri="{FF2B5EF4-FFF2-40B4-BE49-F238E27FC236}">
                <a16:creationId xmlns:a16="http://schemas.microsoft.com/office/drawing/2014/main" id="{215F85BE-6708-47F3-B76D-3EA56C72A2DD}"/>
              </a:ext>
            </a:extLst>
          </p:cNvPr>
          <p:cNvSpPr>
            <a:spLocks noGrp="1"/>
          </p:cNvSpPr>
          <p:nvPr>
            <p:ph idx="1"/>
          </p:nvPr>
        </p:nvSpPr>
        <p:spPr>
          <a:xfrm>
            <a:off x="5494350" y="644652"/>
            <a:ext cx="6237401" cy="5857332"/>
          </a:xfrm>
        </p:spPr>
        <p:txBody>
          <a:bodyPr vert="horz" lIns="91440" tIns="45720" rIns="91440" bIns="45720" rtlCol="0" anchor="ctr">
            <a:normAutofit/>
          </a:bodyPr>
          <a:lstStyle/>
          <a:p>
            <a:pPr algn="just">
              <a:lnSpc>
                <a:spcPct val="100000"/>
              </a:lnSpc>
            </a:pPr>
            <a:r>
              <a:rPr lang="cs-CZ" sz="2400" b="1" u="sng">
                <a:ea typeface="+mn-lt"/>
                <a:cs typeface="+mn-lt"/>
              </a:rPr>
              <a:t>Trakce kloubu:</a:t>
            </a:r>
            <a:r>
              <a:rPr lang="cs-CZ" sz="2400">
                <a:ea typeface="+mn-lt"/>
                <a:cs typeface="+mn-lt"/>
              </a:rPr>
              <a:t> </a:t>
            </a:r>
            <a:endParaRPr lang="en-US" sz="2400">
              <a:ea typeface="+mn-lt"/>
              <a:cs typeface="+mn-lt"/>
            </a:endParaRPr>
          </a:p>
          <a:p>
            <a:pPr lvl="1" algn="just">
              <a:lnSpc>
                <a:spcPct val="100000"/>
              </a:lnSpc>
            </a:pPr>
            <a:r>
              <a:rPr lang="cs-CZ" sz="2000">
                <a:ea typeface="+mn-lt"/>
                <a:cs typeface="+mn-lt"/>
              </a:rPr>
              <a:t>je protažení trupu a končetin </a:t>
            </a:r>
            <a:endParaRPr lang="en-US" sz="2000">
              <a:ea typeface="+mn-lt"/>
              <a:cs typeface="+mn-lt"/>
            </a:endParaRPr>
          </a:p>
          <a:p>
            <a:pPr lvl="1" algn="just">
              <a:lnSpc>
                <a:spcPct val="100000"/>
              </a:lnSpc>
            </a:pPr>
            <a:r>
              <a:rPr lang="cs-CZ" sz="2000">
                <a:ea typeface="+mn-lt"/>
                <a:cs typeface="+mn-lt"/>
              </a:rPr>
              <a:t>efekt je způsoben stimulací receptorů kloubů</a:t>
            </a:r>
            <a:endParaRPr lang="en-US" sz="2000">
              <a:ea typeface="+mn-lt"/>
              <a:cs typeface="+mn-lt"/>
            </a:endParaRPr>
          </a:p>
          <a:p>
            <a:pPr lvl="1" algn="just">
              <a:lnSpc>
                <a:spcPct val="100000"/>
              </a:lnSpc>
            </a:pPr>
            <a:r>
              <a:rPr lang="cs-CZ" sz="2000">
                <a:ea typeface="+mn-lt"/>
                <a:cs typeface="+mn-lt"/>
              </a:rPr>
              <a:t>je natahovacím stimulem při natahování svalů </a:t>
            </a:r>
            <a:endParaRPr lang="en-US" sz="2000">
              <a:ea typeface="+mn-lt"/>
              <a:cs typeface="+mn-lt"/>
            </a:endParaRPr>
          </a:p>
          <a:p>
            <a:pPr lvl="1" algn="just">
              <a:lnSpc>
                <a:spcPct val="100000"/>
              </a:lnSpc>
            </a:pPr>
            <a:r>
              <a:rPr lang="cs-CZ" sz="2000">
                <a:ea typeface="+mn-lt"/>
                <a:cs typeface="+mn-lt"/>
              </a:rPr>
              <a:t>měla by se udržovat během celého pohybu a kombinovat se s vhodným odporem </a:t>
            </a:r>
            <a:endParaRPr lang="en-US" sz="2000">
              <a:ea typeface="+mn-lt"/>
              <a:cs typeface="+mn-lt"/>
            </a:endParaRPr>
          </a:p>
          <a:p>
            <a:pPr algn="just">
              <a:lnSpc>
                <a:spcPct val="100000"/>
              </a:lnSpc>
            </a:pPr>
            <a:r>
              <a:rPr lang="cs-CZ" sz="2400" b="1" u="sng">
                <a:ea typeface="+mn-lt"/>
                <a:cs typeface="+mn-lt"/>
              </a:rPr>
              <a:t>Aproximace kloubu:</a:t>
            </a:r>
            <a:endParaRPr lang="cs-CZ" sz="2400">
              <a:ea typeface="+mn-lt"/>
              <a:cs typeface="+mn-lt"/>
            </a:endParaRPr>
          </a:p>
          <a:p>
            <a:pPr lvl="1" algn="just">
              <a:lnSpc>
                <a:spcPct val="100000"/>
              </a:lnSpc>
            </a:pPr>
            <a:r>
              <a:rPr lang="cs-CZ" sz="2000">
                <a:ea typeface="+mn-lt"/>
                <a:cs typeface="+mn-lt"/>
              </a:rPr>
              <a:t>je komprese trupu nebo končetiny </a:t>
            </a:r>
            <a:endParaRPr lang="en-US" sz="2000">
              <a:ea typeface="+mn-lt"/>
              <a:cs typeface="+mn-lt"/>
            </a:endParaRPr>
          </a:p>
          <a:p>
            <a:pPr lvl="1" algn="just">
              <a:lnSpc>
                <a:spcPct val="100000"/>
              </a:lnSpc>
            </a:pPr>
            <a:r>
              <a:rPr lang="cs-CZ" sz="2000">
                <a:ea typeface="+mn-lt"/>
                <a:cs typeface="+mn-lt"/>
              </a:rPr>
              <a:t>efekt je následkem stimulace kloubních receptorů a reakce na porušení pozice nebo </a:t>
            </a:r>
            <a:r>
              <a:rPr lang="cs-CZ" sz="2000" err="1">
                <a:ea typeface="+mn-lt"/>
                <a:cs typeface="+mn-lt"/>
              </a:rPr>
              <a:t>postury</a:t>
            </a:r>
            <a:r>
              <a:rPr lang="cs-CZ" sz="2000">
                <a:ea typeface="+mn-lt"/>
                <a:cs typeface="+mn-lt"/>
              </a:rPr>
              <a:t> </a:t>
            </a:r>
          </a:p>
          <a:p>
            <a:pPr lvl="1" algn="just">
              <a:lnSpc>
                <a:spcPct val="100000"/>
              </a:lnSpc>
            </a:pPr>
            <a:r>
              <a:rPr lang="cs-CZ" sz="2000">
                <a:ea typeface="+mn-lt"/>
                <a:cs typeface="+mn-lt"/>
              </a:rPr>
              <a:t>Používá se k: </a:t>
            </a:r>
          </a:p>
          <a:p>
            <a:pPr lvl="2" algn="just">
              <a:lnSpc>
                <a:spcPct val="100000"/>
              </a:lnSpc>
            </a:pPr>
            <a:r>
              <a:rPr lang="cs-CZ" sz="1600">
                <a:ea typeface="+mn-lt"/>
                <a:cs typeface="+mn-lt"/>
              </a:rPr>
              <a:t>1. navození stabilizace </a:t>
            </a:r>
          </a:p>
          <a:p>
            <a:pPr lvl="2" algn="just">
              <a:lnSpc>
                <a:spcPct val="100000"/>
              </a:lnSpc>
            </a:pPr>
            <a:r>
              <a:rPr lang="cs-CZ" sz="1600">
                <a:ea typeface="+mn-lt"/>
                <a:cs typeface="+mn-lt"/>
              </a:rPr>
              <a:t>2. facilitace opěrného systému antigravitačních svalů </a:t>
            </a:r>
          </a:p>
          <a:p>
            <a:pPr lvl="2" algn="just">
              <a:lnSpc>
                <a:spcPct val="100000"/>
              </a:lnSpc>
            </a:pPr>
            <a:r>
              <a:rPr lang="cs-CZ" sz="1600">
                <a:ea typeface="+mn-lt"/>
                <a:cs typeface="+mn-lt"/>
              </a:rPr>
              <a:t>3. odpor některým součástem pohybu</a:t>
            </a:r>
            <a:endParaRPr lang="cs-CZ" sz="1600"/>
          </a:p>
          <a:p>
            <a:pPr algn="just">
              <a:lnSpc>
                <a:spcPct val="100000"/>
              </a:lnSpc>
            </a:pPr>
            <a:endParaRPr lang="cs-CZ" sz="2400"/>
          </a:p>
        </p:txBody>
      </p:sp>
    </p:spTree>
    <p:extLst>
      <p:ext uri="{BB962C8B-B14F-4D97-AF65-F5344CB8AC3E}">
        <p14:creationId xmlns:p14="http://schemas.microsoft.com/office/powerpoint/2010/main" val="1755724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45DEEED-BE3A-4307-800A-45F555B51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5C73706-35AD-4797-B796-D806B8FE5A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006297" cy="6858000"/>
          </a:xfrm>
          <a:custGeom>
            <a:avLst/>
            <a:gdLst>
              <a:gd name="connsiteX0" fmla="*/ 5006297 w 5006297"/>
              <a:gd name="connsiteY0" fmla="*/ 0 h 6858000"/>
              <a:gd name="connsiteX1" fmla="*/ 1229608 w 5006297"/>
              <a:gd name="connsiteY1" fmla="*/ 0 h 6858000"/>
              <a:gd name="connsiteX2" fmla="*/ 1128285 w 5006297"/>
              <a:gd name="connsiteY2" fmla="*/ 156518 h 6858000"/>
              <a:gd name="connsiteX3" fmla="*/ 768782 w 5006297"/>
              <a:gd name="connsiteY3" fmla="*/ 825746 h 6858000"/>
              <a:gd name="connsiteX4" fmla="*/ 743290 w 5006297"/>
              <a:gd name="connsiteY4" fmla="*/ 860183 h 6858000"/>
              <a:gd name="connsiteX5" fmla="*/ 787138 w 5006297"/>
              <a:gd name="connsiteY5" fmla="*/ 756243 h 6858000"/>
              <a:gd name="connsiteX6" fmla="*/ 980544 w 5006297"/>
              <a:gd name="connsiteY6" fmla="*/ 339016 h 6858000"/>
              <a:gd name="connsiteX7" fmla="*/ 1161966 w 5006297"/>
              <a:gd name="connsiteY7" fmla="*/ 0 h 6858000"/>
              <a:gd name="connsiteX8" fmla="*/ 1104491 w 5006297"/>
              <a:gd name="connsiteY8" fmla="*/ 0 h 6858000"/>
              <a:gd name="connsiteX9" fmla="*/ 993044 w 5006297"/>
              <a:gd name="connsiteY9" fmla="*/ 204247 h 6858000"/>
              <a:gd name="connsiteX10" fmla="*/ 494731 w 5006297"/>
              <a:gd name="connsiteY10" fmla="*/ 1375322 h 6858000"/>
              <a:gd name="connsiteX11" fmla="*/ 46559 w 5006297"/>
              <a:gd name="connsiteY11" fmla="*/ 3329787 h 6858000"/>
              <a:gd name="connsiteX12" fmla="*/ 12272 w 5006297"/>
              <a:gd name="connsiteY12" fmla="*/ 4352595 h 6858000"/>
              <a:gd name="connsiteX13" fmla="*/ 171094 w 5006297"/>
              <a:gd name="connsiteY13" fmla="*/ 5544543 h 6858000"/>
              <a:gd name="connsiteX14" fmla="*/ 538125 w 5006297"/>
              <a:gd name="connsiteY14" fmla="*/ 6816123 h 6858000"/>
              <a:gd name="connsiteX15" fmla="*/ 555724 w 5006297"/>
              <a:gd name="connsiteY15" fmla="*/ 6858000 h 6858000"/>
              <a:gd name="connsiteX16" fmla="*/ 608303 w 5006297"/>
              <a:gd name="connsiteY16" fmla="*/ 6858000 h 6858000"/>
              <a:gd name="connsiteX17" fmla="*/ 596366 w 5006297"/>
              <a:gd name="connsiteY17" fmla="*/ 6829337 h 6858000"/>
              <a:gd name="connsiteX18" fmla="*/ 364843 w 5006297"/>
              <a:gd name="connsiteY18" fmla="*/ 6132604 h 6858000"/>
              <a:gd name="connsiteX19" fmla="*/ 213412 w 5006297"/>
              <a:gd name="connsiteY19" fmla="*/ 5505676 h 6858000"/>
              <a:gd name="connsiteX20" fmla="*/ 211628 w 5006297"/>
              <a:gd name="connsiteY20" fmla="*/ 5472254 h 6858000"/>
              <a:gd name="connsiteX21" fmla="*/ 311945 w 5006297"/>
              <a:gd name="connsiteY21" fmla="*/ 5821167 h 6858000"/>
              <a:gd name="connsiteX22" fmla="*/ 623960 w 5006297"/>
              <a:gd name="connsiteY22" fmla="*/ 6658826 h 6858000"/>
              <a:gd name="connsiteX23" fmla="*/ 717350 w 5006297"/>
              <a:gd name="connsiteY23" fmla="*/ 6858000 h 6858000"/>
              <a:gd name="connsiteX24" fmla="*/ 5006297 w 5006297"/>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06297" h="6858000">
                <a:moveTo>
                  <a:pt x="5006297" y="0"/>
                </a:moveTo>
                <a:lnTo>
                  <a:pt x="1229608" y="0"/>
                </a:lnTo>
                <a:lnTo>
                  <a:pt x="1128285" y="156518"/>
                </a:lnTo>
                <a:cubicBezTo>
                  <a:pt x="996915" y="372642"/>
                  <a:pt x="877575" y="596029"/>
                  <a:pt x="768782" y="825746"/>
                </a:cubicBezTo>
                <a:cubicBezTo>
                  <a:pt x="763429" y="839224"/>
                  <a:pt x="754646" y="851089"/>
                  <a:pt x="743290" y="860183"/>
                </a:cubicBezTo>
                <a:cubicBezTo>
                  <a:pt x="757948" y="825621"/>
                  <a:pt x="772224" y="790805"/>
                  <a:pt x="787138" y="756243"/>
                </a:cubicBezTo>
                <a:cubicBezTo>
                  <a:pt x="848067" y="615114"/>
                  <a:pt x="912406" y="475964"/>
                  <a:pt x="980544" y="339016"/>
                </a:cubicBezTo>
                <a:lnTo>
                  <a:pt x="1161966" y="0"/>
                </a:lnTo>
                <a:lnTo>
                  <a:pt x="1104491" y="0"/>
                </a:lnTo>
                <a:lnTo>
                  <a:pt x="993044" y="204247"/>
                </a:lnTo>
                <a:cubicBezTo>
                  <a:pt x="798291" y="579761"/>
                  <a:pt x="634561" y="971401"/>
                  <a:pt x="494731" y="1375322"/>
                </a:cubicBezTo>
                <a:cubicBezTo>
                  <a:pt x="277072" y="2009491"/>
                  <a:pt x="126862" y="2664550"/>
                  <a:pt x="46559" y="3329787"/>
                </a:cubicBezTo>
                <a:cubicBezTo>
                  <a:pt x="4496" y="3670216"/>
                  <a:pt x="-14242" y="4010141"/>
                  <a:pt x="12272" y="4352595"/>
                </a:cubicBezTo>
                <a:cubicBezTo>
                  <a:pt x="43627" y="4752907"/>
                  <a:pt x="90918" y="5150814"/>
                  <a:pt x="171094" y="5544543"/>
                </a:cubicBezTo>
                <a:cubicBezTo>
                  <a:pt x="259524" y="5979227"/>
                  <a:pt x="379573" y="6403657"/>
                  <a:pt x="538125" y="6816123"/>
                </a:cubicBezTo>
                <a:lnTo>
                  <a:pt x="555724" y="6858000"/>
                </a:lnTo>
                <a:lnTo>
                  <a:pt x="608303" y="6858000"/>
                </a:lnTo>
                <a:lnTo>
                  <a:pt x="596366" y="6829337"/>
                </a:lnTo>
                <a:cubicBezTo>
                  <a:pt x="508696" y="6602484"/>
                  <a:pt x="431985" y="6369981"/>
                  <a:pt x="364843" y="6132604"/>
                </a:cubicBezTo>
                <a:cubicBezTo>
                  <a:pt x="306463" y="5925865"/>
                  <a:pt x="263378" y="5714822"/>
                  <a:pt x="213412" y="5505676"/>
                </a:cubicBezTo>
                <a:cubicBezTo>
                  <a:pt x="212231" y="5494574"/>
                  <a:pt x="211637" y="5483421"/>
                  <a:pt x="211628" y="5472254"/>
                </a:cubicBezTo>
                <a:cubicBezTo>
                  <a:pt x="248210" y="5599108"/>
                  <a:pt x="277401" y="5710897"/>
                  <a:pt x="311945" y="5821167"/>
                </a:cubicBezTo>
                <a:cubicBezTo>
                  <a:pt x="401999" y="6108329"/>
                  <a:pt x="505868" y="6387643"/>
                  <a:pt x="623960" y="6658826"/>
                </a:cubicBezTo>
                <a:lnTo>
                  <a:pt x="717350" y="6858000"/>
                </a:lnTo>
                <a:lnTo>
                  <a:pt x="5006297" y="6858000"/>
                </a:lnTo>
                <a:close/>
              </a:path>
            </a:pathLst>
          </a:custGeom>
          <a:solidFill>
            <a:srgbClr val="E74629"/>
          </a:solidFill>
          <a:ln w="685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316CCE07-2B7A-4D9C-8CF8-ED23E53400A3}"/>
              </a:ext>
            </a:extLst>
          </p:cNvPr>
          <p:cNvSpPr>
            <a:spLocks noGrp="1"/>
          </p:cNvSpPr>
          <p:nvPr>
            <p:ph type="title"/>
          </p:nvPr>
        </p:nvSpPr>
        <p:spPr>
          <a:xfrm>
            <a:off x="841248" y="644652"/>
            <a:ext cx="3182112" cy="5568696"/>
          </a:xfrm>
        </p:spPr>
        <p:txBody>
          <a:bodyPr>
            <a:normAutofit/>
          </a:bodyPr>
          <a:lstStyle/>
          <a:p>
            <a:pPr>
              <a:lnSpc>
                <a:spcPct val="90000"/>
              </a:lnSpc>
            </a:pPr>
            <a:r>
              <a:rPr lang="cs-CZ" sz="6100">
                <a:solidFill>
                  <a:srgbClr val="FFFFFF"/>
                </a:solidFill>
                <a:ea typeface="+mj-lt"/>
                <a:cs typeface="+mj-lt"/>
              </a:rPr>
              <a:t>Přehled některých stimulačních a facilitačních metod:</a:t>
            </a:r>
            <a:endParaRPr lang="cs-CZ" sz="6100">
              <a:solidFill>
                <a:srgbClr val="FFFFFF"/>
              </a:solidFill>
            </a:endParaRPr>
          </a:p>
        </p:txBody>
      </p:sp>
      <p:sp>
        <p:nvSpPr>
          <p:cNvPr id="3" name="Zástupný obsah 2">
            <a:extLst>
              <a:ext uri="{FF2B5EF4-FFF2-40B4-BE49-F238E27FC236}">
                <a16:creationId xmlns:a16="http://schemas.microsoft.com/office/drawing/2014/main" id="{BF42B7C4-A2E5-4C8F-9FD9-E4850586D0CB}"/>
              </a:ext>
            </a:extLst>
          </p:cNvPr>
          <p:cNvSpPr>
            <a:spLocks noGrp="1"/>
          </p:cNvSpPr>
          <p:nvPr>
            <p:ph idx="1"/>
          </p:nvPr>
        </p:nvSpPr>
        <p:spPr>
          <a:xfrm>
            <a:off x="5494350" y="644652"/>
            <a:ext cx="5856401" cy="5568696"/>
          </a:xfrm>
        </p:spPr>
        <p:txBody>
          <a:bodyPr vert="horz" lIns="91440" tIns="45720" rIns="91440" bIns="45720" rtlCol="0" anchor="ctr">
            <a:normAutofit lnSpcReduction="10000"/>
          </a:bodyPr>
          <a:lstStyle/>
          <a:p>
            <a:pPr>
              <a:lnSpc>
                <a:spcPct val="100000"/>
              </a:lnSpc>
            </a:pPr>
            <a:r>
              <a:rPr lang="cs-CZ">
                <a:ea typeface="+mn-lt"/>
                <a:cs typeface="+mn-lt"/>
              </a:rPr>
              <a:t>speciální koncepty pojmenované podle autorů </a:t>
            </a:r>
          </a:p>
          <a:p>
            <a:pPr>
              <a:lnSpc>
                <a:spcPct val="100000"/>
              </a:lnSpc>
            </a:pPr>
            <a:r>
              <a:rPr lang="cs-CZ">
                <a:ea typeface="+mn-lt"/>
                <a:cs typeface="+mn-lt"/>
              </a:rPr>
              <a:t>jejich společným rysem je reflexní působení, které vede k facilitaci volní hybnosti a současně k inhibici spasticity </a:t>
            </a:r>
          </a:p>
          <a:p>
            <a:pPr>
              <a:lnSpc>
                <a:spcPct val="100000"/>
              </a:lnSpc>
            </a:pPr>
            <a:r>
              <a:rPr lang="cs-CZ">
                <a:ea typeface="+mn-lt"/>
                <a:cs typeface="+mn-lt"/>
              </a:rPr>
              <a:t>Metody &amp; koncepty: </a:t>
            </a:r>
          </a:p>
          <a:p>
            <a:pPr lvl="1">
              <a:lnSpc>
                <a:spcPct val="100000"/>
              </a:lnSpc>
            </a:pPr>
            <a:r>
              <a:rPr lang="cs-CZ">
                <a:ea typeface="+mn-lt"/>
                <a:cs typeface="+mn-lt"/>
              </a:rPr>
              <a:t>Metody kožní stimulace</a:t>
            </a:r>
          </a:p>
          <a:p>
            <a:pPr lvl="1">
              <a:lnSpc>
                <a:spcPct val="100000"/>
              </a:lnSpc>
            </a:pPr>
            <a:r>
              <a:rPr lang="cs-CZ">
                <a:ea typeface="+mn-lt"/>
                <a:cs typeface="+mn-lt"/>
              </a:rPr>
              <a:t>Metoda dle </a:t>
            </a:r>
            <a:r>
              <a:rPr lang="cs-CZ" err="1">
                <a:ea typeface="+mn-lt"/>
                <a:cs typeface="+mn-lt"/>
              </a:rPr>
              <a:t>Faye</a:t>
            </a:r>
            <a:r>
              <a:rPr lang="cs-CZ">
                <a:ea typeface="+mn-lt"/>
                <a:cs typeface="+mn-lt"/>
              </a:rPr>
              <a:t> </a:t>
            </a:r>
          </a:p>
          <a:p>
            <a:pPr lvl="1">
              <a:lnSpc>
                <a:spcPct val="100000"/>
              </a:lnSpc>
            </a:pPr>
            <a:r>
              <a:rPr lang="cs-CZ">
                <a:ea typeface="+mn-lt"/>
                <a:cs typeface="+mn-lt"/>
              </a:rPr>
              <a:t>Metoda dle </a:t>
            </a:r>
            <a:r>
              <a:rPr lang="cs-CZ" err="1">
                <a:ea typeface="+mn-lt"/>
                <a:cs typeface="+mn-lt"/>
              </a:rPr>
              <a:t>Miřatského</a:t>
            </a:r>
            <a:r>
              <a:rPr lang="cs-CZ">
                <a:ea typeface="+mn-lt"/>
                <a:cs typeface="+mn-lt"/>
              </a:rPr>
              <a:t> </a:t>
            </a:r>
          </a:p>
          <a:p>
            <a:pPr lvl="1">
              <a:lnSpc>
                <a:spcPct val="100000"/>
              </a:lnSpc>
            </a:pPr>
            <a:r>
              <a:rPr lang="cs-CZ">
                <a:ea typeface="+mn-lt"/>
                <a:cs typeface="+mn-lt"/>
              </a:rPr>
              <a:t>Koncept dle </a:t>
            </a:r>
            <a:r>
              <a:rPr lang="cs-CZ" err="1">
                <a:ea typeface="+mn-lt"/>
                <a:cs typeface="+mn-lt"/>
              </a:rPr>
              <a:t>Perfettiho</a:t>
            </a:r>
            <a:r>
              <a:rPr lang="cs-CZ">
                <a:ea typeface="+mn-lt"/>
                <a:cs typeface="+mn-lt"/>
              </a:rPr>
              <a:t> </a:t>
            </a:r>
          </a:p>
          <a:p>
            <a:pPr lvl="1">
              <a:lnSpc>
                <a:spcPct val="100000"/>
              </a:lnSpc>
            </a:pPr>
            <a:r>
              <a:rPr lang="cs-CZ">
                <a:ea typeface="+mn-lt"/>
                <a:cs typeface="+mn-lt"/>
              </a:rPr>
              <a:t>Metoda dle </a:t>
            </a:r>
            <a:r>
              <a:rPr lang="cs-CZ" err="1">
                <a:ea typeface="+mn-lt"/>
                <a:cs typeface="+mn-lt"/>
              </a:rPr>
              <a:t>Roodové</a:t>
            </a:r>
            <a:r>
              <a:rPr lang="cs-CZ">
                <a:ea typeface="+mn-lt"/>
                <a:cs typeface="+mn-lt"/>
              </a:rPr>
              <a:t> </a:t>
            </a:r>
          </a:p>
          <a:p>
            <a:pPr lvl="1">
              <a:lnSpc>
                <a:spcPct val="100000"/>
              </a:lnSpc>
            </a:pPr>
            <a:r>
              <a:rPr lang="cs-CZ">
                <a:ea typeface="+mn-lt"/>
                <a:cs typeface="+mn-lt"/>
              </a:rPr>
              <a:t>Metoda dle </a:t>
            </a:r>
            <a:r>
              <a:rPr lang="cs-CZ" err="1">
                <a:ea typeface="+mn-lt"/>
                <a:cs typeface="+mn-lt"/>
              </a:rPr>
              <a:t>Brunnströmové</a:t>
            </a:r>
            <a:r>
              <a:rPr lang="cs-CZ">
                <a:ea typeface="+mn-lt"/>
                <a:cs typeface="+mn-lt"/>
              </a:rPr>
              <a:t> </a:t>
            </a:r>
          </a:p>
          <a:p>
            <a:pPr lvl="1">
              <a:lnSpc>
                <a:spcPct val="100000"/>
              </a:lnSpc>
            </a:pPr>
            <a:r>
              <a:rPr lang="cs-CZ" err="1">
                <a:ea typeface="+mn-lt"/>
                <a:cs typeface="+mn-lt"/>
              </a:rPr>
              <a:t>Bobath</a:t>
            </a:r>
            <a:r>
              <a:rPr lang="cs-CZ">
                <a:ea typeface="+mn-lt"/>
                <a:cs typeface="+mn-lt"/>
              </a:rPr>
              <a:t> koncept </a:t>
            </a:r>
          </a:p>
          <a:p>
            <a:pPr lvl="1">
              <a:lnSpc>
                <a:spcPct val="100000"/>
              </a:lnSpc>
            </a:pPr>
            <a:r>
              <a:rPr lang="cs-CZ">
                <a:ea typeface="+mn-lt"/>
                <a:cs typeface="+mn-lt"/>
              </a:rPr>
              <a:t>Proprioceptivní nervosvalová facilitace (= PNF, </a:t>
            </a:r>
            <a:r>
              <a:rPr lang="cs-CZ" err="1">
                <a:ea typeface="+mn-lt"/>
                <a:cs typeface="+mn-lt"/>
              </a:rPr>
              <a:t>Kabatova</a:t>
            </a:r>
            <a:r>
              <a:rPr lang="cs-CZ">
                <a:ea typeface="+mn-lt"/>
                <a:cs typeface="+mn-lt"/>
              </a:rPr>
              <a:t> technika) </a:t>
            </a:r>
          </a:p>
          <a:p>
            <a:pPr lvl="1">
              <a:lnSpc>
                <a:spcPct val="100000"/>
              </a:lnSpc>
            </a:pPr>
            <a:r>
              <a:rPr lang="cs-CZ">
                <a:ea typeface="+mn-lt"/>
                <a:cs typeface="+mn-lt"/>
              </a:rPr>
              <a:t>Vojtova metoda reflexní lokomoce </a:t>
            </a:r>
            <a:endParaRPr lang="cs-CZ"/>
          </a:p>
        </p:txBody>
      </p:sp>
    </p:spTree>
    <p:extLst>
      <p:ext uri="{BB962C8B-B14F-4D97-AF65-F5344CB8AC3E}">
        <p14:creationId xmlns:p14="http://schemas.microsoft.com/office/powerpoint/2010/main" val="1707118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3B425EC-4387-4237-A03E-79247BF66E0B}"/>
              </a:ext>
            </a:extLst>
          </p:cNvPr>
          <p:cNvSpPr>
            <a:spLocks noGrp="1"/>
          </p:cNvSpPr>
          <p:nvPr>
            <p:ph type="title"/>
          </p:nvPr>
        </p:nvSpPr>
        <p:spPr>
          <a:xfrm>
            <a:off x="841248" y="548640"/>
            <a:ext cx="3419540" cy="5431536"/>
          </a:xfrm>
        </p:spPr>
        <p:txBody>
          <a:bodyPr>
            <a:normAutofit/>
          </a:bodyPr>
          <a:lstStyle/>
          <a:p>
            <a:r>
              <a:rPr lang="cs-CZ" sz="6000">
                <a:ea typeface="+mj-lt"/>
                <a:cs typeface="+mj-lt"/>
              </a:rPr>
              <a:t>Metody kožní stimulace</a:t>
            </a:r>
            <a:endParaRPr lang="cs-CZ" sz="6000"/>
          </a:p>
        </p:txBody>
      </p:sp>
      <p:sp>
        <p:nvSpPr>
          <p:cNvPr id="10"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rgbClr val="E74629"/>
          </a:solidFill>
          <a:ln w="41275" cap="rnd">
            <a:solidFill>
              <a:srgbClr val="E74629"/>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CADBD02A-6FCF-4732-876C-882BA08A04D1}"/>
              </a:ext>
            </a:extLst>
          </p:cNvPr>
          <p:cNvSpPr>
            <a:spLocks noGrp="1"/>
          </p:cNvSpPr>
          <p:nvPr>
            <p:ph idx="1"/>
          </p:nvPr>
        </p:nvSpPr>
        <p:spPr>
          <a:xfrm>
            <a:off x="5067686" y="471274"/>
            <a:ext cx="6664068" cy="5673989"/>
          </a:xfrm>
        </p:spPr>
        <p:txBody>
          <a:bodyPr vert="horz" lIns="91440" tIns="45720" rIns="91440" bIns="45720" rtlCol="0" anchor="ctr">
            <a:normAutofit fontScale="77500" lnSpcReduction="20000"/>
          </a:bodyPr>
          <a:lstStyle/>
          <a:p>
            <a:pPr algn="just">
              <a:lnSpc>
                <a:spcPct val="100000"/>
              </a:lnSpc>
            </a:pPr>
            <a:r>
              <a:rPr lang="cs-CZ" sz="2600">
                <a:ea typeface="+mn-lt"/>
                <a:cs typeface="+mn-lt"/>
              </a:rPr>
              <a:t>podráždění kůže v okrsku příslušném k určitému svalu působí excitačně (= vzrušivě) na tyto svaly (zvyšuje se sv. tonus) a inhibičně (= tlumivě) na jejich antagonisty (snižuje se sv. tonus) </a:t>
            </a:r>
          </a:p>
          <a:p>
            <a:pPr algn="just">
              <a:lnSpc>
                <a:spcPct val="100000"/>
              </a:lnSpc>
            </a:pPr>
            <a:r>
              <a:rPr lang="cs-CZ" sz="2600">
                <a:ea typeface="+mn-lt"/>
                <a:cs typeface="+mn-lt"/>
              </a:rPr>
              <a:t>využití: usnadnění, navození pohybu agonistů a současně uvolnění spastických antagonistů </a:t>
            </a:r>
          </a:p>
          <a:p>
            <a:pPr algn="just">
              <a:lnSpc>
                <a:spcPct val="100000"/>
              </a:lnSpc>
            </a:pPr>
            <a:r>
              <a:rPr lang="cs-CZ" sz="2600">
                <a:ea typeface="+mn-lt"/>
                <a:cs typeface="+mn-lt"/>
              </a:rPr>
              <a:t>místa aplikace stimulace (např. u </a:t>
            </a:r>
            <a:r>
              <a:rPr lang="cs-CZ" sz="2600" err="1">
                <a:ea typeface="+mn-lt"/>
                <a:cs typeface="+mn-lt"/>
              </a:rPr>
              <a:t>hemiparetika</a:t>
            </a:r>
            <a:r>
              <a:rPr lang="cs-CZ" sz="2600">
                <a:ea typeface="+mn-lt"/>
                <a:cs typeface="+mn-lt"/>
              </a:rPr>
              <a:t>): svaly pletence pažního zezadu (</a:t>
            </a:r>
            <a:r>
              <a:rPr lang="cs-CZ" sz="2600" err="1">
                <a:ea typeface="+mn-lt"/>
                <a:cs typeface="+mn-lt"/>
              </a:rPr>
              <a:t>facilitují</a:t>
            </a:r>
            <a:r>
              <a:rPr lang="cs-CZ" sz="2600">
                <a:ea typeface="+mn-lt"/>
                <a:cs typeface="+mn-lt"/>
              </a:rPr>
              <a:t> se fixátory lopatek), dorzální str. paže nad m. triceps </a:t>
            </a:r>
            <a:r>
              <a:rPr lang="cs-CZ" sz="2600" err="1">
                <a:ea typeface="+mn-lt"/>
                <a:cs typeface="+mn-lt"/>
              </a:rPr>
              <a:t>brachii</a:t>
            </a:r>
            <a:r>
              <a:rPr lang="cs-CZ" sz="2600">
                <a:ea typeface="+mn-lt"/>
                <a:cs typeface="+mn-lt"/>
              </a:rPr>
              <a:t>, extenzory ruky a prstů, svaly pletence pánevního, flexory kolenního kloubu, zevní strana chodidla a oblast nad </a:t>
            </a:r>
            <a:r>
              <a:rPr lang="cs-CZ" sz="2600" err="1">
                <a:ea typeface="+mn-lt"/>
                <a:cs typeface="+mn-lt"/>
              </a:rPr>
              <a:t>peroneálními</a:t>
            </a:r>
            <a:r>
              <a:rPr lang="cs-CZ" sz="2600">
                <a:ea typeface="+mn-lt"/>
                <a:cs typeface="+mn-lt"/>
              </a:rPr>
              <a:t> svaly </a:t>
            </a:r>
          </a:p>
          <a:p>
            <a:pPr algn="just">
              <a:lnSpc>
                <a:spcPct val="100000"/>
              </a:lnSpc>
            </a:pPr>
            <a:r>
              <a:rPr lang="cs-CZ" sz="2600" b="1" u="sng">
                <a:ea typeface="+mn-lt"/>
                <a:cs typeface="+mn-lt"/>
              </a:rPr>
              <a:t>zásada:</a:t>
            </a:r>
            <a:r>
              <a:rPr lang="cs-CZ" sz="2600">
                <a:ea typeface="+mn-lt"/>
                <a:cs typeface="+mn-lt"/>
              </a:rPr>
              <a:t> vždy je nutné vybrat vhodnou metodu, která nezvyšuje spasticitu svalů, jinak nutno dráždění přerušit </a:t>
            </a:r>
          </a:p>
          <a:p>
            <a:pPr algn="just">
              <a:lnSpc>
                <a:spcPct val="100000"/>
              </a:lnSpc>
            </a:pPr>
            <a:r>
              <a:rPr lang="cs-CZ" sz="2600" b="1" u="sng">
                <a:ea typeface="+mn-lt"/>
                <a:cs typeface="+mn-lt"/>
              </a:rPr>
              <a:t>Kartáčování:</a:t>
            </a:r>
            <a:r>
              <a:rPr lang="cs-CZ" sz="2600">
                <a:ea typeface="+mn-lt"/>
                <a:cs typeface="+mn-lt"/>
              </a:rPr>
              <a:t> dlouhými, rychlými tahy malým kartáčkem oběma směry či poklepáváním nad příslušnými svaly/svalovými skupinami, které chceme </a:t>
            </a:r>
            <a:r>
              <a:rPr lang="cs-CZ" sz="2600" err="1">
                <a:ea typeface="+mn-lt"/>
                <a:cs typeface="+mn-lt"/>
              </a:rPr>
              <a:t>facilitovat</a:t>
            </a:r>
            <a:r>
              <a:rPr lang="cs-CZ" sz="2600">
                <a:ea typeface="+mn-lt"/>
                <a:cs typeface="+mn-lt"/>
              </a:rPr>
              <a:t>. Facilitace na HK je daleko účinnější než na DK. </a:t>
            </a:r>
          </a:p>
          <a:p>
            <a:pPr algn="just">
              <a:lnSpc>
                <a:spcPct val="100000"/>
              </a:lnSpc>
            </a:pPr>
            <a:r>
              <a:rPr lang="cs-CZ" sz="2600" b="1" u="sng">
                <a:ea typeface="+mn-lt"/>
                <a:cs typeface="+mn-lt"/>
              </a:rPr>
              <a:t>Poklep a tření:</a:t>
            </a:r>
            <a:r>
              <a:rPr lang="cs-CZ" sz="2600">
                <a:ea typeface="+mn-lt"/>
                <a:cs typeface="+mn-lt"/>
              </a:rPr>
              <a:t> </a:t>
            </a:r>
          </a:p>
          <a:p>
            <a:pPr lvl="1" algn="just">
              <a:lnSpc>
                <a:spcPct val="100000"/>
              </a:lnSpc>
            </a:pPr>
            <a:r>
              <a:rPr lang="cs-CZ" sz="2200">
                <a:ea typeface="+mn-lt"/>
                <a:cs typeface="+mn-lt"/>
              </a:rPr>
              <a:t>poklep bříšky prstů, tření dlaní nebo pěstí </a:t>
            </a:r>
            <a:endParaRPr lang="cs-CZ" sz="2200"/>
          </a:p>
          <a:p>
            <a:pPr lvl="1" algn="just">
              <a:lnSpc>
                <a:spcPct val="100000"/>
              </a:lnSpc>
            </a:pPr>
            <a:r>
              <a:rPr lang="cs-CZ" sz="2200">
                <a:ea typeface="+mn-lt"/>
                <a:cs typeface="+mn-lt"/>
              </a:rPr>
              <a:t>Lehká masáž: u akutních periferních paréz</a:t>
            </a:r>
          </a:p>
          <a:p>
            <a:pPr lvl="1" algn="just">
              <a:lnSpc>
                <a:spcPct val="100000"/>
              </a:lnSpc>
            </a:pPr>
            <a:r>
              <a:rPr lang="cs-CZ" sz="2200">
                <a:ea typeface="+mn-lt"/>
                <a:cs typeface="+mn-lt"/>
              </a:rPr>
              <a:t>jde o lehké tření, hnětení a vytírání směrem centripetálním</a:t>
            </a:r>
          </a:p>
          <a:p>
            <a:pPr lvl="1" algn="just">
              <a:lnSpc>
                <a:spcPct val="100000"/>
              </a:lnSpc>
            </a:pPr>
            <a:r>
              <a:rPr lang="cs-CZ" sz="2200">
                <a:ea typeface="+mn-lt"/>
                <a:cs typeface="+mn-lt"/>
              </a:rPr>
              <a:t>usnadnění odtoku žilní krve a prevence vzniku fibrózních změn ve svalu</a:t>
            </a:r>
          </a:p>
          <a:p>
            <a:pPr lvl="1" algn="just">
              <a:lnSpc>
                <a:spcPct val="100000"/>
              </a:lnSpc>
            </a:pPr>
            <a:r>
              <a:rPr lang="cs-CZ" sz="2200">
                <a:ea typeface="+mn-lt"/>
                <a:cs typeface="+mn-lt"/>
              </a:rPr>
              <a:t>U starších paréz se provádí masáž více do hloubky. </a:t>
            </a:r>
            <a:endParaRPr lang="cs-CZ" sz="2200"/>
          </a:p>
          <a:p>
            <a:pPr algn="just">
              <a:lnSpc>
                <a:spcPct val="100000"/>
              </a:lnSpc>
            </a:pPr>
            <a:r>
              <a:rPr lang="cs-CZ" sz="2600" b="1" u="sng">
                <a:ea typeface="+mn-lt"/>
                <a:cs typeface="+mn-lt"/>
              </a:rPr>
              <a:t>Ledování:</a:t>
            </a:r>
            <a:r>
              <a:rPr lang="cs-CZ" sz="2600">
                <a:ea typeface="+mn-lt"/>
                <a:cs typeface="+mn-lt"/>
              </a:rPr>
              <a:t> kouskem ledu po dobu 3-5s</a:t>
            </a:r>
            <a:endParaRPr lang="cs-CZ" sz="2600"/>
          </a:p>
        </p:txBody>
      </p:sp>
    </p:spTree>
    <p:extLst>
      <p:ext uri="{BB962C8B-B14F-4D97-AF65-F5344CB8AC3E}">
        <p14:creationId xmlns:p14="http://schemas.microsoft.com/office/powerpoint/2010/main" val="4237706290"/>
      </p:ext>
    </p:extLst>
  </p:cSld>
  <p:clrMapOvr>
    <a:masterClrMapping/>
  </p:clrMapOvr>
</p:sld>
</file>

<file path=ppt/theme/theme1.xml><?xml version="1.0" encoding="utf-8"?>
<a:theme xmlns:a="http://schemas.openxmlformats.org/drawingml/2006/main" name="SketchyVTI">
  <a:themeElements>
    <a:clrScheme name="AnalogousFromRegularSeedRightStep">
      <a:dk1>
        <a:srgbClr val="000000"/>
      </a:dk1>
      <a:lt1>
        <a:srgbClr val="FFFFFF"/>
      </a:lt1>
      <a:dk2>
        <a:srgbClr val="413024"/>
      </a:dk2>
      <a:lt2>
        <a:srgbClr val="E2E7E8"/>
      </a:lt2>
      <a:accent1>
        <a:srgbClr val="E74629"/>
      </a:accent1>
      <a:accent2>
        <a:srgbClr val="D58417"/>
      </a:accent2>
      <a:accent3>
        <a:srgbClr val="A9A71E"/>
      </a:accent3>
      <a:accent4>
        <a:srgbClr val="73B414"/>
      </a:accent4>
      <a:accent5>
        <a:srgbClr val="3CB921"/>
      </a:accent5>
      <a:accent6>
        <a:srgbClr val="14BB3C"/>
      </a:accent6>
      <a:hlink>
        <a:srgbClr val="358E9F"/>
      </a:hlink>
      <a:folHlink>
        <a:srgbClr val="7F7F7F"/>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Širokoúhlá obrazovka</PresentationFormat>
  <Slides>25</Slides>
  <Notes>0</Notes>
  <HiddenSlides>0</HiddenSlides>
  <ScaleCrop>false</ScaleCrop>
  <HeadingPairs>
    <vt:vector size="4" baseType="variant">
      <vt:variant>
        <vt:lpstr>Motiv</vt:lpstr>
      </vt:variant>
      <vt:variant>
        <vt:i4>1</vt:i4>
      </vt:variant>
      <vt:variant>
        <vt:lpstr>Nadpisy snímků</vt:lpstr>
      </vt:variant>
      <vt:variant>
        <vt:i4>25</vt:i4>
      </vt:variant>
    </vt:vector>
  </HeadingPairs>
  <TitlesOfParts>
    <vt:vector size="26" baseType="lpstr">
      <vt:lpstr>SketchyVTI</vt:lpstr>
      <vt:lpstr>ZÁKLADY REFLEXNÍCH TECHNIK &amp; POSTUPŮ</vt:lpstr>
      <vt:lpstr>ZÁKLADY REFLEXNÍCH METODIK A POSTUPŮ</vt:lpstr>
      <vt:lpstr>Jednotlivé prvky facilitace 1: </vt:lpstr>
      <vt:lpstr>Jednotlivé prvky facilitace 2: </vt:lpstr>
      <vt:lpstr>Jednotlivé prvky facilitace 3:</vt:lpstr>
      <vt:lpstr>Jednotlivé prvky facilitace 4: </vt:lpstr>
      <vt:lpstr>Jednotlivé prvky facilitace 5:</vt:lpstr>
      <vt:lpstr>Přehled některých stimulačních a facilitačních metod:</vt:lpstr>
      <vt:lpstr>Metody kožní stimulace</vt:lpstr>
      <vt:lpstr>METODA SESTRY KENNY (DERMO-NEUROMUSKULÁRNÍ FACILITACE) </vt:lpstr>
      <vt:lpstr>KENNY DŮLEŽITÉ POJMY 1</vt:lpstr>
      <vt:lpstr>KENNY DŮLEŽITÉ POJMY 2</vt:lpstr>
      <vt:lpstr>KENNY PRAKTICKÉ PROVEDENÍ</vt:lpstr>
      <vt:lpstr>Metoda dr. TEMPLE Faye</vt:lpstr>
      <vt:lpstr>Metoda dr. Faye</vt:lpstr>
      <vt:lpstr>Metoda Roodové</vt:lpstr>
      <vt:lpstr>METODA ROODOVÉ ONTOGENETICKÝ VÝVOJ</vt:lpstr>
      <vt:lpstr>Metoda Roodové </vt:lpstr>
      <vt:lpstr>METODA MARGARET ROODOVÉ VIDEO - UKÁZKA METODY</vt:lpstr>
      <vt:lpstr>Metoda Perfetti</vt:lpstr>
      <vt:lpstr>METODA PERFETTI 3 STUPNĚ</vt:lpstr>
      <vt:lpstr>Koncept dle Perfettiho</vt:lpstr>
      <vt:lpstr>Metoda dle MiŘatského</vt:lpstr>
      <vt:lpstr>LITERATURA</vt:lpstr>
      <vt:lpstr>DĚKUJI ZA POZORNOST!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cp:revision>1</cp:revision>
  <dcterms:created xsi:type="dcterms:W3CDTF">2021-03-25T11:17:46Z</dcterms:created>
  <dcterms:modified xsi:type="dcterms:W3CDTF">2021-04-09T15:17:11Z</dcterms:modified>
</cp:coreProperties>
</file>