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6" r:id="rId8"/>
    <p:sldId id="275" r:id="rId9"/>
    <p:sldId id="278" r:id="rId10"/>
    <p:sldId id="260" r:id="rId11"/>
    <p:sldId id="277" r:id="rId12"/>
    <p:sldId id="266" r:id="rId13"/>
    <p:sldId id="267" r:id="rId14"/>
    <p:sldId id="268" r:id="rId15"/>
    <p:sldId id="269" r:id="rId16"/>
    <p:sldId id="270" r:id="rId17"/>
    <p:sldId id="263" r:id="rId18"/>
    <p:sldId id="265" r:id="rId19"/>
    <p:sldId id="261" r:id="rId20"/>
    <p:sldId id="262" r:id="rId21"/>
    <p:sldId id="271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BBB33-1256-443A-97A3-98D32B191E9F}" type="datetimeFigureOut">
              <a:rPr lang="cs-CZ" smtClean="0"/>
              <a:pPr/>
              <a:t>19.04.2021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Mechanické vlastnosti kosterního svalu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mechanické vlastnosti, gradace svalového napětí, </a:t>
            </a:r>
            <a:r>
              <a:rPr lang="cs-CZ" dirty="0" err="1" smtClean="0"/>
              <a:t>Hillův</a:t>
            </a:r>
            <a:r>
              <a:rPr lang="cs-CZ" dirty="0" smtClean="0"/>
              <a:t> tříprvkový model, závislost svalové síly na parametrech svalové kontrakce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Zapojovány oba mechanismy podle druhu pohybu, např</a:t>
            </a:r>
            <a:r>
              <a:rPr lang="cs-CZ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83169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fázické svaly je vztah mezi frekvencí a svalovou silou lineární, pro tonické svaly je tato závislost nelineární, nárůst síly v závěrečné části je méně </a:t>
            </a:r>
            <a:r>
              <a:rPr lang="cs-CZ" sz="2400" dirty="0" smtClean="0"/>
              <a:t>dynamický.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61" t="23422" r="26203" b="11610"/>
          <a:stretch/>
        </p:blipFill>
        <p:spPr>
          <a:xfrm>
            <a:off x="981944" y="1988840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délka </a:t>
            </a:r>
            <a:r>
              <a:rPr lang="cs-CZ" dirty="0" err="1" smtClean="0"/>
              <a:t>sarkomery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Maximálního napětí svalového vlákna je dosaženo při délce </a:t>
            </a:r>
            <a:r>
              <a:rPr lang="cs-CZ" dirty="0" err="1" smtClean="0"/>
              <a:t>sarkomery</a:t>
            </a:r>
            <a:r>
              <a:rPr lang="cs-CZ" dirty="0" smtClean="0"/>
              <a:t> kolem 2,0 až 2,5 </a:t>
            </a:r>
            <a:r>
              <a:rPr lang="el-GR" dirty="0" smtClean="0"/>
              <a:t>μ</a:t>
            </a:r>
            <a:r>
              <a:rPr lang="cs-CZ" dirty="0" smtClean="0"/>
              <a:t>m, kdy je vytvořen maximální počet příčných můstků. </a:t>
            </a:r>
          </a:p>
          <a:p>
            <a:r>
              <a:rPr lang="cs-CZ" dirty="0" smtClean="0"/>
              <a:t>Při zmenšení délky </a:t>
            </a:r>
            <a:r>
              <a:rPr lang="cs-CZ" dirty="0" err="1" smtClean="0"/>
              <a:t>sarkomery</a:t>
            </a:r>
            <a:r>
              <a:rPr lang="cs-CZ" dirty="0" smtClean="0"/>
              <a:t> pod 2 </a:t>
            </a:r>
            <a:r>
              <a:rPr lang="el-GR" dirty="0" smtClean="0"/>
              <a:t>μ</a:t>
            </a:r>
            <a:r>
              <a:rPr lang="cs-CZ" dirty="0" smtClean="0"/>
              <a:t>m se aktivní napětí snižuje, protože dochází k překrytí tenkých </a:t>
            </a:r>
            <a:r>
              <a:rPr lang="cs-CZ" dirty="0" err="1" smtClean="0"/>
              <a:t>filament</a:t>
            </a:r>
            <a:r>
              <a:rPr lang="cs-CZ" dirty="0" smtClean="0"/>
              <a:t> na opačných koncích </a:t>
            </a:r>
            <a:r>
              <a:rPr lang="cs-CZ" dirty="0" err="1" smtClean="0"/>
              <a:t>sarkomery</a:t>
            </a:r>
            <a:r>
              <a:rPr lang="cs-CZ" dirty="0" smtClean="0"/>
              <a:t>, které jsou opačně polarizované. </a:t>
            </a:r>
          </a:p>
          <a:p>
            <a:r>
              <a:rPr lang="cs-CZ" dirty="0" smtClean="0"/>
              <a:t>S dalším zmenšením délky je pokles napětí strmý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82932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síly vs. rychlost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rostoucí rychlostí kontrakce se zmenšuje velikost vyvíjené síly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597439" cy="2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doba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izometrické svalové kontrakci dochází v první fázi k výraznému nárůstu svalové síly.</a:t>
            </a:r>
          </a:p>
          <a:p>
            <a:r>
              <a:rPr lang="cs-CZ" dirty="0" smtClean="0"/>
              <a:t>Následuje zvolnění nárůstu síly </a:t>
            </a:r>
          </a:p>
          <a:p>
            <a:r>
              <a:rPr lang="cs-CZ" dirty="0" smtClean="0"/>
              <a:t>poté dochází k setrvalému stavu nebo k poklesu síly </a:t>
            </a:r>
          </a:p>
          <a:p>
            <a:r>
              <a:rPr lang="cs-CZ" dirty="0" smtClean="0"/>
              <a:t>i když je maximálního napětí v KE dosaženo asi za 10 </a:t>
            </a:r>
            <a:r>
              <a:rPr lang="cs-CZ" dirty="0" err="1" smtClean="0"/>
              <a:t>ms</a:t>
            </a:r>
            <a:r>
              <a:rPr lang="cs-CZ" dirty="0" smtClean="0"/>
              <a:t>, trvá podstatně déle než dojde k přenosu síly do SEE a PEE.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4581128"/>
            <a:ext cx="321686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Velikost zátěže vs. rychlost kontrakce</a:t>
            </a:r>
            <a:endParaRPr lang="cs-CZ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32778"/>
            <a:ext cx="4733425" cy="43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0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SSC cyklus (</a:t>
            </a:r>
            <a:r>
              <a:rPr lang="cs-CZ" sz="4000" dirty="0" err="1" smtClean="0"/>
              <a:t>stretch</a:t>
            </a:r>
            <a:r>
              <a:rPr lang="cs-CZ" sz="4000" dirty="0" smtClean="0"/>
              <a:t> – </a:t>
            </a:r>
            <a:r>
              <a:rPr lang="cs-CZ" sz="4000" dirty="0" err="1" smtClean="0"/>
              <a:t>shortening</a:t>
            </a:r>
            <a:r>
              <a:rPr lang="cs-CZ" sz="4000" dirty="0" smtClean="0"/>
              <a:t> </a:t>
            </a:r>
            <a:r>
              <a:rPr lang="cs-CZ" sz="4000" dirty="0" err="1" smtClean="0"/>
              <a:t>cycle</a:t>
            </a:r>
            <a:r>
              <a:rPr lang="cs-CZ" sz="4000" dirty="0" smtClean="0"/>
              <a:t> = protahovací – zkracovací)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97" y="1697147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Vnější energie, která způsobuje protažení elastických elementů, se ukládá ve svalech ve formě deformační energie. </a:t>
            </a:r>
          </a:p>
          <a:p>
            <a:r>
              <a:rPr lang="cs-CZ" sz="2400" dirty="0" smtClean="0"/>
              <a:t>Po excentrické svalové kontrakci lze tuto energii využít pro zrychlení pohybu dané části těla při kontrakci koncentrické</a:t>
            </a:r>
          </a:p>
          <a:p>
            <a:r>
              <a:rPr lang="cs-CZ" sz="2400" dirty="0" smtClean="0"/>
              <a:t>princip </a:t>
            </a:r>
            <a:r>
              <a:rPr lang="cs-CZ" sz="2400" dirty="0" err="1" smtClean="0"/>
              <a:t>plyometrických</a:t>
            </a:r>
            <a:r>
              <a:rPr lang="cs-CZ" sz="2400" dirty="0" smtClean="0"/>
              <a:t> cvičení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55" y="4557148"/>
            <a:ext cx="54030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070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Závislost svalové síly na parametrech svalové kontrakce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výsledná svalová síla je součtem aktivní a pasivní síly. </a:t>
            </a:r>
          </a:p>
          <a:p>
            <a:r>
              <a:rPr lang="cs-CZ" dirty="0" smtClean="0"/>
              <a:t>aktivní síla je určena počtem příčných můstků, počáteční délkou svalových vláken, rychlostí kontrakce, plochou fyziologického příčného průřezu </a:t>
            </a:r>
          </a:p>
          <a:p>
            <a:r>
              <a:rPr lang="cs-CZ" dirty="0" smtClean="0"/>
              <a:t>pasivní síla závisí na tření v kloubu; odporu vazů, kloubního pouzdra a kůže; stlačování a protahování </a:t>
            </a:r>
            <a:r>
              <a:rPr lang="cs-CZ" dirty="0" err="1" smtClean="0"/>
              <a:t>interartikulárních</a:t>
            </a:r>
            <a:r>
              <a:rPr lang="cs-CZ" dirty="0" smtClean="0"/>
              <a:t> prvků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 jednotky sval - šlacha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120"/>
          </a:xfrm>
        </p:spPr>
        <p:txBody>
          <a:bodyPr/>
          <a:lstStyle/>
          <a:p>
            <a:r>
              <a:rPr lang="cs-CZ" dirty="0" smtClean="0"/>
              <a:t>vyjádření činnosti svalu při různých typech svalové kontrakce (izometrická x </a:t>
            </a:r>
            <a:r>
              <a:rPr lang="cs-CZ" dirty="0" err="1" smtClean="0"/>
              <a:t>anizometrická</a:t>
            </a:r>
            <a:r>
              <a:rPr lang="cs-CZ" dirty="0" smtClean="0"/>
              <a:t> – koncentrická, excentrická)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7344816" cy="20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vlastnosti svalového subsystému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iritabilita (dráždivost) – odpověď na podnět, </a:t>
            </a:r>
          </a:p>
          <a:p>
            <a:r>
              <a:rPr lang="cs-CZ" dirty="0" smtClean="0"/>
              <a:t>konduktivita (vodivost) – vedení vzruchu, </a:t>
            </a:r>
          </a:p>
          <a:p>
            <a:r>
              <a:rPr lang="cs-CZ" dirty="0" smtClean="0"/>
              <a:t>kontraktilita (stažlivost) – aktivní změna délky, </a:t>
            </a:r>
          </a:p>
          <a:p>
            <a:r>
              <a:rPr lang="cs-CZ" dirty="0" smtClean="0"/>
              <a:t> adaptabilita – přizpůsobení tvaru a možnost regenerace. </a:t>
            </a:r>
          </a:p>
          <a:p>
            <a:endParaRPr lang="cs-CZ" dirty="0" smtClean="0"/>
          </a:p>
          <a:p>
            <a:r>
              <a:rPr lang="cs-CZ" dirty="0" smtClean="0"/>
              <a:t>Svalová redundance (nadbytečnost) – více svalů, než je teoreticky třeba – nahraditelnost, stabilita, odlehčení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Kontraktilní element </a:t>
            </a:r>
            <a:r>
              <a:rPr lang="cs-CZ" dirty="0" smtClean="0"/>
              <a:t>– (KE; aktinová a myozinová vlákna) </a:t>
            </a:r>
          </a:p>
          <a:p>
            <a:pPr lvl="1"/>
            <a:r>
              <a:rPr lang="cs-CZ" dirty="0" smtClean="0"/>
              <a:t>Vyjadřuje silově-rychlostní možnosti svalu (</a:t>
            </a:r>
            <a:r>
              <a:rPr lang="cs-CZ" dirty="0" err="1" smtClean="0"/>
              <a:t>sarkomery</a:t>
            </a:r>
            <a:r>
              <a:rPr lang="cs-CZ" dirty="0" smtClean="0"/>
              <a:t>). Někdy bývá dále rozdělen na dvě složky, kdy </a:t>
            </a:r>
            <a:r>
              <a:rPr lang="cs-CZ" dirty="0" err="1" smtClean="0"/>
              <a:t>myofilamenta</a:t>
            </a:r>
            <a:r>
              <a:rPr lang="cs-CZ" dirty="0" smtClean="0"/>
              <a:t> ovlivňují velikost síly a efekt viskozity se podílí na rychlostních parametrech. </a:t>
            </a:r>
          </a:p>
          <a:p>
            <a:r>
              <a:rPr lang="cs-CZ" b="1" dirty="0" smtClean="0"/>
              <a:t>Sériový elastický element </a:t>
            </a:r>
            <a:r>
              <a:rPr lang="cs-CZ" dirty="0" smtClean="0"/>
              <a:t>– (SEE</a:t>
            </a:r>
            <a:r>
              <a:rPr lang="cs-CZ" smtClean="0"/>
              <a:t>; šlacha) </a:t>
            </a:r>
            <a:endParaRPr lang="cs-CZ" dirty="0" smtClean="0"/>
          </a:p>
          <a:p>
            <a:pPr lvl="1"/>
            <a:r>
              <a:rPr lang="cs-CZ" dirty="0" smtClean="0"/>
              <a:t>Má funkci pružiny. Přenáší mechanickou energii produkovanou KE na okolní prvky a částečně ji pohlcuje. Při pohybech, které jsou typické rychlým střídáním svalové kontrakce, je rozhodující pro ukládání elastické energie. </a:t>
            </a:r>
          </a:p>
          <a:p>
            <a:r>
              <a:rPr lang="cs-CZ" b="1" dirty="0" smtClean="0"/>
              <a:t>Paralelní elastický element </a:t>
            </a:r>
            <a:r>
              <a:rPr lang="cs-CZ" dirty="0" smtClean="0"/>
              <a:t>– (PEE; vazivové struktury svalu ) </a:t>
            </a:r>
          </a:p>
          <a:p>
            <a:pPr lvl="1"/>
            <a:r>
              <a:rPr lang="cs-CZ" dirty="0" smtClean="0"/>
              <a:t>Může působit proti protažení pasivního svalu. To umožňuje zabránit přetržení svalu (při nedostatečné aktivitě KE) při nadměrném působení vnějších sil.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949" y="260648"/>
            <a:ext cx="8229600" cy="1143000"/>
          </a:xfrm>
        </p:spPr>
        <p:txBody>
          <a:bodyPr/>
          <a:lstStyle/>
          <a:p>
            <a:r>
              <a:rPr lang="cs-CZ" dirty="0" smtClean="0"/>
              <a:t>Energie při svalové kontrakci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Energie při svalové kontrakci</a:t>
            </a:r>
          </a:p>
          <a:p>
            <a:pPr lvl="1"/>
            <a:r>
              <a:rPr lang="cs-CZ" dirty="0" smtClean="0"/>
              <a:t>produkce tepla – aktivační + zkracovací</a:t>
            </a:r>
          </a:p>
          <a:p>
            <a:r>
              <a:rPr lang="cs-CZ" b="1" dirty="0" smtClean="0"/>
              <a:t>Energie při svalové relaxaci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cs-CZ" sz="2400" dirty="0" smtClean="0"/>
              <a:t>relaxační teplo, kdy dochází k přeměně potenciální elastické energie uložené v PEE, SEE</a:t>
            </a:r>
            <a:endParaRPr lang="cs-CZ" sz="2400" b="1" dirty="0" smtClean="0"/>
          </a:p>
          <a:p>
            <a:r>
              <a:rPr lang="cs-CZ" b="1" dirty="0" smtClean="0"/>
              <a:t>Výkon svalu při svalové kontrakci</a:t>
            </a:r>
          </a:p>
          <a:p>
            <a:pPr lvl="1"/>
            <a:r>
              <a:rPr lang="cs-CZ" dirty="0" smtClean="0"/>
              <a:t>vyjádřen pomocí </a:t>
            </a:r>
            <a:r>
              <a:rPr lang="cs-CZ" dirty="0" err="1" smtClean="0"/>
              <a:t>Hillovy</a:t>
            </a:r>
            <a:r>
              <a:rPr lang="cs-CZ" dirty="0" smtClean="0"/>
              <a:t> rovnice</a:t>
            </a:r>
          </a:p>
          <a:p>
            <a:pPr lvl="1"/>
            <a:r>
              <a:rPr lang="cs-CZ" dirty="0" smtClean="0"/>
              <a:t>Maximální výkon je dosažen při zatížení svalu, které odpovídá asi 1/3 velikosti maximální síly při izometrické kontrakci.</a:t>
            </a:r>
          </a:p>
          <a:p>
            <a:pPr lvl="0">
              <a:buClr>
                <a:srgbClr val="0BD0D9"/>
              </a:buClr>
            </a:pPr>
            <a:r>
              <a:rPr lang="cs-CZ" b="1" dirty="0">
                <a:solidFill>
                  <a:prstClr val="black"/>
                </a:solidFill>
              </a:rPr>
              <a:t>Účinnost </a:t>
            </a:r>
            <a:r>
              <a:rPr lang="cs-CZ" b="1" dirty="0" smtClean="0">
                <a:solidFill>
                  <a:prstClr val="black"/>
                </a:solidFill>
              </a:rPr>
              <a:t>svalu</a:t>
            </a:r>
          </a:p>
          <a:p>
            <a:pPr lvl="1">
              <a:buClr>
                <a:srgbClr val="0F6FC6"/>
              </a:buClr>
            </a:pPr>
            <a:r>
              <a:rPr lang="cs-CZ" dirty="0" smtClean="0">
                <a:solidFill>
                  <a:prstClr val="black"/>
                </a:solidFill>
              </a:rPr>
              <a:t>Přibližně 20 %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cs-CZ" b="1" dirty="0">
              <a:solidFill>
                <a:prstClr val="black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002" y="548680"/>
            <a:ext cx="8229600" cy="852704"/>
          </a:xfrm>
        </p:spPr>
        <p:txBody>
          <a:bodyPr/>
          <a:lstStyle/>
          <a:p>
            <a:r>
              <a:rPr lang="cs-CZ" dirty="0" smtClean="0"/>
              <a:t>Mechanické vlastnosti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cs-CZ" sz="2400" dirty="0" smtClean="0"/>
              <a:t>Faktory: věk, pohlaví, zdravotní stav, denní doba (vliv hormonů), stupeň trénovanosti svalu, teplota atd. </a:t>
            </a:r>
          </a:p>
          <a:p>
            <a:r>
              <a:rPr lang="cs-CZ" sz="2400" dirty="0" smtClean="0"/>
              <a:t>Pevnost</a:t>
            </a:r>
          </a:p>
          <a:p>
            <a:pPr lvl="1"/>
            <a:r>
              <a:rPr lang="cs-CZ" dirty="0" smtClean="0"/>
              <a:t>pro lidský sval mezi 0,26 až 0,90 </a:t>
            </a:r>
            <a:r>
              <a:rPr lang="cs-CZ" dirty="0" err="1" smtClean="0"/>
              <a:t>MPa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k nevratným změnám (deformaci) dochází po protažení svalu o 40–50 % klidové (fyziologické) délky. Teprve po překročení této hranice můžeme pozorovat 8–15 % protažení tkáně. Přetržení svalu nastává až po změně klidové délky svalu na 1,5 až dvojnásobek. </a:t>
            </a:r>
          </a:p>
          <a:p>
            <a:pPr lvl="1"/>
            <a:r>
              <a:rPr lang="cs-CZ" dirty="0" smtClean="0"/>
              <a:t>pevnost maximálně kontrahovaného svalu – je rozdílná pro různé svaly, přibližná hodnota se pohybuje kolem 1,25 </a:t>
            </a:r>
            <a:r>
              <a:rPr lang="cs-CZ" dirty="0" err="1" smtClean="0"/>
              <a:t>MPa</a:t>
            </a:r>
            <a:r>
              <a:rPr lang="cs-CZ" dirty="0" smtClean="0"/>
              <a:t> (50–100x menší než u šlach)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/>
          <a:lstStyle/>
          <a:p>
            <a:r>
              <a:rPr lang="cs-CZ" dirty="0" smtClean="0"/>
              <a:t>Architektura svalu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31297" r="26203" b="15547"/>
          <a:stretch/>
        </p:blipFill>
        <p:spPr>
          <a:xfrm>
            <a:off x="899592" y="1700808"/>
            <a:ext cx="7128792" cy="3672408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Nezpeřený sval - větší zkrácení</a:t>
            </a:r>
          </a:p>
          <a:p>
            <a:pPr marL="0" indent="0">
              <a:buNone/>
            </a:pPr>
            <a:r>
              <a:rPr lang="cs-CZ" sz="2400" dirty="0" smtClean="0"/>
              <a:t>Zpeřený sval - větší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2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451" y="1700808"/>
            <a:ext cx="8229600" cy="2304256"/>
          </a:xfrm>
        </p:spPr>
        <p:txBody>
          <a:bodyPr/>
          <a:lstStyle/>
          <a:p>
            <a:r>
              <a:rPr lang="cs-CZ" dirty="0" smtClean="0"/>
              <a:t>Skupina svalových vláken stejného typu inervovaná jedním </a:t>
            </a:r>
            <a:r>
              <a:rPr lang="cs-CZ" dirty="0" err="1" smtClean="0"/>
              <a:t>motoneuronem</a:t>
            </a:r>
            <a:r>
              <a:rPr lang="cs-CZ" dirty="0" smtClean="0"/>
              <a:t> (tři až tisíce)</a:t>
            </a:r>
          </a:p>
          <a:p>
            <a:r>
              <a:rPr lang="cs-CZ" dirty="0" smtClean="0"/>
              <a:t>Nejmenší část svalu schopná nezávislé kontrakce</a:t>
            </a:r>
          </a:p>
          <a:p>
            <a:r>
              <a:rPr lang="cs-CZ" dirty="0" smtClean="0"/>
              <a:t>Její vlákna rozptýlena po svalu mezi vlákny jiných motorických jednotek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2213" t="18500" r="20115" b="38187"/>
          <a:stretch/>
        </p:blipFill>
        <p:spPr>
          <a:xfrm>
            <a:off x="4283968" y="3573016"/>
            <a:ext cx="36004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Aktivita motorické jednotky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26558"/>
            <a:ext cx="6493694" cy="316835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5800" y="1916832"/>
            <a:ext cx="8229600" cy="10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400" dirty="0" smtClean="0"/>
              <a:t>Princip „vše nebo nic“</a:t>
            </a:r>
          </a:p>
          <a:p>
            <a:pPr marL="0" indent="0">
              <a:buFont typeface="Wingdings 2"/>
              <a:buNone/>
            </a:pPr>
            <a:r>
              <a:rPr lang="cs-CZ" sz="2400" dirty="0" smtClean="0"/>
              <a:t>Závislost síly na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8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dosažení odpovídajícího napětí svalu jsou využívány principy prostorové a časové sumace, zapojovány jsou oba mechanismy</a:t>
            </a:r>
          </a:p>
          <a:p>
            <a:r>
              <a:rPr lang="cs-CZ" sz="2400" b="1" dirty="0" smtClean="0"/>
              <a:t>Prostorová sumace </a:t>
            </a:r>
          </a:p>
          <a:p>
            <a:pPr lvl="1"/>
            <a:r>
              <a:rPr lang="cs-CZ" dirty="0" smtClean="0"/>
              <a:t>ke kontrakci motorických jednotek nedochází v jednom okamžiku, vzruch přichází do různých částí svalu fázově posunutý. </a:t>
            </a:r>
          </a:p>
          <a:p>
            <a:pPr lvl="1"/>
            <a:r>
              <a:rPr lang="cs-CZ" dirty="0" smtClean="0"/>
              <a:t>Podle nároku na sílu se aktivují další jednotky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/>
              <a:t>Adrian-</a:t>
            </a:r>
            <a:r>
              <a:rPr lang="cs-CZ" b="1" dirty="0" err="1"/>
              <a:t>Bronckův</a:t>
            </a:r>
            <a:r>
              <a:rPr lang="cs-CZ" b="1" dirty="0"/>
              <a:t> zákon </a:t>
            </a:r>
            <a:endParaRPr lang="cs-CZ" dirty="0" smtClean="0"/>
          </a:p>
          <a:p>
            <a:pPr lvl="1"/>
            <a:r>
              <a:rPr lang="cs-CZ" dirty="0" smtClean="0"/>
              <a:t>První se pak odpojují ty, co se připojily jako poslední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5" t="16532" r="26204" b="12594"/>
          <a:stretch/>
        </p:blipFill>
        <p:spPr>
          <a:xfrm>
            <a:off x="1763688" y="980728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04456"/>
          </a:xfrm>
        </p:spPr>
        <p:txBody>
          <a:bodyPr/>
          <a:lstStyle/>
          <a:p>
            <a:r>
              <a:rPr lang="cs-CZ" sz="3100" b="1" dirty="0"/>
              <a:t>Časová sumace</a:t>
            </a:r>
          </a:p>
          <a:p>
            <a:pPr lvl="1"/>
            <a:r>
              <a:rPr lang="cs-CZ" dirty="0"/>
              <a:t>Zvýšení frekvence vzruchů aktivujících motorickou jednotku </a:t>
            </a:r>
          </a:p>
          <a:p>
            <a:pPr lvl="1"/>
            <a:r>
              <a:rPr lang="cs-CZ" dirty="0"/>
              <a:t> Postupně nedosahují úplné relaxace (7-10Hz) – neúplný tetanus</a:t>
            </a:r>
          </a:p>
          <a:p>
            <a:pPr lvl="1"/>
            <a:r>
              <a:rPr lang="cs-CZ" dirty="0"/>
              <a:t>Vyhlazení dílčích maxim(30 Hz) – hladký tetanus</a:t>
            </a:r>
          </a:p>
          <a:p>
            <a:pPr lvl="1"/>
            <a:r>
              <a:rPr lang="cs-CZ" dirty="0"/>
              <a:t>Pro kratší svaly je třeba vyšší frekvence pro dosažení maximální síly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576"/>
          <a:stretch/>
        </p:blipFill>
        <p:spPr>
          <a:xfrm>
            <a:off x="1555417" y="4037273"/>
            <a:ext cx="6053853" cy="2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251520" y="1052736"/>
            <a:ext cx="8284223" cy="378403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51571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Variace v tvorbě síly v závislosti na stimulační frekvenci (</a:t>
            </a:r>
            <a:r>
              <a:rPr lang="cs-CZ" sz="2400" dirty="0" err="1">
                <a:solidFill>
                  <a:srgbClr val="000000"/>
                </a:solidFill>
              </a:rPr>
              <a:t>Kenney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Wilmore</a:t>
            </a:r>
            <a:r>
              <a:rPr lang="cs-CZ" sz="2400" dirty="0">
                <a:solidFill>
                  <a:srgbClr val="000000"/>
                </a:solidFill>
              </a:rPr>
              <a:t>, &amp; </a:t>
            </a:r>
            <a:r>
              <a:rPr lang="cs-CZ" sz="2400" dirty="0" err="1">
                <a:solidFill>
                  <a:srgbClr val="000000"/>
                </a:solidFill>
              </a:rPr>
              <a:t>Costill</a:t>
            </a:r>
            <a:r>
              <a:rPr lang="cs-CZ" sz="2400" dirty="0">
                <a:solidFill>
                  <a:srgbClr val="000000"/>
                </a:solidFill>
              </a:rPr>
              <a:t>, 1999).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09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872</Words>
  <Application>Microsoft Office PowerPoint</Application>
  <PresentationFormat>Předvádění na obrazovce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Tok</vt:lpstr>
      <vt:lpstr>Mechanické vlastnosti kosterního svalu</vt:lpstr>
      <vt:lpstr>Obecné vlastnosti svalového subsystému</vt:lpstr>
      <vt:lpstr>Architektura svalu</vt:lpstr>
      <vt:lpstr>Motorická jednotka</vt:lpstr>
      <vt:lpstr>Aktivita motorické jednotky</vt:lpstr>
      <vt:lpstr>Gradace svalového napětí</vt:lpstr>
      <vt:lpstr>Prezentace aplikace PowerPoint</vt:lpstr>
      <vt:lpstr>Prezentace aplikace PowerPoint</vt:lpstr>
      <vt:lpstr>Prezentace aplikace PowerPoint</vt:lpstr>
      <vt:lpstr>Gradace svalového napětí</vt:lpstr>
      <vt:lpstr>Prezentace aplikace PowerPoint</vt:lpstr>
      <vt:lpstr>Velikost síly vs. délka sarkomery</vt:lpstr>
      <vt:lpstr>Prezentace aplikace PowerPoint</vt:lpstr>
      <vt:lpstr>Velikost síly vs. rychlost kontrakce</vt:lpstr>
      <vt:lpstr>Velikost síly vs. doba kontrakce</vt:lpstr>
      <vt:lpstr>Velikost zátěže vs. rychlost kontrakce</vt:lpstr>
      <vt:lpstr>SSC cyklus (stretch – shortening cycle = protahovací – zkracovací)</vt:lpstr>
      <vt:lpstr>Závislost svalové síly na parametrech svalové kontrakce - shrnutí</vt:lpstr>
      <vt:lpstr>Hillův tříprvkový model jednotky sval - šlacha</vt:lpstr>
      <vt:lpstr>Hillův tříprvkový model</vt:lpstr>
      <vt:lpstr>Energie při svalové kontrakci</vt:lpstr>
      <vt:lpstr>Mechanické vlastnosti svalu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vlastnosti kosterního svalu</dc:title>
  <dc:creator>k</dc:creator>
  <cp:lastModifiedBy>Miriam Kalichová</cp:lastModifiedBy>
  <cp:revision>43</cp:revision>
  <dcterms:created xsi:type="dcterms:W3CDTF">2015-04-27T10:37:44Z</dcterms:created>
  <dcterms:modified xsi:type="dcterms:W3CDTF">2021-04-19T09:51:34Z</dcterms:modified>
</cp:coreProperties>
</file>