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5" r:id="rId3"/>
    <p:sldId id="276" r:id="rId4"/>
    <p:sldId id="277" r:id="rId5"/>
    <p:sldId id="310" r:id="rId6"/>
    <p:sldId id="279" r:id="rId7"/>
    <p:sldId id="281" r:id="rId8"/>
    <p:sldId id="283" r:id="rId9"/>
    <p:sldId id="318" r:id="rId10"/>
    <p:sldId id="284" r:id="rId11"/>
    <p:sldId id="311" r:id="rId12"/>
    <p:sldId id="319" r:id="rId13"/>
    <p:sldId id="285" r:id="rId14"/>
    <p:sldId id="286" r:id="rId15"/>
    <p:sldId id="288" r:id="rId16"/>
    <p:sldId id="289" r:id="rId17"/>
    <p:sldId id="290" r:id="rId18"/>
    <p:sldId id="287" r:id="rId19"/>
    <p:sldId id="257" r:id="rId20"/>
    <p:sldId id="258" r:id="rId21"/>
    <p:sldId id="317" r:id="rId22"/>
    <p:sldId id="259" r:id="rId23"/>
    <p:sldId id="260" r:id="rId24"/>
    <p:sldId id="261" r:id="rId25"/>
    <p:sldId id="314" r:id="rId26"/>
    <p:sldId id="321" r:id="rId27"/>
    <p:sldId id="295" r:id="rId28"/>
    <p:sldId id="296" r:id="rId29"/>
    <p:sldId id="297" r:id="rId30"/>
    <p:sldId id="298" r:id="rId31"/>
    <p:sldId id="300" r:id="rId32"/>
    <p:sldId id="302" r:id="rId33"/>
    <p:sldId id="304" r:id="rId34"/>
    <p:sldId id="305" r:id="rId35"/>
    <p:sldId id="320" r:id="rId36"/>
    <p:sldId id="271" r:id="rId37"/>
    <p:sldId id="266" r:id="rId38"/>
    <p:sldId id="315" r:id="rId39"/>
    <p:sldId id="312" r:id="rId40"/>
    <p:sldId id="316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186B6-F35C-6644-F70F-AFDE64EA0305}" v="6721" dt="2021-02-15T10:38:00.695"/>
    <p1510:client id="{2A003390-6CFA-D6DA-B610-98DAD4512CEE}" v="1868" dt="2021-02-16T22:10:34.358"/>
    <p1510:client id="{340D1E45-646A-71A9-8719-4D9D51ED9D5D}" v="62" dt="2021-03-26T09:20:29.341"/>
    <p1510:client id="{415DCA7F-2E4E-48B9-83BA-37ECEF58E029}" v="193" dt="2021-02-08T08:21:17.113"/>
    <p1510:client id="{62B4B942-F798-A9C7-38DC-38E707A319C0}" v="10452" dt="2021-02-16T15:24:18.254"/>
    <p1510:client id="{7B88DAD2-55C3-AC22-6AEF-69F070D66C12}" v="376" dt="2021-02-16T22:32:19.840"/>
    <p1510:client id="{9376C3A1-6782-B150-1567-4931A137269E}" v="2690" dt="2021-02-16T10:09:09.907"/>
    <p1510:client id="{DD9B29CB-C6F1-C28F-05E8-0157A8A39391}" v="136" dt="2021-02-08T09:04:38.007"/>
    <p1510:client id="{E7A0D068-7738-519F-F1FC-E3B4E734A448}" v="542" dt="2021-02-15T20:38:26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AA0E2-F22B-494B-85E6-C90B00563F9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026C61-F59E-405B-95F7-15FC6FCB92CB}">
      <dgm:prSet/>
      <dgm:spPr/>
      <dgm:t>
        <a:bodyPr/>
        <a:lstStyle/>
        <a:p>
          <a:pPr rtl="0"/>
          <a:r>
            <a:rPr lang="cs-CZ" b="1" u="sng" dirty="0"/>
            <a:t>Trénink sekundárních úchopů:</a:t>
          </a:r>
          <a:r>
            <a:rPr lang="cs-CZ" b="1" u="sng" dirty="0">
              <a:latin typeface="Century Gothic"/>
            </a:rPr>
            <a:t> </a:t>
          </a:r>
          <a:endParaRPr lang="en-US" b="1" u="sng" dirty="0"/>
        </a:p>
      </dgm:t>
    </dgm:pt>
    <dgm:pt modelId="{C197756F-A612-4961-B176-13D902A65EBC}" type="parTrans" cxnId="{74820182-77AC-4432-A60B-2833CC72742F}">
      <dgm:prSet/>
      <dgm:spPr/>
      <dgm:t>
        <a:bodyPr/>
        <a:lstStyle/>
        <a:p>
          <a:endParaRPr lang="en-US"/>
        </a:p>
      </dgm:t>
    </dgm:pt>
    <dgm:pt modelId="{0625A6AC-0562-4FED-9DFB-C40300FE7816}" type="sibTrans" cxnId="{74820182-77AC-4432-A60B-2833CC72742F}">
      <dgm:prSet phldrT="1" phldr="0"/>
      <dgm:spPr/>
      <dgm:t>
        <a:bodyPr/>
        <a:lstStyle/>
        <a:p>
          <a:endParaRPr lang="en-US"/>
        </a:p>
      </dgm:t>
    </dgm:pt>
    <dgm:pt modelId="{F39534CB-A56B-41E5-A907-CEFCD1284C4D}">
      <dgm:prSet/>
      <dgm:spPr/>
      <dgm:t>
        <a:bodyPr/>
        <a:lstStyle/>
        <a:p>
          <a:pPr rtl="0"/>
          <a:r>
            <a:rPr lang="cs-CZ" b="1" dirty="0" err="1"/>
            <a:t>bimanuálně</a:t>
          </a:r>
          <a:r>
            <a:rPr lang="cs-CZ" dirty="0"/>
            <a:t> (pomocí míčku, </a:t>
          </a:r>
          <a:r>
            <a:rPr lang="cs-CZ" dirty="0">
              <a:latin typeface="Century Gothic"/>
            </a:rPr>
            <a:t>pomeranče, hrnku...)</a:t>
          </a:r>
          <a:endParaRPr lang="en-US" dirty="0"/>
        </a:p>
      </dgm:t>
    </dgm:pt>
    <dgm:pt modelId="{59595035-1CC1-4D2C-B478-E20311A7F3FD}" type="parTrans" cxnId="{1C34D7DD-1125-4A15-8DC4-B5D33703E5EB}">
      <dgm:prSet/>
      <dgm:spPr/>
      <dgm:t>
        <a:bodyPr/>
        <a:lstStyle/>
        <a:p>
          <a:endParaRPr lang="en-US"/>
        </a:p>
      </dgm:t>
    </dgm:pt>
    <dgm:pt modelId="{1A4F18A1-E21C-422D-8D83-C6042C22DDCC}" type="sibTrans" cxnId="{1C34D7DD-1125-4A15-8DC4-B5D33703E5EB}">
      <dgm:prSet phldrT="2" phldr="0"/>
      <dgm:spPr/>
      <dgm:t>
        <a:bodyPr/>
        <a:lstStyle/>
        <a:p>
          <a:endParaRPr lang="en-US"/>
        </a:p>
      </dgm:t>
    </dgm:pt>
    <dgm:pt modelId="{5FB665C9-B4B5-48DA-BE55-2A0CF4F22245}">
      <dgm:prSet/>
      <dgm:spPr/>
      <dgm:t>
        <a:bodyPr/>
        <a:lstStyle/>
        <a:p>
          <a:pPr rtl="0"/>
          <a:r>
            <a:rPr lang="cs-CZ" dirty="0"/>
            <a:t>Dlaňový úchop a pasivní flexe prstů při </a:t>
          </a:r>
          <a:r>
            <a:rPr lang="cs-CZ" b="1" dirty="0"/>
            <a:t>aktivní dorzální flexi</a:t>
          </a:r>
          <a:r>
            <a:rPr lang="cs-CZ" dirty="0"/>
            <a:t> </a:t>
          </a:r>
          <a:r>
            <a:rPr lang="cs-CZ" b="1" dirty="0"/>
            <a:t>zápěstí</a:t>
          </a:r>
          <a:r>
            <a:rPr lang="cs-CZ" dirty="0"/>
            <a:t> + užití lehkých předmětů různých tvarů, materiálů a velikostí.</a:t>
          </a:r>
          <a:r>
            <a:rPr lang="cs-CZ" dirty="0">
              <a:latin typeface="Century Gothic"/>
            </a:rPr>
            <a:t> </a:t>
          </a:r>
          <a:endParaRPr lang="en-US" dirty="0"/>
        </a:p>
      </dgm:t>
    </dgm:pt>
    <dgm:pt modelId="{6DC6397D-518E-4F70-9241-02425DB02146}" type="parTrans" cxnId="{91638D08-810F-40E6-96D3-AA831D0115A3}">
      <dgm:prSet/>
      <dgm:spPr/>
      <dgm:t>
        <a:bodyPr/>
        <a:lstStyle/>
        <a:p>
          <a:endParaRPr lang="en-US"/>
        </a:p>
      </dgm:t>
    </dgm:pt>
    <dgm:pt modelId="{29D13094-C837-4861-A53E-C847101CAFB4}" type="sibTrans" cxnId="{91638D08-810F-40E6-96D3-AA831D0115A3}">
      <dgm:prSet phldrT="3" phldr="0"/>
      <dgm:spPr/>
      <dgm:t>
        <a:bodyPr/>
        <a:lstStyle/>
        <a:p>
          <a:endParaRPr lang="en-US"/>
        </a:p>
      </dgm:t>
    </dgm:pt>
    <dgm:pt modelId="{E3DA1D5B-9731-4890-8B1B-38A640D679DF}">
      <dgm:prSet/>
      <dgm:spPr/>
      <dgm:t>
        <a:bodyPr/>
        <a:lstStyle/>
        <a:p>
          <a:pPr rtl="0"/>
          <a:r>
            <a:rPr lang="cs-CZ" dirty="0"/>
            <a:t>trénink </a:t>
          </a:r>
          <a:r>
            <a:rPr lang="cs-CZ" b="1" dirty="0"/>
            <a:t>s předměty denní potřeby</a:t>
          </a:r>
          <a:r>
            <a:rPr lang="cs-CZ" dirty="0"/>
            <a:t> (hrnek, lžíce, hřeben, propiska, list papíru</a:t>
          </a:r>
          <a:r>
            <a:rPr lang="cs-CZ" dirty="0">
              <a:latin typeface="Century Gothic"/>
            </a:rPr>
            <a:t>) + </a:t>
          </a:r>
          <a:r>
            <a:rPr lang="cs-CZ" dirty="0"/>
            <a:t>trénink </a:t>
          </a:r>
          <a:r>
            <a:rPr lang="cs-CZ" b="1" dirty="0"/>
            <a:t>praktických dovedností</a:t>
          </a:r>
          <a:r>
            <a:rPr lang="cs-CZ" dirty="0"/>
            <a:t>: česání, čištění zubů, psaní</a:t>
          </a:r>
          <a:endParaRPr lang="en-US" dirty="0"/>
        </a:p>
      </dgm:t>
    </dgm:pt>
    <dgm:pt modelId="{D8648D08-F317-4858-89C8-CE1341851FB3}" type="parTrans" cxnId="{3FF4F9E7-B7CF-4724-89BB-FA6972AC8470}">
      <dgm:prSet/>
      <dgm:spPr/>
      <dgm:t>
        <a:bodyPr/>
        <a:lstStyle/>
        <a:p>
          <a:endParaRPr lang="en-US"/>
        </a:p>
      </dgm:t>
    </dgm:pt>
    <dgm:pt modelId="{D68E5133-D941-4F12-9897-E4C3656E11BE}" type="sibTrans" cxnId="{3FF4F9E7-B7CF-4724-89BB-FA6972AC8470}">
      <dgm:prSet phldrT="4" phldr="0"/>
      <dgm:spPr/>
      <dgm:t>
        <a:bodyPr/>
        <a:lstStyle/>
        <a:p>
          <a:endParaRPr lang="en-US"/>
        </a:p>
      </dgm:t>
    </dgm:pt>
    <dgm:pt modelId="{0BCCB670-64E0-4290-8DF6-4553F487222A}">
      <dgm:prSet/>
      <dgm:spPr/>
      <dgm:t>
        <a:bodyPr/>
        <a:lstStyle/>
        <a:p>
          <a:pPr rtl="0"/>
          <a:r>
            <a:rPr lang="cs-CZ" b="1" u="sng" dirty="0">
              <a:latin typeface="Century Gothic"/>
            </a:rPr>
            <a:t>Trénink terciálního</a:t>
          </a:r>
          <a:r>
            <a:rPr lang="cs-CZ" b="1" u="sng" dirty="0"/>
            <a:t> </a:t>
          </a:r>
          <a:r>
            <a:rPr lang="cs-CZ" b="1" u="sng" dirty="0">
              <a:latin typeface="Century Gothic"/>
            </a:rPr>
            <a:t>úchopu </a:t>
          </a:r>
          <a:r>
            <a:rPr lang="cs-CZ" dirty="0">
              <a:latin typeface="Century Gothic"/>
            </a:rPr>
            <a:t>(</a:t>
          </a:r>
          <a:r>
            <a:rPr lang="cs-CZ" dirty="0"/>
            <a:t>pokud chybí aktivní dorzální flexe zápěstí</a:t>
          </a:r>
          <a:r>
            <a:rPr lang="cs-CZ" dirty="0">
              <a:latin typeface="Century Gothic"/>
            </a:rPr>
            <a:t>):</a:t>
          </a:r>
          <a:r>
            <a:rPr lang="cs-CZ" dirty="0"/>
            <a:t> pomocí </a:t>
          </a:r>
          <a:r>
            <a:rPr lang="cs-CZ" b="1" dirty="0"/>
            <a:t>ortéz zápěst</a:t>
          </a:r>
          <a:r>
            <a:rPr lang="cs-CZ" dirty="0"/>
            <a:t>í a jinak </a:t>
          </a:r>
          <a:r>
            <a:rPr lang="cs-CZ" b="1" dirty="0"/>
            <a:t>individuálně upravených pomůcek</a:t>
          </a:r>
          <a:endParaRPr lang="en-US" b="1" dirty="0"/>
        </a:p>
      </dgm:t>
    </dgm:pt>
    <dgm:pt modelId="{91D91689-41F4-439B-87F5-01D6FA69C85A}" type="parTrans" cxnId="{B748AFDC-D4A0-4DCA-A19E-F33928251498}">
      <dgm:prSet/>
      <dgm:spPr/>
      <dgm:t>
        <a:bodyPr/>
        <a:lstStyle/>
        <a:p>
          <a:endParaRPr lang="en-US"/>
        </a:p>
      </dgm:t>
    </dgm:pt>
    <dgm:pt modelId="{F625BFDE-D1B8-43D7-984B-311B997249F7}" type="sibTrans" cxnId="{B748AFDC-D4A0-4DCA-A19E-F33928251498}">
      <dgm:prSet phldrT="6" phldr="0"/>
      <dgm:spPr/>
      <dgm:t>
        <a:bodyPr/>
        <a:lstStyle/>
        <a:p>
          <a:endParaRPr lang="en-US"/>
        </a:p>
      </dgm:t>
    </dgm:pt>
    <dgm:pt modelId="{AB0593E2-EBE9-4871-AB92-EFF4F62AB513}">
      <dgm:prSet/>
      <dgm:spPr/>
      <dgm:t>
        <a:bodyPr/>
        <a:lstStyle/>
        <a:p>
          <a:r>
            <a:rPr lang="cs-CZ" dirty="0"/>
            <a:t>Některé předměty upravuje terapeut podle individuální potřeby pacienta (úchyt na holicí strojek, úprava lžíce).</a:t>
          </a:r>
          <a:endParaRPr lang="en-US" dirty="0"/>
        </a:p>
      </dgm:t>
    </dgm:pt>
    <dgm:pt modelId="{0142DA19-E8FA-4B74-A48C-7B5269379A3E}" type="parTrans" cxnId="{F9C5F1A2-9B6F-44BB-9CC4-57D212E832B8}">
      <dgm:prSet/>
      <dgm:spPr/>
      <dgm:t>
        <a:bodyPr/>
        <a:lstStyle/>
        <a:p>
          <a:endParaRPr lang="en-US"/>
        </a:p>
      </dgm:t>
    </dgm:pt>
    <dgm:pt modelId="{954460D1-DFFE-4B63-B8D2-1B6863810625}" type="sibTrans" cxnId="{F9C5F1A2-9B6F-44BB-9CC4-57D212E832B8}">
      <dgm:prSet phldrT="7" phldr="0"/>
      <dgm:spPr/>
      <dgm:t>
        <a:bodyPr/>
        <a:lstStyle/>
        <a:p>
          <a:endParaRPr lang="en-US"/>
        </a:p>
      </dgm:t>
    </dgm:pt>
    <dgm:pt modelId="{F5959153-2885-4FF5-8350-D250A018C397}">
      <dgm:prSet/>
      <dgm:spPr/>
      <dgm:t>
        <a:bodyPr/>
        <a:lstStyle/>
        <a:p>
          <a:pPr rtl="0"/>
          <a:r>
            <a:rPr lang="cs-CZ" b="1" dirty="0"/>
            <a:t>skupinové programy</a:t>
          </a:r>
          <a:r>
            <a:rPr lang="cs-CZ" dirty="0"/>
            <a:t> (3–4 pacienti</a:t>
          </a:r>
          <a:r>
            <a:rPr lang="cs-CZ" dirty="0">
              <a:latin typeface="Century Gothic"/>
            </a:rPr>
            <a:t>):</a:t>
          </a:r>
          <a:r>
            <a:rPr lang="cs-CZ" dirty="0"/>
            <a:t> nacvičují se složitější činnosti (příprava jídla, stolní hry, výtvarné činnosti, práce a hry na PC</a:t>
          </a:r>
          <a:r>
            <a:rPr lang="cs-CZ" dirty="0">
              <a:latin typeface="Century Gothic"/>
            </a:rPr>
            <a:t>...)</a:t>
          </a:r>
          <a:endParaRPr lang="en-US" dirty="0"/>
        </a:p>
      </dgm:t>
    </dgm:pt>
    <dgm:pt modelId="{6F5B95E4-9B75-4496-BFC6-DA0FADCDF640}" type="parTrans" cxnId="{FA7085E6-98B1-43A3-8B93-1D5DC5DF2AAD}">
      <dgm:prSet/>
      <dgm:spPr/>
      <dgm:t>
        <a:bodyPr/>
        <a:lstStyle/>
        <a:p>
          <a:endParaRPr lang="en-US"/>
        </a:p>
      </dgm:t>
    </dgm:pt>
    <dgm:pt modelId="{AF38C13F-5400-4A57-82B8-12DF7221E45E}" type="sibTrans" cxnId="{FA7085E6-98B1-43A3-8B93-1D5DC5DF2AAD}">
      <dgm:prSet phldrT="8" phldr="0"/>
      <dgm:spPr/>
      <dgm:t>
        <a:bodyPr/>
        <a:lstStyle/>
        <a:p>
          <a:endParaRPr lang="en-US"/>
        </a:p>
      </dgm:t>
    </dgm:pt>
    <dgm:pt modelId="{6C8BC459-02AC-43BF-BAA4-96AB4ABBFC50}">
      <dgm:prSet/>
      <dgm:spPr/>
      <dgm:t>
        <a:bodyPr/>
        <a:lstStyle/>
        <a:p>
          <a:r>
            <a:rPr lang="cs-CZ" dirty="0"/>
            <a:t>velký význam pro </a:t>
          </a:r>
          <a:r>
            <a:rPr lang="cs-CZ" b="1" dirty="0"/>
            <a:t>navazování kontaktů</a:t>
          </a:r>
          <a:r>
            <a:rPr lang="cs-CZ" dirty="0"/>
            <a:t>, vzájemně povzbuzování a adaptaci na nově vzniklou životní situaci</a:t>
          </a:r>
          <a:endParaRPr lang="en-US" dirty="0"/>
        </a:p>
      </dgm:t>
    </dgm:pt>
    <dgm:pt modelId="{2D167F5C-C3B6-408E-B2AC-D231A0826F6E}" type="parTrans" cxnId="{F0B6C866-67A1-4C6C-A797-CAE0BAC8DC26}">
      <dgm:prSet/>
      <dgm:spPr/>
      <dgm:t>
        <a:bodyPr/>
        <a:lstStyle/>
        <a:p>
          <a:endParaRPr lang="en-US"/>
        </a:p>
      </dgm:t>
    </dgm:pt>
    <dgm:pt modelId="{4E068398-F362-48B4-9C3F-0F21F4463022}" type="sibTrans" cxnId="{F0B6C866-67A1-4C6C-A797-CAE0BAC8DC26}">
      <dgm:prSet/>
      <dgm:spPr/>
      <dgm:t>
        <a:bodyPr/>
        <a:lstStyle/>
        <a:p>
          <a:endParaRPr lang="en-US"/>
        </a:p>
      </dgm:t>
    </dgm:pt>
    <dgm:pt modelId="{52CF4E13-7B87-4150-A1C8-5AA7F339FD92}" type="pres">
      <dgm:prSet presAssocID="{921AA0E2-F22B-494B-85E6-C90B00563F9B}" presName="diagram" presStyleCnt="0">
        <dgm:presLayoutVars>
          <dgm:dir/>
          <dgm:resizeHandles val="exact"/>
        </dgm:presLayoutVars>
      </dgm:prSet>
      <dgm:spPr/>
    </dgm:pt>
    <dgm:pt modelId="{FA994AFD-52F8-4A0B-B2E5-6B19C370DFE3}" type="pres">
      <dgm:prSet presAssocID="{E4026C61-F59E-405B-95F7-15FC6FCB92CB}" presName="node" presStyleLbl="node1" presStyleIdx="0" presStyleCnt="7">
        <dgm:presLayoutVars>
          <dgm:bulletEnabled val="1"/>
        </dgm:presLayoutVars>
      </dgm:prSet>
      <dgm:spPr/>
    </dgm:pt>
    <dgm:pt modelId="{015CF0BB-2E80-4B1E-974F-12A36EC553B6}" type="pres">
      <dgm:prSet presAssocID="{0625A6AC-0562-4FED-9DFB-C40300FE7816}" presName="sibTrans" presStyleCnt="0"/>
      <dgm:spPr/>
    </dgm:pt>
    <dgm:pt modelId="{3272ED8E-0012-4D1C-A357-CDCF3216FF6F}" type="pres">
      <dgm:prSet presAssocID="{F39534CB-A56B-41E5-A907-CEFCD1284C4D}" presName="node" presStyleLbl="node1" presStyleIdx="1" presStyleCnt="7">
        <dgm:presLayoutVars>
          <dgm:bulletEnabled val="1"/>
        </dgm:presLayoutVars>
      </dgm:prSet>
      <dgm:spPr/>
    </dgm:pt>
    <dgm:pt modelId="{6FFE2728-024E-4E0C-A5E2-46691D74D88C}" type="pres">
      <dgm:prSet presAssocID="{1A4F18A1-E21C-422D-8D83-C6042C22DDCC}" presName="sibTrans" presStyleCnt="0"/>
      <dgm:spPr/>
    </dgm:pt>
    <dgm:pt modelId="{56B19EE2-C1CF-4B70-B632-F671D7287473}" type="pres">
      <dgm:prSet presAssocID="{5FB665C9-B4B5-48DA-BE55-2A0CF4F22245}" presName="node" presStyleLbl="node1" presStyleIdx="2" presStyleCnt="7">
        <dgm:presLayoutVars>
          <dgm:bulletEnabled val="1"/>
        </dgm:presLayoutVars>
      </dgm:prSet>
      <dgm:spPr/>
    </dgm:pt>
    <dgm:pt modelId="{E0DAEF52-B52E-4F66-A84E-89907D34CF61}" type="pres">
      <dgm:prSet presAssocID="{29D13094-C837-4861-A53E-C847101CAFB4}" presName="sibTrans" presStyleCnt="0"/>
      <dgm:spPr/>
    </dgm:pt>
    <dgm:pt modelId="{5104FB59-5547-4E9C-89ED-517A747D8910}" type="pres">
      <dgm:prSet presAssocID="{E3DA1D5B-9731-4890-8B1B-38A640D679DF}" presName="node" presStyleLbl="node1" presStyleIdx="3" presStyleCnt="7">
        <dgm:presLayoutVars>
          <dgm:bulletEnabled val="1"/>
        </dgm:presLayoutVars>
      </dgm:prSet>
      <dgm:spPr/>
    </dgm:pt>
    <dgm:pt modelId="{057A6181-994C-40E0-AD4B-DC5136B79B3D}" type="pres">
      <dgm:prSet presAssocID="{D68E5133-D941-4F12-9897-E4C3656E11BE}" presName="sibTrans" presStyleCnt="0"/>
      <dgm:spPr/>
    </dgm:pt>
    <dgm:pt modelId="{F395F90B-07A7-408F-972F-D8487860A1F5}" type="pres">
      <dgm:prSet presAssocID="{0BCCB670-64E0-4290-8DF6-4553F487222A}" presName="node" presStyleLbl="node1" presStyleIdx="4" presStyleCnt="7">
        <dgm:presLayoutVars>
          <dgm:bulletEnabled val="1"/>
        </dgm:presLayoutVars>
      </dgm:prSet>
      <dgm:spPr/>
    </dgm:pt>
    <dgm:pt modelId="{F6C0E572-FFD5-4DB5-B638-0B9BCA72A151}" type="pres">
      <dgm:prSet presAssocID="{F625BFDE-D1B8-43D7-984B-311B997249F7}" presName="sibTrans" presStyleCnt="0"/>
      <dgm:spPr/>
    </dgm:pt>
    <dgm:pt modelId="{B301C6D3-0658-4FD8-B027-15B91D373E7B}" type="pres">
      <dgm:prSet presAssocID="{AB0593E2-EBE9-4871-AB92-EFF4F62AB513}" presName="node" presStyleLbl="node1" presStyleIdx="5" presStyleCnt="7">
        <dgm:presLayoutVars>
          <dgm:bulletEnabled val="1"/>
        </dgm:presLayoutVars>
      </dgm:prSet>
      <dgm:spPr/>
    </dgm:pt>
    <dgm:pt modelId="{AA0E1B48-D2C5-465D-A3EB-E014DA2968CD}" type="pres">
      <dgm:prSet presAssocID="{954460D1-DFFE-4B63-B8D2-1B6863810625}" presName="sibTrans" presStyleCnt="0"/>
      <dgm:spPr/>
    </dgm:pt>
    <dgm:pt modelId="{935199D2-40B5-49B5-BE5C-C389E950B821}" type="pres">
      <dgm:prSet presAssocID="{F5959153-2885-4FF5-8350-D250A018C397}" presName="node" presStyleLbl="node1" presStyleIdx="6" presStyleCnt="7">
        <dgm:presLayoutVars>
          <dgm:bulletEnabled val="1"/>
        </dgm:presLayoutVars>
      </dgm:prSet>
      <dgm:spPr/>
    </dgm:pt>
  </dgm:ptLst>
  <dgm:cxnLst>
    <dgm:cxn modelId="{65410200-D4C0-4FDB-861B-60595B721670}" type="presOf" srcId="{E3DA1D5B-9731-4890-8B1B-38A640D679DF}" destId="{5104FB59-5547-4E9C-89ED-517A747D8910}" srcOrd="0" destOrd="0" presId="urn:microsoft.com/office/officeart/2005/8/layout/default"/>
    <dgm:cxn modelId="{91638D08-810F-40E6-96D3-AA831D0115A3}" srcId="{921AA0E2-F22B-494B-85E6-C90B00563F9B}" destId="{5FB665C9-B4B5-48DA-BE55-2A0CF4F22245}" srcOrd="2" destOrd="0" parTransId="{6DC6397D-518E-4F70-9241-02425DB02146}" sibTransId="{29D13094-C837-4861-A53E-C847101CAFB4}"/>
    <dgm:cxn modelId="{80D5471A-C0E9-40A1-AA03-3FEACEC6A453}" type="presOf" srcId="{E4026C61-F59E-405B-95F7-15FC6FCB92CB}" destId="{FA994AFD-52F8-4A0B-B2E5-6B19C370DFE3}" srcOrd="0" destOrd="0" presId="urn:microsoft.com/office/officeart/2005/8/layout/default"/>
    <dgm:cxn modelId="{46559825-8CAB-40D7-A912-DE3CAE0DBE77}" type="presOf" srcId="{5FB665C9-B4B5-48DA-BE55-2A0CF4F22245}" destId="{56B19EE2-C1CF-4B70-B632-F671D7287473}" srcOrd="0" destOrd="0" presId="urn:microsoft.com/office/officeart/2005/8/layout/default"/>
    <dgm:cxn modelId="{3191C15C-4C2C-46A7-BDB6-3DE326635FDD}" type="presOf" srcId="{921AA0E2-F22B-494B-85E6-C90B00563F9B}" destId="{52CF4E13-7B87-4150-A1C8-5AA7F339FD92}" srcOrd="0" destOrd="0" presId="urn:microsoft.com/office/officeart/2005/8/layout/default"/>
    <dgm:cxn modelId="{F0B6C866-67A1-4C6C-A797-CAE0BAC8DC26}" srcId="{F5959153-2885-4FF5-8350-D250A018C397}" destId="{6C8BC459-02AC-43BF-BAA4-96AB4ABBFC50}" srcOrd="0" destOrd="0" parTransId="{2D167F5C-C3B6-408E-B2AC-D231A0826F6E}" sibTransId="{4E068398-F362-48B4-9C3F-0F21F4463022}"/>
    <dgm:cxn modelId="{11EA956E-E772-464F-B990-F072F6602D9C}" type="presOf" srcId="{F39534CB-A56B-41E5-A907-CEFCD1284C4D}" destId="{3272ED8E-0012-4D1C-A357-CDCF3216FF6F}" srcOrd="0" destOrd="0" presId="urn:microsoft.com/office/officeart/2005/8/layout/default"/>
    <dgm:cxn modelId="{74820182-77AC-4432-A60B-2833CC72742F}" srcId="{921AA0E2-F22B-494B-85E6-C90B00563F9B}" destId="{E4026C61-F59E-405B-95F7-15FC6FCB92CB}" srcOrd="0" destOrd="0" parTransId="{C197756F-A612-4961-B176-13D902A65EBC}" sibTransId="{0625A6AC-0562-4FED-9DFB-C40300FE7816}"/>
    <dgm:cxn modelId="{F9C5F1A2-9B6F-44BB-9CC4-57D212E832B8}" srcId="{921AA0E2-F22B-494B-85E6-C90B00563F9B}" destId="{AB0593E2-EBE9-4871-AB92-EFF4F62AB513}" srcOrd="5" destOrd="0" parTransId="{0142DA19-E8FA-4B74-A48C-7B5269379A3E}" sibTransId="{954460D1-DFFE-4B63-B8D2-1B6863810625}"/>
    <dgm:cxn modelId="{66BC08C8-5B6F-467A-AA65-C38066893633}" type="presOf" srcId="{6C8BC459-02AC-43BF-BAA4-96AB4ABBFC50}" destId="{935199D2-40B5-49B5-BE5C-C389E950B821}" srcOrd="0" destOrd="1" presId="urn:microsoft.com/office/officeart/2005/8/layout/default"/>
    <dgm:cxn modelId="{7B2FBFD4-B087-4A4E-A924-F827158118F2}" type="presOf" srcId="{0BCCB670-64E0-4290-8DF6-4553F487222A}" destId="{F395F90B-07A7-408F-972F-D8487860A1F5}" srcOrd="0" destOrd="0" presId="urn:microsoft.com/office/officeart/2005/8/layout/default"/>
    <dgm:cxn modelId="{72F147D8-4CA2-4CE2-B208-E2E1AE842781}" type="presOf" srcId="{F5959153-2885-4FF5-8350-D250A018C397}" destId="{935199D2-40B5-49B5-BE5C-C389E950B821}" srcOrd="0" destOrd="0" presId="urn:microsoft.com/office/officeart/2005/8/layout/default"/>
    <dgm:cxn modelId="{B748AFDC-D4A0-4DCA-A19E-F33928251498}" srcId="{921AA0E2-F22B-494B-85E6-C90B00563F9B}" destId="{0BCCB670-64E0-4290-8DF6-4553F487222A}" srcOrd="4" destOrd="0" parTransId="{91D91689-41F4-439B-87F5-01D6FA69C85A}" sibTransId="{F625BFDE-D1B8-43D7-984B-311B997249F7}"/>
    <dgm:cxn modelId="{1C34D7DD-1125-4A15-8DC4-B5D33703E5EB}" srcId="{921AA0E2-F22B-494B-85E6-C90B00563F9B}" destId="{F39534CB-A56B-41E5-A907-CEFCD1284C4D}" srcOrd="1" destOrd="0" parTransId="{59595035-1CC1-4D2C-B478-E20311A7F3FD}" sibTransId="{1A4F18A1-E21C-422D-8D83-C6042C22DDCC}"/>
    <dgm:cxn modelId="{FA7085E6-98B1-43A3-8B93-1D5DC5DF2AAD}" srcId="{921AA0E2-F22B-494B-85E6-C90B00563F9B}" destId="{F5959153-2885-4FF5-8350-D250A018C397}" srcOrd="6" destOrd="0" parTransId="{6F5B95E4-9B75-4496-BFC6-DA0FADCDF640}" sibTransId="{AF38C13F-5400-4A57-82B8-12DF7221E45E}"/>
    <dgm:cxn modelId="{3FF4F9E7-B7CF-4724-89BB-FA6972AC8470}" srcId="{921AA0E2-F22B-494B-85E6-C90B00563F9B}" destId="{E3DA1D5B-9731-4890-8B1B-38A640D679DF}" srcOrd="3" destOrd="0" parTransId="{D8648D08-F317-4858-89C8-CE1341851FB3}" sibTransId="{D68E5133-D941-4F12-9897-E4C3656E11BE}"/>
    <dgm:cxn modelId="{F509C3F7-CBF5-4994-B7ED-798E13EF4E46}" type="presOf" srcId="{AB0593E2-EBE9-4871-AB92-EFF4F62AB513}" destId="{B301C6D3-0658-4FD8-B027-15B91D373E7B}" srcOrd="0" destOrd="0" presId="urn:microsoft.com/office/officeart/2005/8/layout/default"/>
    <dgm:cxn modelId="{6EF2145A-B6ED-4C2D-8756-94941E609BCD}" type="presParOf" srcId="{52CF4E13-7B87-4150-A1C8-5AA7F339FD92}" destId="{FA994AFD-52F8-4A0B-B2E5-6B19C370DFE3}" srcOrd="0" destOrd="0" presId="urn:microsoft.com/office/officeart/2005/8/layout/default"/>
    <dgm:cxn modelId="{A3944A19-86CD-4551-A152-DC52884EE693}" type="presParOf" srcId="{52CF4E13-7B87-4150-A1C8-5AA7F339FD92}" destId="{015CF0BB-2E80-4B1E-974F-12A36EC553B6}" srcOrd="1" destOrd="0" presId="urn:microsoft.com/office/officeart/2005/8/layout/default"/>
    <dgm:cxn modelId="{F0EDF7E5-3C50-456C-A7AE-961CE3B1246C}" type="presParOf" srcId="{52CF4E13-7B87-4150-A1C8-5AA7F339FD92}" destId="{3272ED8E-0012-4D1C-A357-CDCF3216FF6F}" srcOrd="2" destOrd="0" presId="urn:microsoft.com/office/officeart/2005/8/layout/default"/>
    <dgm:cxn modelId="{B1375BE2-D3FB-4354-91B1-20856DB7186C}" type="presParOf" srcId="{52CF4E13-7B87-4150-A1C8-5AA7F339FD92}" destId="{6FFE2728-024E-4E0C-A5E2-46691D74D88C}" srcOrd="3" destOrd="0" presId="urn:microsoft.com/office/officeart/2005/8/layout/default"/>
    <dgm:cxn modelId="{A6D41D7D-DAB5-42FE-8AA6-2E2BCC61BBFA}" type="presParOf" srcId="{52CF4E13-7B87-4150-A1C8-5AA7F339FD92}" destId="{56B19EE2-C1CF-4B70-B632-F671D7287473}" srcOrd="4" destOrd="0" presId="urn:microsoft.com/office/officeart/2005/8/layout/default"/>
    <dgm:cxn modelId="{56CE542E-97C5-49AF-ABE4-3D70DBC71D11}" type="presParOf" srcId="{52CF4E13-7B87-4150-A1C8-5AA7F339FD92}" destId="{E0DAEF52-B52E-4F66-A84E-89907D34CF61}" srcOrd="5" destOrd="0" presId="urn:microsoft.com/office/officeart/2005/8/layout/default"/>
    <dgm:cxn modelId="{08C55E2E-22DE-4731-B73E-3F20CE2B1791}" type="presParOf" srcId="{52CF4E13-7B87-4150-A1C8-5AA7F339FD92}" destId="{5104FB59-5547-4E9C-89ED-517A747D8910}" srcOrd="6" destOrd="0" presId="urn:microsoft.com/office/officeart/2005/8/layout/default"/>
    <dgm:cxn modelId="{72EC2D5E-4FB2-44AA-85EC-8DC234F460EE}" type="presParOf" srcId="{52CF4E13-7B87-4150-A1C8-5AA7F339FD92}" destId="{057A6181-994C-40E0-AD4B-DC5136B79B3D}" srcOrd="7" destOrd="0" presId="urn:microsoft.com/office/officeart/2005/8/layout/default"/>
    <dgm:cxn modelId="{CF700FD9-1896-4EBE-AB72-40A457203413}" type="presParOf" srcId="{52CF4E13-7B87-4150-A1C8-5AA7F339FD92}" destId="{F395F90B-07A7-408F-972F-D8487860A1F5}" srcOrd="8" destOrd="0" presId="urn:microsoft.com/office/officeart/2005/8/layout/default"/>
    <dgm:cxn modelId="{385959E3-D031-49FC-B3E4-224E88B6B56A}" type="presParOf" srcId="{52CF4E13-7B87-4150-A1C8-5AA7F339FD92}" destId="{F6C0E572-FFD5-4DB5-B638-0B9BCA72A151}" srcOrd="9" destOrd="0" presId="urn:microsoft.com/office/officeart/2005/8/layout/default"/>
    <dgm:cxn modelId="{501D08CD-8A15-4F09-BD03-1ADD10A905B2}" type="presParOf" srcId="{52CF4E13-7B87-4150-A1C8-5AA7F339FD92}" destId="{B301C6D3-0658-4FD8-B027-15B91D373E7B}" srcOrd="10" destOrd="0" presId="urn:microsoft.com/office/officeart/2005/8/layout/default"/>
    <dgm:cxn modelId="{04F98E52-754B-4BD7-9FB3-CFFBE32BB2C2}" type="presParOf" srcId="{52CF4E13-7B87-4150-A1C8-5AA7F339FD92}" destId="{AA0E1B48-D2C5-465D-A3EB-E014DA2968CD}" srcOrd="11" destOrd="0" presId="urn:microsoft.com/office/officeart/2005/8/layout/default"/>
    <dgm:cxn modelId="{5BB46ED6-BD2B-4C04-9488-63D4BD2C5791}" type="presParOf" srcId="{52CF4E13-7B87-4150-A1C8-5AA7F339FD92}" destId="{935199D2-40B5-49B5-BE5C-C389E950B82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BEC03-1678-415B-B216-3C690F57D9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DD3A88-9DA8-44AA-811D-12479351F282}">
      <dgm:prSet/>
      <dgm:spPr/>
      <dgm:t>
        <a:bodyPr/>
        <a:lstStyle/>
        <a:p>
          <a:r>
            <a:rPr lang="cs-CZ" b="1" u="sng" dirty="0"/>
            <a:t>Apraxie:</a:t>
          </a:r>
          <a:r>
            <a:rPr lang="cs-CZ" dirty="0"/>
            <a:t> </a:t>
          </a:r>
          <a:endParaRPr lang="en-US" dirty="0"/>
        </a:p>
      </dgm:t>
    </dgm:pt>
    <dgm:pt modelId="{32761AF3-906A-4FE3-B076-BF475099BA0F}" type="parTrans" cxnId="{7D086526-DF45-4239-A8DF-FDFC281B76B0}">
      <dgm:prSet/>
      <dgm:spPr/>
      <dgm:t>
        <a:bodyPr/>
        <a:lstStyle/>
        <a:p>
          <a:endParaRPr lang="en-US"/>
        </a:p>
      </dgm:t>
    </dgm:pt>
    <dgm:pt modelId="{C6ADEB95-27D0-4B3A-841E-F23B0AE76DC6}" type="sibTrans" cxnId="{7D086526-DF45-4239-A8DF-FDFC281B76B0}">
      <dgm:prSet/>
      <dgm:spPr/>
      <dgm:t>
        <a:bodyPr/>
        <a:lstStyle/>
        <a:p>
          <a:endParaRPr lang="en-US"/>
        </a:p>
      </dgm:t>
    </dgm:pt>
    <dgm:pt modelId="{37CC801C-8D3F-4A27-82A0-35EED6A65885}">
      <dgm:prSet/>
      <dgm:spPr/>
      <dgm:t>
        <a:bodyPr/>
        <a:lstStyle/>
        <a:p>
          <a:r>
            <a:rPr lang="cs-CZ" dirty="0"/>
            <a:t>= ztráta schopnosti vykonávat koordinované, účelné a naučené pohyby </a:t>
          </a:r>
          <a:endParaRPr lang="en-US" dirty="0"/>
        </a:p>
      </dgm:t>
    </dgm:pt>
    <dgm:pt modelId="{38AA23F8-E3AA-4432-ACA3-C999F914AE3D}" type="parTrans" cxnId="{9826E484-A45C-4DD5-99EB-A5432EB55211}">
      <dgm:prSet/>
      <dgm:spPr/>
      <dgm:t>
        <a:bodyPr/>
        <a:lstStyle/>
        <a:p>
          <a:endParaRPr lang="en-US"/>
        </a:p>
      </dgm:t>
    </dgm:pt>
    <dgm:pt modelId="{DE59E12A-B8B8-4F92-97C8-2B42D85136AC}" type="sibTrans" cxnId="{9826E484-A45C-4DD5-99EB-A5432EB55211}">
      <dgm:prSet/>
      <dgm:spPr/>
      <dgm:t>
        <a:bodyPr/>
        <a:lstStyle/>
        <a:p>
          <a:endParaRPr lang="en-US"/>
        </a:p>
      </dgm:t>
    </dgm:pt>
    <dgm:pt modelId="{EDA19BD6-922F-4968-8A4A-CB3AA262A226}">
      <dgm:prSet/>
      <dgm:spPr/>
      <dgm:t>
        <a:bodyPr/>
        <a:lstStyle/>
        <a:p>
          <a:r>
            <a:rPr lang="cs-CZ" b="1" u="sng" dirty="0"/>
            <a:t>Ideomotorická apraxie:</a:t>
          </a:r>
          <a:r>
            <a:rPr lang="cs-CZ" dirty="0"/>
            <a:t> tendence ke spontánní úpravě</a:t>
          </a:r>
          <a:endParaRPr lang="en-US" dirty="0"/>
        </a:p>
      </dgm:t>
    </dgm:pt>
    <dgm:pt modelId="{6566C4AA-F619-485E-827A-C2E5A4FDAE17}" type="parTrans" cxnId="{CC59668F-07E0-4A48-A34D-CBFF92481AC9}">
      <dgm:prSet/>
      <dgm:spPr/>
      <dgm:t>
        <a:bodyPr/>
        <a:lstStyle/>
        <a:p>
          <a:endParaRPr lang="en-US"/>
        </a:p>
      </dgm:t>
    </dgm:pt>
    <dgm:pt modelId="{0106A5AF-95E5-4072-9DC1-27087AF55AEF}" type="sibTrans" cxnId="{CC59668F-07E0-4A48-A34D-CBFF92481AC9}">
      <dgm:prSet/>
      <dgm:spPr/>
      <dgm:t>
        <a:bodyPr/>
        <a:lstStyle/>
        <a:p>
          <a:endParaRPr lang="en-US"/>
        </a:p>
      </dgm:t>
    </dgm:pt>
    <dgm:pt modelId="{2E3A5026-DC32-470F-A381-9C32A137F7DD}">
      <dgm:prSet/>
      <dgm:spPr/>
      <dgm:t>
        <a:bodyPr/>
        <a:lstStyle/>
        <a:p>
          <a:r>
            <a:rPr lang="cs-CZ" b="1" u="sng" dirty="0" err="1"/>
            <a:t>Ideatorní</a:t>
          </a:r>
          <a:r>
            <a:rPr lang="cs-CZ" b="1" u="sng" dirty="0"/>
            <a:t> apraxie:</a:t>
          </a:r>
          <a:r>
            <a:rPr lang="cs-CZ" dirty="0"/>
            <a:t> pacient má problémy používat správně jednotlivé předměty a řadit jednotlivé kroky aktivity ve správném pořadí</a:t>
          </a:r>
          <a:endParaRPr lang="en-US" dirty="0"/>
        </a:p>
      </dgm:t>
    </dgm:pt>
    <dgm:pt modelId="{8DD3F0EE-4B3D-4BB8-A2D5-54FDE2C51232}" type="parTrans" cxnId="{A70FAE5E-3C3A-4EFE-BAAC-B23F5570F9A6}">
      <dgm:prSet/>
      <dgm:spPr/>
      <dgm:t>
        <a:bodyPr/>
        <a:lstStyle/>
        <a:p>
          <a:endParaRPr lang="en-US"/>
        </a:p>
      </dgm:t>
    </dgm:pt>
    <dgm:pt modelId="{C64621B1-DA9D-4152-8D92-A1A9B04E724D}" type="sibTrans" cxnId="{A70FAE5E-3C3A-4EFE-BAAC-B23F5570F9A6}">
      <dgm:prSet/>
      <dgm:spPr/>
      <dgm:t>
        <a:bodyPr/>
        <a:lstStyle/>
        <a:p>
          <a:endParaRPr lang="en-US"/>
        </a:p>
      </dgm:t>
    </dgm:pt>
    <dgm:pt modelId="{E93A80D2-C273-42E8-A19D-5755AA0ACD55}">
      <dgm:prSet/>
      <dgm:spPr/>
      <dgm:t>
        <a:bodyPr/>
        <a:lstStyle/>
        <a:p>
          <a:r>
            <a:rPr lang="cs-CZ" b="1" dirty="0"/>
            <a:t>Senzorické stimulace dle </a:t>
          </a:r>
          <a:r>
            <a:rPr lang="cs-CZ" b="1" dirty="0" err="1"/>
            <a:t>Affolterové</a:t>
          </a:r>
          <a:r>
            <a:rPr lang="cs-CZ" dirty="0"/>
            <a:t> (tzv. </a:t>
          </a:r>
          <a:r>
            <a:rPr lang="cs-CZ" dirty="0" err="1"/>
            <a:t>guiding</a:t>
          </a:r>
          <a:r>
            <a:rPr lang="cs-CZ" dirty="0"/>
            <a:t>: terapeut položí svoji ruku přes ruku pacienta a provede žádaný pohyb)</a:t>
          </a:r>
          <a:endParaRPr lang="en-US" dirty="0"/>
        </a:p>
      </dgm:t>
    </dgm:pt>
    <dgm:pt modelId="{AA364C21-03F1-4E9D-9CA0-3D8B17A1C93D}" type="parTrans" cxnId="{646914E2-C778-482F-9557-72066E5DACF8}">
      <dgm:prSet/>
      <dgm:spPr/>
      <dgm:t>
        <a:bodyPr/>
        <a:lstStyle/>
        <a:p>
          <a:endParaRPr lang="en-US"/>
        </a:p>
      </dgm:t>
    </dgm:pt>
    <dgm:pt modelId="{C4150CB1-1BD6-4748-BDBF-75CF0CC48D69}" type="sibTrans" cxnId="{646914E2-C778-482F-9557-72066E5DACF8}">
      <dgm:prSet/>
      <dgm:spPr/>
      <dgm:t>
        <a:bodyPr/>
        <a:lstStyle/>
        <a:p>
          <a:endParaRPr lang="en-US"/>
        </a:p>
      </dgm:t>
    </dgm:pt>
    <dgm:pt modelId="{641D55D2-3AB0-44C3-89CD-B44C1F27B5E9}">
      <dgm:prSet/>
      <dgm:spPr/>
      <dgm:t>
        <a:bodyPr/>
        <a:lstStyle/>
        <a:p>
          <a:r>
            <a:rPr lang="cs-CZ" b="1" dirty="0" err="1"/>
            <a:t>Bobath</a:t>
          </a:r>
          <a:r>
            <a:rPr lang="cs-CZ" b="1" dirty="0"/>
            <a:t> koncept</a:t>
          </a:r>
          <a:r>
            <a:rPr lang="cs-CZ" dirty="0"/>
            <a:t> pro nácvik oblékání, např. trénování </a:t>
          </a:r>
          <a:r>
            <a:rPr lang="cs-CZ" b="1" dirty="0"/>
            <a:t>uvědomění si polohy těla pomocí přenosu váhy</a:t>
          </a:r>
          <a:r>
            <a:rPr lang="cs-CZ" dirty="0"/>
            <a:t> nebo nácvikem stability vsedě a ve stoji</a:t>
          </a:r>
          <a:endParaRPr lang="en-US" dirty="0"/>
        </a:p>
      </dgm:t>
    </dgm:pt>
    <dgm:pt modelId="{4FC7FFAD-218A-4A59-AFF5-293474422CB6}" type="parTrans" cxnId="{E5271950-C2E6-424B-A425-2A0F17FBC81D}">
      <dgm:prSet/>
      <dgm:spPr/>
      <dgm:t>
        <a:bodyPr/>
        <a:lstStyle/>
        <a:p>
          <a:endParaRPr lang="en-US"/>
        </a:p>
      </dgm:t>
    </dgm:pt>
    <dgm:pt modelId="{AAA954A2-4216-40C6-B01F-D265CC8A327D}" type="sibTrans" cxnId="{E5271950-C2E6-424B-A425-2A0F17FBC81D}">
      <dgm:prSet/>
      <dgm:spPr/>
      <dgm:t>
        <a:bodyPr/>
        <a:lstStyle/>
        <a:p>
          <a:endParaRPr lang="en-US"/>
        </a:p>
      </dgm:t>
    </dgm:pt>
    <dgm:pt modelId="{5F0758DA-0ABD-484D-8D6F-1A0D9777F550}">
      <dgm:prSet/>
      <dgm:spPr/>
      <dgm:t>
        <a:bodyPr/>
        <a:lstStyle/>
        <a:p>
          <a:r>
            <a:rPr lang="cs-CZ" dirty="0"/>
            <a:t>Využití </a:t>
          </a:r>
          <a:r>
            <a:rPr lang="cs-CZ" b="1" dirty="0" err="1"/>
            <a:t>bimanuálních</a:t>
          </a:r>
          <a:r>
            <a:rPr lang="cs-CZ" b="1" dirty="0"/>
            <a:t> činností</a:t>
          </a:r>
          <a:r>
            <a:rPr lang="cs-CZ" dirty="0"/>
            <a:t> (pacient je nucen používat postiženou HK)</a:t>
          </a:r>
          <a:endParaRPr lang="en-US" dirty="0"/>
        </a:p>
      </dgm:t>
    </dgm:pt>
    <dgm:pt modelId="{7492EA3E-FC0B-4E4E-98E0-42D6730C4223}" type="parTrans" cxnId="{44E86BAB-2FB4-439F-8C9B-D07CC1B5F94F}">
      <dgm:prSet/>
      <dgm:spPr/>
      <dgm:t>
        <a:bodyPr/>
        <a:lstStyle/>
        <a:p>
          <a:endParaRPr lang="en-US"/>
        </a:p>
      </dgm:t>
    </dgm:pt>
    <dgm:pt modelId="{A09494FD-9649-499A-A9A2-F72B161CC040}" type="sibTrans" cxnId="{44E86BAB-2FB4-439F-8C9B-D07CC1B5F94F}">
      <dgm:prSet/>
      <dgm:spPr/>
      <dgm:t>
        <a:bodyPr/>
        <a:lstStyle/>
        <a:p>
          <a:endParaRPr lang="en-US"/>
        </a:p>
      </dgm:t>
    </dgm:pt>
    <dgm:pt modelId="{0D86A3A4-A62F-41A0-810F-C8C73AA62447}" type="pres">
      <dgm:prSet presAssocID="{410BEC03-1678-415B-B216-3C690F57D932}" presName="root" presStyleCnt="0">
        <dgm:presLayoutVars>
          <dgm:dir/>
          <dgm:resizeHandles val="exact"/>
        </dgm:presLayoutVars>
      </dgm:prSet>
      <dgm:spPr/>
    </dgm:pt>
    <dgm:pt modelId="{99ABBE23-B2F6-4E46-B11F-06C42684920F}" type="pres">
      <dgm:prSet presAssocID="{4CDD3A88-9DA8-44AA-811D-12479351F282}" presName="compNode" presStyleCnt="0"/>
      <dgm:spPr/>
    </dgm:pt>
    <dgm:pt modelId="{5F838A9B-0EF9-4326-A68A-AA7A6FB4A696}" type="pres">
      <dgm:prSet presAssocID="{4CDD3A88-9DA8-44AA-811D-12479351F282}" presName="bgRect" presStyleLbl="bgShp" presStyleIdx="0" presStyleCnt="7"/>
      <dgm:spPr/>
    </dgm:pt>
    <dgm:pt modelId="{17D3B690-6B66-47B0-BFCA-E0EA33C16D16}" type="pres">
      <dgm:prSet presAssocID="{4CDD3A88-9DA8-44AA-811D-12479351F2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ónky"/>
        </a:ext>
      </dgm:extLst>
    </dgm:pt>
    <dgm:pt modelId="{8BA928AE-8AD7-41A9-8572-1712DFC2CC6D}" type="pres">
      <dgm:prSet presAssocID="{4CDD3A88-9DA8-44AA-811D-12479351F282}" presName="spaceRect" presStyleCnt="0"/>
      <dgm:spPr/>
    </dgm:pt>
    <dgm:pt modelId="{AD885A25-AE0B-44B3-AF7D-9D1F4C42490C}" type="pres">
      <dgm:prSet presAssocID="{4CDD3A88-9DA8-44AA-811D-12479351F282}" presName="parTx" presStyleLbl="revTx" presStyleIdx="0" presStyleCnt="7">
        <dgm:presLayoutVars>
          <dgm:chMax val="0"/>
          <dgm:chPref val="0"/>
        </dgm:presLayoutVars>
      </dgm:prSet>
      <dgm:spPr/>
    </dgm:pt>
    <dgm:pt modelId="{7A47EA29-246F-4B1E-943A-AA48A9BAC83A}" type="pres">
      <dgm:prSet presAssocID="{C6ADEB95-27D0-4B3A-841E-F23B0AE76DC6}" presName="sibTrans" presStyleCnt="0"/>
      <dgm:spPr/>
    </dgm:pt>
    <dgm:pt modelId="{E9BE098A-628A-4308-AEF2-7DC2CDD25B40}" type="pres">
      <dgm:prSet presAssocID="{37CC801C-8D3F-4A27-82A0-35EED6A65885}" presName="compNode" presStyleCnt="0"/>
      <dgm:spPr/>
    </dgm:pt>
    <dgm:pt modelId="{C79F2D91-81E6-4CAA-AA46-5B06C471A130}" type="pres">
      <dgm:prSet presAssocID="{37CC801C-8D3F-4A27-82A0-35EED6A65885}" presName="bgRect" presStyleLbl="bgShp" presStyleIdx="1" presStyleCnt="7"/>
      <dgm:spPr/>
    </dgm:pt>
    <dgm:pt modelId="{AA627845-C893-48AF-82D3-3CBE7FF9DE01}" type="pres">
      <dgm:prSet presAssocID="{37CC801C-8D3F-4A27-82A0-35EED6A6588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ěžet"/>
        </a:ext>
      </dgm:extLst>
    </dgm:pt>
    <dgm:pt modelId="{87D2DC2D-7A44-446B-8DAC-8958CFFCF59D}" type="pres">
      <dgm:prSet presAssocID="{37CC801C-8D3F-4A27-82A0-35EED6A65885}" presName="spaceRect" presStyleCnt="0"/>
      <dgm:spPr/>
    </dgm:pt>
    <dgm:pt modelId="{48FF7528-E9D4-4778-AB45-F681B4B7D1EB}" type="pres">
      <dgm:prSet presAssocID="{37CC801C-8D3F-4A27-82A0-35EED6A65885}" presName="parTx" presStyleLbl="revTx" presStyleIdx="1" presStyleCnt="7">
        <dgm:presLayoutVars>
          <dgm:chMax val="0"/>
          <dgm:chPref val="0"/>
        </dgm:presLayoutVars>
      </dgm:prSet>
      <dgm:spPr/>
    </dgm:pt>
    <dgm:pt modelId="{D32F49DC-B73E-44B5-AF49-1604E00F8E31}" type="pres">
      <dgm:prSet presAssocID="{DE59E12A-B8B8-4F92-97C8-2B42D85136AC}" presName="sibTrans" presStyleCnt="0"/>
      <dgm:spPr/>
    </dgm:pt>
    <dgm:pt modelId="{2E9D3961-4244-4D21-9202-745F1952BDE9}" type="pres">
      <dgm:prSet presAssocID="{EDA19BD6-922F-4968-8A4A-CB3AA262A226}" presName="compNode" presStyleCnt="0"/>
      <dgm:spPr/>
    </dgm:pt>
    <dgm:pt modelId="{E8190796-B216-4A90-B765-4D57392EFE98}" type="pres">
      <dgm:prSet presAssocID="{EDA19BD6-922F-4968-8A4A-CB3AA262A226}" presName="bgRect" presStyleLbl="bgShp" presStyleIdx="2" presStyleCnt="7"/>
      <dgm:spPr/>
    </dgm:pt>
    <dgm:pt modelId="{A3DDFE23-FC7A-4100-95DD-9A0FB8074B18}" type="pres">
      <dgm:prSet presAssocID="{EDA19BD6-922F-4968-8A4A-CB3AA262A22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E7088F-87DE-4CD4-AA11-379C44775A6D}" type="pres">
      <dgm:prSet presAssocID="{EDA19BD6-922F-4968-8A4A-CB3AA262A226}" presName="spaceRect" presStyleCnt="0"/>
      <dgm:spPr/>
    </dgm:pt>
    <dgm:pt modelId="{CF68505F-C79A-4E74-8D4B-536249BDDD9F}" type="pres">
      <dgm:prSet presAssocID="{EDA19BD6-922F-4968-8A4A-CB3AA262A226}" presName="parTx" presStyleLbl="revTx" presStyleIdx="2" presStyleCnt="7">
        <dgm:presLayoutVars>
          <dgm:chMax val="0"/>
          <dgm:chPref val="0"/>
        </dgm:presLayoutVars>
      </dgm:prSet>
      <dgm:spPr/>
    </dgm:pt>
    <dgm:pt modelId="{8B1A656F-EFDC-4E32-8280-47A184EF7112}" type="pres">
      <dgm:prSet presAssocID="{0106A5AF-95E5-4072-9DC1-27087AF55AEF}" presName="sibTrans" presStyleCnt="0"/>
      <dgm:spPr/>
    </dgm:pt>
    <dgm:pt modelId="{19576C67-DD45-4791-B29E-F16E55CAA2F9}" type="pres">
      <dgm:prSet presAssocID="{2E3A5026-DC32-470F-A381-9C32A137F7DD}" presName="compNode" presStyleCnt="0"/>
      <dgm:spPr/>
    </dgm:pt>
    <dgm:pt modelId="{ED801BD5-8F25-45D7-91DF-66460C22972E}" type="pres">
      <dgm:prSet presAssocID="{2E3A5026-DC32-470F-A381-9C32A137F7DD}" presName="bgRect" presStyleLbl="bgShp" presStyleIdx="3" presStyleCnt="7"/>
      <dgm:spPr/>
    </dgm:pt>
    <dgm:pt modelId="{54FCD568-8F93-418B-B724-E4E6B28DCEE6}" type="pres">
      <dgm:prSet presAssocID="{2E3A5026-DC32-470F-A381-9C32A137F7D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4B661F7D-78C5-4D3E-B901-057870824C6A}" type="pres">
      <dgm:prSet presAssocID="{2E3A5026-DC32-470F-A381-9C32A137F7DD}" presName="spaceRect" presStyleCnt="0"/>
      <dgm:spPr/>
    </dgm:pt>
    <dgm:pt modelId="{C25A1512-D3DD-4B0F-96C9-316C7AE552A5}" type="pres">
      <dgm:prSet presAssocID="{2E3A5026-DC32-470F-A381-9C32A137F7DD}" presName="parTx" presStyleLbl="revTx" presStyleIdx="3" presStyleCnt="7">
        <dgm:presLayoutVars>
          <dgm:chMax val="0"/>
          <dgm:chPref val="0"/>
        </dgm:presLayoutVars>
      </dgm:prSet>
      <dgm:spPr/>
    </dgm:pt>
    <dgm:pt modelId="{0003CC63-20EA-46A7-A1B0-EF32E49D45F9}" type="pres">
      <dgm:prSet presAssocID="{C64621B1-DA9D-4152-8D92-A1A9B04E724D}" presName="sibTrans" presStyleCnt="0"/>
      <dgm:spPr/>
    </dgm:pt>
    <dgm:pt modelId="{812877C1-1112-4588-8844-A697013FBD1D}" type="pres">
      <dgm:prSet presAssocID="{E93A80D2-C273-42E8-A19D-5755AA0ACD55}" presName="compNode" presStyleCnt="0"/>
      <dgm:spPr/>
    </dgm:pt>
    <dgm:pt modelId="{DE28AD0B-442F-48B6-AE1E-7A9351B2E86A}" type="pres">
      <dgm:prSet presAssocID="{E93A80D2-C273-42E8-A19D-5755AA0ACD55}" presName="bgRect" presStyleLbl="bgShp" presStyleIdx="4" presStyleCnt="7"/>
      <dgm:spPr/>
    </dgm:pt>
    <dgm:pt modelId="{CE530456-9942-4983-97DE-2C2BBEC13409}" type="pres">
      <dgm:prSet presAssocID="{E93A80D2-C273-42E8-A19D-5755AA0ACD5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53700EEB-15E0-4A78-A394-16327DA71285}" type="pres">
      <dgm:prSet presAssocID="{E93A80D2-C273-42E8-A19D-5755AA0ACD55}" presName="spaceRect" presStyleCnt="0"/>
      <dgm:spPr/>
    </dgm:pt>
    <dgm:pt modelId="{8B95875E-0BB1-4411-B727-CEB4BADE1B82}" type="pres">
      <dgm:prSet presAssocID="{E93A80D2-C273-42E8-A19D-5755AA0ACD55}" presName="parTx" presStyleLbl="revTx" presStyleIdx="4" presStyleCnt="7">
        <dgm:presLayoutVars>
          <dgm:chMax val="0"/>
          <dgm:chPref val="0"/>
        </dgm:presLayoutVars>
      </dgm:prSet>
      <dgm:spPr/>
    </dgm:pt>
    <dgm:pt modelId="{2DF89635-DEAC-429D-926D-E5EC66E33C0E}" type="pres">
      <dgm:prSet presAssocID="{C4150CB1-1BD6-4748-BDBF-75CF0CC48D69}" presName="sibTrans" presStyleCnt="0"/>
      <dgm:spPr/>
    </dgm:pt>
    <dgm:pt modelId="{F9E760D0-900C-4D99-B172-1274CEFFEE8E}" type="pres">
      <dgm:prSet presAssocID="{641D55D2-3AB0-44C3-89CD-B44C1F27B5E9}" presName="compNode" presStyleCnt="0"/>
      <dgm:spPr/>
    </dgm:pt>
    <dgm:pt modelId="{55703739-4AD3-47B7-8DAE-E4A6FE38977D}" type="pres">
      <dgm:prSet presAssocID="{641D55D2-3AB0-44C3-89CD-B44C1F27B5E9}" presName="bgRect" presStyleLbl="bgShp" presStyleIdx="5" presStyleCnt="7"/>
      <dgm:spPr/>
    </dgm:pt>
    <dgm:pt modelId="{E50B1728-1DE0-4D62-92D4-3AD59B99CB66}" type="pres">
      <dgm:prSet presAssocID="{641D55D2-3AB0-44C3-89CD-B44C1F27B5E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EDA9C242-44AD-4BF1-AC06-39FAE29C32DF}" type="pres">
      <dgm:prSet presAssocID="{641D55D2-3AB0-44C3-89CD-B44C1F27B5E9}" presName="spaceRect" presStyleCnt="0"/>
      <dgm:spPr/>
    </dgm:pt>
    <dgm:pt modelId="{24E0FA6A-4101-49F3-BF1B-FA2189D69FA8}" type="pres">
      <dgm:prSet presAssocID="{641D55D2-3AB0-44C3-89CD-B44C1F27B5E9}" presName="parTx" presStyleLbl="revTx" presStyleIdx="5" presStyleCnt="7">
        <dgm:presLayoutVars>
          <dgm:chMax val="0"/>
          <dgm:chPref val="0"/>
        </dgm:presLayoutVars>
      </dgm:prSet>
      <dgm:spPr/>
    </dgm:pt>
    <dgm:pt modelId="{D0E5C12F-650F-49FA-8CD9-E4DE2D9275EC}" type="pres">
      <dgm:prSet presAssocID="{AAA954A2-4216-40C6-B01F-D265CC8A327D}" presName="sibTrans" presStyleCnt="0"/>
      <dgm:spPr/>
    </dgm:pt>
    <dgm:pt modelId="{B6B90274-D452-4F61-A451-74A3B1A3FFA1}" type="pres">
      <dgm:prSet presAssocID="{5F0758DA-0ABD-484D-8D6F-1A0D9777F550}" presName="compNode" presStyleCnt="0"/>
      <dgm:spPr/>
    </dgm:pt>
    <dgm:pt modelId="{929BD56D-9FA8-46DF-9B76-A3D12DF37D04}" type="pres">
      <dgm:prSet presAssocID="{5F0758DA-0ABD-484D-8D6F-1A0D9777F550}" presName="bgRect" presStyleLbl="bgShp" presStyleIdx="6" presStyleCnt="7"/>
      <dgm:spPr/>
    </dgm:pt>
    <dgm:pt modelId="{9FF39760-F62E-4161-B9E5-2FF609265876}" type="pres">
      <dgm:prSet presAssocID="{5F0758DA-0ABD-484D-8D6F-1A0D9777F55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79489D69-5824-4B0B-87AC-C91630ACEE9A}" type="pres">
      <dgm:prSet presAssocID="{5F0758DA-0ABD-484D-8D6F-1A0D9777F550}" presName="spaceRect" presStyleCnt="0"/>
      <dgm:spPr/>
    </dgm:pt>
    <dgm:pt modelId="{B48F97FA-221F-4E12-B80B-34FCC63A38C7}" type="pres">
      <dgm:prSet presAssocID="{5F0758DA-0ABD-484D-8D6F-1A0D9777F55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1117B1A-5C55-486F-B49F-A0A208A3D542}" type="presOf" srcId="{2E3A5026-DC32-470F-A381-9C32A137F7DD}" destId="{C25A1512-D3DD-4B0F-96C9-316C7AE552A5}" srcOrd="0" destOrd="0" presId="urn:microsoft.com/office/officeart/2018/2/layout/IconVerticalSolidList"/>
    <dgm:cxn modelId="{7D086526-DF45-4239-A8DF-FDFC281B76B0}" srcId="{410BEC03-1678-415B-B216-3C690F57D932}" destId="{4CDD3A88-9DA8-44AA-811D-12479351F282}" srcOrd="0" destOrd="0" parTransId="{32761AF3-906A-4FE3-B076-BF475099BA0F}" sibTransId="{C6ADEB95-27D0-4B3A-841E-F23B0AE76DC6}"/>
    <dgm:cxn modelId="{A70FAE5E-3C3A-4EFE-BAAC-B23F5570F9A6}" srcId="{410BEC03-1678-415B-B216-3C690F57D932}" destId="{2E3A5026-DC32-470F-A381-9C32A137F7DD}" srcOrd="3" destOrd="0" parTransId="{8DD3F0EE-4B3D-4BB8-A2D5-54FDE2C51232}" sibTransId="{C64621B1-DA9D-4152-8D92-A1A9B04E724D}"/>
    <dgm:cxn modelId="{5DE24141-F65F-4390-97E7-A9960BEC8968}" type="presOf" srcId="{4CDD3A88-9DA8-44AA-811D-12479351F282}" destId="{AD885A25-AE0B-44B3-AF7D-9D1F4C42490C}" srcOrd="0" destOrd="0" presId="urn:microsoft.com/office/officeart/2018/2/layout/IconVerticalSolidList"/>
    <dgm:cxn modelId="{E5271950-C2E6-424B-A425-2A0F17FBC81D}" srcId="{410BEC03-1678-415B-B216-3C690F57D932}" destId="{641D55D2-3AB0-44C3-89CD-B44C1F27B5E9}" srcOrd="5" destOrd="0" parTransId="{4FC7FFAD-218A-4A59-AFF5-293474422CB6}" sibTransId="{AAA954A2-4216-40C6-B01F-D265CC8A327D}"/>
    <dgm:cxn modelId="{FA293C51-8363-4FCC-91D5-A4E141213C33}" type="presOf" srcId="{410BEC03-1678-415B-B216-3C690F57D932}" destId="{0D86A3A4-A62F-41A0-810F-C8C73AA62447}" srcOrd="0" destOrd="0" presId="urn:microsoft.com/office/officeart/2018/2/layout/IconVerticalSolidList"/>
    <dgm:cxn modelId="{9F3F8554-2290-41A7-9968-B0D3A6B1190D}" type="presOf" srcId="{EDA19BD6-922F-4968-8A4A-CB3AA262A226}" destId="{CF68505F-C79A-4E74-8D4B-536249BDDD9F}" srcOrd="0" destOrd="0" presId="urn:microsoft.com/office/officeart/2018/2/layout/IconVerticalSolidList"/>
    <dgm:cxn modelId="{940A9A7D-DF31-4021-8853-67F6D35C6607}" type="presOf" srcId="{641D55D2-3AB0-44C3-89CD-B44C1F27B5E9}" destId="{24E0FA6A-4101-49F3-BF1B-FA2189D69FA8}" srcOrd="0" destOrd="0" presId="urn:microsoft.com/office/officeart/2018/2/layout/IconVerticalSolidList"/>
    <dgm:cxn modelId="{9826E484-A45C-4DD5-99EB-A5432EB55211}" srcId="{410BEC03-1678-415B-B216-3C690F57D932}" destId="{37CC801C-8D3F-4A27-82A0-35EED6A65885}" srcOrd="1" destOrd="0" parTransId="{38AA23F8-E3AA-4432-ACA3-C999F914AE3D}" sibTransId="{DE59E12A-B8B8-4F92-97C8-2B42D85136AC}"/>
    <dgm:cxn modelId="{CC59668F-07E0-4A48-A34D-CBFF92481AC9}" srcId="{410BEC03-1678-415B-B216-3C690F57D932}" destId="{EDA19BD6-922F-4968-8A4A-CB3AA262A226}" srcOrd="2" destOrd="0" parTransId="{6566C4AA-F619-485E-827A-C2E5A4FDAE17}" sibTransId="{0106A5AF-95E5-4072-9DC1-27087AF55AEF}"/>
    <dgm:cxn modelId="{44E86BAB-2FB4-439F-8C9B-D07CC1B5F94F}" srcId="{410BEC03-1678-415B-B216-3C690F57D932}" destId="{5F0758DA-0ABD-484D-8D6F-1A0D9777F550}" srcOrd="6" destOrd="0" parTransId="{7492EA3E-FC0B-4E4E-98E0-42D6730C4223}" sibTransId="{A09494FD-9649-499A-A9A2-F72B161CC040}"/>
    <dgm:cxn modelId="{B7B9A6B4-16CA-4DBF-A408-7338C0FD8E77}" type="presOf" srcId="{5F0758DA-0ABD-484D-8D6F-1A0D9777F550}" destId="{B48F97FA-221F-4E12-B80B-34FCC63A38C7}" srcOrd="0" destOrd="0" presId="urn:microsoft.com/office/officeart/2018/2/layout/IconVerticalSolidList"/>
    <dgm:cxn modelId="{646914E2-C778-482F-9557-72066E5DACF8}" srcId="{410BEC03-1678-415B-B216-3C690F57D932}" destId="{E93A80D2-C273-42E8-A19D-5755AA0ACD55}" srcOrd="4" destOrd="0" parTransId="{AA364C21-03F1-4E9D-9CA0-3D8B17A1C93D}" sibTransId="{C4150CB1-1BD6-4748-BDBF-75CF0CC48D69}"/>
    <dgm:cxn modelId="{DB823FF2-4055-43DC-A2CD-99397B6066B2}" type="presOf" srcId="{37CC801C-8D3F-4A27-82A0-35EED6A65885}" destId="{48FF7528-E9D4-4778-AB45-F681B4B7D1EB}" srcOrd="0" destOrd="0" presId="urn:microsoft.com/office/officeart/2018/2/layout/IconVerticalSolidList"/>
    <dgm:cxn modelId="{99CCB6F5-51F3-49FE-A98E-69456194A87B}" type="presOf" srcId="{E93A80D2-C273-42E8-A19D-5755AA0ACD55}" destId="{8B95875E-0BB1-4411-B727-CEB4BADE1B82}" srcOrd="0" destOrd="0" presId="urn:microsoft.com/office/officeart/2018/2/layout/IconVerticalSolidList"/>
    <dgm:cxn modelId="{A26CD49C-667A-4076-A424-00F785F3A8B1}" type="presParOf" srcId="{0D86A3A4-A62F-41A0-810F-C8C73AA62447}" destId="{99ABBE23-B2F6-4E46-B11F-06C42684920F}" srcOrd="0" destOrd="0" presId="urn:microsoft.com/office/officeart/2018/2/layout/IconVerticalSolidList"/>
    <dgm:cxn modelId="{CA6E771B-BB2E-4E1F-9E81-B284209E7540}" type="presParOf" srcId="{99ABBE23-B2F6-4E46-B11F-06C42684920F}" destId="{5F838A9B-0EF9-4326-A68A-AA7A6FB4A696}" srcOrd="0" destOrd="0" presId="urn:microsoft.com/office/officeart/2018/2/layout/IconVerticalSolidList"/>
    <dgm:cxn modelId="{51261FCD-8F9D-44BD-85D2-865FCB7CCD06}" type="presParOf" srcId="{99ABBE23-B2F6-4E46-B11F-06C42684920F}" destId="{17D3B690-6B66-47B0-BFCA-E0EA33C16D16}" srcOrd="1" destOrd="0" presId="urn:microsoft.com/office/officeart/2018/2/layout/IconVerticalSolidList"/>
    <dgm:cxn modelId="{26C8D836-953F-450D-B2DB-C130CAB4E55D}" type="presParOf" srcId="{99ABBE23-B2F6-4E46-B11F-06C42684920F}" destId="{8BA928AE-8AD7-41A9-8572-1712DFC2CC6D}" srcOrd="2" destOrd="0" presId="urn:microsoft.com/office/officeart/2018/2/layout/IconVerticalSolidList"/>
    <dgm:cxn modelId="{B9482DBF-4EDB-4D48-8B97-CCB9D0035A92}" type="presParOf" srcId="{99ABBE23-B2F6-4E46-B11F-06C42684920F}" destId="{AD885A25-AE0B-44B3-AF7D-9D1F4C42490C}" srcOrd="3" destOrd="0" presId="urn:microsoft.com/office/officeart/2018/2/layout/IconVerticalSolidList"/>
    <dgm:cxn modelId="{771AB6AF-2852-43CA-BF33-49FBAD3210E8}" type="presParOf" srcId="{0D86A3A4-A62F-41A0-810F-C8C73AA62447}" destId="{7A47EA29-246F-4B1E-943A-AA48A9BAC83A}" srcOrd="1" destOrd="0" presId="urn:microsoft.com/office/officeart/2018/2/layout/IconVerticalSolidList"/>
    <dgm:cxn modelId="{88D46EBA-80FD-4C10-855C-C14BEBDD085F}" type="presParOf" srcId="{0D86A3A4-A62F-41A0-810F-C8C73AA62447}" destId="{E9BE098A-628A-4308-AEF2-7DC2CDD25B40}" srcOrd="2" destOrd="0" presId="urn:microsoft.com/office/officeart/2018/2/layout/IconVerticalSolidList"/>
    <dgm:cxn modelId="{0B19B594-8466-4573-8E0F-2D870C615E37}" type="presParOf" srcId="{E9BE098A-628A-4308-AEF2-7DC2CDD25B40}" destId="{C79F2D91-81E6-4CAA-AA46-5B06C471A130}" srcOrd="0" destOrd="0" presId="urn:microsoft.com/office/officeart/2018/2/layout/IconVerticalSolidList"/>
    <dgm:cxn modelId="{6B4C9BC3-0170-4BE2-B33A-47E047A1F63B}" type="presParOf" srcId="{E9BE098A-628A-4308-AEF2-7DC2CDD25B40}" destId="{AA627845-C893-48AF-82D3-3CBE7FF9DE01}" srcOrd="1" destOrd="0" presId="urn:microsoft.com/office/officeart/2018/2/layout/IconVerticalSolidList"/>
    <dgm:cxn modelId="{01453A76-C6B8-4E40-AF08-DCB2C1D3C99E}" type="presParOf" srcId="{E9BE098A-628A-4308-AEF2-7DC2CDD25B40}" destId="{87D2DC2D-7A44-446B-8DAC-8958CFFCF59D}" srcOrd="2" destOrd="0" presId="urn:microsoft.com/office/officeart/2018/2/layout/IconVerticalSolidList"/>
    <dgm:cxn modelId="{EBEC44E5-2677-45D9-868E-D2A445706AC4}" type="presParOf" srcId="{E9BE098A-628A-4308-AEF2-7DC2CDD25B40}" destId="{48FF7528-E9D4-4778-AB45-F681B4B7D1EB}" srcOrd="3" destOrd="0" presId="urn:microsoft.com/office/officeart/2018/2/layout/IconVerticalSolidList"/>
    <dgm:cxn modelId="{4935D294-259C-4E7B-AE3B-80174DD4EC36}" type="presParOf" srcId="{0D86A3A4-A62F-41A0-810F-C8C73AA62447}" destId="{D32F49DC-B73E-44B5-AF49-1604E00F8E31}" srcOrd="3" destOrd="0" presId="urn:microsoft.com/office/officeart/2018/2/layout/IconVerticalSolidList"/>
    <dgm:cxn modelId="{FDD89C1B-79C2-4690-ABDA-81D7DAA8AF1D}" type="presParOf" srcId="{0D86A3A4-A62F-41A0-810F-C8C73AA62447}" destId="{2E9D3961-4244-4D21-9202-745F1952BDE9}" srcOrd="4" destOrd="0" presId="urn:microsoft.com/office/officeart/2018/2/layout/IconVerticalSolidList"/>
    <dgm:cxn modelId="{F59C4038-827D-4DB1-9D32-1429CE9DBDE4}" type="presParOf" srcId="{2E9D3961-4244-4D21-9202-745F1952BDE9}" destId="{E8190796-B216-4A90-B765-4D57392EFE98}" srcOrd="0" destOrd="0" presId="urn:microsoft.com/office/officeart/2018/2/layout/IconVerticalSolidList"/>
    <dgm:cxn modelId="{94BD72C9-2B68-433C-A794-71B94E32B09A}" type="presParOf" srcId="{2E9D3961-4244-4D21-9202-745F1952BDE9}" destId="{A3DDFE23-FC7A-4100-95DD-9A0FB8074B18}" srcOrd="1" destOrd="0" presId="urn:microsoft.com/office/officeart/2018/2/layout/IconVerticalSolidList"/>
    <dgm:cxn modelId="{8C213110-95C9-4CA8-B33A-8797D098D7BA}" type="presParOf" srcId="{2E9D3961-4244-4D21-9202-745F1952BDE9}" destId="{B5E7088F-87DE-4CD4-AA11-379C44775A6D}" srcOrd="2" destOrd="0" presId="urn:microsoft.com/office/officeart/2018/2/layout/IconVerticalSolidList"/>
    <dgm:cxn modelId="{79F63280-240C-451F-AC36-05C06AA41636}" type="presParOf" srcId="{2E9D3961-4244-4D21-9202-745F1952BDE9}" destId="{CF68505F-C79A-4E74-8D4B-536249BDDD9F}" srcOrd="3" destOrd="0" presId="urn:microsoft.com/office/officeart/2018/2/layout/IconVerticalSolidList"/>
    <dgm:cxn modelId="{18AF8ABB-4F28-443D-87A2-EE9102C70F7F}" type="presParOf" srcId="{0D86A3A4-A62F-41A0-810F-C8C73AA62447}" destId="{8B1A656F-EFDC-4E32-8280-47A184EF7112}" srcOrd="5" destOrd="0" presId="urn:microsoft.com/office/officeart/2018/2/layout/IconVerticalSolidList"/>
    <dgm:cxn modelId="{98A8C34E-5A03-4778-A2D0-15F8FFA3CB8A}" type="presParOf" srcId="{0D86A3A4-A62F-41A0-810F-C8C73AA62447}" destId="{19576C67-DD45-4791-B29E-F16E55CAA2F9}" srcOrd="6" destOrd="0" presId="urn:microsoft.com/office/officeart/2018/2/layout/IconVerticalSolidList"/>
    <dgm:cxn modelId="{66AFA6B1-8A4B-4EFB-B337-273887ECB4F2}" type="presParOf" srcId="{19576C67-DD45-4791-B29E-F16E55CAA2F9}" destId="{ED801BD5-8F25-45D7-91DF-66460C22972E}" srcOrd="0" destOrd="0" presId="urn:microsoft.com/office/officeart/2018/2/layout/IconVerticalSolidList"/>
    <dgm:cxn modelId="{E6FD722C-2718-4066-9B68-4FFBE04DDC20}" type="presParOf" srcId="{19576C67-DD45-4791-B29E-F16E55CAA2F9}" destId="{54FCD568-8F93-418B-B724-E4E6B28DCEE6}" srcOrd="1" destOrd="0" presId="urn:microsoft.com/office/officeart/2018/2/layout/IconVerticalSolidList"/>
    <dgm:cxn modelId="{826C7A37-C8D8-4D2B-A941-F9A8235CAEAB}" type="presParOf" srcId="{19576C67-DD45-4791-B29E-F16E55CAA2F9}" destId="{4B661F7D-78C5-4D3E-B901-057870824C6A}" srcOrd="2" destOrd="0" presId="urn:microsoft.com/office/officeart/2018/2/layout/IconVerticalSolidList"/>
    <dgm:cxn modelId="{69518EE4-0746-4F62-8667-2B07A499F735}" type="presParOf" srcId="{19576C67-DD45-4791-B29E-F16E55CAA2F9}" destId="{C25A1512-D3DD-4B0F-96C9-316C7AE552A5}" srcOrd="3" destOrd="0" presId="urn:microsoft.com/office/officeart/2018/2/layout/IconVerticalSolidList"/>
    <dgm:cxn modelId="{B37AB680-1848-4E03-BF02-70F255398E9B}" type="presParOf" srcId="{0D86A3A4-A62F-41A0-810F-C8C73AA62447}" destId="{0003CC63-20EA-46A7-A1B0-EF32E49D45F9}" srcOrd="7" destOrd="0" presId="urn:microsoft.com/office/officeart/2018/2/layout/IconVerticalSolidList"/>
    <dgm:cxn modelId="{AA431B4C-25E7-4743-93FD-EB74EBD70A51}" type="presParOf" srcId="{0D86A3A4-A62F-41A0-810F-C8C73AA62447}" destId="{812877C1-1112-4588-8844-A697013FBD1D}" srcOrd="8" destOrd="0" presId="urn:microsoft.com/office/officeart/2018/2/layout/IconVerticalSolidList"/>
    <dgm:cxn modelId="{DC7F12DE-A2D6-4775-93F0-BB0A66C5BF26}" type="presParOf" srcId="{812877C1-1112-4588-8844-A697013FBD1D}" destId="{DE28AD0B-442F-48B6-AE1E-7A9351B2E86A}" srcOrd="0" destOrd="0" presId="urn:microsoft.com/office/officeart/2018/2/layout/IconVerticalSolidList"/>
    <dgm:cxn modelId="{EC91C30C-AE80-4D75-B60F-654215356646}" type="presParOf" srcId="{812877C1-1112-4588-8844-A697013FBD1D}" destId="{CE530456-9942-4983-97DE-2C2BBEC13409}" srcOrd="1" destOrd="0" presId="urn:microsoft.com/office/officeart/2018/2/layout/IconVerticalSolidList"/>
    <dgm:cxn modelId="{CE5B80E6-894D-4FC8-BFD9-7E0F8B663DB5}" type="presParOf" srcId="{812877C1-1112-4588-8844-A697013FBD1D}" destId="{53700EEB-15E0-4A78-A394-16327DA71285}" srcOrd="2" destOrd="0" presId="urn:microsoft.com/office/officeart/2018/2/layout/IconVerticalSolidList"/>
    <dgm:cxn modelId="{DD0CFD8D-B3B1-4AC1-BA1E-15634D1FA2B7}" type="presParOf" srcId="{812877C1-1112-4588-8844-A697013FBD1D}" destId="{8B95875E-0BB1-4411-B727-CEB4BADE1B82}" srcOrd="3" destOrd="0" presId="urn:microsoft.com/office/officeart/2018/2/layout/IconVerticalSolidList"/>
    <dgm:cxn modelId="{9E78BB2D-27BD-4A21-A5E2-C8B0331959EB}" type="presParOf" srcId="{0D86A3A4-A62F-41A0-810F-C8C73AA62447}" destId="{2DF89635-DEAC-429D-926D-E5EC66E33C0E}" srcOrd="9" destOrd="0" presId="urn:microsoft.com/office/officeart/2018/2/layout/IconVerticalSolidList"/>
    <dgm:cxn modelId="{DE2D7602-A1EF-4326-9A9C-8F43A55C8801}" type="presParOf" srcId="{0D86A3A4-A62F-41A0-810F-C8C73AA62447}" destId="{F9E760D0-900C-4D99-B172-1274CEFFEE8E}" srcOrd="10" destOrd="0" presId="urn:microsoft.com/office/officeart/2018/2/layout/IconVerticalSolidList"/>
    <dgm:cxn modelId="{D4D31341-7DB4-440F-B65A-2D52779D2A6C}" type="presParOf" srcId="{F9E760D0-900C-4D99-B172-1274CEFFEE8E}" destId="{55703739-4AD3-47B7-8DAE-E4A6FE38977D}" srcOrd="0" destOrd="0" presId="urn:microsoft.com/office/officeart/2018/2/layout/IconVerticalSolidList"/>
    <dgm:cxn modelId="{27C23062-58FC-4584-BAC1-5279E9A81A94}" type="presParOf" srcId="{F9E760D0-900C-4D99-B172-1274CEFFEE8E}" destId="{E50B1728-1DE0-4D62-92D4-3AD59B99CB66}" srcOrd="1" destOrd="0" presId="urn:microsoft.com/office/officeart/2018/2/layout/IconVerticalSolidList"/>
    <dgm:cxn modelId="{2C66E7C9-8C94-43B5-A008-96E9D57AD84A}" type="presParOf" srcId="{F9E760D0-900C-4D99-B172-1274CEFFEE8E}" destId="{EDA9C242-44AD-4BF1-AC06-39FAE29C32DF}" srcOrd="2" destOrd="0" presId="urn:microsoft.com/office/officeart/2018/2/layout/IconVerticalSolidList"/>
    <dgm:cxn modelId="{F6BCD522-5D37-4AC7-8092-821425AB99E3}" type="presParOf" srcId="{F9E760D0-900C-4D99-B172-1274CEFFEE8E}" destId="{24E0FA6A-4101-49F3-BF1B-FA2189D69FA8}" srcOrd="3" destOrd="0" presId="urn:microsoft.com/office/officeart/2018/2/layout/IconVerticalSolidList"/>
    <dgm:cxn modelId="{3890166D-949C-4461-A584-68B7C85E46F2}" type="presParOf" srcId="{0D86A3A4-A62F-41A0-810F-C8C73AA62447}" destId="{D0E5C12F-650F-49FA-8CD9-E4DE2D9275EC}" srcOrd="11" destOrd="0" presId="urn:microsoft.com/office/officeart/2018/2/layout/IconVerticalSolidList"/>
    <dgm:cxn modelId="{C75B4975-3F72-465C-86F4-1253122D36DC}" type="presParOf" srcId="{0D86A3A4-A62F-41A0-810F-C8C73AA62447}" destId="{B6B90274-D452-4F61-A451-74A3B1A3FFA1}" srcOrd="12" destOrd="0" presId="urn:microsoft.com/office/officeart/2018/2/layout/IconVerticalSolidList"/>
    <dgm:cxn modelId="{EDB4C66B-8B2F-49C6-95C3-274512CAEBDE}" type="presParOf" srcId="{B6B90274-D452-4F61-A451-74A3B1A3FFA1}" destId="{929BD56D-9FA8-46DF-9B76-A3D12DF37D04}" srcOrd="0" destOrd="0" presId="urn:microsoft.com/office/officeart/2018/2/layout/IconVerticalSolidList"/>
    <dgm:cxn modelId="{22997020-8593-4831-B411-A4EDCFFAD45E}" type="presParOf" srcId="{B6B90274-D452-4F61-A451-74A3B1A3FFA1}" destId="{9FF39760-F62E-4161-B9E5-2FF609265876}" srcOrd="1" destOrd="0" presId="urn:microsoft.com/office/officeart/2018/2/layout/IconVerticalSolidList"/>
    <dgm:cxn modelId="{A673CD9C-2CA1-4C8D-AB07-43BF59D7E797}" type="presParOf" srcId="{B6B90274-D452-4F61-A451-74A3B1A3FFA1}" destId="{79489D69-5824-4B0B-87AC-C91630ACEE9A}" srcOrd="2" destOrd="0" presId="urn:microsoft.com/office/officeart/2018/2/layout/IconVerticalSolidList"/>
    <dgm:cxn modelId="{A6A3FFB7-31E2-458C-AA97-AEDB7911E6AC}" type="presParOf" srcId="{B6B90274-D452-4F61-A451-74A3B1A3FFA1}" destId="{B48F97FA-221F-4E12-B80B-34FCC63A38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44483-2CFB-4F8C-8BBE-E26CB31B0B7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BED462A-4C49-45F9-96BA-12E17489CB5E}">
      <dgm:prSet/>
      <dgm:spPr/>
      <dgm:t>
        <a:bodyPr/>
        <a:lstStyle/>
        <a:p>
          <a:r>
            <a:rPr lang="cs-CZ" dirty="0"/>
            <a:t>udržení kloubní pohyblivosti</a:t>
          </a:r>
          <a:endParaRPr lang="en-US" dirty="0"/>
        </a:p>
      </dgm:t>
    </dgm:pt>
    <dgm:pt modelId="{7777EF99-180A-47C5-B0A4-F79284F8F185}" type="parTrans" cxnId="{D9F91B2D-0E84-452F-9DEC-CB73C69F1A14}">
      <dgm:prSet/>
      <dgm:spPr/>
      <dgm:t>
        <a:bodyPr/>
        <a:lstStyle/>
        <a:p>
          <a:endParaRPr lang="en-US"/>
        </a:p>
      </dgm:t>
    </dgm:pt>
    <dgm:pt modelId="{DC0C0DFA-27B8-457E-A79E-DF8F72F75563}" type="sibTrans" cxnId="{D9F91B2D-0E84-452F-9DEC-CB73C69F1A14}">
      <dgm:prSet/>
      <dgm:spPr/>
      <dgm:t>
        <a:bodyPr/>
        <a:lstStyle/>
        <a:p>
          <a:endParaRPr lang="en-US"/>
        </a:p>
      </dgm:t>
    </dgm:pt>
    <dgm:pt modelId="{F424CF2B-3758-4580-A24C-5645162E778E}">
      <dgm:prSet/>
      <dgm:spPr/>
      <dgm:t>
        <a:bodyPr/>
        <a:lstStyle/>
        <a:p>
          <a:r>
            <a:rPr lang="cs-CZ" dirty="0">
              <a:latin typeface="Century Gothic"/>
            </a:rPr>
            <a:t>udržení</a:t>
          </a:r>
          <a:r>
            <a:rPr lang="cs-CZ" dirty="0"/>
            <a:t> fyzické a psychické kondice</a:t>
          </a:r>
          <a:endParaRPr lang="en-US" dirty="0"/>
        </a:p>
      </dgm:t>
    </dgm:pt>
    <dgm:pt modelId="{E112490F-4D25-4E74-A6C4-A1F253BD6D59}" type="parTrans" cxnId="{A2921FB3-AEE8-40F2-BA92-FDF52CFAB9EA}">
      <dgm:prSet/>
      <dgm:spPr/>
      <dgm:t>
        <a:bodyPr/>
        <a:lstStyle/>
        <a:p>
          <a:endParaRPr lang="en-US"/>
        </a:p>
      </dgm:t>
    </dgm:pt>
    <dgm:pt modelId="{8F5551B4-4A74-4705-9E60-6F59D5B941DC}" type="sibTrans" cxnId="{A2921FB3-AEE8-40F2-BA92-FDF52CFAB9EA}">
      <dgm:prSet/>
      <dgm:spPr/>
      <dgm:t>
        <a:bodyPr/>
        <a:lstStyle/>
        <a:p>
          <a:endParaRPr lang="en-US"/>
        </a:p>
      </dgm:t>
    </dgm:pt>
    <dgm:pt modelId="{0CF3A389-B747-4730-ABFA-8071C2FD7FC0}">
      <dgm:prSet/>
      <dgm:spPr/>
      <dgm:t>
        <a:bodyPr/>
        <a:lstStyle/>
        <a:p>
          <a:r>
            <a:rPr lang="cs-CZ" dirty="0">
              <a:latin typeface="Century Gothic"/>
            </a:rPr>
            <a:t>zachování</a:t>
          </a:r>
          <a:r>
            <a:rPr lang="cs-CZ" dirty="0"/>
            <a:t> pracovní schopnosti a nezávislosti</a:t>
          </a:r>
          <a:endParaRPr lang="en-US" dirty="0"/>
        </a:p>
      </dgm:t>
    </dgm:pt>
    <dgm:pt modelId="{F70366DC-4B2F-4FF4-A472-C68CFE66E781}" type="parTrans" cxnId="{627747E4-8B87-49F3-A931-560E72BDAE25}">
      <dgm:prSet/>
      <dgm:spPr/>
      <dgm:t>
        <a:bodyPr/>
        <a:lstStyle/>
        <a:p>
          <a:endParaRPr lang="en-US"/>
        </a:p>
      </dgm:t>
    </dgm:pt>
    <dgm:pt modelId="{1609A6DE-D999-4138-B5A9-82D34483AF7A}" type="sibTrans" cxnId="{627747E4-8B87-49F3-A931-560E72BDAE25}">
      <dgm:prSet/>
      <dgm:spPr/>
      <dgm:t>
        <a:bodyPr/>
        <a:lstStyle/>
        <a:p>
          <a:endParaRPr lang="en-US"/>
        </a:p>
      </dgm:t>
    </dgm:pt>
    <dgm:pt modelId="{48401CEB-CFC2-43C0-9320-E66B5FDBDE6A}">
      <dgm:prSet phldr="0"/>
      <dgm:spPr/>
      <dgm:t>
        <a:bodyPr/>
        <a:lstStyle/>
        <a:p>
          <a:pPr rtl="0"/>
          <a:r>
            <a:rPr lang="cs-CZ" b="1" dirty="0">
              <a:latin typeface="Century Gothic"/>
            </a:rPr>
            <a:t>ROZDĚLENÍ REVMATOLOGICKÝCH ONEMOCNĚNÍ:</a:t>
          </a:r>
          <a:endParaRPr lang="cs-CZ" dirty="0"/>
        </a:p>
      </dgm:t>
    </dgm:pt>
    <dgm:pt modelId="{6FF647B6-4B4A-4CDF-8142-DBC3C6907655}" type="parTrans" cxnId="{D2945BB2-098E-4BD6-9D0C-2A31DBA847E7}">
      <dgm:prSet/>
      <dgm:spPr/>
      <dgm:t>
        <a:bodyPr/>
        <a:lstStyle/>
        <a:p>
          <a:endParaRPr lang="en-US"/>
        </a:p>
      </dgm:t>
    </dgm:pt>
    <dgm:pt modelId="{7B71F051-B17B-4A7D-A534-DC539DCF784D}" type="sibTrans" cxnId="{D2945BB2-098E-4BD6-9D0C-2A31DBA847E7}">
      <dgm:prSet/>
      <dgm:spPr/>
      <dgm:t>
        <a:bodyPr/>
        <a:lstStyle/>
        <a:p>
          <a:endParaRPr lang="en-US"/>
        </a:p>
      </dgm:t>
    </dgm:pt>
    <dgm:pt modelId="{9F64F810-9540-4C3F-B1BE-FC321CF69B27}">
      <dgm:prSet/>
      <dgm:spPr/>
      <dgm:t>
        <a:bodyPr/>
        <a:lstStyle/>
        <a:p>
          <a:pPr rtl="0"/>
          <a:r>
            <a:rPr lang="cs-CZ" dirty="0"/>
            <a:t>zánětlivá revmatická onemocnění</a:t>
          </a:r>
          <a:r>
            <a:rPr lang="cs-CZ" dirty="0">
              <a:latin typeface="Century Gothic"/>
            </a:rPr>
            <a:t> </a:t>
          </a:r>
          <a:endParaRPr lang="en-US">
            <a:latin typeface="Century Gothic"/>
          </a:endParaRPr>
        </a:p>
      </dgm:t>
    </dgm:pt>
    <dgm:pt modelId="{FA97F6B7-2EE0-44DE-93A8-10A67B78F0B7}" type="parTrans" cxnId="{B2117A98-ABD8-4213-ABDD-E0903AB42222}">
      <dgm:prSet/>
      <dgm:spPr/>
      <dgm:t>
        <a:bodyPr/>
        <a:lstStyle/>
        <a:p>
          <a:endParaRPr lang="en-US"/>
        </a:p>
      </dgm:t>
    </dgm:pt>
    <dgm:pt modelId="{9ABD362B-6591-4DFA-ADB4-DDC38012463D}" type="sibTrans" cxnId="{B2117A98-ABD8-4213-ABDD-E0903AB42222}">
      <dgm:prSet/>
      <dgm:spPr/>
      <dgm:t>
        <a:bodyPr/>
        <a:lstStyle/>
        <a:p>
          <a:endParaRPr lang="en-US"/>
        </a:p>
      </dgm:t>
    </dgm:pt>
    <dgm:pt modelId="{52DCD959-8D62-48AB-91CC-7558C6DC4CEA}">
      <dgm:prSet/>
      <dgm:spPr/>
      <dgm:t>
        <a:bodyPr/>
        <a:lstStyle/>
        <a:p>
          <a:pPr rtl="0"/>
          <a:r>
            <a:rPr lang="cs-CZ" dirty="0"/>
            <a:t>metabolické nemoci kloubů a páteře</a:t>
          </a:r>
          <a:r>
            <a:rPr lang="cs-CZ" dirty="0">
              <a:latin typeface="Century Gothic"/>
            </a:rPr>
            <a:t> </a:t>
          </a:r>
          <a:endParaRPr lang="en-US"/>
        </a:p>
      </dgm:t>
    </dgm:pt>
    <dgm:pt modelId="{A139E095-58C1-433A-A9E3-4C92D4423017}" type="parTrans" cxnId="{CD51FA1A-61F0-427A-AD40-8A225AD4453D}">
      <dgm:prSet/>
      <dgm:spPr/>
      <dgm:t>
        <a:bodyPr/>
        <a:lstStyle/>
        <a:p>
          <a:endParaRPr lang="en-US"/>
        </a:p>
      </dgm:t>
    </dgm:pt>
    <dgm:pt modelId="{0D1E813C-335B-47B8-A499-613F5312D6D2}" type="sibTrans" cxnId="{CD51FA1A-61F0-427A-AD40-8A225AD4453D}">
      <dgm:prSet/>
      <dgm:spPr/>
      <dgm:t>
        <a:bodyPr/>
        <a:lstStyle/>
        <a:p>
          <a:endParaRPr lang="en-US"/>
        </a:p>
      </dgm:t>
    </dgm:pt>
    <dgm:pt modelId="{69551F3E-641F-4A01-9E62-76B1312B593B}">
      <dgm:prSet/>
      <dgm:spPr/>
      <dgm:t>
        <a:bodyPr/>
        <a:lstStyle/>
        <a:p>
          <a:pPr rtl="0"/>
          <a:r>
            <a:rPr lang="cs-CZ" dirty="0"/>
            <a:t>degenerativní onemocnění kloubů</a:t>
          </a:r>
          <a:r>
            <a:rPr lang="cs-CZ" dirty="0">
              <a:latin typeface="Century Gothic"/>
            </a:rPr>
            <a:t> </a:t>
          </a:r>
          <a:endParaRPr lang="en-US"/>
        </a:p>
      </dgm:t>
    </dgm:pt>
    <dgm:pt modelId="{9EBA5400-E37F-47B9-A127-0CD058788760}" type="parTrans" cxnId="{815002F6-2707-4DB3-B900-16350A2C6406}">
      <dgm:prSet/>
      <dgm:spPr/>
      <dgm:t>
        <a:bodyPr/>
        <a:lstStyle/>
        <a:p>
          <a:endParaRPr lang="en-US"/>
        </a:p>
      </dgm:t>
    </dgm:pt>
    <dgm:pt modelId="{1841CE77-3DA1-42B6-8DF2-655134BFD81D}" type="sibTrans" cxnId="{815002F6-2707-4DB3-B900-16350A2C6406}">
      <dgm:prSet/>
      <dgm:spPr/>
      <dgm:t>
        <a:bodyPr/>
        <a:lstStyle/>
        <a:p>
          <a:endParaRPr lang="en-US"/>
        </a:p>
      </dgm:t>
    </dgm:pt>
    <dgm:pt modelId="{B0C4329D-99C8-4F02-9B30-93CE521CD226}">
      <dgm:prSet/>
      <dgm:spPr/>
      <dgm:t>
        <a:bodyPr/>
        <a:lstStyle/>
        <a:p>
          <a:r>
            <a:rPr lang="cs-CZ" dirty="0" err="1"/>
            <a:t>mimokloubní</a:t>
          </a:r>
          <a:r>
            <a:rPr lang="cs-CZ" dirty="0"/>
            <a:t> revmatismy </a:t>
          </a:r>
          <a:endParaRPr lang="en-US" dirty="0"/>
        </a:p>
      </dgm:t>
    </dgm:pt>
    <dgm:pt modelId="{0E814C3A-4E48-4AAA-B436-28C6C3E56135}" type="parTrans" cxnId="{4A4316CE-D727-4780-A74C-7788949DFC71}">
      <dgm:prSet/>
      <dgm:spPr/>
      <dgm:t>
        <a:bodyPr/>
        <a:lstStyle/>
        <a:p>
          <a:endParaRPr lang="en-US"/>
        </a:p>
      </dgm:t>
    </dgm:pt>
    <dgm:pt modelId="{F668B473-16D8-455B-A5BF-A6034F0CEB78}" type="sibTrans" cxnId="{4A4316CE-D727-4780-A74C-7788949DFC71}">
      <dgm:prSet/>
      <dgm:spPr/>
      <dgm:t>
        <a:bodyPr/>
        <a:lstStyle/>
        <a:p>
          <a:endParaRPr lang="en-US"/>
        </a:p>
      </dgm:t>
    </dgm:pt>
    <dgm:pt modelId="{4EBE9DA8-28A2-40F2-A70F-70FC8ADF16F2}" type="pres">
      <dgm:prSet presAssocID="{6EF44483-2CFB-4F8C-8BBE-E26CB31B0B70}" presName="diagram" presStyleCnt="0">
        <dgm:presLayoutVars>
          <dgm:dir/>
          <dgm:resizeHandles val="exact"/>
        </dgm:presLayoutVars>
      </dgm:prSet>
      <dgm:spPr/>
    </dgm:pt>
    <dgm:pt modelId="{F6E14521-0DE1-4E85-BE5C-983A30838FF9}" type="pres">
      <dgm:prSet presAssocID="{5BED462A-4C49-45F9-96BA-12E17489CB5E}" presName="node" presStyleLbl="node1" presStyleIdx="0" presStyleCnt="8">
        <dgm:presLayoutVars>
          <dgm:bulletEnabled val="1"/>
        </dgm:presLayoutVars>
      </dgm:prSet>
      <dgm:spPr/>
    </dgm:pt>
    <dgm:pt modelId="{12E2D347-37AB-4120-9C56-487DA330ACC0}" type="pres">
      <dgm:prSet presAssocID="{DC0C0DFA-27B8-457E-A79E-DF8F72F75563}" presName="sibTrans" presStyleCnt="0"/>
      <dgm:spPr/>
    </dgm:pt>
    <dgm:pt modelId="{35725925-E8BE-4B11-B9C6-927CCDBF275F}" type="pres">
      <dgm:prSet presAssocID="{F424CF2B-3758-4580-A24C-5645162E778E}" presName="node" presStyleLbl="node1" presStyleIdx="1" presStyleCnt="8">
        <dgm:presLayoutVars>
          <dgm:bulletEnabled val="1"/>
        </dgm:presLayoutVars>
      </dgm:prSet>
      <dgm:spPr/>
    </dgm:pt>
    <dgm:pt modelId="{6B4DCF73-55ED-4CC6-95E2-73816F20F5F0}" type="pres">
      <dgm:prSet presAssocID="{8F5551B4-4A74-4705-9E60-6F59D5B941DC}" presName="sibTrans" presStyleCnt="0"/>
      <dgm:spPr/>
    </dgm:pt>
    <dgm:pt modelId="{A0002FB1-D4B5-404F-B289-DC2C5ECA019C}" type="pres">
      <dgm:prSet presAssocID="{0CF3A389-B747-4730-ABFA-8071C2FD7FC0}" presName="node" presStyleLbl="node1" presStyleIdx="2" presStyleCnt="8">
        <dgm:presLayoutVars>
          <dgm:bulletEnabled val="1"/>
        </dgm:presLayoutVars>
      </dgm:prSet>
      <dgm:spPr/>
    </dgm:pt>
    <dgm:pt modelId="{8E795443-7B8B-4084-A5B3-10174CD8D7C6}" type="pres">
      <dgm:prSet presAssocID="{1609A6DE-D999-4138-B5A9-82D34483AF7A}" presName="sibTrans" presStyleCnt="0"/>
      <dgm:spPr/>
    </dgm:pt>
    <dgm:pt modelId="{81CA9D2C-46A3-43B5-B064-995558B0075D}" type="pres">
      <dgm:prSet presAssocID="{48401CEB-CFC2-43C0-9320-E66B5FDBDE6A}" presName="node" presStyleLbl="node1" presStyleIdx="3" presStyleCnt="8">
        <dgm:presLayoutVars>
          <dgm:bulletEnabled val="1"/>
        </dgm:presLayoutVars>
      </dgm:prSet>
      <dgm:spPr/>
    </dgm:pt>
    <dgm:pt modelId="{3EFFFAE5-3ABF-4B38-A1AD-D519E26AC035}" type="pres">
      <dgm:prSet presAssocID="{7B71F051-B17B-4A7D-A534-DC539DCF784D}" presName="sibTrans" presStyleCnt="0"/>
      <dgm:spPr/>
    </dgm:pt>
    <dgm:pt modelId="{61BE169C-372C-4908-A0A1-4DD4935C924C}" type="pres">
      <dgm:prSet presAssocID="{9F64F810-9540-4C3F-B1BE-FC321CF69B27}" presName="node" presStyleLbl="node1" presStyleIdx="4" presStyleCnt="8">
        <dgm:presLayoutVars>
          <dgm:bulletEnabled val="1"/>
        </dgm:presLayoutVars>
      </dgm:prSet>
      <dgm:spPr/>
    </dgm:pt>
    <dgm:pt modelId="{E36C2EEC-FA41-4CEF-AC0E-2EA69B534AB1}" type="pres">
      <dgm:prSet presAssocID="{9ABD362B-6591-4DFA-ADB4-DDC38012463D}" presName="sibTrans" presStyleCnt="0"/>
      <dgm:spPr/>
    </dgm:pt>
    <dgm:pt modelId="{85ED11F5-0FBF-4F1F-A378-5B4668E7F0B6}" type="pres">
      <dgm:prSet presAssocID="{52DCD959-8D62-48AB-91CC-7558C6DC4CEA}" presName="node" presStyleLbl="node1" presStyleIdx="5" presStyleCnt="8">
        <dgm:presLayoutVars>
          <dgm:bulletEnabled val="1"/>
        </dgm:presLayoutVars>
      </dgm:prSet>
      <dgm:spPr/>
    </dgm:pt>
    <dgm:pt modelId="{CA1CD806-8FE3-42F3-AB8B-F6C715494322}" type="pres">
      <dgm:prSet presAssocID="{0D1E813C-335B-47B8-A499-613F5312D6D2}" presName="sibTrans" presStyleCnt="0"/>
      <dgm:spPr/>
    </dgm:pt>
    <dgm:pt modelId="{B6E52F95-75E0-48AE-8D7B-6C1F2CAE7801}" type="pres">
      <dgm:prSet presAssocID="{69551F3E-641F-4A01-9E62-76B1312B593B}" presName="node" presStyleLbl="node1" presStyleIdx="6" presStyleCnt="8">
        <dgm:presLayoutVars>
          <dgm:bulletEnabled val="1"/>
        </dgm:presLayoutVars>
      </dgm:prSet>
      <dgm:spPr/>
    </dgm:pt>
    <dgm:pt modelId="{23829819-83AA-4572-A022-6A2A42E98431}" type="pres">
      <dgm:prSet presAssocID="{1841CE77-3DA1-42B6-8DF2-655134BFD81D}" presName="sibTrans" presStyleCnt="0"/>
      <dgm:spPr/>
    </dgm:pt>
    <dgm:pt modelId="{C9E8B409-3AE0-4B14-B1A9-384E3FC11C58}" type="pres">
      <dgm:prSet presAssocID="{B0C4329D-99C8-4F02-9B30-93CE521CD226}" presName="node" presStyleLbl="node1" presStyleIdx="7" presStyleCnt="8">
        <dgm:presLayoutVars>
          <dgm:bulletEnabled val="1"/>
        </dgm:presLayoutVars>
      </dgm:prSet>
      <dgm:spPr/>
    </dgm:pt>
  </dgm:ptLst>
  <dgm:cxnLst>
    <dgm:cxn modelId="{CD51FA1A-61F0-427A-AD40-8A225AD4453D}" srcId="{6EF44483-2CFB-4F8C-8BBE-E26CB31B0B70}" destId="{52DCD959-8D62-48AB-91CC-7558C6DC4CEA}" srcOrd="5" destOrd="0" parTransId="{A139E095-58C1-433A-A9E3-4C92D4423017}" sibTransId="{0D1E813C-335B-47B8-A499-613F5312D6D2}"/>
    <dgm:cxn modelId="{47FF8F25-A42D-4B0D-9A9B-25AF017A7B78}" type="presOf" srcId="{B0C4329D-99C8-4F02-9B30-93CE521CD226}" destId="{C9E8B409-3AE0-4B14-B1A9-384E3FC11C58}" srcOrd="0" destOrd="0" presId="urn:microsoft.com/office/officeart/2005/8/layout/default"/>
    <dgm:cxn modelId="{04EAAD25-F322-4DD7-9272-2BABF3C01D9D}" type="presOf" srcId="{48401CEB-CFC2-43C0-9320-E66B5FDBDE6A}" destId="{81CA9D2C-46A3-43B5-B064-995558B0075D}" srcOrd="0" destOrd="0" presId="urn:microsoft.com/office/officeart/2005/8/layout/default"/>
    <dgm:cxn modelId="{D9F91B2D-0E84-452F-9DEC-CB73C69F1A14}" srcId="{6EF44483-2CFB-4F8C-8BBE-E26CB31B0B70}" destId="{5BED462A-4C49-45F9-96BA-12E17489CB5E}" srcOrd="0" destOrd="0" parTransId="{7777EF99-180A-47C5-B0A4-F79284F8F185}" sibTransId="{DC0C0DFA-27B8-457E-A79E-DF8F72F75563}"/>
    <dgm:cxn modelId="{7CEFCF48-9B04-46CA-A926-22D7C3D40F75}" type="presOf" srcId="{52DCD959-8D62-48AB-91CC-7558C6DC4CEA}" destId="{85ED11F5-0FBF-4F1F-A378-5B4668E7F0B6}" srcOrd="0" destOrd="0" presId="urn:microsoft.com/office/officeart/2005/8/layout/default"/>
    <dgm:cxn modelId="{5D42996E-8478-4D8B-B974-F8507FE89460}" type="presOf" srcId="{69551F3E-641F-4A01-9E62-76B1312B593B}" destId="{B6E52F95-75E0-48AE-8D7B-6C1F2CAE7801}" srcOrd="0" destOrd="0" presId="urn:microsoft.com/office/officeart/2005/8/layout/default"/>
    <dgm:cxn modelId="{C64E2752-1069-4A57-804C-10CDACE9F5D6}" type="presOf" srcId="{9F64F810-9540-4C3F-B1BE-FC321CF69B27}" destId="{61BE169C-372C-4908-A0A1-4DD4935C924C}" srcOrd="0" destOrd="0" presId="urn:microsoft.com/office/officeart/2005/8/layout/default"/>
    <dgm:cxn modelId="{FF4DE88C-FCF2-4E21-8CA1-A47BA738DEA7}" type="presOf" srcId="{F424CF2B-3758-4580-A24C-5645162E778E}" destId="{35725925-E8BE-4B11-B9C6-927CCDBF275F}" srcOrd="0" destOrd="0" presId="urn:microsoft.com/office/officeart/2005/8/layout/default"/>
    <dgm:cxn modelId="{B2117A98-ABD8-4213-ABDD-E0903AB42222}" srcId="{6EF44483-2CFB-4F8C-8BBE-E26CB31B0B70}" destId="{9F64F810-9540-4C3F-B1BE-FC321CF69B27}" srcOrd="4" destOrd="0" parTransId="{FA97F6B7-2EE0-44DE-93A8-10A67B78F0B7}" sibTransId="{9ABD362B-6591-4DFA-ADB4-DDC38012463D}"/>
    <dgm:cxn modelId="{D2945BB2-098E-4BD6-9D0C-2A31DBA847E7}" srcId="{6EF44483-2CFB-4F8C-8BBE-E26CB31B0B70}" destId="{48401CEB-CFC2-43C0-9320-E66B5FDBDE6A}" srcOrd="3" destOrd="0" parTransId="{6FF647B6-4B4A-4CDF-8142-DBC3C6907655}" sibTransId="{7B71F051-B17B-4A7D-A534-DC539DCF784D}"/>
    <dgm:cxn modelId="{A2921FB3-AEE8-40F2-BA92-FDF52CFAB9EA}" srcId="{6EF44483-2CFB-4F8C-8BBE-E26CB31B0B70}" destId="{F424CF2B-3758-4580-A24C-5645162E778E}" srcOrd="1" destOrd="0" parTransId="{E112490F-4D25-4E74-A6C4-A1F253BD6D59}" sibTransId="{8F5551B4-4A74-4705-9E60-6F59D5B941DC}"/>
    <dgm:cxn modelId="{6D54ECB5-98B2-45BE-8D88-770B840BDDC4}" type="presOf" srcId="{6EF44483-2CFB-4F8C-8BBE-E26CB31B0B70}" destId="{4EBE9DA8-28A2-40F2-A70F-70FC8ADF16F2}" srcOrd="0" destOrd="0" presId="urn:microsoft.com/office/officeart/2005/8/layout/default"/>
    <dgm:cxn modelId="{4A4316CE-D727-4780-A74C-7788949DFC71}" srcId="{6EF44483-2CFB-4F8C-8BBE-E26CB31B0B70}" destId="{B0C4329D-99C8-4F02-9B30-93CE521CD226}" srcOrd="7" destOrd="0" parTransId="{0E814C3A-4E48-4AAA-B436-28C6C3E56135}" sibTransId="{F668B473-16D8-455B-A5BF-A6034F0CEB78}"/>
    <dgm:cxn modelId="{16F29BDB-B848-4578-B985-92517FE3A6D0}" type="presOf" srcId="{5BED462A-4C49-45F9-96BA-12E17489CB5E}" destId="{F6E14521-0DE1-4E85-BE5C-983A30838FF9}" srcOrd="0" destOrd="0" presId="urn:microsoft.com/office/officeart/2005/8/layout/default"/>
    <dgm:cxn modelId="{2CAFCDDB-060C-4628-9A04-E5EBCD36565C}" type="presOf" srcId="{0CF3A389-B747-4730-ABFA-8071C2FD7FC0}" destId="{A0002FB1-D4B5-404F-B289-DC2C5ECA019C}" srcOrd="0" destOrd="0" presId="urn:microsoft.com/office/officeart/2005/8/layout/default"/>
    <dgm:cxn modelId="{627747E4-8B87-49F3-A931-560E72BDAE25}" srcId="{6EF44483-2CFB-4F8C-8BBE-E26CB31B0B70}" destId="{0CF3A389-B747-4730-ABFA-8071C2FD7FC0}" srcOrd="2" destOrd="0" parTransId="{F70366DC-4B2F-4FF4-A472-C68CFE66E781}" sibTransId="{1609A6DE-D999-4138-B5A9-82D34483AF7A}"/>
    <dgm:cxn modelId="{815002F6-2707-4DB3-B900-16350A2C6406}" srcId="{6EF44483-2CFB-4F8C-8BBE-E26CB31B0B70}" destId="{69551F3E-641F-4A01-9E62-76B1312B593B}" srcOrd="6" destOrd="0" parTransId="{9EBA5400-E37F-47B9-A127-0CD058788760}" sibTransId="{1841CE77-3DA1-42B6-8DF2-655134BFD81D}"/>
    <dgm:cxn modelId="{48923945-B56D-4DFA-9D24-E24F18807B5C}" type="presParOf" srcId="{4EBE9DA8-28A2-40F2-A70F-70FC8ADF16F2}" destId="{F6E14521-0DE1-4E85-BE5C-983A30838FF9}" srcOrd="0" destOrd="0" presId="urn:microsoft.com/office/officeart/2005/8/layout/default"/>
    <dgm:cxn modelId="{9A5B78EB-55C7-4165-AAD0-630B38EFE3AB}" type="presParOf" srcId="{4EBE9DA8-28A2-40F2-A70F-70FC8ADF16F2}" destId="{12E2D347-37AB-4120-9C56-487DA330ACC0}" srcOrd="1" destOrd="0" presId="urn:microsoft.com/office/officeart/2005/8/layout/default"/>
    <dgm:cxn modelId="{84B683E5-0900-47CC-86A6-21B7678A5D29}" type="presParOf" srcId="{4EBE9DA8-28A2-40F2-A70F-70FC8ADF16F2}" destId="{35725925-E8BE-4B11-B9C6-927CCDBF275F}" srcOrd="2" destOrd="0" presId="urn:microsoft.com/office/officeart/2005/8/layout/default"/>
    <dgm:cxn modelId="{10C20CB1-60ED-4A80-AA9D-401EF7F4B747}" type="presParOf" srcId="{4EBE9DA8-28A2-40F2-A70F-70FC8ADF16F2}" destId="{6B4DCF73-55ED-4CC6-95E2-73816F20F5F0}" srcOrd="3" destOrd="0" presId="urn:microsoft.com/office/officeart/2005/8/layout/default"/>
    <dgm:cxn modelId="{D84539F5-BCD8-4062-890D-C77DCF492909}" type="presParOf" srcId="{4EBE9DA8-28A2-40F2-A70F-70FC8ADF16F2}" destId="{A0002FB1-D4B5-404F-B289-DC2C5ECA019C}" srcOrd="4" destOrd="0" presId="urn:microsoft.com/office/officeart/2005/8/layout/default"/>
    <dgm:cxn modelId="{C547E3DF-9BE8-4E75-9D8E-AB93CACC784D}" type="presParOf" srcId="{4EBE9DA8-28A2-40F2-A70F-70FC8ADF16F2}" destId="{8E795443-7B8B-4084-A5B3-10174CD8D7C6}" srcOrd="5" destOrd="0" presId="urn:microsoft.com/office/officeart/2005/8/layout/default"/>
    <dgm:cxn modelId="{6A9B7656-5A1E-46CF-AFF1-9F7367E695FE}" type="presParOf" srcId="{4EBE9DA8-28A2-40F2-A70F-70FC8ADF16F2}" destId="{81CA9D2C-46A3-43B5-B064-995558B0075D}" srcOrd="6" destOrd="0" presId="urn:microsoft.com/office/officeart/2005/8/layout/default"/>
    <dgm:cxn modelId="{D46FB1E5-3193-43DF-A4C8-C7FB8C1A34DE}" type="presParOf" srcId="{4EBE9DA8-28A2-40F2-A70F-70FC8ADF16F2}" destId="{3EFFFAE5-3ABF-4B38-A1AD-D519E26AC035}" srcOrd="7" destOrd="0" presId="urn:microsoft.com/office/officeart/2005/8/layout/default"/>
    <dgm:cxn modelId="{694D20E3-C930-462B-810F-14EC0D556CEA}" type="presParOf" srcId="{4EBE9DA8-28A2-40F2-A70F-70FC8ADF16F2}" destId="{61BE169C-372C-4908-A0A1-4DD4935C924C}" srcOrd="8" destOrd="0" presId="urn:microsoft.com/office/officeart/2005/8/layout/default"/>
    <dgm:cxn modelId="{E704BB00-9717-4FD0-A97B-E38C8B95F32B}" type="presParOf" srcId="{4EBE9DA8-28A2-40F2-A70F-70FC8ADF16F2}" destId="{E36C2EEC-FA41-4CEF-AC0E-2EA69B534AB1}" srcOrd="9" destOrd="0" presId="urn:microsoft.com/office/officeart/2005/8/layout/default"/>
    <dgm:cxn modelId="{8F1A7CFB-C518-45C0-804F-CE320F538C88}" type="presParOf" srcId="{4EBE9DA8-28A2-40F2-A70F-70FC8ADF16F2}" destId="{85ED11F5-0FBF-4F1F-A378-5B4668E7F0B6}" srcOrd="10" destOrd="0" presId="urn:microsoft.com/office/officeart/2005/8/layout/default"/>
    <dgm:cxn modelId="{29EED008-1C17-4CAB-9D49-24CE26A6D2D3}" type="presParOf" srcId="{4EBE9DA8-28A2-40F2-A70F-70FC8ADF16F2}" destId="{CA1CD806-8FE3-42F3-AB8B-F6C715494322}" srcOrd="11" destOrd="0" presId="urn:microsoft.com/office/officeart/2005/8/layout/default"/>
    <dgm:cxn modelId="{BB30828D-845B-4B10-83EB-F62E02D7980F}" type="presParOf" srcId="{4EBE9DA8-28A2-40F2-A70F-70FC8ADF16F2}" destId="{B6E52F95-75E0-48AE-8D7B-6C1F2CAE7801}" srcOrd="12" destOrd="0" presId="urn:microsoft.com/office/officeart/2005/8/layout/default"/>
    <dgm:cxn modelId="{F77282BE-F0BE-4917-9D37-1D9583869F3A}" type="presParOf" srcId="{4EBE9DA8-28A2-40F2-A70F-70FC8ADF16F2}" destId="{23829819-83AA-4572-A022-6A2A42E98431}" srcOrd="13" destOrd="0" presId="urn:microsoft.com/office/officeart/2005/8/layout/default"/>
    <dgm:cxn modelId="{3881DB4E-121B-47A1-97CE-B8B0D76178A9}" type="presParOf" srcId="{4EBE9DA8-28A2-40F2-A70F-70FC8ADF16F2}" destId="{C9E8B409-3AE0-4B14-B1A9-384E3FC11C5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06E29-EE75-4A2C-984B-7FDD1D5C76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380BA5-0632-4064-BFE5-10514E841466}">
      <dgm:prSet/>
      <dgm:spPr/>
      <dgm:t>
        <a:bodyPr/>
        <a:lstStyle/>
        <a:p>
          <a:pPr rtl="0"/>
          <a:r>
            <a:rPr lang="cs-CZ" dirty="0"/>
            <a:t>obnovení narušených funkcí </a:t>
          </a:r>
          <a:r>
            <a:rPr lang="cs-CZ" dirty="0">
              <a:latin typeface="Century Gothic"/>
            </a:rPr>
            <a:t> </a:t>
          </a:r>
          <a:endParaRPr lang="en-US"/>
        </a:p>
      </dgm:t>
    </dgm:pt>
    <dgm:pt modelId="{7236C562-8DF3-4D9B-9D90-8900119F4038}" type="parTrans" cxnId="{77F07A7D-0163-4DB3-958E-A5E7029BF362}">
      <dgm:prSet/>
      <dgm:spPr/>
      <dgm:t>
        <a:bodyPr/>
        <a:lstStyle/>
        <a:p>
          <a:endParaRPr lang="en-US"/>
        </a:p>
      </dgm:t>
    </dgm:pt>
    <dgm:pt modelId="{A4F7A17E-1776-42A3-93B3-5D7BCD70159B}" type="sibTrans" cxnId="{77F07A7D-0163-4DB3-958E-A5E7029BF362}">
      <dgm:prSet/>
      <dgm:spPr/>
      <dgm:t>
        <a:bodyPr/>
        <a:lstStyle/>
        <a:p>
          <a:endParaRPr lang="en-US"/>
        </a:p>
      </dgm:t>
    </dgm:pt>
    <dgm:pt modelId="{BF22204A-7F65-4B88-8523-344884352B39}">
      <dgm:prSet/>
      <dgm:spPr/>
      <dgm:t>
        <a:bodyPr/>
        <a:lstStyle/>
        <a:p>
          <a:pPr rtl="0"/>
          <a:r>
            <a:rPr lang="cs-CZ" dirty="0">
              <a:latin typeface="Century Gothic"/>
            </a:rPr>
            <a:t>udržení </a:t>
          </a:r>
          <a:r>
            <a:rPr lang="cs-CZ" dirty="0"/>
            <a:t>soběstačnosti:</a:t>
          </a:r>
          <a:r>
            <a:rPr lang="cs-CZ" dirty="0">
              <a:latin typeface="Century Gothic"/>
            </a:rPr>
            <a:t> </a:t>
          </a:r>
          <a:endParaRPr lang="en-US" dirty="0"/>
        </a:p>
      </dgm:t>
    </dgm:pt>
    <dgm:pt modelId="{163B89AE-21DD-497A-99F4-B999A4446EC8}" type="parTrans" cxnId="{B9E73EC0-7F5D-413E-9A4E-1C16E5D8C133}">
      <dgm:prSet/>
      <dgm:spPr/>
      <dgm:t>
        <a:bodyPr/>
        <a:lstStyle/>
        <a:p>
          <a:endParaRPr lang="en-US"/>
        </a:p>
      </dgm:t>
    </dgm:pt>
    <dgm:pt modelId="{778DB260-992E-4982-9FDC-2C6C631CE651}" type="sibTrans" cxnId="{B9E73EC0-7F5D-413E-9A4E-1C16E5D8C133}">
      <dgm:prSet/>
      <dgm:spPr/>
      <dgm:t>
        <a:bodyPr/>
        <a:lstStyle/>
        <a:p>
          <a:endParaRPr lang="en-US"/>
        </a:p>
      </dgm:t>
    </dgm:pt>
    <dgm:pt modelId="{CCD5F8E5-8C54-4BFD-AB09-16ABC15821B7}">
      <dgm:prSet/>
      <dgm:spPr/>
      <dgm:t>
        <a:bodyPr/>
        <a:lstStyle/>
        <a:p>
          <a:r>
            <a:rPr lang="cs-CZ" dirty="0"/>
            <a:t>úprava prostředí (bezbariérovost) a aktivit s případnými kompenzačními pomůckami</a:t>
          </a:r>
          <a:endParaRPr lang="en-US" dirty="0"/>
        </a:p>
      </dgm:t>
    </dgm:pt>
    <dgm:pt modelId="{16BBA96A-2152-435A-B6BF-B9C240405F85}" type="parTrans" cxnId="{65B73A9F-C8F2-49BE-A553-6731A2126CCE}">
      <dgm:prSet/>
      <dgm:spPr/>
      <dgm:t>
        <a:bodyPr/>
        <a:lstStyle/>
        <a:p>
          <a:endParaRPr lang="en-US"/>
        </a:p>
      </dgm:t>
    </dgm:pt>
    <dgm:pt modelId="{2C1D9960-BCDA-40FA-BCA9-C6943D48ED1E}" type="sibTrans" cxnId="{65B73A9F-C8F2-49BE-A553-6731A2126CCE}">
      <dgm:prSet/>
      <dgm:spPr/>
      <dgm:t>
        <a:bodyPr/>
        <a:lstStyle/>
        <a:p>
          <a:endParaRPr lang="en-US"/>
        </a:p>
      </dgm:t>
    </dgm:pt>
    <dgm:pt modelId="{DF29F41A-D852-46C2-92D2-C3EBB2A05E28}">
      <dgm:prSet/>
      <dgm:spPr/>
      <dgm:t>
        <a:bodyPr/>
        <a:lstStyle/>
        <a:p>
          <a:r>
            <a:rPr lang="cs-CZ" dirty="0"/>
            <a:t>zajištění potřebných sociálních služeb</a:t>
          </a:r>
          <a:endParaRPr lang="en-US" dirty="0"/>
        </a:p>
      </dgm:t>
    </dgm:pt>
    <dgm:pt modelId="{B3B8BA06-253E-4561-997E-24901C8FAD7A}" type="parTrans" cxnId="{6E86F67E-536B-411B-B1CD-676A0E5283B8}">
      <dgm:prSet/>
      <dgm:spPr/>
      <dgm:t>
        <a:bodyPr/>
        <a:lstStyle/>
        <a:p>
          <a:endParaRPr lang="en-US"/>
        </a:p>
      </dgm:t>
    </dgm:pt>
    <dgm:pt modelId="{F78B7CAB-DB3F-4673-81CA-4212DDF2DB2B}" type="sibTrans" cxnId="{6E86F67E-536B-411B-B1CD-676A0E5283B8}">
      <dgm:prSet/>
      <dgm:spPr/>
      <dgm:t>
        <a:bodyPr/>
        <a:lstStyle/>
        <a:p>
          <a:endParaRPr lang="en-US"/>
        </a:p>
      </dgm:t>
    </dgm:pt>
    <dgm:pt modelId="{0721BC21-5DF4-48D0-8A99-01AD7846062E}">
      <dgm:prSet/>
      <dgm:spPr/>
      <dgm:t>
        <a:bodyPr/>
        <a:lstStyle/>
        <a:p>
          <a:r>
            <a:rPr lang="cs-CZ" dirty="0"/>
            <a:t>udržení pohybových schopností</a:t>
          </a:r>
          <a:endParaRPr lang="en-US" dirty="0"/>
        </a:p>
      </dgm:t>
    </dgm:pt>
    <dgm:pt modelId="{651B44D6-6FF3-413F-9B38-B82C8D21DF8E}" type="parTrans" cxnId="{25B816A6-A37C-457C-8DA8-18594706BD68}">
      <dgm:prSet/>
      <dgm:spPr/>
      <dgm:t>
        <a:bodyPr/>
        <a:lstStyle/>
        <a:p>
          <a:endParaRPr lang="en-US"/>
        </a:p>
      </dgm:t>
    </dgm:pt>
    <dgm:pt modelId="{A09CFC9D-4A79-4812-9677-C07D2E3F634A}" type="sibTrans" cxnId="{25B816A6-A37C-457C-8DA8-18594706BD68}">
      <dgm:prSet/>
      <dgm:spPr/>
      <dgm:t>
        <a:bodyPr/>
        <a:lstStyle/>
        <a:p>
          <a:endParaRPr lang="en-US"/>
        </a:p>
      </dgm:t>
    </dgm:pt>
    <dgm:pt modelId="{E6A9B7B0-77C1-401B-B327-8F7F95A2B813}">
      <dgm:prSet/>
      <dgm:spPr/>
      <dgm:t>
        <a:bodyPr/>
        <a:lstStyle/>
        <a:p>
          <a:r>
            <a:rPr lang="cs-CZ" dirty="0"/>
            <a:t>hrubá a jemná motorika, trénink ADL </a:t>
          </a:r>
          <a:endParaRPr lang="en-US" dirty="0"/>
        </a:p>
      </dgm:t>
    </dgm:pt>
    <dgm:pt modelId="{5CEF7CCA-1C68-48D9-B334-9349DAE5FFA1}" type="parTrans" cxnId="{3D793B7D-3A88-42D1-BC89-B73C789A2303}">
      <dgm:prSet/>
      <dgm:spPr/>
      <dgm:t>
        <a:bodyPr/>
        <a:lstStyle/>
        <a:p>
          <a:endParaRPr lang="en-US"/>
        </a:p>
      </dgm:t>
    </dgm:pt>
    <dgm:pt modelId="{16BAB134-C4E7-4D25-9AD7-E27B192AD0D5}" type="sibTrans" cxnId="{3D793B7D-3A88-42D1-BC89-B73C789A2303}">
      <dgm:prSet/>
      <dgm:spPr/>
      <dgm:t>
        <a:bodyPr/>
        <a:lstStyle/>
        <a:p>
          <a:endParaRPr lang="en-US"/>
        </a:p>
      </dgm:t>
    </dgm:pt>
    <dgm:pt modelId="{4D14F814-8674-4C5B-9ABA-532AC542AE72}">
      <dgm:prSet/>
      <dgm:spPr/>
      <dgm:t>
        <a:bodyPr/>
        <a:lstStyle/>
        <a:p>
          <a:r>
            <a:rPr lang="cs-CZ" dirty="0"/>
            <a:t>zájmové činnosti</a:t>
          </a:r>
          <a:endParaRPr lang="en-US" dirty="0"/>
        </a:p>
      </dgm:t>
    </dgm:pt>
    <dgm:pt modelId="{1FF32A73-5C7E-4B79-B5D3-385532AFC271}" type="parTrans" cxnId="{F721D330-F486-4DBA-B2E1-8B108DA497CD}">
      <dgm:prSet/>
      <dgm:spPr/>
      <dgm:t>
        <a:bodyPr/>
        <a:lstStyle/>
        <a:p>
          <a:endParaRPr lang="en-US"/>
        </a:p>
      </dgm:t>
    </dgm:pt>
    <dgm:pt modelId="{CF425237-DE59-468F-B1AB-1BB9AA4E4417}" type="sibTrans" cxnId="{F721D330-F486-4DBA-B2E1-8B108DA497CD}">
      <dgm:prSet/>
      <dgm:spPr/>
      <dgm:t>
        <a:bodyPr/>
        <a:lstStyle/>
        <a:p>
          <a:endParaRPr lang="en-US"/>
        </a:p>
      </dgm:t>
    </dgm:pt>
    <dgm:pt modelId="{BA97FB4F-9E96-4102-A95A-196387B4C336}">
      <dgm:prSet/>
      <dgm:spPr/>
      <dgm:t>
        <a:bodyPr/>
        <a:lstStyle/>
        <a:p>
          <a:r>
            <a:rPr lang="cs-CZ" dirty="0"/>
            <a:t>organizované pohybové aktivity: nenáročná turistika, cvičení pro seniory</a:t>
          </a:r>
          <a:endParaRPr lang="en-US" dirty="0"/>
        </a:p>
      </dgm:t>
    </dgm:pt>
    <dgm:pt modelId="{D492DAC3-91CF-4311-BCBD-5CF994B974DA}" type="parTrans" cxnId="{D39EB7D1-C93D-4A06-BFBD-E7FCBC3860EB}">
      <dgm:prSet/>
      <dgm:spPr/>
      <dgm:t>
        <a:bodyPr/>
        <a:lstStyle/>
        <a:p>
          <a:endParaRPr lang="en-US"/>
        </a:p>
      </dgm:t>
    </dgm:pt>
    <dgm:pt modelId="{3D4D2AA5-77D4-4F5D-A21F-0AB161C00E29}" type="sibTrans" cxnId="{D39EB7D1-C93D-4A06-BFBD-E7FCBC3860EB}">
      <dgm:prSet/>
      <dgm:spPr/>
      <dgm:t>
        <a:bodyPr/>
        <a:lstStyle/>
        <a:p>
          <a:endParaRPr lang="en-US"/>
        </a:p>
      </dgm:t>
    </dgm:pt>
    <dgm:pt modelId="{B4727924-89F9-4551-983F-A15E7B7442B8}">
      <dgm:prSet/>
      <dgm:spPr/>
      <dgm:t>
        <a:bodyPr/>
        <a:lstStyle/>
        <a:p>
          <a:r>
            <a:rPr lang="cs-CZ" dirty="0">
              <a:latin typeface="Century Gothic"/>
            </a:rPr>
            <a:t>udržení</a:t>
          </a:r>
          <a:r>
            <a:rPr lang="cs-CZ" dirty="0"/>
            <a:t> kognitivních funkcí</a:t>
          </a:r>
          <a:endParaRPr lang="en-US" dirty="0"/>
        </a:p>
      </dgm:t>
    </dgm:pt>
    <dgm:pt modelId="{27768A18-7541-4A05-A2A3-58009AEBDD05}" type="parTrans" cxnId="{264D50F5-FA48-4B5B-A457-F0324CEE7DDB}">
      <dgm:prSet/>
      <dgm:spPr/>
      <dgm:t>
        <a:bodyPr/>
        <a:lstStyle/>
        <a:p>
          <a:endParaRPr lang="en-US"/>
        </a:p>
      </dgm:t>
    </dgm:pt>
    <dgm:pt modelId="{A467D4C7-B700-42DF-967F-87CE6B4DD324}" type="sibTrans" cxnId="{264D50F5-FA48-4B5B-A457-F0324CEE7DDB}">
      <dgm:prSet/>
      <dgm:spPr/>
      <dgm:t>
        <a:bodyPr/>
        <a:lstStyle/>
        <a:p>
          <a:endParaRPr lang="en-US"/>
        </a:p>
      </dgm:t>
    </dgm:pt>
    <dgm:pt modelId="{9AA2CE2F-45A0-4C35-9143-A461F8C9C00C}">
      <dgm:prSet/>
      <dgm:spPr/>
      <dgm:t>
        <a:bodyPr/>
        <a:lstStyle/>
        <a:p>
          <a:r>
            <a:rPr lang="cs-CZ" dirty="0"/>
            <a:t>kulturně vzdělávací programy: univerzity 3.věku</a:t>
          </a:r>
          <a:endParaRPr lang="en-US" dirty="0"/>
        </a:p>
      </dgm:t>
    </dgm:pt>
    <dgm:pt modelId="{10B4B787-C56C-4C06-B4D0-F3916E45A8A1}" type="parTrans" cxnId="{2A08177A-7C25-416D-AE12-A92BE7CD0748}">
      <dgm:prSet/>
      <dgm:spPr/>
      <dgm:t>
        <a:bodyPr/>
        <a:lstStyle/>
        <a:p>
          <a:endParaRPr lang="en-US"/>
        </a:p>
      </dgm:t>
    </dgm:pt>
    <dgm:pt modelId="{4D7539A7-BC6C-4644-A964-89745DF864C7}" type="sibTrans" cxnId="{2A08177A-7C25-416D-AE12-A92BE7CD0748}">
      <dgm:prSet/>
      <dgm:spPr/>
      <dgm:t>
        <a:bodyPr/>
        <a:lstStyle/>
        <a:p>
          <a:endParaRPr lang="en-US"/>
        </a:p>
      </dgm:t>
    </dgm:pt>
    <dgm:pt modelId="{C828379B-EA61-4E5C-97D3-E0E6FABEDCB0}">
      <dgm:prSet/>
      <dgm:spPr/>
      <dgm:t>
        <a:bodyPr/>
        <a:lstStyle/>
        <a:p>
          <a:r>
            <a:rPr lang="cs-CZ" dirty="0"/>
            <a:t>kurzy: jazykové, výtvarné, počítačové</a:t>
          </a:r>
          <a:endParaRPr lang="en-US" dirty="0"/>
        </a:p>
      </dgm:t>
    </dgm:pt>
    <dgm:pt modelId="{CC2DFF9B-23AF-47A1-BE8A-A17B0DFD7207}" type="parTrans" cxnId="{5932C539-507C-4C44-A475-E717FA8507E1}">
      <dgm:prSet/>
      <dgm:spPr/>
      <dgm:t>
        <a:bodyPr/>
        <a:lstStyle/>
        <a:p>
          <a:endParaRPr lang="en-US"/>
        </a:p>
      </dgm:t>
    </dgm:pt>
    <dgm:pt modelId="{0A17D3FE-FE60-423B-BFA2-EE70A18948CD}" type="sibTrans" cxnId="{5932C539-507C-4C44-A475-E717FA8507E1}">
      <dgm:prSet/>
      <dgm:spPr/>
      <dgm:t>
        <a:bodyPr/>
        <a:lstStyle/>
        <a:p>
          <a:endParaRPr lang="en-US"/>
        </a:p>
      </dgm:t>
    </dgm:pt>
    <dgm:pt modelId="{ED0324E3-7397-452B-B14B-3B1EB096BD68}">
      <dgm:prSet/>
      <dgm:spPr/>
      <dgm:t>
        <a:bodyPr/>
        <a:lstStyle/>
        <a:p>
          <a:r>
            <a:rPr lang="cs-CZ" dirty="0"/>
            <a:t>tréninku paměti a aktivace psychiky připomínáním dřívějších časů (reminiscenční program) </a:t>
          </a:r>
          <a:endParaRPr lang="en-US" dirty="0"/>
        </a:p>
      </dgm:t>
    </dgm:pt>
    <dgm:pt modelId="{4FD0E03E-E9AA-4C09-9E51-27BD34FB7E2B}" type="parTrans" cxnId="{9B40EF41-A99F-4A59-AEEA-C6004350E3B2}">
      <dgm:prSet/>
      <dgm:spPr/>
      <dgm:t>
        <a:bodyPr/>
        <a:lstStyle/>
        <a:p>
          <a:endParaRPr lang="en-US"/>
        </a:p>
      </dgm:t>
    </dgm:pt>
    <dgm:pt modelId="{C2C66E76-B29D-44DE-9037-1F26096B59D9}" type="sibTrans" cxnId="{9B40EF41-A99F-4A59-AEEA-C6004350E3B2}">
      <dgm:prSet/>
      <dgm:spPr/>
      <dgm:t>
        <a:bodyPr/>
        <a:lstStyle/>
        <a:p>
          <a:endParaRPr lang="en-US"/>
        </a:p>
      </dgm:t>
    </dgm:pt>
    <dgm:pt modelId="{EF35D3EE-3F12-49E6-AF54-769691F3EB37}" type="pres">
      <dgm:prSet presAssocID="{D1D06E29-EE75-4A2C-984B-7FDD1D5C763C}" presName="root" presStyleCnt="0">
        <dgm:presLayoutVars>
          <dgm:dir/>
          <dgm:resizeHandles val="exact"/>
        </dgm:presLayoutVars>
      </dgm:prSet>
      <dgm:spPr/>
    </dgm:pt>
    <dgm:pt modelId="{C79BFBEC-7C03-4954-BC76-61608D28AB00}" type="pres">
      <dgm:prSet presAssocID="{C9380BA5-0632-4064-BFE5-10514E841466}" presName="compNode" presStyleCnt="0"/>
      <dgm:spPr/>
    </dgm:pt>
    <dgm:pt modelId="{ED26E920-834C-4B00-B4DD-6334F4159840}" type="pres">
      <dgm:prSet presAssocID="{C9380BA5-0632-4064-BFE5-10514E841466}" presName="bgRect" presStyleLbl="bgShp" presStyleIdx="0" presStyleCnt="4"/>
      <dgm:spPr/>
    </dgm:pt>
    <dgm:pt modelId="{92F6EF74-5481-4B6A-8E67-153B06A87EF7}" type="pres">
      <dgm:prSet presAssocID="{C9380BA5-0632-4064-BFE5-10514E8414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akovat"/>
        </a:ext>
      </dgm:extLst>
    </dgm:pt>
    <dgm:pt modelId="{74458B78-9C81-4807-B1B0-386D3C4F047A}" type="pres">
      <dgm:prSet presAssocID="{C9380BA5-0632-4064-BFE5-10514E841466}" presName="spaceRect" presStyleCnt="0"/>
      <dgm:spPr/>
    </dgm:pt>
    <dgm:pt modelId="{4DD6838E-C67B-47F3-A146-BEB1C47DC0A9}" type="pres">
      <dgm:prSet presAssocID="{C9380BA5-0632-4064-BFE5-10514E841466}" presName="parTx" presStyleLbl="revTx" presStyleIdx="0" presStyleCnt="7">
        <dgm:presLayoutVars>
          <dgm:chMax val="0"/>
          <dgm:chPref val="0"/>
        </dgm:presLayoutVars>
      </dgm:prSet>
      <dgm:spPr/>
    </dgm:pt>
    <dgm:pt modelId="{81D5781E-CD64-425D-9C45-2844C11B0765}" type="pres">
      <dgm:prSet presAssocID="{A4F7A17E-1776-42A3-93B3-5D7BCD70159B}" presName="sibTrans" presStyleCnt="0"/>
      <dgm:spPr/>
    </dgm:pt>
    <dgm:pt modelId="{10804DB1-9A6D-43DF-B6FE-65FA0F5B2D06}" type="pres">
      <dgm:prSet presAssocID="{BF22204A-7F65-4B88-8523-344884352B39}" presName="compNode" presStyleCnt="0"/>
      <dgm:spPr/>
    </dgm:pt>
    <dgm:pt modelId="{98C896DD-2676-4B46-BFC0-BBFEAD76D718}" type="pres">
      <dgm:prSet presAssocID="{BF22204A-7F65-4B88-8523-344884352B39}" presName="bgRect" presStyleLbl="bgShp" presStyleIdx="1" presStyleCnt="4"/>
      <dgm:spPr/>
    </dgm:pt>
    <dgm:pt modelId="{12D9ECBA-1D05-4D93-9139-E71864BCBB3A}" type="pres">
      <dgm:prSet presAssocID="{BF22204A-7F65-4B88-8523-344884352B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dce"/>
        </a:ext>
      </dgm:extLst>
    </dgm:pt>
    <dgm:pt modelId="{05BB4DEE-512D-41A6-865C-EB4A0D7DE8C9}" type="pres">
      <dgm:prSet presAssocID="{BF22204A-7F65-4B88-8523-344884352B39}" presName="spaceRect" presStyleCnt="0"/>
      <dgm:spPr/>
    </dgm:pt>
    <dgm:pt modelId="{B0C2437C-2BA2-4121-BE4A-D7151298EFAB}" type="pres">
      <dgm:prSet presAssocID="{BF22204A-7F65-4B88-8523-344884352B39}" presName="parTx" presStyleLbl="revTx" presStyleIdx="1" presStyleCnt="7">
        <dgm:presLayoutVars>
          <dgm:chMax val="0"/>
          <dgm:chPref val="0"/>
        </dgm:presLayoutVars>
      </dgm:prSet>
      <dgm:spPr/>
    </dgm:pt>
    <dgm:pt modelId="{EF8BA4AF-4416-4B10-A6A3-CF1C04FAD93B}" type="pres">
      <dgm:prSet presAssocID="{BF22204A-7F65-4B88-8523-344884352B39}" presName="desTx" presStyleLbl="revTx" presStyleIdx="2" presStyleCnt="7">
        <dgm:presLayoutVars/>
      </dgm:prSet>
      <dgm:spPr/>
    </dgm:pt>
    <dgm:pt modelId="{A36EF63E-6499-4825-9982-FDBDB0589FC5}" type="pres">
      <dgm:prSet presAssocID="{778DB260-992E-4982-9FDC-2C6C631CE651}" presName="sibTrans" presStyleCnt="0"/>
      <dgm:spPr/>
    </dgm:pt>
    <dgm:pt modelId="{0C3B31F4-C8B7-43F4-9DAB-4B06A0FFA67B}" type="pres">
      <dgm:prSet presAssocID="{0721BC21-5DF4-48D0-8A99-01AD7846062E}" presName="compNode" presStyleCnt="0"/>
      <dgm:spPr/>
    </dgm:pt>
    <dgm:pt modelId="{332B0337-F5AF-45E8-B013-AB3F564B7D22}" type="pres">
      <dgm:prSet presAssocID="{0721BC21-5DF4-48D0-8A99-01AD7846062E}" presName="bgRect" presStyleLbl="bgShp" presStyleIdx="2" presStyleCnt="4"/>
      <dgm:spPr/>
    </dgm:pt>
    <dgm:pt modelId="{6DAFF4C3-0344-4435-899A-6DA1AD9E46C3}" type="pres">
      <dgm:prSet presAssocID="{0721BC21-5DF4-48D0-8A99-01AD784606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úra"/>
        </a:ext>
      </dgm:extLst>
    </dgm:pt>
    <dgm:pt modelId="{1F33084D-5C01-4CF7-AF02-11E449ED6D4B}" type="pres">
      <dgm:prSet presAssocID="{0721BC21-5DF4-48D0-8A99-01AD7846062E}" presName="spaceRect" presStyleCnt="0"/>
      <dgm:spPr/>
    </dgm:pt>
    <dgm:pt modelId="{5A00003C-6163-4D47-B5F6-5220357F9AB4}" type="pres">
      <dgm:prSet presAssocID="{0721BC21-5DF4-48D0-8A99-01AD7846062E}" presName="parTx" presStyleLbl="revTx" presStyleIdx="3" presStyleCnt="7">
        <dgm:presLayoutVars>
          <dgm:chMax val="0"/>
          <dgm:chPref val="0"/>
        </dgm:presLayoutVars>
      </dgm:prSet>
      <dgm:spPr/>
    </dgm:pt>
    <dgm:pt modelId="{65CC0B61-1503-474A-9196-F73AB7306D5D}" type="pres">
      <dgm:prSet presAssocID="{0721BC21-5DF4-48D0-8A99-01AD7846062E}" presName="desTx" presStyleLbl="revTx" presStyleIdx="4" presStyleCnt="7">
        <dgm:presLayoutVars/>
      </dgm:prSet>
      <dgm:spPr/>
    </dgm:pt>
    <dgm:pt modelId="{F93EB5B5-3E55-4779-ABE3-682C9617397D}" type="pres">
      <dgm:prSet presAssocID="{A09CFC9D-4A79-4812-9677-C07D2E3F634A}" presName="sibTrans" presStyleCnt="0"/>
      <dgm:spPr/>
    </dgm:pt>
    <dgm:pt modelId="{916BAEE7-C079-43A4-9D93-9CF559A69BFC}" type="pres">
      <dgm:prSet presAssocID="{B4727924-89F9-4551-983F-A15E7B7442B8}" presName="compNode" presStyleCnt="0"/>
      <dgm:spPr/>
    </dgm:pt>
    <dgm:pt modelId="{EC2AC920-E533-4848-99CE-48C601FE2A72}" type="pres">
      <dgm:prSet presAssocID="{B4727924-89F9-4551-983F-A15E7B7442B8}" presName="bgRect" presStyleLbl="bgShp" presStyleIdx="3" presStyleCnt="4"/>
      <dgm:spPr/>
    </dgm:pt>
    <dgm:pt modelId="{A2601E64-13A2-4B48-ADBF-9BBADAB2DA1F}" type="pres">
      <dgm:prSet presAssocID="{B4727924-89F9-4551-983F-A15E7B7442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4F47210-1DEE-42DC-973F-E6A508BD5BAF}" type="pres">
      <dgm:prSet presAssocID="{B4727924-89F9-4551-983F-A15E7B7442B8}" presName="spaceRect" presStyleCnt="0"/>
      <dgm:spPr/>
    </dgm:pt>
    <dgm:pt modelId="{DD942231-FB25-4AF5-848C-A29E60FC080B}" type="pres">
      <dgm:prSet presAssocID="{B4727924-89F9-4551-983F-A15E7B7442B8}" presName="parTx" presStyleLbl="revTx" presStyleIdx="5" presStyleCnt="7">
        <dgm:presLayoutVars>
          <dgm:chMax val="0"/>
          <dgm:chPref val="0"/>
        </dgm:presLayoutVars>
      </dgm:prSet>
      <dgm:spPr/>
    </dgm:pt>
    <dgm:pt modelId="{90F91FB7-E514-4EFB-B8E9-4A3F0E379658}" type="pres">
      <dgm:prSet presAssocID="{B4727924-89F9-4551-983F-A15E7B7442B8}" presName="desTx" presStyleLbl="revTx" presStyleIdx="6" presStyleCnt="7">
        <dgm:presLayoutVars/>
      </dgm:prSet>
      <dgm:spPr/>
    </dgm:pt>
  </dgm:ptLst>
  <dgm:cxnLst>
    <dgm:cxn modelId="{37B67105-9AEE-4275-9C25-1CA87672C925}" type="presOf" srcId="{BF22204A-7F65-4B88-8523-344884352B39}" destId="{B0C2437C-2BA2-4121-BE4A-D7151298EFAB}" srcOrd="0" destOrd="0" presId="urn:microsoft.com/office/officeart/2018/2/layout/IconVerticalSolidList"/>
    <dgm:cxn modelId="{CAB7AC09-E148-4BE8-BBBA-FF2054D5FD47}" type="presOf" srcId="{C828379B-EA61-4E5C-97D3-E0E6FABEDCB0}" destId="{90F91FB7-E514-4EFB-B8E9-4A3F0E379658}" srcOrd="0" destOrd="1" presId="urn:microsoft.com/office/officeart/2018/2/layout/IconVerticalSolidList"/>
    <dgm:cxn modelId="{17134716-D5E9-47E5-A4F7-16417534DCBC}" type="presOf" srcId="{D1D06E29-EE75-4A2C-984B-7FDD1D5C763C}" destId="{EF35D3EE-3F12-49E6-AF54-769691F3EB37}" srcOrd="0" destOrd="0" presId="urn:microsoft.com/office/officeart/2018/2/layout/IconVerticalSolidList"/>
    <dgm:cxn modelId="{183CA41D-F4DD-4C49-8F33-BA4102F60026}" type="presOf" srcId="{B4727924-89F9-4551-983F-A15E7B7442B8}" destId="{DD942231-FB25-4AF5-848C-A29E60FC080B}" srcOrd="0" destOrd="0" presId="urn:microsoft.com/office/officeart/2018/2/layout/IconVerticalSolidList"/>
    <dgm:cxn modelId="{2AB3C622-4B51-4F3D-9BBD-857B2ADE681A}" type="presOf" srcId="{E6A9B7B0-77C1-401B-B327-8F7F95A2B813}" destId="{65CC0B61-1503-474A-9196-F73AB7306D5D}" srcOrd="0" destOrd="0" presId="urn:microsoft.com/office/officeart/2018/2/layout/IconVerticalSolidList"/>
    <dgm:cxn modelId="{C179FC25-D7FD-4B2F-8631-7E429FDE3C45}" type="presOf" srcId="{9AA2CE2F-45A0-4C35-9143-A461F8C9C00C}" destId="{90F91FB7-E514-4EFB-B8E9-4A3F0E379658}" srcOrd="0" destOrd="0" presId="urn:microsoft.com/office/officeart/2018/2/layout/IconVerticalSolidList"/>
    <dgm:cxn modelId="{F721D330-F486-4DBA-B2E1-8B108DA497CD}" srcId="{0721BC21-5DF4-48D0-8A99-01AD7846062E}" destId="{4D14F814-8674-4C5B-9ABA-532AC542AE72}" srcOrd="1" destOrd="0" parTransId="{1FF32A73-5C7E-4B79-B5D3-385532AFC271}" sibTransId="{CF425237-DE59-468F-B1AB-1BB9AA4E4417}"/>
    <dgm:cxn modelId="{5932C539-507C-4C44-A475-E717FA8507E1}" srcId="{B4727924-89F9-4551-983F-A15E7B7442B8}" destId="{C828379B-EA61-4E5C-97D3-E0E6FABEDCB0}" srcOrd="1" destOrd="0" parTransId="{CC2DFF9B-23AF-47A1-BE8A-A17B0DFD7207}" sibTransId="{0A17D3FE-FE60-423B-BFA2-EE70A18948CD}"/>
    <dgm:cxn modelId="{9B40EF41-A99F-4A59-AEEA-C6004350E3B2}" srcId="{B4727924-89F9-4551-983F-A15E7B7442B8}" destId="{ED0324E3-7397-452B-B14B-3B1EB096BD68}" srcOrd="2" destOrd="0" parTransId="{4FD0E03E-E9AA-4C09-9E51-27BD34FB7E2B}" sibTransId="{C2C66E76-B29D-44DE-9037-1F26096B59D9}"/>
    <dgm:cxn modelId="{3141C24A-1A38-4AA3-896D-06CFF028E80D}" type="presOf" srcId="{4D14F814-8674-4C5B-9ABA-532AC542AE72}" destId="{65CC0B61-1503-474A-9196-F73AB7306D5D}" srcOrd="0" destOrd="1" presId="urn:microsoft.com/office/officeart/2018/2/layout/IconVerticalSolidList"/>
    <dgm:cxn modelId="{0E4A9D4F-0157-4536-BD40-6ABB48CEA571}" type="presOf" srcId="{CCD5F8E5-8C54-4BFD-AB09-16ABC15821B7}" destId="{EF8BA4AF-4416-4B10-A6A3-CF1C04FAD93B}" srcOrd="0" destOrd="0" presId="urn:microsoft.com/office/officeart/2018/2/layout/IconVerticalSolidList"/>
    <dgm:cxn modelId="{2A08177A-7C25-416D-AE12-A92BE7CD0748}" srcId="{B4727924-89F9-4551-983F-A15E7B7442B8}" destId="{9AA2CE2F-45A0-4C35-9143-A461F8C9C00C}" srcOrd="0" destOrd="0" parTransId="{10B4B787-C56C-4C06-B4D0-F3916E45A8A1}" sibTransId="{4D7539A7-BC6C-4644-A964-89745DF864C7}"/>
    <dgm:cxn modelId="{3D793B7D-3A88-42D1-BC89-B73C789A2303}" srcId="{0721BC21-5DF4-48D0-8A99-01AD7846062E}" destId="{E6A9B7B0-77C1-401B-B327-8F7F95A2B813}" srcOrd="0" destOrd="0" parTransId="{5CEF7CCA-1C68-48D9-B334-9349DAE5FFA1}" sibTransId="{16BAB134-C4E7-4D25-9AD7-E27B192AD0D5}"/>
    <dgm:cxn modelId="{77F07A7D-0163-4DB3-958E-A5E7029BF362}" srcId="{D1D06E29-EE75-4A2C-984B-7FDD1D5C763C}" destId="{C9380BA5-0632-4064-BFE5-10514E841466}" srcOrd="0" destOrd="0" parTransId="{7236C562-8DF3-4D9B-9D90-8900119F4038}" sibTransId="{A4F7A17E-1776-42A3-93B3-5D7BCD70159B}"/>
    <dgm:cxn modelId="{6E86F67E-536B-411B-B1CD-676A0E5283B8}" srcId="{BF22204A-7F65-4B88-8523-344884352B39}" destId="{DF29F41A-D852-46C2-92D2-C3EBB2A05E28}" srcOrd="1" destOrd="0" parTransId="{B3B8BA06-253E-4561-997E-24901C8FAD7A}" sibTransId="{F78B7CAB-DB3F-4673-81CA-4212DDF2DB2B}"/>
    <dgm:cxn modelId="{096D8A91-D669-41C6-90E0-01F0D672C77F}" type="presOf" srcId="{BA97FB4F-9E96-4102-A95A-196387B4C336}" destId="{65CC0B61-1503-474A-9196-F73AB7306D5D}" srcOrd="0" destOrd="2" presId="urn:microsoft.com/office/officeart/2018/2/layout/IconVerticalSolidList"/>
    <dgm:cxn modelId="{65B73A9F-C8F2-49BE-A553-6731A2126CCE}" srcId="{BF22204A-7F65-4B88-8523-344884352B39}" destId="{CCD5F8E5-8C54-4BFD-AB09-16ABC15821B7}" srcOrd="0" destOrd="0" parTransId="{16BBA96A-2152-435A-B6BF-B9C240405F85}" sibTransId="{2C1D9960-BCDA-40FA-BCA9-C6943D48ED1E}"/>
    <dgm:cxn modelId="{F6B742A4-4779-4F84-AE19-7022CEF815F5}" type="presOf" srcId="{C9380BA5-0632-4064-BFE5-10514E841466}" destId="{4DD6838E-C67B-47F3-A146-BEB1C47DC0A9}" srcOrd="0" destOrd="0" presId="urn:microsoft.com/office/officeart/2018/2/layout/IconVerticalSolidList"/>
    <dgm:cxn modelId="{25B816A6-A37C-457C-8DA8-18594706BD68}" srcId="{D1D06E29-EE75-4A2C-984B-7FDD1D5C763C}" destId="{0721BC21-5DF4-48D0-8A99-01AD7846062E}" srcOrd="2" destOrd="0" parTransId="{651B44D6-6FF3-413F-9B38-B82C8D21DF8E}" sibTransId="{A09CFC9D-4A79-4812-9677-C07D2E3F634A}"/>
    <dgm:cxn modelId="{4AD519AB-C291-447E-A5B1-88B2C79F2F92}" type="presOf" srcId="{0721BC21-5DF4-48D0-8A99-01AD7846062E}" destId="{5A00003C-6163-4D47-B5F6-5220357F9AB4}" srcOrd="0" destOrd="0" presId="urn:microsoft.com/office/officeart/2018/2/layout/IconVerticalSolidList"/>
    <dgm:cxn modelId="{B9E73EC0-7F5D-413E-9A4E-1C16E5D8C133}" srcId="{D1D06E29-EE75-4A2C-984B-7FDD1D5C763C}" destId="{BF22204A-7F65-4B88-8523-344884352B39}" srcOrd="1" destOrd="0" parTransId="{163B89AE-21DD-497A-99F4-B999A4446EC8}" sibTransId="{778DB260-992E-4982-9FDC-2C6C631CE651}"/>
    <dgm:cxn modelId="{D39EB7D1-C93D-4A06-BFBD-E7FCBC3860EB}" srcId="{0721BC21-5DF4-48D0-8A99-01AD7846062E}" destId="{BA97FB4F-9E96-4102-A95A-196387B4C336}" srcOrd="2" destOrd="0" parTransId="{D492DAC3-91CF-4311-BCBD-5CF994B974DA}" sibTransId="{3D4D2AA5-77D4-4F5D-A21F-0AB161C00E29}"/>
    <dgm:cxn modelId="{BADFD1DE-5405-4D78-8E71-257049371F46}" type="presOf" srcId="{ED0324E3-7397-452B-B14B-3B1EB096BD68}" destId="{90F91FB7-E514-4EFB-B8E9-4A3F0E379658}" srcOrd="0" destOrd="2" presId="urn:microsoft.com/office/officeart/2018/2/layout/IconVerticalSolidList"/>
    <dgm:cxn modelId="{48C524EB-F72F-4135-97BC-E195B71FEE1C}" type="presOf" srcId="{DF29F41A-D852-46C2-92D2-C3EBB2A05E28}" destId="{EF8BA4AF-4416-4B10-A6A3-CF1C04FAD93B}" srcOrd="0" destOrd="1" presId="urn:microsoft.com/office/officeart/2018/2/layout/IconVerticalSolidList"/>
    <dgm:cxn modelId="{264D50F5-FA48-4B5B-A457-F0324CEE7DDB}" srcId="{D1D06E29-EE75-4A2C-984B-7FDD1D5C763C}" destId="{B4727924-89F9-4551-983F-A15E7B7442B8}" srcOrd="3" destOrd="0" parTransId="{27768A18-7541-4A05-A2A3-58009AEBDD05}" sibTransId="{A467D4C7-B700-42DF-967F-87CE6B4DD324}"/>
    <dgm:cxn modelId="{66F5D0D5-474E-4A19-A6E6-52ACB249B17B}" type="presParOf" srcId="{EF35D3EE-3F12-49E6-AF54-769691F3EB37}" destId="{C79BFBEC-7C03-4954-BC76-61608D28AB00}" srcOrd="0" destOrd="0" presId="urn:microsoft.com/office/officeart/2018/2/layout/IconVerticalSolidList"/>
    <dgm:cxn modelId="{2AB34D8F-F677-46BA-9A88-3FFB0FF3B79A}" type="presParOf" srcId="{C79BFBEC-7C03-4954-BC76-61608D28AB00}" destId="{ED26E920-834C-4B00-B4DD-6334F4159840}" srcOrd="0" destOrd="0" presId="urn:microsoft.com/office/officeart/2018/2/layout/IconVerticalSolidList"/>
    <dgm:cxn modelId="{7CF39E3F-411D-463B-A9BF-D541A92874A9}" type="presParOf" srcId="{C79BFBEC-7C03-4954-BC76-61608D28AB00}" destId="{92F6EF74-5481-4B6A-8E67-153B06A87EF7}" srcOrd="1" destOrd="0" presId="urn:microsoft.com/office/officeart/2018/2/layout/IconVerticalSolidList"/>
    <dgm:cxn modelId="{1FBD5CBB-A7AD-487E-9ED8-07EA7BB377CA}" type="presParOf" srcId="{C79BFBEC-7C03-4954-BC76-61608D28AB00}" destId="{74458B78-9C81-4807-B1B0-386D3C4F047A}" srcOrd="2" destOrd="0" presId="urn:microsoft.com/office/officeart/2018/2/layout/IconVerticalSolidList"/>
    <dgm:cxn modelId="{8A827739-E544-4B01-A9E3-AF12F816A12C}" type="presParOf" srcId="{C79BFBEC-7C03-4954-BC76-61608D28AB00}" destId="{4DD6838E-C67B-47F3-A146-BEB1C47DC0A9}" srcOrd="3" destOrd="0" presId="urn:microsoft.com/office/officeart/2018/2/layout/IconVerticalSolidList"/>
    <dgm:cxn modelId="{DBF10BAA-3F93-4157-8E46-2622B9BD3005}" type="presParOf" srcId="{EF35D3EE-3F12-49E6-AF54-769691F3EB37}" destId="{81D5781E-CD64-425D-9C45-2844C11B0765}" srcOrd="1" destOrd="0" presId="urn:microsoft.com/office/officeart/2018/2/layout/IconVerticalSolidList"/>
    <dgm:cxn modelId="{BB3FABD6-C5F8-4694-9047-3D00B3B4F5E4}" type="presParOf" srcId="{EF35D3EE-3F12-49E6-AF54-769691F3EB37}" destId="{10804DB1-9A6D-43DF-B6FE-65FA0F5B2D06}" srcOrd="2" destOrd="0" presId="urn:microsoft.com/office/officeart/2018/2/layout/IconVerticalSolidList"/>
    <dgm:cxn modelId="{A14B5E1F-3E1B-41E8-9B1A-37B4B8BA6731}" type="presParOf" srcId="{10804DB1-9A6D-43DF-B6FE-65FA0F5B2D06}" destId="{98C896DD-2676-4B46-BFC0-BBFEAD76D718}" srcOrd="0" destOrd="0" presId="urn:microsoft.com/office/officeart/2018/2/layout/IconVerticalSolidList"/>
    <dgm:cxn modelId="{21607201-4749-4DE9-96DC-1082D9043468}" type="presParOf" srcId="{10804DB1-9A6D-43DF-B6FE-65FA0F5B2D06}" destId="{12D9ECBA-1D05-4D93-9139-E71864BCBB3A}" srcOrd="1" destOrd="0" presId="urn:microsoft.com/office/officeart/2018/2/layout/IconVerticalSolidList"/>
    <dgm:cxn modelId="{00AAF24B-1EF5-400D-93C8-CB2FF761DF87}" type="presParOf" srcId="{10804DB1-9A6D-43DF-B6FE-65FA0F5B2D06}" destId="{05BB4DEE-512D-41A6-865C-EB4A0D7DE8C9}" srcOrd="2" destOrd="0" presId="urn:microsoft.com/office/officeart/2018/2/layout/IconVerticalSolidList"/>
    <dgm:cxn modelId="{20FADE80-69DC-4D4A-B1BD-613B4F87A4E8}" type="presParOf" srcId="{10804DB1-9A6D-43DF-B6FE-65FA0F5B2D06}" destId="{B0C2437C-2BA2-4121-BE4A-D7151298EFAB}" srcOrd="3" destOrd="0" presId="urn:microsoft.com/office/officeart/2018/2/layout/IconVerticalSolidList"/>
    <dgm:cxn modelId="{C6F31AF3-60E1-47C5-AD22-4D0853CDF3F8}" type="presParOf" srcId="{10804DB1-9A6D-43DF-B6FE-65FA0F5B2D06}" destId="{EF8BA4AF-4416-4B10-A6A3-CF1C04FAD93B}" srcOrd="4" destOrd="0" presId="urn:microsoft.com/office/officeart/2018/2/layout/IconVerticalSolidList"/>
    <dgm:cxn modelId="{A6A1AF98-F35A-41E7-8BF7-25BFB62832F0}" type="presParOf" srcId="{EF35D3EE-3F12-49E6-AF54-769691F3EB37}" destId="{A36EF63E-6499-4825-9982-FDBDB0589FC5}" srcOrd="3" destOrd="0" presId="urn:microsoft.com/office/officeart/2018/2/layout/IconVerticalSolidList"/>
    <dgm:cxn modelId="{78A2FE8E-B8B1-4A8B-8464-456DDB7B6ADA}" type="presParOf" srcId="{EF35D3EE-3F12-49E6-AF54-769691F3EB37}" destId="{0C3B31F4-C8B7-43F4-9DAB-4B06A0FFA67B}" srcOrd="4" destOrd="0" presId="urn:microsoft.com/office/officeart/2018/2/layout/IconVerticalSolidList"/>
    <dgm:cxn modelId="{47E43F82-AB40-4518-8A86-065B5F6CA502}" type="presParOf" srcId="{0C3B31F4-C8B7-43F4-9DAB-4B06A0FFA67B}" destId="{332B0337-F5AF-45E8-B013-AB3F564B7D22}" srcOrd="0" destOrd="0" presId="urn:microsoft.com/office/officeart/2018/2/layout/IconVerticalSolidList"/>
    <dgm:cxn modelId="{D01F6562-5773-4018-82EA-71B13C2537EB}" type="presParOf" srcId="{0C3B31F4-C8B7-43F4-9DAB-4B06A0FFA67B}" destId="{6DAFF4C3-0344-4435-899A-6DA1AD9E46C3}" srcOrd="1" destOrd="0" presId="urn:microsoft.com/office/officeart/2018/2/layout/IconVerticalSolidList"/>
    <dgm:cxn modelId="{02AD4C77-E3EC-4137-B6A3-0E640477F109}" type="presParOf" srcId="{0C3B31F4-C8B7-43F4-9DAB-4B06A0FFA67B}" destId="{1F33084D-5C01-4CF7-AF02-11E449ED6D4B}" srcOrd="2" destOrd="0" presId="urn:microsoft.com/office/officeart/2018/2/layout/IconVerticalSolidList"/>
    <dgm:cxn modelId="{2A98C42E-B86D-49EB-B028-A1FD771777D0}" type="presParOf" srcId="{0C3B31F4-C8B7-43F4-9DAB-4B06A0FFA67B}" destId="{5A00003C-6163-4D47-B5F6-5220357F9AB4}" srcOrd="3" destOrd="0" presId="urn:microsoft.com/office/officeart/2018/2/layout/IconVerticalSolidList"/>
    <dgm:cxn modelId="{F6DF9251-27ED-421E-AE63-0EF9D14449CC}" type="presParOf" srcId="{0C3B31F4-C8B7-43F4-9DAB-4B06A0FFA67B}" destId="{65CC0B61-1503-474A-9196-F73AB7306D5D}" srcOrd="4" destOrd="0" presId="urn:microsoft.com/office/officeart/2018/2/layout/IconVerticalSolidList"/>
    <dgm:cxn modelId="{48ED38D9-57DF-48FF-9B7E-9F9EC4F7E95A}" type="presParOf" srcId="{EF35D3EE-3F12-49E6-AF54-769691F3EB37}" destId="{F93EB5B5-3E55-4779-ABE3-682C9617397D}" srcOrd="5" destOrd="0" presId="urn:microsoft.com/office/officeart/2018/2/layout/IconVerticalSolidList"/>
    <dgm:cxn modelId="{CD8A242E-2071-4E6D-BE57-421FA8A16D60}" type="presParOf" srcId="{EF35D3EE-3F12-49E6-AF54-769691F3EB37}" destId="{916BAEE7-C079-43A4-9D93-9CF559A69BFC}" srcOrd="6" destOrd="0" presId="urn:microsoft.com/office/officeart/2018/2/layout/IconVerticalSolidList"/>
    <dgm:cxn modelId="{3EF2EF47-CC49-49D2-87A6-5430D7FA99C6}" type="presParOf" srcId="{916BAEE7-C079-43A4-9D93-9CF559A69BFC}" destId="{EC2AC920-E533-4848-99CE-48C601FE2A72}" srcOrd="0" destOrd="0" presId="urn:microsoft.com/office/officeart/2018/2/layout/IconVerticalSolidList"/>
    <dgm:cxn modelId="{18C27E4F-E70A-43E4-98AF-B6CC13F6967F}" type="presParOf" srcId="{916BAEE7-C079-43A4-9D93-9CF559A69BFC}" destId="{A2601E64-13A2-4B48-ADBF-9BBADAB2DA1F}" srcOrd="1" destOrd="0" presId="urn:microsoft.com/office/officeart/2018/2/layout/IconVerticalSolidList"/>
    <dgm:cxn modelId="{221A76AC-8E10-48D6-8CB1-9A0EE3F2B18C}" type="presParOf" srcId="{916BAEE7-C079-43A4-9D93-9CF559A69BFC}" destId="{24F47210-1DEE-42DC-973F-E6A508BD5BAF}" srcOrd="2" destOrd="0" presId="urn:microsoft.com/office/officeart/2018/2/layout/IconVerticalSolidList"/>
    <dgm:cxn modelId="{4E28EDAE-87AA-4B18-8DA8-7D4B551F50F8}" type="presParOf" srcId="{916BAEE7-C079-43A4-9D93-9CF559A69BFC}" destId="{DD942231-FB25-4AF5-848C-A29E60FC080B}" srcOrd="3" destOrd="0" presId="urn:microsoft.com/office/officeart/2018/2/layout/IconVerticalSolidList"/>
    <dgm:cxn modelId="{6ADCD5AC-26B4-4014-BC29-2433CA0E4D49}" type="presParOf" srcId="{916BAEE7-C079-43A4-9D93-9CF559A69BFC}" destId="{90F91FB7-E514-4EFB-B8E9-4A3F0E37965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94AFD-52F8-4A0B-B2E5-6B19C370DFE3}">
      <dsp:nvSpPr>
        <dsp:cNvPr id="0" name=""/>
        <dsp:cNvSpPr/>
      </dsp:nvSpPr>
      <dsp:spPr>
        <a:xfrm>
          <a:off x="3574" y="889444"/>
          <a:ext cx="2835833" cy="1701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u="sng" kern="1200" dirty="0"/>
            <a:t>Trénink sekundárních úchopů:</a:t>
          </a:r>
          <a:r>
            <a:rPr lang="cs-CZ" sz="1300" b="1" u="sng" kern="1200" dirty="0">
              <a:latin typeface="Century Gothic"/>
            </a:rPr>
            <a:t> </a:t>
          </a:r>
          <a:endParaRPr lang="en-US" sz="1300" b="1" u="sng" kern="1200" dirty="0"/>
        </a:p>
      </dsp:txBody>
      <dsp:txXfrm>
        <a:off x="3574" y="889444"/>
        <a:ext cx="2835833" cy="1701500"/>
      </dsp:txXfrm>
    </dsp:sp>
    <dsp:sp modelId="{3272ED8E-0012-4D1C-A357-CDCF3216FF6F}">
      <dsp:nvSpPr>
        <dsp:cNvPr id="0" name=""/>
        <dsp:cNvSpPr/>
      </dsp:nvSpPr>
      <dsp:spPr>
        <a:xfrm>
          <a:off x="3122991" y="889444"/>
          <a:ext cx="2835833" cy="1701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 err="1"/>
            <a:t>bimanuálně</a:t>
          </a:r>
          <a:r>
            <a:rPr lang="cs-CZ" sz="1300" kern="1200" dirty="0"/>
            <a:t> (pomocí míčku, </a:t>
          </a:r>
          <a:r>
            <a:rPr lang="cs-CZ" sz="1300" kern="1200" dirty="0">
              <a:latin typeface="Century Gothic"/>
            </a:rPr>
            <a:t>pomeranče, hrnku...)</a:t>
          </a:r>
          <a:endParaRPr lang="en-US" sz="1300" kern="1200" dirty="0"/>
        </a:p>
      </dsp:txBody>
      <dsp:txXfrm>
        <a:off x="3122991" y="889444"/>
        <a:ext cx="2835833" cy="1701500"/>
      </dsp:txXfrm>
    </dsp:sp>
    <dsp:sp modelId="{56B19EE2-C1CF-4B70-B632-F671D7287473}">
      <dsp:nvSpPr>
        <dsp:cNvPr id="0" name=""/>
        <dsp:cNvSpPr/>
      </dsp:nvSpPr>
      <dsp:spPr>
        <a:xfrm>
          <a:off x="6242409" y="889444"/>
          <a:ext cx="2835833" cy="1701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Dlaňový úchop a pasivní flexe prstů při </a:t>
          </a:r>
          <a:r>
            <a:rPr lang="cs-CZ" sz="1300" b="1" kern="1200" dirty="0"/>
            <a:t>aktivní dorzální flexi</a:t>
          </a:r>
          <a:r>
            <a:rPr lang="cs-CZ" sz="1300" kern="1200" dirty="0"/>
            <a:t> </a:t>
          </a:r>
          <a:r>
            <a:rPr lang="cs-CZ" sz="1300" b="1" kern="1200" dirty="0"/>
            <a:t>zápěstí</a:t>
          </a:r>
          <a:r>
            <a:rPr lang="cs-CZ" sz="1300" kern="1200" dirty="0"/>
            <a:t> + užití lehkých předmětů různých tvarů, materiálů a velikostí.</a:t>
          </a:r>
          <a:r>
            <a:rPr lang="cs-CZ" sz="1300" kern="1200" dirty="0">
              <a:latin typeface="Century Gothic"/>
            </a:rPr>
            <a:t> </a:t>
          </a:r>
          <a:endParaRPr lang="en-US" sz="1300" kern="1200" dirty="0"/>
        </a:p>
      </dsp:txBody>
      <dsp:txXfrm>
        <a:off x="6242409" y="889444"/>
        <a:ext cx="2835833" cy="1701500"/>
      </dsp:txXfrm>
    </dsp:sp>
    <dsp:sp modelId="{5104FB59-5547-4E9C-89ED-517A747D8910}">
      <dsp:nvSpPr>
        <dsp:cNvPr id="0" name=""/>
        <dsp:cNvSpPr/>
      </dsp:nvSpPr>
      <dsp:spPr>
        <a:xfrm>
          <a:off x="9361826" y="889444"/>
          <a:ext cx="2835833" cy="1701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trénink </a:t>
          </a:r>
          <a:r>
            <a:rPr lang="cs-CZ" sz="1300" b="1" kern="1200" dirty="0"/>
            <a:t>s předměty denní potřeby</a:t>
          </a:r>
          <a:r>
            <a:rPr lang="cs-CZ" sz="1300" kern="1200" dirty="0"/>
            <a:t> (hrnek, lžíce, hřeben, propiska, list papíru</a:t>
          </a:r>
          <a:r>
            <a:rPr lang="cs-CZ" sz="1300" kern="1200" dirty="0">
              <a:latin typeface="Century Gothic"/>
            </a:rPr>
            <a:t>) + </a:t>
          </a:r>
          <a:r>
            <a:rPr lang="cs-CZ" sz="1300" kern="1200" dirty="0"/>
            <a:t>trénink </a:t>
          </a:r>
          <a:r>
            <a:rPr lang="cs-CZ" sz="1300" b="1" kern="1200" dirty="0"/>
            <a:t>praktických dovedností</a:t>
          </a:r>
          <a:r>
            <a:rPr lang="cs-CZ" sz="1300" kern="1200" dirty="0"/>
            <a:t>: česání, čištění zubů, psaní</a:t>
          </a:r>
          <a:endParaRPr lang="en-US" sz="1300" kern="1200" dirty="0"/>
        </a:p>
      </dsp:txBody>
      <dsp:txXfrm>
        <a:off x="9361826" y="889444"/>
        <a:ext cx="2835833" cy="1701500"/>
      </dsp:txXfrm>
    </dsp:sp>
    <dsp:sp modelId="{F395F90B-07A7-408F-972F-D8487860A1F5}">
      <dsp:nvSpPr>
        <dsp:cNvPr id="0" name=""/>
        <dsp:cNvSpPr/>
      </dsp:nvSpPr>
      <dsp:spPr>
        <a:xfrm>
          <a:off x="1563283" y="2874528"/>
          <a:ext cx="2835833" cy="1701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u="sng" kern="1200" dirty="0">
              <a:latin typeface="Century Gothic"/>
            </a:rPr>
            <a:t>Trénink terciálního</a:t>
          </a:r>
          <a:r>
            <a:rPr lang="cs-CZ" sz="1300" b="1" u="sng" kern="1200" dirty="0"/>
            <a:t> </a:t>
          </a:r>
          <a:r>
            <a:rPr lang="cs-CZ" sz="1300" b="1" u="sng" kern="1200" dirty="0">
              <a:latin typeface="Century Gothic"/>
            </a:rPr>
            <a:t>úchopu </a:t>
          </a:r>
          <a:r>
            <a:rPr lang="cs-CZ" sz="1300" kern="1200" dirty="0">
              <a:latin typeface="Century Gothic"/>
            </a:rPr>
            <a:t>(</a:t>
          </a:r>
          <a:r>
            <a:rPr lang="cs-CZ" sz="1300" kern="1200" dirty="0"/>
            <a:t>pokud chybí aktivní dorzální flexe zápěstí</a:t>
          </a:r>
          <a:r>
            <a:rPr lang="cs-CZ" sz="1300" kern="1200" dirty="0">
              <a:latin typeface="Century Gothic"/>
            </a:rPr>
            <a:t>):</a:t>
          </a:r>
          <a:r>
            <a:rPr lang="cs-CZ" sz="1300" kern="1200" dirty="0"/>
            <a:t> pomocí </a:t>
          </a:r>
          <a:r>
            <a:rPr lang="cs-CZ" sz="1300" b="1" kern="1200" dirty="0"/>
            <a:t>ortéz zápěst</a:t>
          </a:r>
          <a:r>
            <a:rPr lang="cs-CZ" sz="1300" kern="1200" dirty="0"/>
            <a:t>í a jinak </a:t>
          </a:r>
          <a:r>
            <a:rPr lang="cs-CZ" sz="1300" b="1" kern="1200" dirty="0"/>
            <a:t>individuálně upravených pomůcek</a:t>
          </a:r>
          <a:endParaRPr lang="en-US" sz="1300" b="1" kern="1200" dirty="0"/>
        </a:p>
      </dsp:txBody>
      <dsp:txXfrm>
        <a:off x="1563283" y="2874528"/>
        <a:ext cx="2835833" cy="1701500"/>
      </dsp:txXfrm>
    </dsp:sp>
    <dsp:sp modelId="{B301C6D3-0658-4FD8-B027-15B91D373E7B}">
      <dsp:nvSpPr>
        <dsp:cNvPr id="0" name=""/>
        <dsp:cNvSpPr/>
      </dsp:nvSpPr>
      <dsp:spPr>
        <a:xfrm>
          <a:off x="4682700" y="2874528"/>
          <a:ext cx="2835833" cy="1701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Některé předměty upravuje terapeut podle individuální potřeby pacienta (úchyt na holicí strojek, úprava lžíce).</a:t>
          </a:r>
          <a:endParaRPr lang="en-US" sz="1300" kern="1200" dirty="0"/>
        </a:p>
      </dsp:txBody>
      <dsp:txXfrm>
        <a:off x="4682700" y="2874528"/>
        <a:ext cx="2835833" cy="1701500"/>
      </dsp:txXfrm>
    </dsp:sp>
    <dsp:sp modelId="{935199D2-40B5-49B5-BE5C-C389E950B821}">
      <dsp:nvSpPr>
        <dsp:cNvPr id="0" name=""/>
        <dsp:cNvSpPr/>
      </dsp:nvSpPr>
      <dsp:spPr>
        <a:xfrm>
          <a:off x="7802117" y="2874528"/>
          <a:ext cx="2835833" cy="1701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skupinové programy</a:t>
          </a:r>
          <a:r>
            <a:rPr lang="cs-CZ" sz="1300" kern="1200" dirty="0"/>
            <a:t> (3–4 pacienti</a:t>
          </a:r>
          <a:r>
            <a:rPr lang="cs-CZ" sz="1300" kern="1200" dirty="0">
              <a:latin typeface="Century Gothic"/>
            </a:rPr>
            <a:t>):</a:t>
          </a:r>
          <a:r>
            <a:rPr lang="cs-CZ" sz="1300" kern="1200" dirty="0"/>
            <a:t> nacvičují se složitější činnosti (příprava jídla, stolní hry, výtvarné činnosti, práce a hry na PC</a:t>
          </a:r>
          <a:r>
            <a:rPr lang="cs-CZ" sz="1300" kern="1200" dirty="0">
              <a:latin typeface="Century Gothic"/>
            </a:rPr>
            <a:t>...)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velký význam pro </a:t>
          </a:r>
          <a:r>
            <a:rPr lang="cs-CZ" sz="1000" b="1" kern="1200" dirty="0"/>
            <a:t>navazování kontaktů</a:t>
          </a:r>
          <a:r>
            <a:rPr lang="cs-CZ" sz="1000" kern="1200" dirty="0"/>
            <a:t>, vzájemně povzbuzování a adaptaci na nově vzniklou životní situaci</a:t>
          </a:r>
          <a:endParaRPr lang="en-US" sz="1000" kern="1200" dirty="0"/>
        </a:p>
      </dsp:txBody>
      <dsp:txXfrm>
        <a:off x="7802117" y="2874528"/>
        <a:ext cx="2835833" cy="170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8A9B-0EF9-4326-A68A-AA7A6FB4A696}">
      <dsp:nvSpPr>
        <dsp:cNvPr id="0" name=""/>
        <dsp:cNvSpPr/>
      </dsp:nvSpPr>
      <dsp:spPr>
        <a:xfrm>
          <a:off x="0" y="540"/>
          <a:ext cx="8429252" cy="74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3B690-6B66-47B0-BFCA-E0EA33C16D16}">
      <dsp:nvSpPr>
        <dsp:cNvPr id="0" name=""/>
        <dsp:cNvSpPr/>
      </dsp:nvSpPr>
      <dsp:spPr>
        <a:xfrm>
          <a:off x="224883" y="167808"/>
          <a:ext cx="408879" cy="4088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85A25-AE0B-44B3-AF7D-9D1F4C42490C}">
      <dsp:nvSpPr>
        <dsp:cNvPr id="0" name=""/>
        <dsp:cNvSpPr/>
      </dsp:nvSpPr>
      <dsp:spPr>
        <a:xfrm>
          <a:off x="858646" y="540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Apraxie:</a:t>
          </a:r>
          <a:r>
            <a:rPr lang="cs-CZ" sz="1600" kern="1200" dirty="0"/>
            <a:t> </a:t>
          </a:r>
          <a:endParaRPr lang="en-US" sz="1600" kern="1200" dirty="0"/>
        </a:p>
      </dsp:txBody>
      <dsp:txXfrm>
        <a:off x="858646" y="540"/>
        <a:ext cx="7570605" cy="743417"/>
      </dsp:txXfrm>
    </dsp:sp>
    <dsp:sp modelId="{C79F2D91-81E6-4CAA-AA46-5B06C471A130}">
      <dsp:nvSpPr>
        <dsp:cNvPr id="0" name=""/>
        <dsp:cNvSpPr/>
      </dsp:nvSpPr>
      <dsp:spPr>
        <a:xfrm>
          <a:off x="0" y="929811"/>
          <a:ext cx="8429252" cy="74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27845-C893-48AF-82D3-3CBE7FF9DE01}">
      <dsp:nvSpPr>
        <dsp:cNvPr id="0" name=""/>
        <dsp:cNvSpPr/>
      </dsp:nvSpPr>
      <dsp:spPr>
        <a:xfrm>
          <a:off x="224883" y="1097080"/>
          <a:ext cx="408879" cy="4088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F7528-E9D4-4778-AB45-F681B4B7D1EB}">
      <dsp:nvSpPr>
        <dsp:cNvPr id="0" name=""/>
        <dsp:cNvSpPr/>
      </dsp:nvSpPr>
      <dsp:spPr>
        <a:xfrm>
          <a:off x="858646" y="929811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= ztráta schopnosti vykonávat koordinované, účelné a naučené pohyby </a:t>
          </a:r>
          <a:endParaRPr lang="en-US" sz="1600" kern="1200" dirty="0"/>
        </a:p>
      </dsp:txBody>
      <dsp:txXfrm>
        <a:off x="858646" y="929811"/>
        <a:ext cx="7570605" cy="743417"/>
      </dsp:txXfrm>
    </dsp:sp>
    <dsp:sp modelId="{E8190796-B216-4A90-B765-4D57392EFE98}">
      <dsp:nvSpPr>
        <dsp:cNvPr id="0" name=""/>
        <dsp:cNvSpPr/>
      </dsp:nvSpPr>
      <dsp:spPr>
        <a:xfrm>
          <a:off x="0" y="1859083"/>
          <a:ext cx="8429252" cy="74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DFE23-FC7A-4100-95DD-9A0FB8074B18}">
      <dsp:nvSpPr>
        <dsp:cNvPr id="0" name=""/>
        <dsp:cNvSpPr/>
      </dsp:nvSpPr>
      <dsp:spPr>
        <a:xfrm>
          <a:off x="224883" y="2026352"/>
          <a:ext cx="408879" cy="4088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8505F-C79A-4E74-8D4B-536249BDDD9F}">
      <dsp:nvSpPr>
        <dsp:cNvPr id="0" name=""/>
        <dsp:cNvSpPr/>
      </dsp:nvSpPr>
      <dsp:spPr>
        <a:xfrm>
          <a:off x="858646" y="1859083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Ideomotorická apraxie:</a:t>
          </a:r>
          <a:r>
            <a:rPr lang="cs-CZ" sz="1600" kern="1200" dirty="0"/>
            <a:t> tendence ke spontánní úpravě</a:t>
          </a:r>
          <a:endParaRPr lang="en-US" sz="1600" kern="1200" dirty="0"/>
        </a:p>
      </dsp:txBody>
      <dsp:txXfrm>
        <a:off x="858646" y="1859083"/>
        <a:ext cx="7570605" cy="743417"/>
      </dsp:txXfrm>
    </dsp:sp>
    <dsp:sp modelId="{ED801BD5-8F25-45D7-91DF-66460C22972E}">
      <dsp:nvSpPr>
        <dsp:cNvPr id="0" name=""/>
        <dsp:cNvSpPr/>
      </dsp:nvSpPr>
      <dsp:spPr>
        <a:xfrm>
          <a:off x="0" y="2788354"/>
          <a:ext cx="8429252" cy="743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CD568-8F93-418B-B724-E4E6B28DCEE6}">
      <dsp:nvSpPr>
        <dsp:cNvPr id="0" name=""/>
        <dsp:cNvSpPr/>
      </dsp:nvSpPr>
      <dsp:spPr>
        <a:xfrm>
          <a:off x="224883" y="2955623"/>
          <a:ext cx="408879" cy="4088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A1512-D3DD-4B0F-96C9-316C7AE552A5}">
      <dsp:nvSpPr>
        <dsp:cNvPr id="0" name=""/>
        <dsp:cNvSpPr/>
      </dsp:nvSpPr>
      <dsp:spPr>
        <a:xfrm>
          <a:off x="858646" y="2788354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 err="1"/>
            <a:t>Ideatorní</a:t>
          </a:r>
          <a:r>
            <a:rPr lang="cs-CZ" sz="1600" b="1" u="sng" kern="1200" dirty="0"/>
            <a:t> apraxie:</a:t>
          </a:r>
          <a:r>
            <a:rPr lang="cs-CZ" sz="1600" kern="1200" dirty="0"/>
            <a:t> pacient má problémy používat správně jednotlivé předměty a řadit jednotlivé kroky aktivity ve správném pořadí</a:t>
          </a:r>
          <a:endParaRPr lang="en-US" sz="1600" kern="1200" dirty="0"/>
        </a:p>
      </dsp:txBody>
      <dsp:txXfrm>
        <a:off x="858646" y="2788354"/>
        <a:ext cx="7570605" cy="743417"/>
      </dsp:txXfrm>
    </dsp:sp>
    <dsp:sp modelId="{DE28AD0B-442F-48B6-AE1E-7A9351B2E86A}">
      <dsp:nvSpPr>
        <dsp:cNvPr id="0" name=""/>
        <dsp:cNvSpPr/>
      </dsp:nvSpPr>
      <dsp:spPr>
        <a:xfrm>
          <a:off x="0" y="3717626"/>
          <a:ext cx="8429252" cy="7434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30456-9942-4983-97DE-2C2BBEC13409}">
      <dsp:nvSpPr>
        <dsp:cNvPr id="0" name=""/>
        <dsp:cNvSpPr/>
      </dsp:nvSpPr>
      <dsp:spPr>
        <a:xfrm>
          <a:off x="224883" y="3884895"/>
          <a:ext cx="408879" cy="4088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5875E-0BB1-4411-B727-CEB4BADE1B82}">
      <dsp:nvSpPr>
        <dsp:cNvPr id="0" name=""/>
        <dsp:cNvSpPr/>
      </dsp:nvSpPr>
      <dsp:spPr>
        <a:xfrm>
          <a:off x="858646" y="3717626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Senzorické stimulace dle </a:t>
          </a:r>
          <a:r>
            <a:rPr lang="cs-CZ" sz="1600" b="1" kern="1200" dirty="0" err="1"/>
            <a:t>Affolterové</a:t>
          </a:r>
          <a:r>
            <a:rPr lang="cs-CZ" sz="1600" kern="1200" dirty="0"/>
            <a:t> (tzv. </a:t>
          </a:r>
          <a:r>
            <a:rPr lang="cs-CZ" sz="1600" kern="1200" dirty="0" err="1"/>
            <a:t>guiding</a:t>
          </a:r>
          <a:r>
            <a:rPr lang="cs-CZ" sz="1600" kern="1200" dirty="0"/>
            <a:t>: terapeut položí svoji ruku přes ruku pacienta a provede žádaný pohyb)</a:t>
          </a:r>
          <a:endParaRPr lang="en-US" sz="1600" kern="1200" dirty="0"/>
        </a:p>
      </dsp:txBody>
      <dsp:txXfrm>
        <a:off x="858646" y="3717626"/>
        <a:ext cx="7570605" cy="743417"/>
      </dsp:txXfrm>
    </dsp:sp>
    <dsp:sp modelId="{55703739-4AD3-47B7-8DAE-E4A6FE38977D}">
      <dsp:nvSpPr>
        <dsp:cNvPr id="0" name=""/>
        <dsp:cNvSpPr/>
      </dsp:nvSpPr>
      <dsp:spPr>
        <a:xfrm>
          <a:off x="0" y="4646898"/>
          <a:ext cx="8429252" cy="74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B1728-1DE0-4D62-92D4-3AD59B99CB66}">
      <dsp:nvSpPr>
        <dsp:cNvPr id="0" name=""/>
        <dsp:cNvSpPr/>
      </dsp:nvSpPr>
      <dsp:spPr>
        <a:xfrm>
          <a:off x="224883" y="4814166"/>
          <a:ext cx="408879" cy="4088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0FA6A-4101-49F3-BF1B-FA2189D69FA8}">
      <dsp:nvSpPr>
        <dsp:cNvPr id="0" name=""/>
        <dsp:cNvSpPr/>
      </dsp:nvSpPr>
      <dsp:spPr>
        <a:xfrm>
          <a:off x="858646" y="4646898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/>
            <a:t>Bobath</a:t>
          </a:r>
          <a:r>
            <a:rPr lang="cs-CZ" sz="1600" b="1" kern="1200" dirty="0"/>
            <a:t> koncept</a:t>
          </a:r>
          <a:r>
            <a:rPr lang="cs-CZ" sz="1600" kern="1200" dirty="0"/>
            <a:t> pro nácvik oblékání, např. trénování </a:t>
          </a:r>
          <a:r>
            <a:rPr lang="cs-CZ" sz="1600" b="1" kern="1200" dirty="0"/>
            <a:t>uvědomění si polohy těla pomocí přenosu váhy</a:t>
          </a:r>
          <a:r>
            <a:rPr lang="cs-CZ" sz="1600" kern="1200" dirty="0"/>
            <a:t> nebo nácvikem stability vsedě a ve stoji</a:t>
          </a:r>
          <a:endParaRPr lang="en-US" sz="1600" kern="1200" dirty="0"/>
        </a:p>
      </dsp:txBody>
      <dsp:txXfrm>
        <a:off x="858646" y="4646898"/>
        <a:ext cx="7570605" cy="743417"/>
      </dsp:txXfrm>
    </dsp:sp>
    <dsp:sp modelId="{929BD56D-9FA8-46DF-9B76-A3D12DF37D04}">
      <dsp:nvSpPr>
        <dsp:cNvPr id="0" name=""/>
        <dsp:cNvSpPr/>
      </dsp:nvSpPr>
      <dsp:spPr>
        <a:xfrm>
          <a:off x="0" y="5576169"/>
          <a:ext cx="8429252" cy="74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39760-F62E-4161-B9E5-2FF609265876}">
      <dsp:nvSpPr>
        <dsp:cNvPr id="0" name=""/>
        <dsp:cNvSpPr/>
      </dsp:nvSpPr>
      <dsp:spPr>
        <a:xfrm>
          <a:off x="224883" y="5743438"/>
          <a:ext cx="408879" cy="4088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F97FA-221F-4E12-B80B-34FCC63A38C7}">
      <dsp:nvSpPr>
        <dsp:cNvPr id="0" name=""/>
        <dsp:cNvSpPr/>
      </dsp:nvSpPr>
      <dsp:spPr>
        <a:xfrm>
          <a:off x="858646" y="5576169"/>
          <a:ext cx="7570605" cy="74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78" tIns="78678" rIns="78678" bIns="7867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Využití </a:t>
          </a:r>
          <a:r>
            <a:rPr lang="cs-CZ" sz="1600" b="1" kern="1200" dirty="0" err="1"/>
            <a:t>bimanuálních</a:t>
          </a:r>
          <a:r>
            <a:rPr lang="cs-CZ" sz="1600" b="1" kern="1200" dirty="0"/>
            <a:t> činností</a:t>
          </a:r>
          <a:r>
            <a:rPr lang="cs-CZ" sz="1600" kern="1200" dirty="0"/>
            <a:t> (pacient je nucen používat postiženou HK)</a:t>
          </a:r>
          <a:endParaRPr lang="en-US" sz="1600" kern="1200" dirty="0"/>
        </a:p>
      </dsp:txBody>
      <dsp:txXfrm>
        <a:off x="858646" y="5576169"/>
        <a:ext cx="7570605" cy="743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14521-0DE1-4E85-BE5C-983A30838FF9}">
      <dsp:nvSpPr>
        <dsp:cNvPr id="0" name=""/>
        <dsp:cNvSpPr/>
      </dsp:nvSpPr>
      <dsp:spPr>
        <a:xfrm>
          <a:off x="3561" y="613557"/>
          <a:ext cx="2825100" cy="16950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udržení kloubní pohyblivosti</a:t>
          </a:r>
          <a:endParaRPr lang="en-US" sz="1900" kern="1200" dirty="0"/>
        </a:p>
      </dsp:txBody>
      <dsp:txXfrm>
        <a:off x="3561" y="613557"/>
        <a:ext cx="2825100" cy="1695060"/>
      </dsp:txXfrm>
    </dsp:sp>
    <dsp:sp modelId="{35725925-E8BE-4B11-B9C6-927CCDBF275F}">
      <dsp:nvSpPr>
        <dsp:cNvPr id="0" name=""/>
        <dsp:cNvSpPr/>
      </dsp:nvSpPr>
      <dsp:spPr>
        <a:xfrm>
          <a:off x="3111171" y="613557"/>
          <a:ext cx="2825100" cy="1695060"/>
        </a:xfrm>
        <a:prstGeom prst="rect">
          <a:avLst/>
        </a:prstGeom>
        <a:solidFill>
          <a:schemeClr val="accent5">
            <a:hueOff val="214342"/>
            <a:satOff val="1564"/>
            <a:lumOff val="-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Century Gothic"/>
            </a:rPr>
            <a:t>udržení</a:t>
          </a:r>
          <a:r>
            <a:rPr lang="cs-CZ" sz="1900" kern="1200" dirty="0"/>
            <a:t> fyzické a psychické kondice</a:t>
          </a:r>
          <a:endParaRPr lang="en-US" sz="1900" kern="1200" dirty="0"/>
        </a:p>
      </dsp:txBody>
      <dsp:txXfrm>
        <a:off x="3111171" y="613557"/>
        <a:ext cx="2825100" cy="1695060"/>
      </dsp:txXfrm>
    </dsp:sp>
    <dsp:sp modelId="{A0002FB1-D4B5-404F-B289-DC2C5ECA019C}">
      <dsp:nvSpPr>
        <dsp:cNvPr id="0" name=""/>
        <dsp:cNvSpPr/>
      </dsp:nvSpPr>
      <dsp:spPr>
        <a:xfrm>
          <a:off x="6218782" y="613557"/>
          <a:ext cx="2825100" cy="1695060"/>
        </a:xfrm>
        <a:prstGeom prst="rect">
          <a:avLst/>
        </a:prstGeom>
        <a:solidFill>
          <a:schemeClr val="accent5">
            <a:hueOff val="428684"/>
            <a:satOff val="3127"/>
            <a:lumOff val="-6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latin typeface="Century Gothic"/>
            </a:rPr>
            <a:t>zachování</a:t>
          </a:r>
          <a:r>
            <a:rPr lang="cs-CZ" sz="1900" kern="1200" dirty="0"/>
            <a:t> pracovní schopnosti a nezávislosti</a:t>
          </a:r>
          <a:endParaRPr lang="en-US" sz="1900" kern="1200" dirty="0"/>
        </a:p>
      </dsp:txBody>
      <dsp:txXfrm>
        <a:off x="6218782" y="613557"/>
        <a:ext cx="2825100" cy="1695060"/>
      </dsp:txXfrm>
    </dsp:sp>
    <dsp:sp modelId="{81CA9D2C-46A3-43B5-B064-995558B0075D}">
      <dsp:nvSpPr>
        <dsp:cNvPr id="0" name=""/>
        <dsp:cNvSpPr/>
      </dsp:nvSpPr>
      <dsp:spPr>
        <a:xfrm>
          <a:off x="9326393" y="613557"/>
          <a:ext cx="2825100" cy="1695060"/>
        </a:xfrm>
        <a:prstGeom prst="rect">
          <a:avLst/>
        </a:prstGeom>
        <a:solidFill>
          <a:schemeClr val="accent5">
            <a:hueOff val="643026"/>
            <a:satOff val="4691"/>
            <a:lumOff val="-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latin typeface="Century Gothic"/>
            </a:rPr>
            <a:t>ROZDĚLENÍ REVMATOLOGICKÝCH ONEMOCNĚNÍ:</a:t>
          </a:r>
          <a:endParaRPr lang="cs-CZ" sz="1900" kern="1200" dirty="0"/>
        </a:p>
      </dsp:txBody>
      <dsp:txXfrm>
        <a:off x="9326393" y="613557"/>
        <a:ext cx="2825100" cy="1695060"/>
      </dsp:txXfrm>
    </dsp:sp>
    <dsp:sp modelId="{61BE169C-372C-4908-A0A1-4DD4935C924C}">
      <dsp:nvSpPr>
        <dsp:cNvPr id="0" name=""/>
        <dsp:cNvSpPr/>
      </dsp:nvSpPr>
      <dsp:spPr>
        <a:xfrm>
          <a:off x="3561" y="2591128"/>
          <a:ext cx="2825100" cy="1695060"/>
        </a:xfrm>
        <a:prstGeom prst="rect">
          <a:avLst/>
        </a:prstGeom>
        <a:solidFill>
          <a:schemeClr val="accent5">
            <a:hueOff val="857369"/>
            <a:satOff val="6254"/>
            <a:lumOff val="-12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zánětlivá revmatická onemocnění</a:t>
          </a:r>
          <a:r>
            <a:rPr lang="cs-CZ" sz="1900" kern="1200" dirty="0">
              <a:latin typeface="Century Gothic"/>
            </a:rPr>
            <a:t> </a:t>
          </a:r>
          <a:endParaRPr lang="en-US" sz="1900" kern="1200">
            <a:latin typeface="Century Gothic"/>
          </a:endParaRPr>
        </a:p>
      </dsp:txBody>
      <dsp:txXfrm>
        <a:off x="3561" y="2591128"/>
        <a:ext cx="2825100" cy="1695060"/>
      </dsp:txXfrm>
    </dsp:sp>
    <dsp:sp modelId="{85ED11F5-0FBF-4F1F-A378-5B4668E7F0B6}">
      <dsp:nvSpPr>
        <dsp:cNvPr id="0" name=""/>
        <dsp:cNvSpPr/>
      </dsp:nvSpPr>
      <dsp:spPr>
        <a:xfrm>
          <a:off x="3111171" y="2591128"/>
          <a:ext cx="2825100" cy="1695060"/>
        </a:xfrm>
        <a:prstGeom prst="rect">
          <a:avLst/>
        </a:prstGeom>
        <a:solidFill>
          <a:schemeClr val="accent5">
            <a:hueOff val="1071711"/>
            <a:satOff val="7818"/>
            <a:lumOff val="-1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metabolické nemoci kloubů a páteře</a:t>
          </a:r>
          <a:r>
            <a:rPr lang="cs-CZ" sz="1900" kern="1200" dirty="0">
              <a:latin typeface="Century Gothic"/>
            </a:rPr>
            <a:t> </a:t>
          </a:r>
          <a:endParaRPr lang="en-US" sz="1900" kern="1200"/>
        </a:p>
      </dsp:txBody>
      <dsp:txXfrm>
        <a:off x="3111171" y="2591128"/>
        <a:ext cx="2825100" cy="1695060"/>
      </dsp:txXfrm>
    </dsp:sp>
    <dsp:sp modelId="{B6E52F95-75E0-48AE-8D7B-6C1F2CAE7801}">
      <dsp:nvSpPr>
        <dsp:cNvPr id="0" name=""/>
        <dsp:cNvSpPr/>
      </dsp:nvSpPr>
      <dsp:spPr>
        <a:xfrm>
          <a:off x="6218782" y="2591128"/>
          <a:ext cx="2825100" cy="1695060"/>
        </a:xfrm>
        <a:prstGeom prst="rect">
          <a:avLst/>
        </a:prstGeom>
        <a:solidFill>
          <a:schemeClr val="accent5">
            <a:hueOff val="1286053"/>
            <a:satOff val="9381"/>
            <a:lumOff val="-18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degenerativní onemocnění kloubů</a:t>
          </a:r>
          <a:r>
            <a:rPr lang="cs-CZ" sz="1900" kern="1200" dirty="0">
              <a:latin typeface="Century Gothic"/>
            </a:rPr>
            <a:t> </a:t>
          </a:r>
          <a:endParaRPr lang="en-US" sz="1900" kern="1200"/>
        </a:p>
      </dsp:txBody>
      <dsp:txXfrm>
        <a:off x="6218782" y="2591128"/>
        <a:ext cx="2825100" cy="1695060"/>
      </dsp:txXfrm>
    </dsp:sp>
    <dsp:sp modelId="{C9E8B409-3AE0-4B14-B1A9-384E3FC11C58}">
      <dsp:nvSpPr>
        <dsp:cNvPr id="0" name=""/>
        <dsp:cNvSpPr/>
      </dsp:nvSpPr>
      <dsp:spPr>
        <a:xfrm>
          <a:off x="9326393" y="2591128"/>
          <a:ext cx="2825100" cy="1695060"/>
        </a:xfrm>
        <a:prstGeom prst="rect">
          <a:avLst/>
        </a:prstGeom>
        <a:solidFill>
          <a:schemeClr val="accent5">
            <a:hueOff val="1500395"/>
            <a:satOff val="10945"/>
            <a:lumOff val="-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mimokloubní</a:t>
          </a:r>
          <a:r>
            <a:rPr lang="cs-CZ" sz="1900" kern="1200" dirty="0"/>
            <a:t> revmatismy </a:t>
          </a:r>
          <a:endParaRPr lang="en-US" sz="1900" kern="1200" dirty="0"/>
        </a:p>
      </dsp:txBody>
      <dsp:txXfrm>
        <a:off x="9326393" y="2591128"/>
        <a:ext cx="2825100" cy="1695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E920-834C-4B00-B4DD-6334F4159840}">
      <dsp:nvSpPr>
        <dsp:cNvPr id="0" name=""/>
        <dsp:cNvSpPr/>
      </dsp:nvSpPr>
      <dsp:spPr>
        <a:xfrm>
          <a:off x="0" y="2112"/>
          <a:ext cx="12185736" cy="10706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6EF74-5481-4B6A-8E67-153B06A87EF7}">
      <dsp:nvSpPr>
        <dsp:cNvPr id="0" name=""/>
        <dsp:cNvSpPr/>
      </dsp:nvSpPr>
      <dsp:spPr>
        <a:xfrm>
          <a:off x="323874" y="243010"/>
          <a:ext cx="588861" cy="588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838E-C67B-47F3-A146-BEB1C47DC0A9}">
      <dsp:nvSpPr>
        <dsp:cNvPr id="0" name=""/>
        <dsp:cNvSpPr/>
      </dsp:nvSpPr>
      <dsp:spPr>
        <a:xfrm>
          <a:off x="1236609" y="2112"/>
          <a:ext cx="10949126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obnovení narušených funkcí </a:t>
          </a:r>
          <a:r>
            <a:rPr lang="cs-CZ" sz="2200" kern="1200" dirty="0">
              <a:latin typeface="Century Gothic"/>
            </a:rPr>
            <a:t> </a:t>
          </a:r>
          <a:endParaRPr lang="en-US" sz="2200" kern="1200"/>
        </a:p>
      </dsp:txBody>
      <dsp:txXfrm>
        <a:off x="1236609" y="2112"/>
        <a:ext cx="10949126" cy="1070657"/>
      </dsp:txXfrm>
    </dsp:sp>
    <dsp:sp modelId="{98C896DD-2676-4B46-BFC0-BBFEAD76D718}">
      <dsp:nvSpPr>
        <dsp:cNvPr id="0" name=""/>
        <dsp:cNvSpPr/>
      </dsp:nvSpPr>
      <dsp:spPr>
        <a:xfrm>
          <a:off x="0" y="1340434"/>
          <a:ext cx="12185736" cy="1070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9ECBA-1D05-4D93-9139-E71864BCBB3A}">
      <dsp:nvSpPr>
        <dsp:cNvPr id="0" name=""/>
        <dsp:cNvSpPr/>
      </dsp:nvSpPr>
      <dsp:spPr>
        <a:xfrm>
          <a:off x="323874" y="1581332"/>
          <a:ext cx="588861" cy="5888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2437C-2BA2-4121-BE4A-D7151298EFAB}">
      <dsp:nvSpPr>
        <dsp:cNvPr id="0" name=""/>
        <dsp:cNvSpPr/>
      </dsp:nvSpPr>
      <dsp:spPr>
        <a:xfrm>
          <a:off x="1236609" y="1340434"/>
          <a:ext cx="5483581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entury Gothic"/>
            </a:rPr>
            <a:t>udržení </a:t>
          </a:r>
          <a:r>
            <a:rPr lang="cs-CZ" sz="2200" kern="1200" dirty="0"/>
            <a:t>soběstačnosti:</a:t>
          </a:r>
          <a:r>
            <a:rPr lang="cs-CZ" sz="2200" kern="1200" dirty="0">
              <a:latin typeface="Century Gothic"/>
            </a:rPr>
            <a:t> </a:t>
          </a:r>
          <a:endParaRPr lang="en-US" sz="2200" kern="1200" dirty="0"/>
        </a:p>
      </dsp:txBody>
      <dsp:txXfrm>
        <a:off x="1236609" y="1340434"/>
        <a:ext cx="5483581" cy="1070657"/>
      </dsp:txXfrm>
    </dsp:sp>
    <dsp:sp modelId="{EF8BA4AF-4416-4B10-A6A3-CF1C04FAD93B}">
      <dsp:nvSpPr>
        <dsp:cNvPr id="0" name=""/>
        <dsp:cNvSpPr/>
      </dsp:nvSpPr>
      <dsp:spPr>
        <a:xfrm>
          <a:off x="6720191" y="1340434"/>
          <a:ext cx="5465544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úprava prostředí (bezbariérovost) a aktivit s případnými kompenzačními pomůckami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zajištění potřebných sociálních služeb</a:t>
          </a:r>
          <a:endParaRPr lang="en-US" sz="1200" kern="1200" dirty="0"/>
        </a:p>
      </dsp:txBody>
      <dsp:txXfrm>
        <a:off x="6720191" y="1340434"/>
        <a:ext cx="5465544" cy="1070657"/>
      </dsp:txXfrm>
    </dsp:sp>
    <dsp:sp modelId="{332B0337-F5AF-45E8-B013-AB3F564B7D22}">
      <dsp:nvSpPr>
        <dsp:cNvPr id="0" name=""/>
        <dsp:cNvSpPr/>
      </dsp:nvSpPr>
      <dsp:spPr>
        <a:xfrm>
          <a:off x="0" y="2678757"/>
          <a:ext cx="12185736" cy="1070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FF4C3-0344-4435-899A-6DA1AD9E46C3}">
      <dsp:nvSpPr>
        <dsp:cNvPr id="0" name=""/>
        <dsp:cNvSpPr/>
      </dsp:nvSpPr>
      <dsp:spPr>
        <a:xfrm>
          <a:off x="323874" y="2919655"/>
          <a:ext cx="588861" cy="5888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0003C-6163-4D47-B5F6-5220357F9AB4}">
      <dsp:nvSpPr>
        <dsp:cNvPr id="0" name=""/>
        <dsp:cNvSpPr/>
      </dsp:nvSpPr>
      <dsp:spPr>
        <a:xfrm>
          <a:off x="1236609" y="2678757"/>
          <a:ext cx="5483581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udržení pohybových schopností</a:t>
          </a:r>
          <a:endParaRPr lang="en-US" sz="2200" kern="1200" dirty="0"/>
        </a:p>
      </dsp:txBody>
      <dsp:txXfrm>
        <a:off x="1236609" y="2678757"/>
        <a:ext cx="5483581" cy="1070657"/>
      </dsp:txXfrm>
    </dsp:sp>
    <dsp:sp modelId="{65CC0B61-1503-474A-9196-F73AB7306D5D}">
      <dsp:nvSpPr>
        <dsp:cNvPr id="0" name=""/>
        <dsp:cNvSpPr/>
      </dsp:nvSpPr>
      <dsp:spPr>
        <a:xfrm>
          <a:off x="6720191" y="2678757"/>
          <a:ext cx="5465544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hrubá a jemná motorika, trénink ADL 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zájmové činnosti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organizované pohybové aktivity: nenáročná turistika, cvičení pro seniory</a:t>
          </a:r>
          <a:endParaRPr lang="en-US" sz="1200" kern="1200" dirty="0"/>
        </a:p>
      </dsp:txBody>
      <dsp:txXfrm>
        <a:off x="6720191" y="2678757"/>
        <a:ext cx="5465544" cy="1070657"/>
      </dsp:txXfrm>
    </dsp:sp>
    <dsp:sp modelId="{EC2AC920-E533-4848-99CE-48C601FE2A72}">
      <dsp:nvSpPr>
        <dsp:cNvPr id="0" name=""/>
        <dsp:cNvSpPr/>
      </dsp:nvSpPr>
      <dsp:spPr>
        <a:xfrm>
          <a:off x="0" y="4017079"/>
          <a:ext cx="12185736" cy="10706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01E64-13A2-4B48-ADBF-9BBADAB2DA1F}">
      <dsp:nvSpPr>
        <dsp:cNvPr id="0" name=""/>
        <dsp:cNvSpPr/>
      </dsp:nvSpPr>
      <dsp:spPr>
        <a:xfrm>
          <a:off x="323874" y="4257977"/>
          <a:ext cx="588861" cy="5888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42231-FB25-4AF5-848C-A29E60FC080B}">
      <dsp:nvSpPr>
        <dsp:cNvPr id="0" name=""/>
        <dsp:cNvSpPr/>
      </dsp:nvSpPr>
      <dsp:spPr>
        <a:xfrm>
          <a:off x="1236609" y="4017079"/>
          <a:ext cx="5483581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Century Gothic"/>
            </a:rPr>
            <a:t>udržení</a:t>
          </a:r>
          <a:r>
            <a:rPr lang="cs-CZ" sz="2200" kern="1200" dirty="0"/>
            <a:t> kognitivních funkcí</a:t>
          </a:r>
          <a:endParaRPr lang="en-US" sz="2200" kern="1200" dirty="0"/>
        </a:p>
      </dsp:txBody>
      <dsp:txXfrm>
        <a:off x="1236609" y="4017079"/>
        <a:ext cx="5483581" cy="1070657"/>
      </dsp:txXfrm>
    </dsp:sp>
    <dsp:sp modelId="{90F91FB7-E514-4EFB-B8E9-4A3F0E379658}">
      <dsp:nvSpPr>
        <dsp:cNvPr id="0" name=""/>
        <dsp:cNvSpPr/>
      </dsp:nvSpPr>
      <dsp:spPr>
        <a:xfrm>
          <a:off x="6720191" y="4017079"/>
          <a:ext cx="5465544" cy="107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1" tIns="113311" rIns="113311" bIns="113311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kulturně vzdělávací programy: univerzity 3.věku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kurzy: jazykové, výtvarné, počítačové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tréninku paměti a aktivace psychiky připomínáním dřívějších časů (reminiscenční program) </a:t>
          </a:r>
          <a:endParaRPr lang="en-US" sz="1200" kern="1200" dirty="0"/>
        </a:p>
      </dsp:txBody>
      <dsp:txXfrm>
        <a:off x="6720191" y="4017079"/>
        <a:ext cx="5465544" cy="107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8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zorek z plátků citronu na zářivě tyrkysovém pozadí">
            <a:extLst>
              <a:ext uri="{FF2B5EF4-FFF2-40B4-BE49-F238E27FC236}">
                <a16:creationId xmlns:a16="http://schemas.microsoft.com/office/drawing/2014/main" id="{6B26A960-AF52-485E-BF0C-A27A4D29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47" b="197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cs-CZ" sz="3400">
                <a:ea typeface="+mj-lt"/>
                <a:cs typeface="+mj-lt"/>
              </a:rPr>
              <a:t>Ergoterapie v klinických oborech. Ergoterapie v ergoterapeutických dílnách.</a:t>
            </a:r>
            <a:endParaRPr lang="cs-CZ" sz="3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/>
              <a:t>Mgr. Marie krejčová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DED121-08C1-4EDA-93A2-2BAD0239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365125"/>
            <a:ext cx="10743367" cy="733578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MÍŠNÍ LÉZE (PARAPLEGIE, TETRAPLEGIE)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A5733-C828-4A1C-8F84-F399FBAC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086389"/>
            <a:ext cx="6367640" cy="57602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Nejčastější příčinou: úrazy páteře, dále nádory, vrozené vady, záněty a cévní příčiny</a:t>
            </a:r>
            <a:endParaRPr lang="cs-CZ" sz="1400"/>
          </a:p>
          <a:p>
            <a:pPr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Příznaky dle lokality a rozsahu poškození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multidisciplinární tým odborníků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Spinální program pro ČR</a:t>
            </a:r>
            <a:r>
              <a:rPr lang="cs-CZ" sz="1400" dirty="0">
                <a:ea typeface="+mn-lt"/>
                <a:cs typeface="+mn-lt"/>
              </a:rPr>
              <a:t> (od roku 1993 ): koncepce péče o klienty s míšní lézí </a:t>
            </a:r>
            <a:endParaRPr lang="cs-CZ" sz="1400"/>
          </a:p>
          <a:p>
            <a:pPr lvl="1"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Praha, Liberec, Brno, Ostrava</a:t>
            </a:r>
            <a:r>
              <a:rPr lang="cs-CZ" sz="14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RHB spinální jednotky:</a:t>
            </a:r>
            <a:r>
              <a:rPr lang="cs-CZ" sz="1400" dirty="0">
                <a:ea typeface="+mn-lt"/>
                <a:cs typeface="+mn-lt"/>
              </a:rPr>
              <a:t> 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Kladruby, Luže-</a:t>
            </a:r>
            <a:r>
              <a:rPr lang="cs-CZ" sz="1400" dirty="0" err="1">
                <a:ea typeface="+mn-lt"/>
                <a:cs typeface="+mn-lt"/>
              </a:rPr>
              <a:t>Košumberk</a:t>
            </a:r>
            <a:r>
              <a:rPr lang="cs-CZ" sz="1400" dirty="0">
                <a:ea typeface="+mn-lt"/>
                <a:cs typeface="+mn-lt"/>
              </a:rPr>
              <a:t>, Hrabyně, Praha – Paraple, Brno – Fénix</a:t>
            </a:r>
            <a:endParaRPr lang="cs-CZ" sz="1400"/>
          </a:p>
          <a:p>
            <a:pPr>
              <a:lnSpc>
                <a:spcPct val="90000"/>
              </a:lnSpc>
            </a:pPr>
            <a:r>
              <a:rPr lang="cs-CZ" sz="1400" b="1" u="sng" dirty="0">
                <a:ea typeface="+mn-lt"/>
                <a:cs typeface="+mn-lt"/>
              </a:rPr>
              <a:t>Poruchy: 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svalových funkcí:</a:t>
            </a:r>
            <a:r>
              <a:rPr lang="cs-CZ" sz="1400" dirty="0">
                <a:ea typeface="+mn-lt"/>
                <a:cs typeface="+mn-lt"/>
              </a:rPr>
              <a:t> paréza, plegie, spasticita</a:t>
            </a:r>
            <a:endParaRPr lang="cs-CZ" sz="1400"/>
          </a:p>
          <a:p>
            <a:pPr lvl="1"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povrchového a hlubokého čití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highlight>
                  <a:srgbClr val="00FFFF"/>
                </a:highlight>
                <a:ea typeface="+mn-lt"/>
                <a:cs typeface="+mn-lt"/>
              </a:rPr>
              <a:t>vegetativní :</a:t>
            </a:r>
            <a:r>
              <a:rPr lang="cs-CZ" sz="1400" dirty="0">
                <a:ea typeface="+mn-lt"/>
                <a:cs typeface="+mn-lt"/>
              </a:rPr>
              <a:t>  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léze </a:t>
            </a:r>
            <a:r>
              <a:rPr lang="cs-CZ" sz="1400" b="1" dirty="0">
                <a:ea typeface="+mn-lt"/>
                <a:cs typeface="+mn-lt"/>
              </a:rPr>
              <a:t>nad </a:t>
            </a:r>
            <a:r>
              <a:rPr lang="cs-CZ" sz="1400" b="1" dirty="0" err="1">
                <a:ea typeface="+mn-lt"/>
                <a:cs typeface="+mn-lt"/>
              </a:rPr>
              <a:t>Th</a:t>
            </a:r>
            <a:r>
              <a:rPr lang="cs-CZ" sz="1400" b="1" dirty="0">
                <a:ea typeface="+mn-lt"/>
                <a:cs typeface="+mn-lt"/>
              </a:rPr>
              <a:t> 6 = </a:t>
            </a:r>
            <a:r>
              <a:rPr lang="cs-CZ" sz="1400" b="1" dirty="0" err="1">
                <a:ea typeface="+mn-lt"/>
                <a:cs typeface="+mn-lt"/>
              </a:rPr>
              <a:t>pchch</a:t>
            </a:r>
            <a:r>
              <a:rPr lang="cs-CZ" sz="1400" b="1" dirty="0">
                <a:ea typeface="+mn-lt"/>
                <a:cs typeface="+mn-lt"/>
              </a:rPr>
              <a:t> dýchání:</a:t>
            </a:r>
            <a:r>
              <a:rPr lang="cs-CZ" sz="1400" dirty="0">
                <a:ea typeface="+mn-lt"/>
                <a:cs typeface="+mn-lt"/>
              </a:rPr>
              <a:t> porušená funkce bránice a dýchacích svalů, poruchy mikce a defekace, poruchy sexuálních funkcí</a:t>
            </a:r>
            <a:endParaRPr lang="cs-CZ" sz="1400"/>
          </a:p>
          <a:p>
            <a:pPr lvl="2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léze </a:t>
            </a:r>
            <a:r>
              <a:rPr lang="cs-CZ" sz="1400" b="1" dirty="0">
                <a:ea typeface="+mn-lt"/>
                <a:cs typeface="+mn-lt"/>
              </a:rPr>
              <a:t>nad </a:t>
            </a:r>
            <a:r>
              <a:rPr lang="cs-CZ" sz="1400" b="1" dirty="0" err="1">
                <a:ea typeface="+mn-lt"/>
                <a:cs typeface="+mn-lt"/>
              </a:rPr>
              <a:t>Th</a:t>
            </a:r>
            <a:r>
              <a:rPr lang="cs-CZ" sz="1400" b="1" dirty="0">
                <a:ea typeface="+mn-lt"/>
                <a:cs typeface="+mn-lt"/>
              </a:rPr>
              <a:t> 5 = oběhová nestabilita</a:t>
            </a:r>
            <a:r>
              <a:rPr lang="cs-CZ" sz="1400" dirty="0">
                <a:ea typeface="+mn-lt"/>
                <a:cs typeface="+mn-lt"/>
              </a:rPr>
              <a:t>, </a:t>
            </a:r>
            <a:r>
              <a:rPr lang="cs-CZ" sz="1400" dirty="0" err="1">
                <a:ea typeface="+mn-lt"/>
                <a:cs typeface="+mn-lt"/>
              </a:rPr>
              <a:t>pchch</a:t>
            </a:r>
            <a:r>
              <a:rPr lang="cs-CZ" sz="1400" dirty="0">
                <a:ea typeface="+mn-lt"/>
                <a:cs typeface="+mn-lt"/>
              </a:rPr>
              <a:t> termoregulace &amp; srdečního rytmu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Terapie: 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operace, léčba porušených funkcí, kvalifikovaná ošetřovatelská péče, rehabilitace a sociální péče, psychologická péče</a:t>
            </a:r>
            <a:endParaRPr lang="cs-CZ" sz="1400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1B83BFB6-EAF8-4080-A189-0D802C0EE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221"/>
          <a:stretch/>
        </p:blipFill>
        <p:spPr>
          <a:xfrm>
            <a:off x="6146818" y="1304646"/>
            <a:ext cx="6040746" cy="5553354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47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2B2B82-2D25-4AED-8B5B-2FACA76C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18" y="64943"/>
            <a:ext cx="10515600" cy="829109"/>
          </a:xfrm>
        </p:spPr>
        <p:txBody>
          <a:bodyPr>
            <a:normAutofit/>
          </a:bodyPr>
          <a:lstStyle/>
          <a:p>
            <a:r>
              <a:rPr lang="cs-CZ" b="1"/>
              <a:t>CÍL ERGOTERAPIE U MÍŠNÍ LÉZE</a:t>
            </a:r>
            <a:endParaRPr lang="cs-CZ"/>
          </a:p>
        </p:txBody>
      </p:sp>
      <p:pic>
        <p:nvPicPr>
          <p:cNvPr id="4" name="Obrázek 4" descr="Obsah obrázku exteriér, sníh, osoba, svah&#10;&#10;Popis se vygeneroval automaticky.">
            <a:extLst>
              <a:ext uri="{FF2B5EF4-FFF2-40B4-BE49-F238E27FC236}">
                <a16:creationId xmlns:a16="http://schemas.microsoft.com/office/drawing/2014/main" id="{B6442B45-AF6F-4517-8748-CC8BB410B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6" r="3" b="3"/>
          <a:stretch/>
        </p:blipFill>
        <p:spPr>
          <a:xfrm>
            <a:off x="101778" y="1944353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9949D-EFBA-4C78-956D-8B109617E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710" y="997625"/>
            <a:ext cx="7577998" cy="5779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b="1" dirty="0"/>
              <a:t>posílení, obnova a kompenzace, případně substituce funkce HKK</a:t>
            </a:r>
            <a:endParaRPr lang="cs-CZ" sz="1600" b="1" dirty="0"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cs-CZ" sz="1600" b="1" u="sng" dirty="0"/>
              <a:t>Prostředky:</a:t>
            </a:r>
            <a:r>
              <a:rPr lang="cs-CZ" sz="1600" dirty="0"/>
              <a:t> </a:t>
            </a:r>
            <a:endParaRPr lang="en-US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preventivní mobilizace kloubů &amp; ošetření měkkých struktur: pro udržení kloubní pohyblivosti, fyziologické délky, taktilní stimulace </a:t>
            </a:r>
            <a:endParaRPr lang="en-US" sz="1600" dirty="0"/>
          </a:p>
          <a:p>
            <a:pPr algn="just">
              <a:lnSpc>
                <a:spcPct val="9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cílené polohování </a:t>
            </a:r>
            <a:r>
              <a:rPr lang="cs-CZ" sz="1600" b="1" err="1">
                <a:highlight>
                  <a:srgbClr val="00FFFF"/>
                </a:highlight>
                <a:ea typeface="+mn-lt"/>
                <a:cs typeface="+mn-lt"/>
              </a:rPr>
              <a:t>akra</a:t>
            </a: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 horní končetiny:</a:t>
            </a:r>
            <a:r>
              <a:rPr lang="cs-CZ" sz="1600" dirty="0">
                <a:ea typeface="+mn-lt"/>
                <a:cs typeface="+mn-lt"/>
              </a:rPr>
              <a:t> prevence drápovité či ploché ruky</a:t>
            </a:r>
          </a:p>
          <a:p>
            <a:pPr lvl="1" algn="just">
              <a:lnSpc>
                <a:spcPct val="9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přikládání rukavic na noc:</a:t>
            </a:r>
            <a:r>
              <a:rPr lang="cs-CZ" sz="1600" dirty="0">
                <a:ea typeface="+mn-lt"/>
                <a:cs typeface="+mn-lt"/>
              </a:rPr>
              <a:t> cílem je dosáhnout lehkého zkrácení dlouhých flexorů prstů (při aktivní dorzální flexi v zápěstí  způsobí pasivní flexi prstů a přiblížení palce k ukazováku (od C6)). Využití u sekundárních úchopů. </a:t>
            </a: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nácvik stabilizace v oblasti lopatky, ramen, loktů </a:t>
            </a:r>
            <a:endParaRPr lang="en-US" sz="1600" dirty="0"/>
          </a:p>
          <a:p>
            <a:pPr algn="just"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trénink vzporů: </a:t>
            </a:r>
          </a:p>
          <a:p>
            <a:pPr lvl="1" algn="just">
              <a:lnSpc>
                <a:spcPct val="90000"/>
              </a:lnSpc>
            </a:pPr>
            <a:r>
              <a:rPr lang="cs-CZ" sz="1600" b="1" dirty="0">
                <a:highlight>
                  <a:srgbClr val="00FFFF"/>
                </a:highlight>
                <a:ea typeface="+mn-lt"/>
                <a:cs typeface="+mn-lt"/>
              </a:rPr>
              <a:t>Loketní</a:t>
            </a:r>
            <a:r>
              <a:rPr lang="cs-CZ" sz="1600" b="1" dirty="0">
                <a:highlight>
                  <a:srgbClr val="00FFFF"/>
                </a:highlight>
              </a:rPr>
              <a:t> zámek </a:t>
            </a:r>
            <a:r>
              <a:rPr lang="cs-CZ" sz="1600" dirty="0"/>
              <a:t>= účelné vytvoření lehké </a:t>
            </a:r>
            <a:r>
              <a:rPr lang="cs-CZ" sz="1600" err="1"/>
              <a:t>hyperextenze</a:t>
            </a:r>
            <a:r>
              <a:rPr lang="cs-CZ" sz="1600" dirty="0"/>
              <a:t> při oslabených extenzorech lokte využívané při přesunech. </a:t>
            </a:r>
            <a:endParaRPr lang="cs-CZ" sz="1600" dirty="0"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cs-CZ" sz="1600" dirty="0"/>
              <a:t>asistované pohyby: zejména vedení končetiny v prostoru k ústům, </a:t>
            </a:r>
            <a:r>
              <a:rPr lang="cs-CZ" sz="1600" dirty="0">
                <a:ea typeface="+mn-lt"/>
                <a:cs typeface="+mn-lt"/>
              </a:rPr>
              <a:t>klouzavé pohyby po hladké ploše stolu či pohyby v závěsu</a:t>
            </a:r>
          </a:p>
          <a:p>
            <a:pPr algn="just"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manipulační dovednosti, stimulace dotekové schopnosti (</a:t>
            </a:r>
            <a:r>
              <a:rPr lang="cs-CZ" sz="1600" err="1">
                <a:ea typeface="+mn-lt"/>
                <a:cs typeface="+mn-lt"/>
              </a:rPr>
              <a:t>haptiky</a:t>
            </a:r>
            <a:r>
              <a:rPr lang="cs-CZ" sz="1600" dirty="0">
                <a:ea typeface="+mn-lt"/>
                <a:cs typeface="+mn-lt"/>
              </a:rPr>
              <a:t>) + výběr a nácvik s kompenzačními pomůckami</a:t>
            </a: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nácvik </a:t>
            </a:r>
            <a:r>
              <a:rPr lang="cs-CZ" sz="1600" b="1" dirty="0">
                <a:highlight>
                  <a:srgbClr val="00FFFF"/>
                </a:highlight>
              </a:rPr>
              <a:t>schopnosti mobility a sebeobsluhy na lůžku</a:t>
            </a:r>
            <a:endParaRPr lang="cs-CZ" sz="1600" b="1">
              <a:highlight>
                <a:srgbClr val="00FFFF"/>
              </a:highligh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44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různé, položky, stejné&#10;&#10;Popis se vygeneroval automaticky.">
            <a:extLst>
              <a:ext uri="{FF2B5EF4-FFF2-40B4-BE49-F238E27FC236}">
                <a16:creationId xmlns:a16="http://schemas.microsoft.com/office/drawing/2014/main" id="{A8B6FA39-24A1-4539-9B2F-A89B5CD9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F24D4E-68EE-4755-A1DC-79F80C6B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4" y="1096623"/>
            <a:ext cx="7743014" cy="908241"/>
          </a:xfrm>
        </p:spPr>
        <p:txBody>
          <a:bodyPr anchor="b"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CÍL ERGOTERAPIE U MÍŠNÍ LÉZE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7632A-C373-441B-93E9-4EC63061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102" y="2007270"/>
            <a:ext cx="7142651" cy="3176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b="1" dirty="0" err="1">
                <a:highlight>
                  <a:srgbClr val="00FFFF"/>
                </a:highlight>
                <a:ea typeface="+mn-lt"/>
                <a:cs typeface="+mn-lt"/>
              </a:rPr>
              <a:t>dózovaný</a:t>
            </a:r>
            <a:r>
              <a:rPr lang="cs-CZ" sz="1800" b="1" dirty="0">
                <a:highlight>
                  <a:srgbClr val="00FFFF"/>
                </a:highlight>
                <a:ea typeface="+mn-lt"/>
                <a:cs typeface="+mn-lt"/>
              </a:rPr>
              <a:t> výcvik vsedě (</a:t>
            </a:r>
            <a:r>
              <a:rPr lang="cs-CZ" sz="1800" b="1" dirty="0">
                <a:highlight>
                  <a:srgbClr val="00FFFF"/>
                </a:highlight>
              </a:rPr>
              <a:t>od doby, kdy je schopen tolerance sedu 15–20 min</a:t>
            </a:r>
            <a:r>
              <a:rPr lang="cs-CZ" sz="1800" b="1" dirty="0">
                <a:highlight>
                  <a:srgbClr val="00FFFF"/>
                </a:highlight>
                <a:ea typeface="+mn-lt"/>
                <a:cs typeface="+mn-lt"/>
              </a:rPr>
              <a:t>.): </a:t>
            </a:r>
            <a:r>
              <a:rPr lang="cs-CZ" sz="1800" dirty="0">
                <a:ea typeface="+mn-lt"/>
                <a:cs typeface="+mn-lt"/>
              </a:rPr>
              <a:t>trénink přesunů s pomocí kompenzačních pomůcek, schopnost mobility na vozíku, pohyb v interiéru a exteriéru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nácvik sebeobsluhy a </a:t>
            </a:r>
            <a:r>
              <a:rPr lang="cs-CZ" sz="1800" b="1" dirty="0">
                <a:highlight>
                  <a:srgbClr val="00FFFF"/>
                </a:highlight>
                <a:ea typeface="+mn-lt"/>
                <a:cs typeface="+mn-lt"/>
              </a:rPr>
              <a:t>aktivit mimo lůžko </a:t>
            </a:r>
            <a:endParaRPr lang="en-US" sz="1800" b="1">
              <a:highlight>
                <a:srgbClr val="00FFFF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b="1" dirty="0">
                <a:highlight>
                  <a:srgbClr val="00FFFF"/>
                </a:highlight>
                <a:ea typeface="+mn-lt"/>
                <a:cs typeface="+mn-lt"/>
              </a:rPr>
              <a:t>zájmové</a:t>
            </a:r>
            <a:r>
              <a:rPr lang="cs-CZ" sz="1800" dirty="0">
                <a:ea typeface="+mn-lt"/>
                <a:cs typeface="+mn-lt"/>
              </a:rPr>
              <a:t> aktivity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trénink tolerance denní zátěže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poradenství: režimová opatření, úprava pomůcek, prostředí a motivace k aktivitám, studiu či práci 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3804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E76D2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B5E06F-19E7-457F-B46E-7AB9601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944"/>
            <a:ext cx="10515600" cy="103692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a typeface="+mj-lt"/>
                <a:cs typeface="+mj-lt"/>
              </a:rPr>
              <a:t>Ergoterapie paretických horních končetin tetraplegika – obecné shrnutí</a:t>
            </a:r>
            <a:endParaRPr lang="cs-CZ" b="1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27BA9F0-3AA8-490A-B6DB-61208571E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811794"/>
              </p:ext>
            </p:extLst>
          </p:nvPr>
        </p:nvGraphicFramePr>
        <p:xfrm>
          <a:off x="-4617" y="1387909"/>
          <a:ext cx="12201235" cy="546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12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8DF45-56DD-4837-A7C9-87D921C5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2872" cy="1129290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PARÉZY PERIFERNÍHO NERVOVÉHO SYSTÉMU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3850A-135D-449D-ABB3-C9077BA1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135"/>
            <a:ext cx="11092872" cy="506106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příčina vzniku: úrazy, útlaky, nádorová onemocnění, infekce, metabolické a toxické vlivy</a:t>
            </a:r>
            <a:endParaRPr lang="cs-CZ"/>
          </a:p>
          <a:p>
            <a:pPr algn="just"/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>
                <a:ea typeface="+mn-lt"/>
                <a:cs typeface="+mn-lt"/>
              </a:rPr>
              <a:t>Rozdělení dle stupně postižení: </a:t>
            </a:r>
          </a:p>
          <a:p>
            <a:pPr algn="just"/>
            <a:r>
              <a:rPr lang="cs-CZ" b="1">
                <a:highlight>
                  <a:srgbClr val="00FFFF"/>
                </a:highlight>
                <a:ea typeface="+mn-lt"/>
                <a:cs typeface="+mn-lt"/>
              </a:rPr>
              <a:t>neuropraxie</a:t>
            </a:r>
            <a:r>
              <a:rPr lang="cs-CZ" dirty="0">
                <a:ea typeface="+mn-lt"/>
                <a:cs typeface="+mn-lt"/>
              </a:rPr>
              <a:t> (přechodný blok, kdy dochází k úplné obnově postižené funkce) </a:t>
            </a:r>
          </a:p>
          <a:p>
            <a:pPr algn="just"/>
            <a:r>
              <a:rPr lang="cs-CZ" b="1" err="1">
                <a:highlight>
                  <a:srgbClr val="00FFFF"/>
                </a:highlight>
                <a:ea typeface="+mn-lt"/>
                <a:cs typeface="+mn-lt"/>
              </a:rPr>
              <a:t>axonotméze</a:t>
            </a:r>
            <a:r>
              <a:rPr lang="cs-CZ" dirty="0">
                <a:ea typeface="+mn-lt"/>
                <a:cs typeface="+mn-lt"/>
              </a:rPr>
              <a:t> (kdy bývá přerušen určitý počet axonů při zachované kontinuitě nervu) </a:t>
            </a:r>
          </a:p>
          <a:p>
            <a:pPr algn="just"/>
            <a:r>
              <a:rPr lang="cs-CZ" b="1" err="1">
                <a:highlight>
                  <a:srgbClr val="00FFFF"/>
                </a:highlight>
                <a:ea typeface="+mn-lt"/>
                <a:cs typeface="+mn-lt"/>
              </a:rPr>
              <a:t>neurotméze</a:t>
            </a:r>
            <a:r>
              <a:rPr lang="cs-CZ" dirty="0">
                <a:ea typeface="+mn-lt"/>
                <a:cs typeface="+mn-lt"/>
              </a:rPr>
              <a:t> (úplné přerušení nervu) </a:t>
            </a:r>
          </a:p>
          <a:p>
            <a:pPr algn="just"/>
            <a:endParaRPr lang="cs-CZ" dirty="0">
              <a:ea typeface="+mn-lt"/>
              <a:cs typeface="+mn-lt"/>
            </a:endParaRPr>
          </a:p>
          <a:p>
            <a:pPr algn="just"/>
            <a:r>
              <a:rPr lang="cs-CZ" b="1" u="sng" dirty="0">
                <a:ea typeface="+mn-lt"/>
                <a:cs typeface="+mn-lt"/>
              </a:rPr>
              <a:t>Symptomy:</a:t>
            </a:r>
            <a:r>
              <a:rPr lang="cs-CZ" dirty="0">
                <a:ea typeface="+mn-lt"/>
                <a:cs typeface="+mn-lt"/>
              </a:rPr>
              <a:t> poruchy aktivní svalové činnosti, </a:t>
            </a:r>
            <a:r>
              <a:rPr lang="cs-CZ" err="1">
                <a:ea typeface="+mn-lt"/>
                <a:cs typeface="+mn-lt"/>
              </a:rPr>
              <a:t>hyporeflexie</a:t>
            </a:r>
            <a:r>
              <a:rPr lang="cs-CZ" dirty="0">
                <a:ea typeface="+mn-lt"/>
                <a:cs typeface="+mn-lt"/>
              </a:rPr>
              <a:t> až areflexie, hypotonie až atonie, hypotrofie až atrofie, poruchy čití, oběhové poruchy postižené části, atypické postavení segmentů postižené oblasti, </a:t>
            </a:r>
            <a:endParaRPr lang="cs-CZ"/>
          </a:p>
          <a:p>
            <a:pPr algn="just"/>
            <a:r>
              <a:rPr lang="cs-CZ" b="1" u="sng" dirty="0">
                <a:ea typeface="+mn-lt"/>
                <a:cs typeface="+mn-lt"/>
              </a:rPr>
              <a:t>sekundární změny:</a:t>
            </a:r>
            <a:r>
              <a:rPr lang="cs-CZ" dirty="0">
                <a:ea typeface="+mn-lt"/>
                <a:cs typeface="+mn-lt"/>
              </a:rPr>
              <a:t> kontraktury, rigidity kloubů, trofické změny</a:t>
            </a:r>
          </a:p>
          <a:p>
            <a:pPr algn="just"/>
            <a:r>
              <a:rPr lang="cs-CZ" b="1" u="sng" dirty="0">
                <a:ea typeface="+mn-lt"/>
                <a:cs typeface="+mn-lt"/>
              </a:rPr>
              <a:t>Terapie:</a:t>
            </a:r>
            <a:r>
              <a:rPr lang="cs-CZ" dirty="0">
                <a:ea typeface="+mn-lt"/>
                <a:cs typeface="+mn-lt"/>
              </a:rPr>
              <a:t> konzervativní (medikamentózní léčba, rehabilitace), chirurgická (sutury, transpozice šlach).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23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ležící&#10;&#10;Popis se vygeneroval automaticky.">
            <a:extLst>
              <a:ext uri="{FF2B5EF4-FFF2-40B4-BE49-F238E27FC236}">
                <a16:creationId xmlns:a16="http://schemas.microsoft.com/office/drawing/2014/main" id="{2C5EFC54-355F-4350-9421-E668EC9CE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2" r="26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22E19E-A9F1-4E1B-8C79-2435CB16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04" y="-195"/>
            <a:ext cx="9370923" cy="965968"/>
          </a:xfrm>
        </p:spPr>
        <p:txBody>
          <a:bodyPr anchor="b">
            <a:normAutofit/>
          </a:bodyPr>
          <a:lstStyle/>
          <a:p>
            <a:r>
              <a:rPr lang="cs-CZ" b="1" dirty="0"/>
              <a:t>PERIFERNÍ PARÉZY CÍLE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BFA18-78FE-468D-B78A-3B8B6364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374" y="1395360"/>
            <a:ext cx="7131107" cy="4527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00FFFF"/>
                </a:highlight>
                <a:ea typeface="+mn-lt"/>
                <a:cs typeface="+mn-lt"/>
              </a:rPr>
              <a:t>Stimulace</a:t>
            </a:r>
            <a:r>
              <a:rPr lang="cs-CZ" sz="1800" dirty="0">
                <a:ea typeface="+mn-lt"/>
                <a:cs typeface="+mn-lt"/>
              </a:rPr>
              <a:t> pohybových a senzitivních funkcí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znovuobnovení </a:t>
            </a:r>
            <a:r>
              <a:rPr lang="cs-CZ" sz="1800" dirty="0">
                <a:highlight>
                  <a:srgbClr val="00FFFF"/>
                </a:highlight>
                <a:ea typeface="+mn-lt"/>
                <a:cs typeface="+mn-lt"/>
              </a:rPr>
              <a:t>soběstačnosti:</a:t>
            </a:r>
            <a:r>
              <a:rPr lang="cs-CZ" sz="1800" dirty="0">
                <a:ea typeface="+mn-lt"/>
                <a:cs typeface="+mn-lt"/>
              </a:rPr>
              <a:t> manipulační a podpůrná cvičení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00FFFF"/>
                </a:highlight>
                <a:ea typeface="+mn-lt"/>
                <a:cs typeface="+mn-lt"/>
              </a:rPr>
              <a:t>trénink</a:t>
            </a:r>
            <a:r>
              <a:rPr lang="cs-CZ" sz="1800" dirty="0">
                <a:ea typeface="+mn-lt"/>
                <a:cs typeface="+mn-lt"/>
              </a:rPr>
              <a:t> denní a pracovní </a:t>
            </a:r>
            <a:r>
              <a:rPr lang="cs-CZ" sz="1800" dirty="0">
                <a:highlight>
                  <a:srgbClr val="00FFFF"/>
                </a:highlight>
                <a:ea typeface="+mn-lt"/>
                <a:cs typeface="+mn-lt"/>
              </a:rPr>
              <a:t>zátěže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U pacientů s trvalými následky: 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highlight>
                  <a:srgbClr val="00FF00"/>
                </a:highlight>
                <a:ea typeface="+mn-lt"/>
                <a:cs typeface="+mn-lt"/>
              </a:rPr>
              <a:t>kompenzační pomůcky</a:t>
            </a:r>
            <a:r>
              <a:rPr lang="cs-CZ" sz="1800" dirty="0">
                <a:ea typeface="+mn-lt"/>
                <a:cs typeface="+mn-lt"/>
              </a:rPr>
              <a:t> pro částečné udržení funkce či jako prevenci těžkých pozdních sekundárních změn: dlahování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výcvik </a:t>
            </a:r>
            <a:r>
              <a:rPr lang="cs-CZ" sz="1800" dirty="0">
                <a:highlight>
                  <a:srgbClr val="00FF00"/>
                </a:highlight>
                <a:ea typeface="+mn-lt"/>
                <a:cs typeface="+mn-lt"/>
              </a:rPr>
              <a:t>substitučních a kompenzačních náhrad</a:t>
            </a:r>
            <a:r>
              <a:rPr lang="cs-CZ" sz="1800" dirty="0">
                <a:ea typeface="+mn-lt"/>
                <a:cs typeface="+mn-lt"/>
              </a:rPr>
              <a:t> ztracených či poškozených funkcí</a:t>
            </a:r>
          </a:p>
          <a:p>
            <a:pPr lvl="1">
              <a:lnSpc>
                <a:spcPct val="90000"/>
              </a:lnSpc>
            </a:pPr>
            <a:r>
              <a:rPr lang="cs-CZ" sz="1800" dirty="0">
                <a:highlight>
                  <a:srgbClr val="00FF00"/>
                </a:highlight>
                <a:ea typeface="+mn-lt"/>
                <a:cs typeface="+mn-lt"/>
              </a:rPr>
              <a:t>adaptace pomůcek</a:t>
            </a:r>
            <a:r>
              <a:rPr lang="cs-CZ" sz="1800" dirty="0">
                <a:ea typeface="+mn-lt"/>
                <a:cs typeface="+mn-lt"/>
              </a:rPr>
              <a:t> a úpravu </a:t>
            </a:r>
            <a:r>
              <a:rPr lang="cs-CZ" sz="1800" dirty="0">
                <a:highlight>
                  <a:srgbClr val="00FF00"/>
                </a:highlight>
                <a:ea typeface="+mn-lt"/>
                <a:cs typeface="+mn-lt"/>
              </a:rPr>
              <a:t>prostředí </a:t>
            </a:r>
            <a:endParaRPr lang="cs-CZ" sz="1800">
              <a:highlight>
                <a:srgbClr val="00FF00"/>
              </a:highlight>
            </a:endParaRPr>
          </a:p>
          <a:p>
            <a:pPr lvl="1"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sociální a pracovní rehabilitace (cíl: </a:t>
            </a:r>
            <a:r>
              <a:rPr lang="cs-CZ" sz="1800" dirty="0">
                <a:highlight>
                  <a:srgbClr val="00FF00"/>
                </a:highlight>
                <a:ea typeface="+mn-lt"/>
                <a:cs typeface="+mn-lt"/>
              </a:rPr>
              <a:t>osobní a ekonomická nezávislost</a:t>
            </a:r>
            <a:r>
              <a:rPr lang="cs-CZ" sz="1800" dirty="0">
                <a:ea typeface="+mn-lt"/>
                <a:cs typeface="+mn-lt"/>
              </a:rPr>
              <a:t>) 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00070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BAF34D-A3E7-49BF-940D-30F16F76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018" y="434398"/>
            <a:ext cx="5112771" cy="1010669"/>
          </a:xfrm>
        </p:spPr>
        <p:txBody>
          <a:bodyPr>
            <a:normAutofit/>
          </a:bodyPr>
          <a:lstStyle/>
          <a:p>
            <a:r>
              <a:rPr lang="cs-CZ" b="1"/>
              <a:t>PARÉZA N. RADIALIS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0EA8E-7113-4F1C-BEAB-51863D2C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2751"/>
            <a:ext cx="7667620" cy="5910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= postiženy extenzory MP kloubu prstů a zápěstí (pacient neprovede háček)</a:t>
            </a:r>
            <a:endParaRPr lang="cs-CZ" sz="1600" b="1">
              <a:highlight>
                <a:srgbClr val="00FF00"/>
              </a:highlight>
            </a:endParaRPr>
          </a:p>
          <a:p>
            <a:r>
              <a:rPr lang="cs-CZ" sz="1600" dirty="0">
                <a:ea typeface="+mn-lt"/>
                <a:cs typeface="+mn-lt"/>
              </a:rPr>
              <a:t>Prakticky: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vázne Ex LOK, </a:t>
            </a:r>
            <a:r>
              <a:rPr lang="cs-CZ" sz="1400" dirty="0" err="1">
                <a:ea typeface="+mn-lt"/>
                <a:cs typeface="+mn-lt"/>
              </a:rPr>
              <a:t>Flx</a:t>
            </a:r>
            <a:r>
              <a:rPr lang="cs-CZ" sz="1400" dirty="0">
                <a:ea typeface="+mn-lt"/>
                <a:cs typeface="+mn-lt"/>
              </a:rPr>
              <a:t> LOK ve středním postavení, sup.</a:t>
            </a:r>
          </a:p>
          <a:p>
            <a:pPr lvl="1"/>
            <a:r>
              <a:rPr lang="cs-CZ" sz="1400" b="1" dirty="0">
                <a:highlight>
                  <a:srgbClr val="00FF00"/>
                </a:highlight>
                <a:ea typeface="+mn-lt"/>
                <a:cs typeface="+mn-lt"/>
              </a:rPr>
              <a:t>ne</a:t>
            </a:r>
            <a:r>
              <a:rPr lang="cs-CZ" sz="1400" dirty="0">
                <a:ea typeface="+mn-lt"/>
                <a:cs typeface="+mn-lt"/>
              </a:rPr>
              <a:t>možnost </a:t>
            </a:r>
            <a:r>
              <a:rPr lang="cs-CZ" sz="1400" b="1" dirty="0">
                <a:highlight>
                  <a:srgbClr val="00FF00"/>
                </a:highlight>
                <a:ea typeface="+mn-lt"/>
                <a:cs typeface="+mn-lt"/>
              </a:rPr>
              <a:t>Ex v IP kloubu palce a </a:t>
            </a:r>
            <a:r>
              <a:rPr lang="cs-CZ" sz="1400" b="1" dirty="0" err="1">
                <a:highlight>
                  <a:srgbClr val="00FF00"/>
                </a:highlight>
                <a:ea typeface="+mn-lt"/>
                <a:cs typeface="+mn-lt"/>
              </a:rPr>
              <a:t>Abd</a:t>
            </a:r>
            <a:r>
              <a:rPr lang="cs-CZ" sz="1400" b="1" dirty="0">
                <a:highlight>
                  <a:srgbClr val="00FF00"/>
                </a:highlight>
                <a:ea typeface="+mn-lt"/>
                <a:cs typeface="+mn-lt"/>
              </a:rPr>
              <a:t> palce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Ruka v postavení </a:t>
            </a:r>
            <a:r>
              <a:rPr lang="cs-CZ" sz="1400" b="1" dirty="0">
                <a:highlight>
                  <a:srgbClr val="00FF00"/>
                </a:highlight>
                <a:ea typeface="+mn-lt"/>
                <a:cs typeface="+mn-lt"/>
              </a:rPr>
              <a:t>„ labutí šíje“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Při jakékoliv činnosti dochází k silnému přitahování flexorů ruky - hrozí tedy jejich zkrácení</a:t>
            </a:r>
          </a:p>
          <a:p>
            <a:pPr marL="0" indent="0">
              <a:buNone/>
            </a:pPr>
            <a:r>
              <a:rPr lang="cs-CZ" sz="1600" b="1" u="sng" dirty="0">
                <a:ea typeface="+mn-lt"/>
                <a:cs typeface="+mn-lt"/>
              </a:rPr>
              <a:t>Ergoterapie: </a:t>
            </a:r>
          </a:p>
          <a:p>
            <a:r>
              <a:rPr lang="cs-CZ" sz="1600" dirty="0">
                <a:ea typeface="+mn-lt"/>
                <a:cs typeface="+mn-lt"/>
              </a:rPr>
              <a:t>Prevence, 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polohování, dlahy</a:t>
            </a:r>
            <a:r>
              <a:rPr lang="cs-CZ" sz="1600" dirty="0">
                <a:ea typeface="+mn-lt"/>
                <a:cs typeface="+mn-lt"/>
              </a:rPr>
              <a:t> – na noc 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opěrná</a:t>
            </a:r>
            <a:r>
              <a:rPr lang="cs-CZ" sz="1600" dirty="0">
                <a:ea typeface="+mn-lt"/>
                <a:cs typeface="+mn-lt"/>
              </a:rPr>
              <a:t>, přes den 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dynamické</a:t>
            </a:r>
            <a:r>
              <a:rPr lang="cs-CZ" sz="1600" dirty="0">
                <a:ea typeface="+mn-lt"/>
                <a:cs typeface="+mn-lt"/>
              </a:rPr>
              <a:t> opěrné dlahy 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s pružným tahem</a:t>
            </a:r>
            <a:r>
              <a:rPr lang="cs-CZ" sz="1600" dirty="0">
                <a:ea typeface="+mn-lt"/>
                <a:cs typeface="+mn-lt"/>
              </a:rPr>
              <a:t>, které kompenzují funkci extenzorů</a:t>
            </a:r>
          </a:p>
          <a:p>
            <a:r>
              <a:rPr lang="cs-CZ" sz="1600" dirty="0">
                <a:ea typeface="+mn-lt"/>
                <a:cs typeface="+mn-lt"/>
              </a:rPr>
              <a:t>stimulace hmatových vjemů</a:t>
            </a:r>
          </a:p>
          <a:p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podpora prokrvení:</a:t>
            </a:r>
            <a:r>
              <a:rPr lang="cs-CZ" sz="1600" dirty="0">
                <a:ea typeface="+mn-lt"/>
                <a:cs typeface="+mn-lt"/>
              </a:rPr>
              <a:t> </a:t>
            </a:r>
            <a:r>
              <a:rPr lang="cs-CZ" sz="1600" dirty="0" err="1">
                <a:ea typeface="+mn-lt"/>
                <a:cs typeface="+mn-lt"/>
              </a:rPr>
              <a:t>míčkování</a:t>
            </a:r>
            <a:r>
              <a:rPr lang="cs-CZ" sz="1600" dirty="0">
                <a:ea typeface="+mn-lt"/>
                <a:cs typeface="+mn-lt"/>
              </a:rPr>
              <a:t>, pasivní pohyby, mobilizace drobných kloubů</a:t>
            </a:r>
          </a:p>
          <a:p>
            <a:r>
              <a:rPr lang="cs-CZ" sz="1600" dirty="0">
                <a:ea typeface="+mn-lt"/>
                <a:cs typeface="+mn-lt"/>
              </a:rPr>
              <a:t>po dosažení svalové síly st. 3 ve smyslu Ex v MP kloubech: </a:t>
            </a:r>
          </a:p>
          <a:p>
            <a:pPr lvl="1"/>
            <a:r>
              <a:rPr lang="cs-CZ" sz="1400" dirty="0">
                <a:ea typeface="+mn-lt"/>
                <a:cs typeface="+mn-lt"/>
              </a:rPr>
              <a:t>je možné zrušit pružné tahy</a:t>
            </a:r>
            <a:endParaRPr lang="cs-CZ" sz="1400"/>
          </a:p>
          <a:p>
            <a:r>
              <a:rPr lang="cs-CZ" sz="1600" dirty="0">
                <a:ea typeface="+mn-lt"/>
                <a:cs typeface="+mn-lt"/>
              </a:rPr>
              <a:t>pacient schopen udržet zápěstí v neutrálním postavení: </a:t>
            </a:r>
          </a:p>
          <a:p>
            <a:pPr lvl="1"/>
            <a:r>
              <a:rPr lang="cs-CZ" sz="1400" b="1" dirty="0">
                <a:highlight>
                  <a:srgbClr val="00FF00"/>
                </a:highlight>
                <a:ea typeface="+mn-lt"/>
                <a:cs typeface="+mn-lt"/>
              </a:rPr>
              <a:t>cvičení úchopů: začít prstovými, pak dlaňové bez dlahy</a:t>
            </a:r>
            <a:endParaRPr lang="cs-CZ" sz="1400" b="1">
              <a:highlight>
                <a:srgbClr val="00FF00"/>
              </a:highlight>
            </a:endParaRPr>
          </a:p>
          <a:p>
            <a:pPr lvl="1"/>
            <a:r>
              <a:rPr lang="cs-CZ" sz="1400" b="1" dirty="0">
                <a:highlight>
                  <a:srgbClr val="00FF00"/>
                </a:highlight>
                <a:ea typeface="+mn-lt"/>
                <a:cs typeface="+mn-lt"/>
              </a:rPr>
              <a:t>Úchop musí začít DF zápěstí a rozevřením extenze a abdukce prstů a palce. </a:t>
            </a:r>
          </a:p>
          <a:p>
            <a:r>
              <a:rPr lang="cs-CZ" sz="1600" dirty="0">
                <a:ea typeface="+mn-lt"/>
                <a:cs typeface="+mn-lt"/>
              </a:rPr>
              <a:t>Ve stoji je možno využít</a:t>
            </a:r>
            <a:r>
              <a:rPr lang="cs-CZ" sz="1600" b="1" dirty="0">
                <a:highlight>
                  <a:srgbClr val="00FF00"/>
                </a:highlight>
                <a:ea typeface="+mn-lt"/>
                <a:cs typeface="+mn-lt"/>
              </a:rPr>
              <a:t> pasivního přítlaku na dlaně</a:t>
            </a:r>
            <a:r>
              <a:rPr lang="cs-CZ" sz="1600" dirty="0">
                <a:ea typeface="+mn-lt"/>
                <a:cs typeface="+mn-lt"/>
              </a:rPr>
              <a:t>, např. při skládání papíru, lepení. Postupné zvyšování nároků a činností (PC, psaní, modelování, posilování pomocí gumiček)</a:t>
            </a:r>
            <a:endParaRPr lang="cs-CZ" sz="1600"/>
          </a:p>
        </p:txBody>
      </p:sp>
      <p:pic>
        <p:nvPicPr>
          <p:cNvPr id="4" name="Obrázek 4" descr="Obsah obrázku text, osoba, zelená, hráč&#10;&#10;Popis se vygeneroval automaticky.">
            <a:extLst>
              <a:ext uri="{FF2B5EF4-FFF2-40B4-BE49-F238E27FC236}">
                <a16:creationId xmlns:a16="http://schemas.microsoft.com/office/drawing/2014/main" id="{F4614341-4A1E-4520-BB79-71BA0EE3E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5" r="3767" b="1"/>
          <a:stretch/>
        </p:blipFill>
        <p:spPr>
          <a:xfrm>
            <a:off x="7395305" y="1339282"/>
            <a:ext cx="4796695" cy="551871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589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96B30-A1A4-4CBF-BA6C-311F4775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25" y="134216"/>
            <a:ext cx="6006100" cy="1086836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PARÉZA N. MEDIANUS</a:t>
            </a:r>
            <a:endParaRPr lang="cs-CZ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rukavice, oblečení&#10;&#10;Popis se vygeneroval automaticky.">
            <a:extLst>
              <a:ext uri="{FF2B5EF4-FFF2-40B4-BE49-F238E27FC236}">
                <a16:creationId xmlns:a16="http://schemas.microsoft.com/office/drawing/2014/main" id="{79F87276-7FEF-4894-A307-9D887020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602414"/>
            <a:ext cx="3195204" cy="382659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D4BA9-621B-400B-9895-D50FB246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243" y="1111803"/>
            <a:ext cx="6052282" cy="56077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„ruka kazatele“ či „opičí ruka“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úchopová schopnost velmi narušena: 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výpadek opozice palce </a:t>
            </a:r>
            <a:r>
              <a:rPr lang="cs-CZ" sz="2000" dirty="0" err="1">
                <a:highlight>
                  <a:srgbClr val="FF0000"/>
                </a:highlight>
                <a:ea typeface="+mn-lt"/>
                <a:cs typeface="+mn-lt"/>
              </a:rPr>
              <a:t>Flx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 2. a 3. prstu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Vázne pronace,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zápěstí s radiální dukcí,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MP kloubu 2. prstu,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prstů v IP 1&amp; 2 kloubu 2. prstu, opozice palce,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MP a IP kloubu palce a ABD palce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Ergoterapie: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mobilizace kloubů prstů a ruky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stimulace citlivosti a aktivní hybnosti: </a:t>
            </a:r>
            <a:r>
              <a:rPr lang="cs-CZ" sz="2000" dirty="0" err="1">
                <a:ea typeface="+mn-lt"/>
                <a:cs typeface="+mn-lt"/>
              </a:rPr>
              <a:t>míčkování</a:t>
            </a:r>
            <a:r>
              <a:rPr lang="cs-CZ" sz="2000" dirty="0">
                <a:ea typeface="+mn-lt"/>
                <a:cs typeface="+mn-lt"/>
              </a:rPr>
              <a:t>, pasivní pohyby, protahování měkkých struktur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soběstačnost: 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zpočátku se ruka zapojuje do činností pouze s dlahou</a:t>
            </a:r>
            <a:endParaRPr lang="cs-CZ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procvičování válcových, kulových a špetkových úchopů</a:t>
            </a:r>
            <a:endParaRPr lang="cs-CZ" sz="200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8862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D5BF13-1329-49C4-806E-C68B5434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334" y="180398"/>
            <a:ext cx="5844464" cy="1253123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PARÉZA N. ULNARIS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35F5FC7-89DD-4A38-A52F-C8CCF7DED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4" r="22494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B423DA-9CF6-4FC3-9ED0-131FA760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425" y="1294207"/>
            <a:ext cx="6110009" cy="5471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FF00FF"/>
                </a:highlight>
                <a:ea typeface="+mn-lt"/>
                <a:cs typeface="+mn-lt"/>
              </a:rPr>
              <a:t>drápovité postavení ruky</a:t>
            </a:r>
            <a:r>
              <a:rPr lang="cs-CZ" sz="1800" dirty="0">
                <a:ea typeface="+mn-lt"/>
                <a:cs typeface="+mn-lt"/>
              </a:rPr>
              <a:t> s </a:t>
            </a:r>
            <a:r>
              <a:rPr lang="cs-CZ" sz="1800" dirty="0" err="1">
                <a:ea typeface="+mn-lt"/>
                <a:cs typeface="+mn-lt"/>
              </a:rPr>
              <a:t>Flx</a:t>
            </a:r>
            <a:r>
              <a:rPr lang="cs-CZ" sz="1800" dirty="0">
                <a:ea typeface="+mn-lt"/>
                <a:cs typeface="+mn-lt"/>
              </a:rPr>
              <a:t> v IP 1 a 2 kloubech s Ex v MP kloubu, výrazněji 4.a 5. prstu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vázne stříška 4.a 5. prstu, opozice malíku, </a:t>
            </a:r>
            <a:r>
              <a:rPr lang="cs-CZ" sz="1800" dirty="0" err="1">
                <a:ea typeface="+mn-lt"/>
                <a:cs typeface="+mn-lt"/>
              </a:rPr>
              <a:t>Abd</a:t>
            </a:r>
            <a:r>
              <a:rPr lang="cs-CZ" sz="1800" dirty="0">
                <a:ea typeface="+mn-lt"/>
                <a:cs typeface="+mn-lt"/>
              </a:rPr>
              <a:t> a </a:t>
            </a:r>
            <a:r>
              <a:rPr lang="cs-CZ" sz="1800" dirty="0" err="1">
                <a:ea typeface="+mn-lt"/>
                <a:cs typeface="+mn-lt"/>
              </a:rPr>
              <a:t>Add</a:t>
            </a:r>
            <a:r>
              <a:rPr lang="cs-CZ" sz="1800" dirty="0">
                <a:ea typeface="+mn-lt"/>
                <a:cs typeface="+mn-lt"/>
              </a:rPr>
              <a:t> prstů, </a:t>
            </a:r>
            <a:r>
              <a:rPr lang="cs-CZ" sz="1800" dirty="0" err="1">
                <a:ea typeface="+mn-lt"/>
                <a:cs typeface="+mn-lt"/>
              </a:rPr>
              <a:t>Flx</a:t>
            </a:r>
            <a:r>
              <a:rPr lang="cs-CZ" sz="1800" dirty="0">
                <a:ea typeface="+mn-lt"/>
                <a:cs typeface="+mn-lt"/>
              </a:rPr>
              <a:t> v IP kloubu palce, </a:t>
            </a:r>
            <a:r>
              <a:rPr lang="cs-CZ" sz="1800" dirty="0" err="1">
                <a:ea typeface="+mn-lt"/>
                <a:cs typeface="+mn-lt"/>
              </a:rPr>
              <a:t>Add</a:t>
            </a:r>
            <a:r>
              <a:rPr lang="cs-CZ" sz="1800" dirty="0">
                <a:ea typeface="+mn-lt"/>
                <a:cs typeface="+mn-lt"/>
              </a:rPr>
              <a:t> palce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FF00FF"/>
                </a:highlight>
                <a:ea typeface="+mn-lt"/>
                <a:cs typeface="+mn-lt"/>
              </a:rPr>
              <a:t>CAVE! Rychlý nástup trofických změn (vyhublé meziprstní prostory) hrozí vznik kontraktur ve středních článcích a hypermobilita metakarpálních kloubů 4.a 5. prstu.</a:t>
            </a:r>
            <a:r>
              <a:rPr lang="cs-CZ" sz="18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Ergoterapie: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protahování, mobilizace drobných ručních kloubů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podpora cirkulace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péče o kůži a podkoží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stimulace čití a pohybu, popř. přikládání dlah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cvičení opozice 5. prstu, </a:t>
            </a:r>
            <a:r>
              <a:rPr lang="cs-CZ" sz="1800" dirty="0" err="1">
                <a:ea typeface="+mn-lt"/>
                <a:cs typeface="+mn-lt"/>
              </a:rPr>
              <a:t>Abd</a:t>
            </a:r>
            <a:r>
              <a:rPr lang="cs-CZ" sz="1800" dirty="0">
                <a:ea typeface="+mn-lt"/>
                <a:cs typeface="+mn-lt"/>
              </a:rPr>
              <a:t> a </a:t>
            </a:r>
            <a:r>
              <a:rPr lang="cs-CZ" sz="1800" dirty="0" err="1">
                <a:ea typeface="+mn-lt"/>
                <a:cs typeface="+mn-lt"/>
              </a:rPr>
              <a:t>Add</a:t>
            </a:r>
            <a:r>
              <a:rPr lang="cs-CZ" sz="1800" dirty="0">
                <a:ea typeface="+mn-lt"/>
                <a:cs typeface="+mn-lt"/>
              </a:rPr>
              <a:t> prstů a stříšky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K nácviku činností využití dlah </a:t>
            </a:r>
            <a:r>
              <a:rPr lang="cs-CZ" sz="1800" dirty="0">
                <a:highlight>
                  <a:srgbClr val="FF00FF"/>
                </a:highlight>
                <a:ea typeface="+mn-lt"/>
                <a:cs typeface="+mn-lt"/>
              </a:rPr>
              <a:t>(</a:t>
            </a:r>
            <a:r>
              <a:rPr lang="cs-CZ" sz="1800" dirty="0" err="1">
                <a:highlight>
                  <a:srgbClr val="FF00FF"/>
                </a:highlight>
                <a:ea typeface="+mn-lt"/>
                <a:cs typeface="+mn-lt"/>
              </a:rPr>
              <a:t>Baslerova</a:t>
            </a:r>
            <a:r>
              <a:rPr lang="cs-CZ" sz="1800" dirty="0">
                <a:highlight>
                  <a:srgbClr val="FF00FF"/>
                </a:highlight>
                <a:ea typeface="+mn-lt"/>
                <a:cs typeface="+mn-lt"/>
              </a:rPr>
              <a:t> dlaha)</a:t>
            </a:r>
            <a:r>
              <a:rPr lang="cs-CZ" sz="1800" dirty="0">
                <a:ea typeface="+mn-lt"/>
                <a:cs typeface="+mn-lt"/>
              </a:rPr>
              <a:t> pro podporu Ex distálních článků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6000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09ACB-473B-42FA-84B7-102AE447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55" y="365125"/>
            <a:ext cx="11416145" cy="1360198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ET U KOGNITIVNÍCH A PERCEPČNÍCH PCHCH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6422C-6F02-4D3E-9391-908C83105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55" y="1815408"/>
            <a:ext cx="11496963" cy="49687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" b="1" u="sng" dirty="0">
                <a:ea typeface="+mn-lt"/>
                <a:cs typeface="+mn-lt"/>
              </a:rPr>
              <a:t>Afázie: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  <a:p>
            <a:pPr algn="just"/>
            <a:r>
              <a:rPr lang="cs" dirty="0">
                <a:ea typeface="+mn-lt"/>
                <a:cs typeface="+mn-lt"/>
              </a:rPr>
              <a:t>Poruchy řeči (samostatně či součást dalšího postižení, kupř. následek poškození mozku či CMP)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Cílený nácvik řeči logopedy </a:t>
            </a:r>
            <a:endParaRPr lang="cs-CZ">
              <a:ea typeface="+mn-lt"/>
              <a:cs typeface="+mn-lt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Pokud se nedaří upravit řeč: technické pomůcky</a:t>
            </a:r>
            <a:endParaRPr lang="cs-CZ" dirty="0">
              <a:ea typeface="+mn-lt"/>
              <a:cs typeface="+mn-lt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Součástí tzv. </a:t>
            </a:r>
            <a:r>
              <a:rPr lang="cs" b="1" dirty="0">
                <a:ea typeface="+mn-lt"/>
                <a:cs typeface="+mn-lt"/>
              </a:rPr>
              <a:t>AAC (Augmentativní a alternativní komunikace) = </a:t>
            </a:r>
            <a:r>
              <a:rPr lang="cs" dirty="0">
                <a:ea typeface="+mn-lt"/>
                <a:cs typeface="+mn-lt"/>
              </a:rPr>
              <a:t>poškození či ztráta řeči se nahrazuje např. jednoduchými tabulkami či malými elektronickými přístroji, které produkují mluvenou nebo psanou řeč.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94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408913-B323-422F-B521-2957A5B7F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92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E76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F5EE59-34DB-4B13-993D-DF53A1F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749"/>
            <a:ext cx="4702629" cy="4726502"/>
          </a:xfrm>
        </p:spPr>
        <p:txBody>
          <a:bodyPr>
            <a:normAutofit/>
          </a:bodyPr>
          <a:lstStyle/>
          <a:p>
            <a:r>
              <a:rPr lang="cs-CZ" sz="4400" b="1">
                <a:solidFill>
                  <a:srgbClr val="FFFFFF"/>
                </a:solidFill>
              </a:rPr>
              <a:t>ERGOTERAPIE V NEUROLOGII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3C4D8-38E2-4A1E-BA90-A6737CA1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76" y="504546"/>
            <a:ext cx="5204078" cy="61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dirty="0">
                <a:ea typeface="+mn-lt"/>
                <a:cs typeface="+mn-lt"/>
              </a:rPr>
              <a:t>nejčastěji úrazy, nádory, cévní onemocnění (CMP),vrozené vady (DMO) či degenerativní onemocnění  (Parkinson, SM)</a:t>
            </a:r>
            <a:endParaRPr lang="cs-CZ"/>
          </a:p>
          <a:p>
            <a:r>
              <a:rPr lang="cs-CZ" sz="1800" dirty="0">
                <a:ea typeface="+mn-lt"/>
                <a:cs typeface="+mn-lt"/>
              </a:rPr>
              <a:t>Projevy postižení CNS: somatické a psychické</a:t>
            </a:r>
          </a:p>
          <a:p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somatické</a:t>
            </a:r>
            <a:r>
              <a:rPr lang="cs-CZ" sz="1800" dirty="0">
                <a:ea typeface="+mn-lt"/>
                <a:cs typeface="+mn-lt"/>
              </a:rPr>
              <a:t>: 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 čití, 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 koordinace, </a:t>
            </a:r>
            <a:r>
              <a:rPr lang="cs-CZ" sz="1800" dirty="0" err="1">
                <a:ea typeface="+mn-lt"/>
                <a:cs typeface="+mn-lt"/>
              </a:rPr>
              <a:t>pch</a:t>
            </a:r>
            <a:r>
              <a:rPr lang="cs-CZ" sz="1800" dirty="0">
                <a:ea typeface="+mn-lt"/>
                <a:cs typeface="+mn-lt"/>
              </a:rPr>
              <a:t> termoregulace, oslabení až výpadek aktivní hybnosti</a:t>
            </a:r>
          </a:p>
          <a:p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psychické:</a:t>
            </a:r>
            <a:r>
              <a:rPr lang="cs-CZ" sz="1800" dirty="0">
                <a:ea typeface="+mn-lt"/>
                <a:cs typeface="+mn-lt"/>
              </a:rPr>
              <a:t> změny v chování, změny v oblasti kognice (pozornost, orientace, poznávání), </a:t>
            </a:r>
            <a:r>
              <a:rPr lang="cs-CZ" sz="1800" dirty="0" err="1">
                <a:ea typeface="+mn-lt"/>
                <a:cs typeface="+mn-lt"/>
              </a:rPr>
              <a:t>pchch</a:t>
            </a:r>
            <a:r>
              <a:rPr lang="cs-CZ" sz="1800" dirty="0">
                <a:ea typeface="+mn-lt"/>
                <a:cs typeface="+mn-lt"/>
              </a:rPr>
              <a:t> řeči, psaní, čtení</a:t>
            </a:r>
            <a:endParaRPr lang="cs-CZ" sz="1800" dirty="0"/>
          </a:p>
          <a:p>
            <a:r>
              <a:rPr lang="cs-CZ" sz="1800" b="1" u="sng" dirty="0">
                <a:ea typeface="+mn-lt"/>
                <a:cs typeface="+mn-lt"/>
              </a:rPr>
              <a:t>Základní terapeutické prostředky:</a:t>
            </a:r>
            <a:r>
              <a:rPr lang="cs-CZ" sz="1800" dirty="0">
                <a:ea typeface="+mn-lt"/>
                <a:cs typeface="+mn-lt"/>
              </a:rPr>
              <a:t> polohování, vertikalizace, nácvik rovnováhy a stability, obnova motorických a praktických funkcí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73253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25A7AB-0535-431D-AA76-CBE75357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41244"/>
            <a:ext cx="3578789" cy="4878673"/>
          </a:xfrm>
        </p:spPr>
        <p:txBody>
          <a:bodyPr>
            <a:normAutofit/>
          </a:bodyPr>
          <a:lstStyle/>
          <a:p>
            <a:r>
              <a:rPr lang="cs-CZ" sz="3600" b="1" dirty="0"/>
              <a:t>ET U KOGNITIVNÍCH A PERCEPČNÍCH PCHCH</a:t>
            </a:r>
            <a:endParaRPr lang="cs-CZ" sz="3600">
              <a:ea typeface="+mj-lt"/>
              <a:cs typeface="+mj-lt"/>
            </a:endParaRPr>
          </a:p>
          <a:p>
            <a:endParaRPr lang="cs-CZ" sz="3600" dirty="0"/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75486CB8-58C9-4B38-BF32-B5DC28D80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72728"/>
              </p:ext>
            </p:extLst>
          </p:nvPr>
        </p:nvGraphicFramePr>
        <p:xfrm>
          <a:off x="3755820" y="376381"/>
          <a:ext cx="8429252" cy="632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21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C4AE39-4E38-4653-8658-49B7EB30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698" y="7216"/>
            <a:ext cx="6502554" cy="1472487"/>
          </a:xfrm>
        </p:spPr>
        <p:txBody>
          <a:bodyPr>
            <a:normAutofit/>
          </a:bodyPr>
          <a:lstStyle/>
          <a:p>
            <a:r>
              <a:rPr lang="cs-CZ" sz="3400" b="1"/>
              <a:t>ET U KOGNITIVNÍCH A PERCEPČNÍCH PCHCH</a:t>
            </a:r>
            <a:endParaRPr lang="cs-CZ" sz="340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4CC391B-D179-49F6-A5BE-0ED95CC6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1" r="15257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488DF-5978-43AC-ACD1-38B4BB78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698" y="2044661"/>
            <a:ext cx="6502554" cy="47557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u="sng" dirty="0"/>
              <a:t>Vnitřní paměťové pomůcky:</a:t>
            </a:r>
            <a:r>
              <a:rPr lang="cs-CZ" sz="2000" dirty="0"/>
              <a:t> aktivní naslouchání, zapisování poznámek, zvukové záznamy, opakování, asociace s již zapamatovanou informací, spojování dle prvních písmen (NOC: nákup, oběd, cvičení), pomůcky rýmem, spojování do skupin (kategorie potravin, vlastnosti předmětů), metoda příběhu (vytvořit si povídku ze slov, která se mají zapamatovat)</a:t>
            </a:r>
            <a:endParaRPr lang="cs-CZ" sz="2000" b="1" u="sng" dirty="0"/>
          </a:p>
          <a:p>
            <a:pPr>
              <a:lnSpc>
                <a:spcPct val="90000"/>
              </a:lnSpc>
            </a:pPr>
            <a:endParaRPr lang="cs-CZ" sz="2000" b="1" u="sng" dirty="0"/>
          </a:p>
          <a:p>
            <a:pPr>
              <a:lnSpc>
                <a:spcPct val="90000"/>
              </a:lnSpc>
            </a:pPr>
            <a:r>
              <a:rPr lang="cs-CZ" sz="2000" b="1" u="sng" dirty="0"/>
              <a:t>Vnější paměťové pomůcky:</a:t>
            </a:r>
            <a:r>
              <a:rPr lang="cs-CZ" sz="2000" dirty="0"/>
              <a:t> impulz v těsném sledu s požadovanou aktivitou (časově, místně), impulz aktivní (rozsvítí, ne zhasne), impulzy podobné těm, které byly použity u učení, během učení se ptát (napomáháme tak utvoření paměťové stopy) </a:t>
            </a: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171065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loha, exteriér, několik&#10;&#10;Popis se vygeneroval automaticky.">
            <a:extLst>
              <a:ext uri="{FF2B5EF4-FFF2-40B4-BE49-F238E27FC236}">
                <a16:creationId xmlns:a16="http://schemas.microsoft.com/office/drawing/2014/main" id="{03975991-E0AD-453D-8ECB-CB14658D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6" b="192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798EF5-ED19-4703-9133-FE17BBF2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50" y="357714"/>
            <a:ext cx="7142651" cy="642695"/>
          </a:xfrm>
        </p:spPr>
        <p:txBody>
          <a:bodyPr anchor="b">
            <a:normAutofit fontScale="90000"/>
          </a:bodyPr>
          <a:lstStyle/>
          <a:p>
            <a:r>
              <a:rPr lang="cs" b="1" dirty="0"/>
              <a:t>Léčebný přístup – nácvik gest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B38AA-42AD-4C73-B3CB-3E89C49A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647" y="1002815"/>
            <a:ext cx="7604470" cy="44238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" sz="1600" b="1" dirty="0"/>
          </a:p>
          <a:p>
            <a:pPr>
              <a:lnSpc>
                <a:spcPct val="90000"/>
              </a:lnSpc>
            </a:pPr>
            <a:r>
              <a:rPr lang="cs" sz="1600" b="1" u="sng" dirty="0">
                <a:ea typeface="+mn-lt"/>
                <a:cs typeface="+mn-lt"/>
              </a:rPr>
              <a:t>Trénink tranzitivních gest: </a:t>
            </a:r>
            <a:endParaRPr lang="cs-CZ" sz="1600" b="1" u="sng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trénink s reálným předmětem (demonstrace použití běžného předmětu, kupř. kartáčku, hřebenu, lžíce...)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ukázání obrázku znázorňující tranzitivní gesto: úkolem pacienta je to předvést</a:t>
            </a:r>
          </a:p>
          <a:p>
            <a:pPr lvl="1"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obrázek pouze s předmětem: pacient má předvést, jak se předmět využívá</a:t>
            </a:r>
          </a:p>
          <a:p>
            <a:pPr>
              <a:lnSpc>
                <a:spcPct val="90000"/>
              </a:lnSpc>
            </a:pPr>
            <a:r>
              <a:rPr lang="cs" sz="1600" b="1" u="sng" dirty="0">
                <a:ea typeface="+mn-lt"/>
                <a:cs typeface="+mn-lt"/>
              </a:rPr>
              <a:t>Trénink netranzitivních gest symbolických: </a:t>
            </a:r>
            <a:endParaRPr lang="cs-CZ" sz="1600" b="1" u="sng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600" dirty="0"/>
              <a:t>předvést symbolické gesto u předváděné činnosti</a:t>
            </a:r>
          </a:p>
          <a:p>
            <a:pPr>
              <a:lnSpc>
                <a:spcPct val="90000"/>
              </a:lnSpc>
            </a:pPr>
            <a:r>
              <a:rPr lang="cs" sz="1600" b="1" u="sng" dirty="0">
                <a:ea typeface="+mn-lt"/>
                <a:cs typeface="+mn-lt"/>
              </a:rPr>
              <a:t>Trénink netranzitivních gest nesymbolických:</a:t>
            </a:r>
            <a:endParaRPr lang="cs-CZ" sz="1600" b="1" u="sng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600" dirty="0"/>
              <a:t>předvedení bezvýznamného gesta (kupř. položit ruku na hlavu)</a:t>
            </a:r>
          </a:p>
          <a:p>
            <a:pPr>
              <a:lnSpc>
                <a:spcPct val="90000"/>
              </a:lnSpc>
            </a:pPr>
            <a:r>
              <a:rPr lang="cs" sz="1600" b="1" dirty="0">
                <a:ea typeface="+mn-lt"/>
                <a:cs typeface="+mn-lt"/>
              </a:rPr>
              <a:t>Léčebný přístup v terapii konstrukční apraxie 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Terapeut s pacientem procvičuje dvourozměrné a trojrozměrné konstrukční úkoly. Začne od nejjednodušších a postupně přidává obtížnější úkoly. Stupňuje náročnost úkolů, např. použitím několika kostek stejného tvaru a barvy, zvýšením množství kostek, které jsou nejdřív stejné barvy, pak různobarevné, obměňováním modelů, které jsou postupně složitější. 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7339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E76D2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779D4F-D55E-41E7-830D-4F3CD67D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ADAPTAČNÍ PŘÍSTUP </a:t>
            </a:r>
            <a:br>
              <a:rPr lang="cs-CZ" b="1">
                <a:solidFill>
                  <a:srgbClr val="FFFFFF"/>
                </a:solidFill>
              </a:rPr>
            </a:br>
            <a:r>
              <a:rPr lang="cs-CZ" b="1">
                <a:solidFill>
                  <a:srgbClr val="FFFFFF"/>
                </a:solidFill>
              </a:rPr>
              <a:t>Adaptive Approach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84C85-3E00-4720-8FD8-18F7D852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811982" cy="59855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" sz="1600" b="1"/>
          </a:p>
          <a:p>
            <a:pPr>
              <a:lnSpc>
                <a:spcPct val="90000"/>
              </a:lnSpc>
            </a:pPr>
            <a:r>
              <a:rPr lang="cs" sz="1600">
                <a:ea typeface="+mn-lt"/>
                <a:cs typeface="+mn-lt"/>
              </a:rPr>
              <a:t>Nutná přesná diagnostika a určení problému pacienta při provádění činnosti</a:t>
            </a:r>
            <a:endParaRPr lang="cs-CZ" sz="16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>
                <a:highlight>
                  <a:srgbClr val="FF0000"/>
                </a:highlight>
                <a:ea typeface="+mn-lt"/>
                <a:cs typeface="+mn-lt"/>
              </a:rPr>
              <a:t>Aktivity prováděny za co nejběžnějších okolností v přirozeném prostředí pro pacienta</a:t>
            </a:r>
            <a:endParaRPr lang="cs-CZ" sz="1600" b="1">
              <a:highlight>
                <a:srgbClr val="FF00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>
                <a:ea typeface="+mn-lt"/>
                <a:cs typeface="+mn-lt"/>
              </a:rPr>
              <a:t>Terapeut vydává </a:t>
            </a:r>
            <a:r>
              <a:rPr lang="cs" sz="1600" b="1">
                <a:highlight>
                  <a:srgbClr val="FF0000"/>
                </a:highlight>
                <a:ea typeface="+mn-lt"/>
                <a:cs typeface="+mn-lt"/>
              </a:rPr>
              <a:t>co nejméně slovních povelů, preferuje náznaky </a:t>
            </a:r>
            <a:endParaRPr lang="cs-CZ" sz="1600" b="1">
              <a:highlight>
                <a:srgbClr val="FF00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>
                <a:ea typeface="+mn-lt"/>
                <a:cs typeface="+mn-lt"/>
              </a:rPr>
              <a:t>Optimum: Videotrénink (= zpětná vazba, nutný souhlas pacienta)</a:t>
            </a:r>
            <a:endParaRPr lang="cs-CZ" sz="1600"/>
          </a:p>
          <a:p>
            <a:pPr>
              <a:lnSpc>
                <a:spcPct val="90000"/>
              </a:lnSpc>
            </a:pPr>
            <a:r>
              <a:rPr lang="cs" sz="1600" b="1">
                <a:ea typeface="+mn-lt"/>
                <a:cs typeface="+mn-lt"/>
              </a:rPr>
              <a:t>Adaptační přístup v terapii konstrukční apraxie</a:t>
            </a:r>
            <a:r>
              <a:rPr lang="cs-CZ" sz="1600">
                <a:ea typeface="+mn-lt"/>
                <a:cs typeface="+mn-lt"/>
              </a:rPr>
              <a:t> </a:t>
            </a:r>
            <a:endParaRPr lang="cs-CZ" sz="1600"/>
          </a:p>
          <a:p>
            <a:pPr>
              <a:lnSpc>
                <a:spcPct val="90000"/>
              </a:lnSpc>
            </a:pPr>
            <a:r>
              <a:rPr lang="cs" sz="1600">
                <a:ea typeface="+mn-lt"/>
                <a:cs typeface="+mn-lt"/>
              </a:rPr>
              <a:t>zjištění specifických činností, kdy se projevuje konstrukční apraxie nejvíce </a:t>
            </a:r>
            <a:endParaRPr lang="cs-CZ" sz="16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>
                <a:ea typeface="+mn-lt"/>
                <a:cs typeface="+mn-lt"/>
              </a:rPr>
              <a:t>různé </a:t>
            </a:r>
            <a:r>
              <a:rPr lang="cs" sz="1600" b="1">
                <a:highlight>
                  <a:srgbClr val="FF0000"/>
                </a:highlight>
                <a:ea typeface="+mn-lt"/>
                <a:cs typeface="+mn-lt"/>
              </a:rPr>
              <a:t>obměny postupu a prostředí </a:t>
            </a:r>
            <a:r>
              <a:rPr lang="cs" sz="1600">
                <a:ea typeface="+mn-lt"/>
                <a:cs typeface="+mn-lt"/>
              </a:rPr>
              <a:t> - zlepšení vykonávání aktivity? (dynamický interakční přístup) </a:t>
            </a:r>
            <a:endParaRPr lang="cs-CZ" sz="1600"/>
          </a:p>
          <a:p>
            <a:pPr>
              <a:lnSpc>
                <a:spcPct val="90000"/>
              </a:lnSpc>
            </a:pPr>
            <a:r>
              <a:rPr lang="cs" sz="1600">
                <a:ea typeface="+mn-lt"/>
                <a:cs typeface="+mn-lt"/>
              </a:rPr>
              <a:t>orientace v prostoru: prostorové vnímání, pravo/levá diskriminace</a:t>
            </a:r>
            <a:endParaRPr lang="cs-CZ" sz="16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>
                <a:highlight>
                  <a:srgbClr val="FF0000"/>
                </a:highlight>
                <a:ea typeface="+mn-lt"/>
                <a:cs typeface="+mn-lt"/>
              </a:rPr>
              <a:t>tělesné schéma</a:t>
            </a:r>
            <a:endParaRPr lang="cs-CZ" sz="1600" b="1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327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BDBCC-E982-442B-B26B-442CB778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944"/>
            <a:ext cx="10562225" cy="1299305"/>
          </a:xfrm>
        </p:spPr>
        <p:txBody>
          <a:bodyPr>
            <a:normAutofit/>
          </a:bodyPr>
          <a:lstStyle/>
          <a:p>
            <a:r>
              <a:rPr lang="cs-CZ" sz="3700" b="1">
                <a:ea typeface="+mj-lt"/>
                <a:cs typeface="+mj-lt"/>
              </a:rPr>
              <a:t>ET U KOGNITIVNÍCH A PERCEPČNÍCH PCHCH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26545-4A08-456A-A8BB-7652843B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661"/>
            <a:ext cx="6767075" cy="56447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" sz="1600" b="1" dirty="0" err="1">
                <a:ea typeface="+mn-lt"/>
                <a:cs typeface="+mn-lt"/>
              </a:rPr>
              <a:t>Neglect</a:t>
            </a:r>
            <a:r>
              <a:rPr lang="cs" sz="1600" b="1" dirty="0">
                <a:ea typeface="+mn-lt"/>
                <a:cs typeface="+mn-lt"/>
              </a:rPr>
              <a:t> syndrom:</a:t>
            </a:r>
            <a:endParaRPr lang="cs-CZ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dirty="0">
                <a:highlight>
                  <a:srgbClr val="FFFF00"/>
                </a:highlight>
                <a:ea typeface="+mn-lt"/>
                <a:cs typeface="+mn-lt"/>
              </a:rPr>
              <a:t>= </a:t>
            </a:r>
            <a:r>
              <a:rPr lang="cs" sz="1600" b="1" dirty="0" err="1">
                <a:highlight>
                  <a:srgbClr val="FFFF00"/>
                </a:highlight>
                <a:ea typeface="+mn-lt"/>
                <a:cs typeface="+mn-lt"/>
              </a:rPr>
              <a:t>pch</a:t>
            </a:r>
            <a:r>
              <a:rPr lang="cs" sz="1600" b="1" dirty="0">
                <a:highlight>
                  <a:srgbClr val="FFFF00"/>
                </a:highlight>
                <a:ea typeface="+mn-lt"/>
                <a:cs typeface="+mn-lt"/>
              </a:rPr>
              <a:t> orientace v prostoru s opomíjením (ignorováním) levé poloviny prostoru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cs-CZ" sz="1600" b="1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cs" sz="1600" b="1" dirty="0">
                <a:highlight>
                  <a:srgbClr val="FFFF00"/>
                </a:highlight>
                <a:ea typeface="+mn-lt"/>
                <a:cs typeface="+mn-lt"/>
              </a:rPr>
              <a:t>Pro zvýšení motivace: </a:t>
            </a:r>
            <a:endParaRPr lang="cs-CZ" sz="1600" b="1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dirty="0">
                <a:highlight>
                  <a:srgbClr val="00FF00"/>
                </a:highlight>
                <a:ea typeface="+mn-lt"/>
                <a:cs typeface="+mn-lt"/>
              </a:rPr>
              <a:t>behaviorální techniky </a:t>
            </a:r>
            <a:r>
              <a:rPr lang="cs" sz="1600" dirty="0">
                <a:ea typeface="+mn-lt"/>
                <a:cs typeface="+mn-lt"/>
              </a:rPr>
              <a:t>(odměňování pacienta: žetony, jiná činnost, jídlo, odpočinek): rozvíjet uvědomování si příčin selhání pozornosti pacienta, pracovat na rozvíjení sebekontroly a zvládání emočních reakcí v průběhu léčby</a:t>
            </a:r>
          </a:p>
          <a:p>
            <a:pPr lvl="1"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provádět </a:t>
            </a:r>
            <a:r>
              <a:rPr lang="cs" sz="1600" dirty="0">
                <a:highlight>
                  <a:srgbClr val="00FF00"/>
                </a:highlight>
                <a:ea typeface="+mn-lt"/>
                <a:cs typeface="+mn-lt"/>
              </a:rPr>
              <a:t>činnosti dle preferencí pacienta</a:t>
            </a:r>
            <a:endParaRPr lang="cs-CZ" sz="1600">
              <a:highlight>
                <a:srgbClr val="00FF00"/>
              </a:highlight>
            </a:endParaRPr>
          </a:p>
          <a:p>
            <a:pPr>
              <a:lnSpc>
                <a:spcPct val="90000"/>
              </a:lnSpc>
            </a:pPr>
            <a:r>
              <a:rPr lang="cs" sz="1600" dirty="0">
                <a:highlight>
                  <a:srgbClr val="00FF00"/>
                </a:highlight>
                <a:ea typeface="+mn-lt"/>
                <a:cs typeface="+mn-lt"/>
              </a:rPr>
              <a:t>Před úkolem</a:t>
            </a:r>
            <a:r>
              <a:rPr lang="cs" sz="1600" dirty="0">
                <a:ea typeface="+mn-lt"/>
                <a:cs typeface="+mn-lt"/>
              </a:rPr>
              <a:t> by měla být provedena </a:t>
            </a:r>
            <a:r>
              <a:rPr lang="cs" sz="1600" dirty="0">
                <a:highlight>
                  <a:srgbClr val="00FF00"/>
                </a:highlight>
                <a:ea typeface="+mn-lt"/>
                <a:cs typeface="+mn-lt"/>
              </a:rPr>
              <a:t>taktilní a proprioceptivní stimulace opomíjené strany</a:t>
            </a:r>
          </a:p>
          <a:p>
            <a:pPr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pro trénink pozornosti: úkoly papír-tužka: obkreslování, vyškrtávání, konstrukční úkoly atd. </a:t>
            </a:r>
          </a:p>
          <a:p>
            <a:pPr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častá </a:t>
            </a:r>
            <a:r>
              <a:rPr lang="cs" sz="1600" dirty="0">
                <a:highlight>
                  <a:srgbClr val="00FF00"/>
                </a:highlight>
                <a:ea typeface="+mn-lt"/>
                <a:cs typeface="+mn-lt"/>
              </a:rPr>
              <a:t>obměna prostředí, poloh, úkolů </a:t>
            </a:r>
            <a:endParaRPr lang="cs-CZ" sz="1600" dirty="0">
              <a:highlight>
                <a:srgbClr val="00FF00"/>
              </a:highlight>
            </a:endParaRPr>
          </a:p>
          <a:p>
            <a:pPr>
              <a:lnSpc>
                <a:spcPct val="90000"/>
              </a:lnSpc>
            </a:pPr>
            <a:r>
              <a:rPr lang="cs" sz="1600" dirty="0">
                <a:ea typeface="+mn-lt"/>
                <a:cs typeface="+mn-lt"/>
              </a:rPr>
              <a:t>zpočátku omezit senzorické vstupy, trénink v klidném a tichém prostředí, postupně poskytovat odděleně sluchové, zrakové, hmatové vjemy</a:t>
            </a:r>
            <a:endParaRPr lang="cs-CZ" sz="16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dirty="0">
                <a:highlight>
                  <a:srgbClr val="FFFF00"/>
                </a:highlight>
                <a:ea typeface="+mn-lt"/>
                <a:cs typeface="+mn-lt"/>
              </a:rPr>
              <a:t>Progres:</a:t>
            </a:r>
            <a:r>
              <a:rPr lang="cs" sz="1600" dirty="0">
                <a:ea typeface="+mn-lt"/>
                <a:cs typeface="+mn-lt"/>
              </a:rPr>
              <a:t> </a:t>
            </a:r>
            <a:r>
              <a:rPr lang="cs" sz="1600" dirty="0">
                <a:highlight>
                  <a:srgbClr val="00FF00"/>
                </a:highlight>
                <a:ea typeface="+mn-lt"/>
                <a:cs typeface="+mn-lt"/>
              </a:rPr>
              <a:t>kombinace všech</a:t>
            </a:r>
            <a:r>
              <a:rPr lang="cs" sz="1600" dirty="0">
                <a:ea typeface="+mn-lt"/>
                <a:cs typeface="+mn-lt"/>
              </a:rPr>
              <a:t> vjemů, stupňování obtížnosti úkolů (úkoly na rychlost nebo s časovým limitem), později používat slabší stimuly</a:t>
            </a:r>
            <a:r>
              <a:rPr lang="cs-CZ" sz="1600" dirty="0">
                <a:ea typeface="+mn-lt"/>
                <a:cs typeface="+mn-lt"/>
              </a:rPr>
              <a:t> 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E81EDC5-888C-4055-8723-6753C725B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77"/>
          <a:stretch/>
        </p:blipFill>
        <p:spPr>
          <a:xfrm>
            <a:off x="7741669" y="1720282"/>
            <a:ext cx="4450331" cy="513771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864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8328B-80F8-4E8E-8C89-554F7066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ÚPRAVA DOMÁCÍHO PROSTŘEDÍ &amp; KOMUNIKACE U NEGLECT SYNDROMU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AB3B2-D2CF-43F6-BA03-013D0BE0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499"/>
            <a:ext cx="10838872" cy="489942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cs" dirty="0"/>
          </a:p>
          <a:p>
            <a:r>
              <a:rPr lang="cs" dirty="0">
                <a:highlight>
                  <a:srgbClr val="00FF00"/>
                </a:highlight>
              </a:rPr>
              <a:t>Zajistit</a:t>
            </a:r>
            <a:r>
              <a:rPr lang="cs" dirty="0"/>
              <a:t> slovní, hmatové, sluchové (zvonek, luskání prsty) </a:t>
            </a:r>
            <a:r>
              <a:rPr lang="cs" dirty="0">
                <a:highlight>
                  <a:srgbClr val="00FF00"/>
                </a:highlight>
              </a:rPr>
              <a:t>podněty</a:t>
            </a:r>
            <a:r>
              <a:rPr lang="cs" dirty="0"/>
              <a:t>, aby se pacient naučil dívat i na postiženou stranu</a:t>
            </a:r>
            <a:endParaRPr lang="en-US" dirty="0">
              <a:ea typeface="+mn-lt"/>
              <a:cs typeface="+mn-lt"/>
            </a:endParaRPr>
          </a:p>
          <a:p>
            <a:r>
              <a:rPr lang="cs" dirty="0">
                <a:highlight>
                  <a:srgbClr val="00FF00"/>
                </a:highlight>
              </a:rPr>
              <a:t>dynamické stimuly:</a:t>
            </a:r>
            <a:r>
              <a:rPr lang="cs" dirty="0"/>
              <a:t> účinnější než statické (např. blikající světlo, přerušovaný zvuk)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cs" dirty="0">
                <a:ea typeface="+mn-lt"/>
                <a:cs typeface="+mn-lt"/>
              </a:rPr>
              <a:t>např. zrcadlo, do kterého se pacient vždy podívá poté, co se oblékl nebo učesal apod.</a:t>
            </a:r>
            <a:endParaRPr lang="cs-CZ" dirty="0">
              <a:ea typeface="+mn-lt"/>
              <a:cs typeface="+mn-lt"/>
            </a:endParaRPr>
          </a:p>
          <a:p>
            <a:r>
              <a:rPr lang="cs" dirty="0">
                <a:ea typeface="+mn-lt"/>
                <a:cs typeface="+mn-lt"/>
              </a:rPr>
              <a:t>Pokládat všechny </a:t>
            </a:r>
            <a:r>
              <a:rPr lang="cs" dirty="0">
                <a:highlight>
                  <a:srgbClr val="00FF00"/>
                </a:highlight>
                <a:ea typeface="+mn-lt"/>
                <a:cs typeface="+mn-lt"/>
              </a:rPr>
              <a:t>nezbytné věci a předměty do pacientova zorného pole</a:t>
            </a:r>
          </a:p>
          <a:p>
            <a:r>
              <a:rPr lang="cs" dirty="0">
                <a:ea typeface="+mn-lt"/>
                <a:cs typeface="+mn-lt"/>
              </a:rPr>
              <a:t>Naučit pacienta </a:t>
            </a:r>
            <a:r>
              <a:rPr lang="cs" dirty="0">
                <a:highlight>
                  <a:srgbClr val="00FF00"/>
                </a:highlight>
                <a:ea typeface="+mn-lt"/>
                <a:cs typeface="+mn-lt"/>
              </a:rPr>
              <a:t>vědomě se kontrolovat</a:t>
            </a:r>
            <a:r>
              <a:rPr lang="cs" dirty="0">
                <a:ea typeface="+mn-lt"/>
                <a:cs typeface="+mn-lt"/>
              </a:rPr>
              <a:t> po provedení úkolu (např. vnitřní monolog)</a:t>
            </a:r>
            <a:endParaRPr lang="cs-CZ" dirty="0">
              <a:ea typeface="+mn-lt"/>
              <a:cs typeface="+mn-lt"/>
            </a:endParaRPr>
          </a:p>
          <a:p>
            <a:r>
              <a:rPr lang="cs" dirty="0">
                <a:ea typeface="+mn-lt"/>
                <a:cs typeface="+mn-lt"/>
              </a:rPr>
              <a:t>Poučit pacienta a rodinu o rizicích úrazu, o bezpečnosti v domácím prostředí</a:t>
            </a:r>
          </a:p>
          <a:p>
            <a:pPr>
              <a:lnSpc>
                <a:spcPct val="120000"/>
              </a:lnSpc>
            </a:pPr>
            <a:r>
              <a:rPr lang="cs" dirty="0">
                <a:ea typeface="+mn-lt"/>
                <a:cs typeface="+mn-lt"/>
              </a:rPr>
              <a:t>Nacvičit </a:t>
            </a:r>
            <a:r>
              <a:rPr lang="cs" dirty="0">
                <a:highlight>
                  <a:srgbClr val="00FF00"/>
                </a:highlight>
                <a:ea typeface="+mn-lt"/>
                <a:cs typeface="+mn-lt"/>
              </a:rPr>
              <a:t>kompenzace:</a:t>
            </a:r>
            <a:r>
              <a:rPr lang="cs" dirty="0">
                <a:ea typeface="+mn-lt"/>
                <a:cs typeface="+mn-lt"/>
              </a:rPr>
              <a:t> </a:t>
            </a:r>
            <a:r>
              <a:rPr lang="cs" dirty="0">
                <a:highlight>
                  <a:srgbClr val="00FFFF"/>
                </a:highlight>
                <a:ea typeface="+mn-lt"/>
                <a:cs typeface="+mn-lt"/>
              </a:rPr>
              <a:t>a) pohyby očí spolu s hlavou a tělem; b) pohyby pouze očí; c) nácvik prohlížení (skenování): využití R trupu vlevo směrem k stimulům přicházejícím z levé strany </a:t>
            </a:r>
            <a:endParaRPr lang="cs-CZ">
              <a:highlight>
                <a:srgbClr val="00FFFF"/>
              </a:highlight>
              <a:ea typeface="+mn-lt"/>
              <a:cs typeface="+mn-lt"/>
            </a:endParaRPr>
          </a:p>
          <a:p>
            <a:r>
              <a:rPr lang="cs" b="1" u="sng" dirty="0">
                <a:ea typeface="+mn-lt"/>
                <a:cs typeface="+mn-lt"/>
              </a:rPr>
              <a:t>Zásady při komunikaci:</a:t>
            </a:r>
            <a:endParaRPr lang="cs-CZ" b="1" u="sng" dirty="0">
              <a:ea typeface="+mn-lt"/>
              <a:cs typeface="+mn-lt"/>
            </a:endParaRPr>
          </a:p>
          <a:p>
            <a:r>
              <a:rPr lang="cs" dirty="0">
                <a:ea typeface="+mn-lt"/>
                <a:cs typeface="+mn-lt"/>
              </a:rPr>
              <a:t>mluvit </a:t>
            </a:r>
            <a:r>
              <a:rPr lang="cs" dirty="0">
                <a:highlight>
                  <a:srgbClr val="00FF00"/>
                </a:highlight>
                <a:ea typeface="+mn-lt"/>
                <a:cs typeface="+mn-lt"/>
              </a:rPr>
              <a:t>pomalu v krátkých větách</a:t>
            </a:r>
            <a:r>
              <a:rPr lang="cs" dirty="0">
                <a:ea typeface="+mn-lt"/>
                <a:cs typeface="+mn-lt"/>
              </a:rPr>
              <a:t> s přestávkami </a:t>
            </a:r>
            <a:endParaRPr lang="cs-CZ" dirty="0">
              <a:ea typeface="+mn-lt"/>
              <a:cs typeface="+mn-lt"/>
            </a:endParaRPr>
          </a:p>
          <a:p>
            <a:r>
              <a:rPr lang="cs" dirty="0">
                <a:ea typeface="+mn-lt"/>
                <a:cs typeface="+mn-lt"/>
              </a:rPr>
              <a:t>dopřát pacientovi </a:t>
            </a:r>
            <a:r>
              <a:rPr lang="cs" dirty="0">
                <a:highlight>
                  <a:srgbClr val="00FF00"/>
                </a:highlight>
                <a:ea typeface="+mn-lt"/>
                <a:cs typeface="+mn-lt"/>
              </a:rPr>
              <a:t>čas na zpracování</a:t>
            </a:r>
            <a:r>
              <a:rPr lang="cs" dirty="0">
                <a:ea typeface="+mn-lt"/>
                <a:cs typeface="+mn-lt"/>
              </a:rPr>
              <a:t> informací</a:t>
            </a:r>
            <a:endParaRPr lang="cs-CZ" dirty="0">
              <a:ea typeface="+mn-lt"/>
              <a:cs typeface="+mn-lt"/>
            </a:endParaRPr>
          </a:p>
          <a:p>
            <a:r>
              <a:rPr lang="cs" dirty="0">
                <a:ea typeface="+mn-lt"/>
                <a:cs typeface="+mn-lt"/>
              </a:rPr>
              <a:t>Pacient poté </a:t>
            </a:r>
            <a:r>
              <a:rPr lang="cs" dirty="0">
                <a:highlight>
                  <a:srgbClr val="00FF00"/>
                </a:highlight>
                <a:ea typeface="+mn-lt"/>
                <a:cs typeface="+mn-lt"/>
              </a:rPr>
              <a:t>případně opakuje</a:t>
            </a:r>
            <a:r>
              <a:rPr lang="cs" dirty="0">
                <a:ea typeface="+mn-lt"/>
                <a:cs typeface="+mn-lt"/>
              </a:rPr>
              <a:t>, co slyšel</a:t>
            </a:r>
            <a:endParaRPr lang="cs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07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D3F86-2EEB-44ED-AFE7-7BD2D9D9E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A3BA42-518F-4A5C-9753-96485C09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 sz="3600">
                <a:solidFill>
                  <a:schemeClr val="bg1"/>
                </a:solidFill>
              </a:rPr>
              <a:t>ERGOTERAPIE V ORTOPEDII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7F121-BF9B-42EE-ABE0-0160DD13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cs-CZ" sz="180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3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2D832-D513-4C5B-AC04-3EF158CF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Ergoterapie u poruch v oblasti zápěstí a ruky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055707-620F-406D-9163-4796E303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1069781" cy="440297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kupř. </a:t>
            </a:r>
            <a:r>
              <a:rPr lang="cs-CZ" dirty="0" err="1">
                <a:ea typeface="+mn-lt"/>
                <a:cs typeface="+mn-lt"/>
              </a:rPr>
              <a:t>Collesova</a:t>
            </a:r>
            <a:r>
              <a:rPr lang="cs-CZ" dirty="0">
                <a:ea typeface="+mn-lt"/>
                <a:cs typeface="+mn-lt"/>
              </a:rPr>
              <a:t> a </a:t>
            </a:r>
            <a:r>
              <a:rPr lang="cs-CZ" dirty="0" err="1">
                <a:ea typeface="+mn-lt"/>
                <a:cs typeface="+mn-lt"/>
              </a:rPr>
              <a:t>Smithova</a:t>
            </a:r>
            <a:r>
              <a:rPr lang="cs-CZ" dirty="0">
                <a:ea typeface="+mn-lt"/>
                <a:cs typeface="+mn-lt"/>
              </a:rPr>
              <a:t> fraktura, řezné a sečné rány a poranění šlach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většinou otok, bolest 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komplikace: </a:t>
            </a:r>
            <a:r>
              <a:rPr lang="cs-CZ" dirty="0" err="1">
                <a:ea typeface="+mn-lt"/>
                <a:cs typeface="+mn-lt"/>
              </a:rPr>
              <a:t>Sudeckova</a:t>
            </a:r>
            <a:r>
              <a:rPr lang="cs-CZ" dirty="0">
                <a:ea typeface="+mn-lt"/>
                <a:cs typeface="+mn-lt"/>
              </a:rPr>
              <a:t> atrofie</a:t>
            </a:r>
          </a:p>
          <a:p>
            <a:pPr>
              <a:lnSpc>
                <a:spcPct val="120000"/>
              </a:lnSpc>
            </a:pPr>
            <a:r>
              <a:rPr lang="cs-CZ" b="1" u="sng" dirty="0">
                <a:ea typeface="+mn-lt"/>
                <a:cs typeface="+mn-lt"/>
              </a:rPr>
              <a:t>ET:</a:t>
            </a:r>
          </a:p>
          <a:p>
            <a:pPr>
              <a:lnSpc>
                <a:spcPct val="120000"/>
              </a:lnSpc>
            </a:pPr>
            <a:r>
              <a:rPr lang="cs-CZ" dirty="0" err="1">
                <a:highlight>
                  <a:srgbClr val="FFFF00"/>
                </a:highlight>
                <a:ea typeface="+mn-lt"/>
                <a:cs typeface="+mn-lt"/>
              </a:rPr>
              <a:t>protiotoková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 masáž:</a:t>
            </a:r>
            <a:r>
              <a:rPr lang="cs-CZ" dirty="0">
                <a:ea typeface="+mn-lt"/>
                <a:cs typeface="+mn-lt"/>
              </a:rPr>
              <a:t> jemná masáž či </a:t>
            </a:r>
            <a:r>
              <a:rPr lang="cs-CZ" dirty="0" err="1">
                <a:ea typeface="+mn-lt"/>
                <a:cs typeface="+mn-lt"/>
              </a:rPr>
              <a:t>míčkování</a:t>
            </a:r>
            <a:endParaRPr lang="cs-CZ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mobilizace</a:t>
            </a:r>
            <a:r>
              <a:rPr lang="cs-CZ" dirty="0">
                <a:ea typeface="+mn-lt"/>
                <a:cs typeface="+mn-lt"/>
              </a:rPr>
              <a:t> drobných kloubů, 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ošetření jizev</a:t>
            </a:r>
            <a:r>
              <a:rPr lang="cs-CZ" dirty="0">
                <a:ea typeface="+mn-lt"/>
                <a:cs typeface="+mn-lt"/>
              </a:rPr>
              <a:t> (tlakové a posuvné masáže) a krátké pasivní a aktivní rozcvičení</a:t>
            </a:r>
            <a:endParaRPr lang="cs-CZ"/>
          </a:p>
          <a:p>
            <a:pPr>
              <a:lnSpc>
                <a:spcPct val="120000"/>
              </a:lnSpc>
            </a:pP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stimulaci senzitivních funkcí</a:t>
            </a:r>
            <a:r>
              <a:rPr lang="cs-CZ" dirty="0">
                <a:ea typeface="+mn-lt"/>
                <a:cs typeface="+mn-lt"/>
              </a:rPr>
              <a:t> kartáčky a akupresurními pomůckami, příp. hrabání v granulích :) 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základní 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úchopové pohyby a manipulační cvičení 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postupovat dle bolesti a otoku </a:t>
            </a:r>
          </a:p>
          <a:p>
            <a:pPr>
              <a:lnSpc>
                <a:spcPct val="120000"/>
              </a:lnSpc>
            </a:pPr>
            <a:r>
              <a:rPr lang="cs-CZ" b="1" u="sng" dirty="0">
                <a:ea typeface="+mn-lt"/>
                <a:cs typeface="+mn-lt"/>
              </a:rPr>
              <a:t>u větší funkční ztráty:</a:t>
            </a:r>
            <a:r>
              <a:rPr lang="cs-CZ" dirty="0">
                <a:ea typeface="+mn-lt"/>
                <a:cs typeface="+mn-lt"/>
              </a:rPr>
              <a:t> trénovat 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obratnost nepostižené</a:t>
            </a:r>
            <a:r>
              <a:rPr lang="cs-CZ" dirty="0">
                <a:ea typeface="+mn-lt"/>
                <a:cs typeface="+mn-lt"/>
              </a:rPr>
              <a:t> strany, využívat 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kompenzační pomůcky</a:t>
            </a:r>
            <a:r>
              <a:rPr lang="cs-CZ" dirty="0">
                <a:ea typeface="+mn-lt"/>
                <a:cs typeface="+mn-lt"/>
              </a:rPr>
              <a:t> a individuálně 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upravit domácí prostředí</a:t>
            </a:r>
            <a:endParaRPr lang="cs-CZ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112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rukavice&#10;&#10;Popis se vygeneroval automaticky.">
            <a:extLst>
              <a:ext uri="{FF2B5EF4-FFF2-40B4-BE49-F238E27FC236}">
                <a16:creationId xmlns:a16="http://schemas.microsoft.com/office/drawing/2014/main" id="{43494F9A-79F4-45EE-999C-2C3B5067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" b="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C9E0FC-9600-4732-8EE3-AF8F694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-194"/>
            <a:ext cx="5861106" cy="1406070"/>
          </a:xfrm>
        </p:spPr>
        <p:txBody>
          <a:bodyPr anchor="b">
            <a:normAutofit/>
          </a:bodyPr>
          <a:lstStyle/>
          <a:p>
            <a:r>
              <a:rPr lang="cs-CZ" b="1" dirty="0"/>
              <a:t>ALGODYSTROFICKÝ SY = SUDECK = KRBS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B1F3F-895A-497E-8775-6179251A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74" y="1560644"/>
            <a:ext cx="6253652" cy="36236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komplikace po traumatech</a:t>
            </a:r>
          </a:p>
          <a:p>
            <a:pPr>
              <a:lnSpc>
                <a:spcPct val="90000"/>
              </a:lnSpc>
            </a:pPr>
            <a:r>
              <a:rPr lang="cs-CZ" sz="1600" dirty="0" err="1">
                <a:ea typeface="+mn-lt"/>
                <a:cs typeface="+mn-lt"/>
              </a:rPr>
              <a:t>NEpoužíváme</a:t>
            </a:r>
            <a:r>
              <a:rPr lang="cs-CZ" sz="1600" dirty="0">
                <a:ea typeface="+mn-lt"/>
                <a:cs typeface="+mn-lt"/>
              </a:rPr>
              <a:t> silový výkon, údery a déle trvající statické držení (pletení)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Není-li plnohodnotný úchop, řešíme jej úpravou rukojetí a denních pomůcek</a:t>
            </a:r>
            <a:endParaRPr lang="cs-CZ" sz="1600" dirty="0"/>
          </a:p>
          <a:p>
            <a:pPr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3 fáze: 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1.) nácvik sebeobsluhy jednou rukou, u postižené dominantní končetiny nácvik písma, jemné a hrubé motoriky, výcvik obratnosti. 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2.) nácvik úchopů a manipulačního cvičení ve zvýšené poloze, cvičení motoriky a obratnosti, zapojování HK do denních činností. 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ea typeface="+mn-lt"/>
                <a:cs typeface="+mn-lt"/>
              </a:rPr>
              <a:t>3.) postupné zvyšování nároků, např. lehké domácí práce (vaření, denní úklid)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20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66469-8E4D-47BD-A38D-E3B97765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ERGOTERAPIE U AMPUTACE HK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F38AF-5324-483F-80D8-73BB5953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funkční ztráta dle lokality a rozsahu + dle možnosti technické náhrady</a:t>
            </a:r>
            <a:endParaRPr lang="cs-CZ"/>
          </a:p>
          <a:p>
            <a:pPr algn="just"/>
            <a:r>
              <a:rPr lang="cs-CZ" dirty="0">
                <a:ea typeface="+mn-lt"/>
                <a:cs typeface="+mn-lt"/>
              </a:rPr>
              <a:t>před </a:t>
            </a:r>
            <a:r>
              <a:rPr lang="cs-CZ" err="1">
                <a:ea typeface="+mn-lt"/>
                <a:cs typeface="+mn-lt"/>
              </a:rPr>
              <a:t>oprotézováním</a:t>
            </a:r>
            <a:r>
              <a:rPr lang="cs-CZ" dirty="0">
                <a:ea typeface="+mn-lt"/>
                <a:cs typeface="+mn-lt"/>
              </a:rPr>
              <a:t> řešíme soběstačnost a zapojování zachovalé části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otužování a tvarování pahýlu + péče o jizvu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nácvik nasazování protézy a jejího účelného užívání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individuálně zhotovené kompenzační pomůcky (objímky):</a:t>
            </a:r>
            <a:endParaRPr lang="cs-CZ" dirty="0"/>
          </a:p>
          <a:p>
            <a:pPr lvl="1" algn="just"/>
            <a:r>
              <a:rPr lang="cs-CZ" dirty="0">
                <a:ea typeface="+mn-lt"/>
                <a:cs typeface="+mn-lt"/>
              </a:rPr>
              <a:t>v nich fixovány běžné denní potřeby (propiska, kartáček na zuby, příbor, hřeben)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64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1349B-70AD-4DB2-BF5B-DF8C6DDE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CÍLE ET U NEUROLOGICKÝCH PACIENTŮ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5FFE5-95C5-45E2-B2DB-325068AB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cs-CZ" b="1" u="sng">
                <a:ea typeface="+mn-lt"/>
                <a:cs typeface="+mn-lt"/>
              </a:rPr>
              <a:t>KEP: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vybudovat důvěru mezi terapeutem, pacientem a jeho rodinou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posílit a stimulovat zachovalé funkce: pozitivní vliv na psychickou kondici</a:t>
            </a:r>
          </a:p>
          <a:p>
            <a:r>
              <a:rPr lang="cs-CZ">
                <a:ea typeface="+mn-lt"/>
                <a:cs typeface="+mn-lt"/>
              </a:rPr>
              <a:t>obnovit pacientovu maximální možnou soběstačnost na jakékoliv úrovni vycházející z jeho momentálních schopností </a:t>
            </a:r>
            <a:endParaRPr lang="cs-CZ"/>
          </a:p>
          <a:p>
            <a:pPr marL="0" indent="0">
              <a:buNone/>
            </a:pPr>
            <a:r>
              <a:rPr lang="cs-CZ" b="1" u="sng">
                <a:ea typeface="+mn-lt"/>
                <a:cs typeface="+mn-lt"/>
              </a:rPr>
              <a:t>DEP:</a:t>
            </a:r>
          </a:p>
          <a:p>
            <a:r>
              <a:rPr lang="cs-CZ">
                <a:ea typeface="+mn-lt"/>
                <a:cs typeface="+mn-lt"/>
              </a:rPr>
              <a:t>trénink zátěže denního života</a:t>
            </a:r>
          </a:p>
          <a:p>
            <a:r>
              <a:rPr lang="cs-CZ">
                <a:ea typeface="+mn-lt"/>
                <a:cs typeface="+mn-lt"/>
              </a:rPr>
              <a:t>přizpůsobení se nové životní situaci</a:t>
            </a:r>
          </a:p>
          <a:p>
            <a:r>
              <a:rPr lang="cs-CZ">
                <a:ea typeface="+mn-lt"/>
                <a:cs typeface="+mn-lt"/>
              </a:rPr>
              <a:t>částečná či úplná resocializace a tolerance pracovní zátěže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22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EDCB69-9072-4889-9AB5-2658C204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61"/>
            <a:ext cx="10515600" cy="1071563"/>
          </a:xfrm>
        </p:spPr>
        <p:txBody>
          <a:bodyPr>
            <a:normAutofit/>
          </a:bodyPr>
          <a:lstStyle/>
          <a:p>
            <a:r>
              <a:rPr lang="cs-CZ" b="1" dirty="0"/>
              <a:t>ET U DUPUYTRENOVY KONTRAKTURY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6544A-5C7E-40A9-B134-A3886D92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05444"/>
            <a:ext cx="6658303" cy="55834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Onemocnění palmární aponeurózy neznámé příčiny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častěji u mužů mezi 40.– 60. rokem</a:t>
            </a:r>
          </a:p>
          <a:p>
            <a:pPr>
              <a:lnSpc>
                <a:spcPct val="90000"/>
              </a:lnSpc>
            </a:pPr>
            <a:r>
              <a:rPr lang="cs-CZ" sz="1800" b="1" dirty="0">
                <a:highlight>
                  <a:srgbClr val="FFFF00"/>
                </a:highlight>
                <a:ea typeface="+mn-lt"/>
                <a:cs typeface="+mn-lt"/>
              </a:rPr>
              <a:t>vazivové uzly v dlani pod 4. a 5. prstem</a:t>
            </a:r>
          </a:p>
          <a:p>
            <a:pPr>
              <a:lnSpc>
                <a:spcPct val="90000"/>
              </a:lnSpc>
            </a:pPr>
            <a:r>
              <a:rPr lang="cs-CZ" sz="1800" b="1" u="sng" dirty="0">
                <a:ea typeface="+mn-lt"/>
                <a:cs typeface="+mn-lt"/>
              </a:rPr>
              <a:t>Typické symptomy: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FFFF00"/>
                </a:highlight>
                <a:ea typeface="+mn-lt"/>
                <a:cs typeface="+mn-lt"/>
              </a:rPr>
              <a:t>tupá bolest, brnění, </a:t>
            </a:r>
            <a:r>
              <a:rPr lang="cs-CZ" sz="1800" dirty="0" err="1">
                <a:highlight>
                  <a:srgbClr val="FFFF00"/>
                </a:highlight>
                <a:ea typeface="+mn-lt"/>
                <a:cs typeface="+mn-lt"/>
              </a:rPr>
              <a:t>hyposenzitivita</a:t>
            </a:r>
            <a:r>
              <a:rPr lang="cs-CZ" sz="1800" dirty="0">
                <a:highlight>
                  <a:srgbClr val="FFFF00"/>
                </a:highlight>
                <a:ea typeface="+mn-lt"/>
                <a:cs typeface="+mn-lt"/>
              </a:rPr>
              <a:t>, ranní ztuhlost ruky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Postupná progrese potíží až flekční postavení prstů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ET časně již v předoperační přípravě: nácvik sebeobsluhy jednou rukou</a:t>
            </a:r>
          </a:p>
          <a:p>
            <a:pPr>
              <a:lnSpc>
                <a:spcPct val="90000"/>
              </a:lnSpc>
            </a:pPr>
            <a:r>
              <a:rPr lang="cs-CZ" sz="1800" b="1" u="sng" dirty="0">
                <a:ea typeface="+mn-lt"/>
                <a:cs typeface="+mn-lt"/>
              </a:rPr>
              <a:t>Pooperační fáze: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FFFF00"/>
                </a:highlight>
                <a:ea typeface="+mn-lt"/>
                <a:cs typeface="+mn-lt"/>
              </a:rPr>
              <a:t>Podpora krevního oběhu:</a:t>
            </a:r>
            <a:r>
              <a:rPr lang="cs-CZ" sz="1800" dirty="0">
                <a:ea typeface="+mn-lt"/>
                <a:cs typeface="+mn-lt"/>
              </a:rPr>
              <a:t> mobilizace drobných ručních kloubů, fyzikální procedury (vířivka)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 err="1">
                <a:ea typeface="+mn-lt"/>
                <a:cs typeface="+mn-lt"/>
              </a:rPr>
              <a:t>protiotoková</a:t>
            </a:r>
            <a:r>
              <a:rPr lang="cs-CZ" sz="1800" dirty="0">
                <a:ea typeface="+mn-lt"/>
                <a:cs typeface="+mn-lt"/>
              </a:rPr>
              <a:t> masáž a polohování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FFFF00"/>
                </a:highlight>
                <a:ea typeface="+mn-lt"/>
                <a:cs typeface="+mn-lt"/>
              </a:rPr>
              <a:t>tlaková masáž jizev</a:t>
            </a:r>
            <a:r>
              <a:rPr lang="cs-CZ" sz="1800" dirty="0">
                <a:ea typeface="+mn-lt"/>
                <a:cs typeface="+mn-lt"/>
              </a:rPr>
              <a:t> a nácvik jemné motoriky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highlight>
                  <a:srgbClr val="FFFF00"/>
                </a:highlight>
                <a:ea typeface="+mn-lt"/>
                <a:cs typeface="+mn-lt"/>
              </a:rPr>
              <a:t>Na noc</a:t>
            </a:r>
            <a:r>
              <a:rPr lang="cs-CZ" sz="1800" dirty="0">
                <a:ea typeface="+mn-lt"/>
                <a:cs typeface="+mn-lt"/>
              </a:rPr>
              <a:t> přikládána </a:t>
            </a:r>
            <a:r>
              <a:rPr lang="cs-CZ" sz="1800" dirty="0">
                <a:highlight>
                  <a:srgbClr val="FFFF00"/>
                </a:highlight>
                <a:ea typeface="+mn-lt"/>
                <a:cs typeface="+mn-lt"/>
              </a:rPr>
              <a:t>extenční dlaha</a:t>
            </a:r>
          </a:p>
          <a:p>
            <a:pPr>
              <a:lnSpc>
                <a:spcPct val="90000"/>
              </a:lnSpc>
            </a:pPr>
            <a:r>
              <a:rPr lang="cs-CZ" sz="1800" b="1" dirty="0">
                <a:ea typeface="+mn-lt"/>
                <a:cs typeface="+mn-lt"/>
              </a:rPr>
              <a:t>Pozor na předčasně zatěžování ruky!</a:t>
            </a:r>
            <a:endParaRPr lang="cs-CZ" sz="1800" b="1"/>
          </a:p>
          <a:p>
            <a:pPr>
              <a:lnSpc>
                <a:spcPct val="90000"/>
              </a:lnSpc>
            </a:pPr>
            <a:r>
              <a:rPr lang="cs-CZ" sz="1800" dirty="0">
                <a:ea typeface="+mn-lt"/>
                <a:cs typeface="+mn-lt"/>
              </a:rPr>
              <a:t>posilování svalů ruky a předloktí</a:t>
            </a:r>
            <a:endParaRPr lang="cs-CZ" sz="180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C80D70-B3CA-429F-8691-947F88BE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8" y="3103258"/>
            <a:ext cx="2775284" cy="20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19D8E-6E59-4380-8DD3-07323E67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5" y="53398"/>
            <a:ext cx="10504055" cy="52892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ET U TRAUMAT DOLNÍCH KONČETIN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F7108-3536-4539-98AE-5E66E785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5" y="577198"/>
            <a:ext cx="11296103" cy="58720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600" b="1" u="sng" dirty="0">
                <a:ea typeface="+mn-lt"/>
                <a:cs typeface="+mn-lt"/>
              </a:rPr>
              <a:t>Období imobilizace: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Zaměstnávání: četba, TV, stolní hry, nenáročné terapeutické činnosti na lůžku či pokoji</a:t>
            </a:r>
          </a:p>
          <a:p>
            <a:pPr marL="0" indent="0">
              <a:buNone/>
            </a:pPr>
            <a:r>
              <a:rPr lang="cs-CZ" sz="1600" b="1" u="sng" dirty="0">
                <a:ea typeface="+mn-lt"/>
                <a:cs typeface="+mn-lt"/>
              </a:rPr>
              <a:t>Období mobilizace (pomocí berlí či vozíku):</a:t>
            </a:r>
          </a:p>
          <a:p>
            <a:r>
              <a:rPr lang="cs-CZ" sz="1600" dirty="0">
                <a:ea typeface="+mn-lt"/>
                <a:cs typeface="+mn-lt"/>
              </a:rPr>
              <a:t>soběstačnost, osobní hygiena a oblékání</a:t>
            </a:r>
          </a:p>
          <a:p>
            <a:r>
              <a:rPr lang="cs-CZ" sz="1600" dirty="0">
                <a:ea typeface="+mn-lt"/>
                <a:cs typeface="+mn-lt"/>
              </a:rPr>
              <a:t>nácvik mobility v koupelně či toaletě </a:t>
            </a:r>
          </a:p>
          <a:p>
            <a:r>
              <a:rPr lang="cs-CZ" sz="1600" dirty="0">
                <a:ea typeface="+mn-lt"/>
                <a:cs typeface="+mn-lt"/>
              </a:rPr>
              <a:t>zachování </a:t>
            </a:r>
            <a:r>
              <a:rPr lang="cs-CZ" sz="1600" dirty="0" err="1">
                <a:ea typeface="+mn-lt"/>
                <a:cs typeface="+mn-lt"/>
              </a:rPr>
              <a:t>antiluxačních</a:t>
            </a:r>
            <a:r>
              <a:rPr lang="cs-CZ" sz="1600" dirty="0">
                <a:ea typeface="+mn-lt"/>
                <a:cs typeface="+mn-lt"/>
              </a:rPr>
              <a:t> poloh (u TEN KYK) je nutno dodržovat do 4. měsíce či po dobu stanovenou operatérem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nácvik správné chůze</a:t>
            </a:r>
          </a:p>
          <a:p>
            <a:r>
              <a:rPr lang="cs-CZ" sz="1600" dirty="0">
                <a:ea typeface="+mn-lt"/>
                <a:cs typeface="+mn-lt"/>
              </a:rPr>
              <a:t>pro pacienty žijící sami: nutno zajistit pomoc (domácí péče, charita, pečovatelská či asistenční služba)</a:t>
            </a:r>
          </a:p>
          <a:p>
            <a:pPr marL="0" indent="0">
              <a:buNone/>
            </a:pPr>
            <a:r>
              <a:rPr lang="cs-CZ" sz="1600" b="1" u="sng" dirty="0">
                <a:ea typeface="+mn-lt"/>
                <a:cs typeface="+mn-lt"/>
              </a:rPr>
              <a:t>U plné zátěže: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trénink denní zátěže, následně zátěže pracovní (dle pracovní polohy, zpočátku vsedě, později převládá stoj a přecházení)</a:t>
            </a:r>
          </a:p>
          <a:p>
            <a:r>
              <a:rPr lang="cs-CZ" sz="1600" dirty="0">
                <a:ea typeface="+mn-lt"/>
                <a:cs typeface="+mn-lt"/>
              </a:rPr>
              <a:t>gradace náročnosti časem</a:t>
            </a:r>
          </a:p>
          <a:p>
            <a:r>
              <a:rPr lang="cs-CZ" sz="1600" dirty="0" err="1">
                <a:ea typeface="+mn-lt"/>
                <a:cs typeface="+mn-lt"/>
              </a:rPr>
              <a:t>předpracovní</a:t>
            </a:r>
            <a:r>
              <a:rPr lang="cs-CZ" sz="1600" dirty="0">
                <a:ea typeface="+mn-lt"/>
                <a:cs typeface="+mn-lt"/>
              </a:rPr>
              <a:t> ET: = vytvoření podmínek simulující zaměstnání pacienta</a:t>
            </a:r>
          </a:p>
          <a:p>
            <a:pPr marL="0" indent="0">
              <a:buNone/>
            </a:pPr>
            <a:r>
              <a:rPr lang="cs-CZ" sz="1600" b="1" u="sng" dirty="0"/>
              <a:t>Specifická ET u amputace DK:</a:t>
            </a:r>
          </a:p>
          <a:p>
            <a:r>
              <a:rPr lang="cs-CZ" sz="1600" dirty="0"/>
              <a:t>Aktivity s vychylováním těžiště: trénink stability </a:t>
            </a:r>
          </a:p>
          <a:p>
            <a:r>
              <a:rPr lang="cs-CZ" sz="1600" dirty="0"/>
              <a:t>Ve stoji otužování pahýlu</a:t>
            </a:r>
          </a:p>
          <a:p>
            <a:r>
              <a:rPr lang="cs-CZ" sz="1600" dirty="0"/>
              <a:t>Nácvik přesunů (cestování v MHD)</a:t>
            </a:r>
          </a:p>
          <a:p>
            <a:r>
              <a:rPr lang="cs-CZ" sz="1600" dirty="0"/>
              <a:t>harmonizace psychického stavu pacienta</a:t>
            </a:r>
            <a:endParaRPr lang="cs-CZ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620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E76D2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F3F578-D975-43DB-BF11-1AEDF89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822017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ERGOTERAPIE V REVMATOLOGII</a:t>
            </a:r>
            <a:endParaRPr lang="cs-CZ" sz="44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31DF8E-BD92-4EB0-9C61-2EA4A3270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60304"/>
              </p:ext>
            </p:extLst>
          </p:nvPr>
        </p:nvGraphicFramePr>
        <p:xfrm>
          <a:off x="18473" y="2034454"/>
          <a:ext cx="12155055" cy="489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598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lidé, interiér, skupina&#10;&#10;Popis se vygeneroval automaticky.">
            <a:extLst>
              <a:ext uri="{FF2B5EF4-FFF2-40B4-BE49-F238E27FC236}">
                <a16:creationId xmlns:a16="http://schemas.microsoft.com/office/drawing/2014/main" id="{B40F6A5E-9D1A-4253-8911-FE96CBC85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7" r="7479" b="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577997-E40C-49D7-9699-1F3BFC44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777" y="182721"/>
            <a:ext cx="6063569" cy="669956"/>
          </a:xfrm>
        </p:spPr>
        <p:txBody>
          <a:bodyPr anchor="b">
            <a:normAutofit/>
          </a:bodyPr>
          <a:lstStyle/>
          <a:p>
            <a:r>
              <a:rPr lang="cs-CZ" sz="3600" b="1" dirty="0"/>
              <a:t>ERGOTERAPIE V GERIATRII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96E15-D695-4AAD-AA78-2C0443A2A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3037116"/>
            <a:ext cx="5562527" cy="37680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1400" dirty="0" err="1">
                <a:ea typeface="+mn-lt"/>
                <a:cs typeface="+mn-lt"/>
              </a:rPr>
              <a:t>polymorbidita</a:t>
            </a:r>
            <a:endParaRPr lang="cs-CZ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400" b="1" u="sng" dirty="0">
                <a:ea typeface="+mn-lt"/>
                <a:cs typeface="+mn-lt"/>
              </a:rPr>
              <a:t>Ve stáří nejčastější obtíže: </a:t>
            </a:r>
            <a:endParaRPr lang="cs-CZ" sz="1400" b="1" u="sng" dirty="0"/>
          </a:p>
          <a:p>
            <a:pPr>
              <a:lnSpc>
                <a:spcPct val="90000"/>
              </a:lnSpc>
            </a:pPr>
            <a:r>
              <a:rPr lang="cs-CZ" sz="1400" dirty="0">
                <a:highlight>
                  <a:srgbClr val="FFFF00"/>
                </a:highlight>
                <a:ea typeface="+mn-lt"/>
                <a:cs typeface="+mn-lt"/>
              </a:rPr>
              <a:t>kardiovaskulární onemocnění, DM, degenerativní a zánětlivá onemocnění kloubů, demence, Alzheimerova choroba a </a:t>
            </a:r>
            <a:r>
              <a:rPr lang="cs-CZ" sz="1400" dirty="0" err="1">
                <a:highlight>
                  <a:srgbClr val="FFFF00"/>
                </a:highlight>
                <a:ea typeface="+mn-lt"/>
                <a:cs typeface="+mn-lt"/>
              </a:rPr>
              <a:t>morbus</a:t>
            </a:r>
            <a:r>
              <a:rPr lang="cs-CZ" sz="1400" dirty="0">
                <a:highlight>
                  <a:srgbClr val="FFFF00"/>
                </a:highlight>
                <a:ea typeface="+mn-lt"/>
                <a:cs typeface="+mn-lt"/>
              </a:rPr>
              <a:t> Parkinson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postupné oslabení smyslů</a:t>
            </a:r>
            <a:r>
              <a:rPr lang="cs-CZ" sz="1400" dirty="0">
                <a:ea typeface="+mn-lt"/>
                <a:cs typeface="+mn-lt"/>
              </a:rPr>
              <a:t>: zrak, sluch, někdy i čich a chuť 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poruchy statického</a:t>
            </a:r>
            <a:r>
              <a:rPr lang="cs-CZ" sz="1400" dirty="0">
                <a:ea typeface="+mn-lt"/>
                <a:cs typeface="+mn-lt"/>
              </a:rPr>
              <a:t> ústrojí: častější závratě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snížení obranyschopnosti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Motorika</a:t>
            </a:r>
            <a:r>
              <a:rPr lang="cs-CZ" sz="1400" dirty="0">
                <a:ea typeface="+mn-lt"/>
                <a:cs typeface="+mn-lt"/>
              </a:rPr>
              <a:t>: zpomalení, snížení obratnosti, svalové síly, stability 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Změny v psychické sféře:</a:t>
            </a:r>
            <a:r>
              <a:rPr lang="cs-CZ" sz="1400" dirty="0">
                <a:ea typeface="+mn-lt"/>
                <a:cs typeface="+mn-lt"/>
              </a:rPr>
              <a:t> snížení schopnosti učení, poruchy krátkodobé paměti, zúžení myšlenkového obsahu 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ea typeface="+mn-lt"/>
                <a:cs typeface="+mn-lt"/>
              </a:rPr>
              <a:t>Emoce: </a:t>
            </a:r>
            <a:r>
              <a:rPr lang="cs-CZ" sz="1400" dirty="0">
                <a:ea typeface="+mn-lt"/>
                <a:cs typeface="+mn-lt"/>
              </a:rPr>
              <a:t>citová labilita, deprese, úzkostná nálada </a:t>
            </a:r>
            <a:endParaRPr lang="cs-CZ" sz="1400" dirty="0"/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0554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E76D2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068F7-41EF-42C6-A9BA-8E0243D6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ET V GERIATRII CÍLE</a:t>
            </a:r>
            <a:endParaRPr lang="cs-CZ" b="1" dirty="0"/>
          </a:p>
        </p:txBody>
      </p:sp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61CF37D1-0F66-43DE-AD0A-608C8B453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301372"/>
              </p:ext>
            </p:extLst>
          </p:nvPr>
        </p:nvGraphicFramePr>
        <p:xfrm>
          <a:off x="3132" y="1687774"/>
          <a:ext cx="12185736" cy="508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63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1EA7912-3016-4848-BC99-2927FBA7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šipka&#10;&#10;Popis se vygeneroval automaticky.">
            <a:extLst>
              <a:ext uri="{FF2B5EF4-FFF2-40B4-BE49-F238E27FC236}">
                <a16:creationId xmlns:a16="http://schemas.microsoft.com/office/drawing/2014/main" id="{F991CBF6-20CA-46BA-BE2F-1B6A9AF01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238" r="3652" b="1"/>
          <a:stretch/>
        </p:blipFill>
        <p:spPr>
          <a:xfrm>
            <a:off x="-83526" y="41763"/>
            <a:ext cx="12192000" cy="6857990"/>
          </a:xfrm>
          <a:prstGeom prst="rect">
            <a:avLst/>
          </a:prstGeom>
        </p:spPr>
      </p:pic>
      <p:pic>
        <p:nvPicPr>
          <p:cNvPr id="4" name="Obrázek 4" descr="Obsah obrázku osoba, interiér&#10;&#10;Popis se vygeneroval automaticky.">
            <a:extLst>
              <a:ext uri="{FF2B5EF4-FFF2-40B4-BE49-F238E27FC236}">
                <a16:creationId xmlns:a16="http://schemas.microsoft.com/office/drawing/2014/main" id="{B7641FB9-A054-4A76-81EF-807A4B6D3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7" r="17813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Obrázek 7" descr="Obsah obrázku exteriér, tráva, strom, osoba&#10;&#10;Popis se vygeneroval automaticky.">
            <a:extLst>
              <a:ext uri="{FF2B5EF4-FFF2-40B4-BE49-F238E27FC236}">
                <a16:creationId xmlns:a16="http://schemas.microsoft.com/office/drawing/2014/main" id="{55676F05-811E-4CC8-A3CC-DA4BF864F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10" r="17568" b="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Obrázek 5" descr="Obsah obrázku text, osoba, interiér, stůl&#10;&#10;Popis se vygeneroval automaticky.">
            <a:extLst>
              <a:ext uri="{FF2B5EF4-FFF2-40B4-BE49-F238E27FC236}">
                <a16:creationId xmlns:a16="http://schemas.microsoft.com/office/drawing/2014/main" id="{F8AE559B-CD90-49DA-9720-71A64B5F49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27" r="36412" b="-3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0526B2-BBA7-412C-B4D5-557D3763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329" y="3713007"/>
            <a:ext cx="59673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i="1"/>
              <a:t>UPLATNĚNÍ ERGOTERAPIE V PSYCHIATRII</a:t>
            </a:r>
            <a:endParaRPr lang="en-US" sz="3700" i="1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945C42B-EBF2-473D-9A74-67396316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329" y="4923747"/>
            <a:ext cx="6865470" cy="143260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31388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36F2D-AF62-4D36-A9F8-4FEF1A50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UPLATNĚNÍ ERGOTERAPIE V PSYCHIATRII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24231-3961-436B-A0A6-45A7D615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1016641" cy="469287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nejdelší tradice v ET</a:t>
            </a:r>
          </a:p>
          <a:p>
            <a:pPr marL="0" indent="0" algn="just">
              <a:buNone/>
            </a:pPr>
            <a:r>
              <a:rPr lang="cs-CZ" b="1" u="sng" dirty="0">
                <a:ea typeface="+mn-lt"/>
                <a:cs typeface="+mn-lt"/>
              </a:rPr>
              <a:t>DIAGNÓZY:</a:t>
            </a: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Psychózy:</a:t>
            </a:r>
            <a:r>
              <a:rPr lang="cs-CZ" dirty="0">
                <a:ea typeface="+mn-lt"/>
                <a:cs typeface="+mn-lt"/>
              </a:rPr>
              <a:t> schizofrenie, endogenní deprese</a:t>
            </a: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Neurózy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Alkoholici a drogově závislí</a:t>
            </a:r>
          </a:p>
          <a:p>
            <a:pPr algn="just"/>
            <a:r>
              <a:rPr lang="cs-CZ" dirty="0" err="1">
                <a:highlight>
                  <a:srgbClr val="FFFF00"/>
                </a:highlight>
                <a:ea typeface="+mn-lt"/>
                <a:cs typeface="+mn-lt"/>
              </a:rPr>
              <a:t>Pchch</a:t>
            </a:r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 příjmu potravy</a:t>
            </a:r>
          </a:p>
          <a:p>
            <a:pPr marL="0" indent="0" algn="just">
              <a:buNone/>
            </a:pPr>
            <a:r>
              <a:rPr lang="cs-CZ" dirty="0">
                <a:ea typeface="+mn-lt"/>
                <a:cs typeface="+mn-lt"/>
              </a:rPr>
              <a:t>využití arteterapie: výtvarné techniky (kreslení, malování), práce v dílnách s výtvarnou složkou (modelování, práce s textilem, dřevem)</a:t>
            </a:r>
          </a:p>
          <a:p>
            <a:pPr marL="0" indent="0" algn="just">
              <a:buNone/>
            </a:pPr>
            <a:r>
              <a:rPr lang="cs-CZ" b="1" u="sng" dirty="0">
                <a:ea typeface="+mn-lt"/>
                <a:cs typeface="+mn-lt"/>
              </a:rPr>
              <a:t>CÍL:</a:t>
            </a: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aktivace pacienta </a:t>
            </a: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nácvik denních činností</a:t>
            </a:r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samostatný život mimo ústav:</a:t>
            </a:r>
          </a:p>
          <a:p>
            <a:pPr lvl="1" algn="just"/>
            <a:r>
              <a:rPr lang="cs-CZ" dirty="0">
                <a:ea typeface="+mn-lt"/>
                <a:cs typeface="+mn-lt"/>
              </a:rPr>
              <a:t>dodržování denního řádu </a:t>
            </a:r>
            <a:endParaRPr lang="cs-CZ" dirty="0"/>
          </a:p>
          <a:p>
            <a:pPr lvl="1" algn="just"/>
            <a:r>
              <a:rPr lang="cs-CZ" dirty="0">
                <a:ea typeface="+mn-lt"/>
                <a:cs typeface="+mn-lt"/>
              </a:rPr>
              <a:t>příprava na budoucí pracovní uplatnění (práce v chráněných dílnách, doplnění kvalifikace) </a:t>
            </a:r>
            <a:endParaRPr lang="cs-CZ" dirty="0"/>
          </a:p>
          <a:p>
            <a:pPr algn="just"/>
            <a:r>
              <a:rPr lang="cs-CZ" dirty="0">
                <a:highlight>
                  <a:srgbClr val="FFFF00"/>
                </a:highlight>
                <a:ea typeface="+mn-lt"/>
                <a:cs typeface="+mn-lt"/>
              </a:rPr>
              <a:t>rozšíření zájmů a vytvoření pozitivnímu vztahu </a:t>
            </a:r>
            <a:r>
              <a:rPr lang="cs-CZ" dirty="0">
                <a:ea typeface="+mn-lt"/>
                <a:cs typeface="+mn-lt"/>
              </a:rPr>
              <a:t>k jídlu a jeho přípravě (u </a:t>
            </a:r>
            <a:r>
              <a:rPr lang="cs-CZ" dirty="0" err="1">
                <a:ea typeface="+mn-lt"/>
                <a:cs typeface="+mn-lt"/>
              </a:rPr>
              <a:t>pchch</a:t>
            </a:r>
            <a:r>
              <a:rPr lang="cs-CZ" dirty="0">
                <a:ea typeface="+mn-lt"/>
                <a:cs typeface="+mn-lt"/>
              </a:rPr>
              <a:t> příjmu potravy)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65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C4D48-10F7-4811-8A2D-883E9D6D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b="1"/>
              <a:t>ET V ERGOTERAPEUTICKÝCH DÍLNÁCH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38C6B-2C8A-489D-884B-35E68B0F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639"/>
            <a:ext cx="11055411" cy="507279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just">
              <a:buNone/>
            </a:pPr>
            <a:endParaRPr lang="cs">
              <a:ea typeface="+mn-lt"/>
              <a:cs typeface="+mn-lt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zařízení často jako součást ústavních zařízení, stacionářů, denních center apod. </a:t>
            </a:r>
          </a:p>
          <a:p>
            <a:pPr algn="just"/>
            <a:r>
              <a:rPr lang="cs" dirty="0">
                <a:ea typeface="+mn-lt"/>
                <a:cs typeface="+mn-lt"/>
              </a:rPr>
              <a:t>pracovní náplní těchto dílen je </a:t>
            </a:r>
            <a:r>
              <a:rPr lang="cs" dirty="0">
                <a:highlight>
                  <a:srgbClr val="FFFF00"/>
                </a:highlight>
                <a:ea typeface="+mn-lt"/>
                <a:cs typeface="+mn-lt"/>
              </a:rPr>
              <a:t>kondiční ET</a:t>
            </a:r>
            <a:r>
              <a:rPr lang="cs" dirty="0">
                <a:ea typeface="+mn-lt"/>
                <a:cs typeface="+mn-lt"/>
              </a:rPr>
              <a:t> s různým zaměření (ruční práce, řemeslné práce, výtvarná činnost, hra na hudební nástroj atd.) </a:t>
            </a:r>
          </a:p>
          <a:p>
            <a:pPr marL="0" indent="0" algn="just">
              <a:buNone/>
            </a:pPr>
            <a:r>
              <a:rPr lang="cs" b="1" u="sng" dirty="0">
                <a:ea typeface="+mn-lt"/>
                <a:cs typeface="+mn-lt"/>
              </a:rPr>
              <a:t>Cíl kondiční ET:</a:t>
            </a:r>
            <a:r>
              <a:rPr lang="cs" dirty="0">
                <a:ea typeface="+mn-lt"/>
                <a:cs typeface="+mn-lt"/>
              </a:rPr>
              <a:t> </a:t>
            </a:r>
          </a:p>
          <a:p>
            <a:pPr algn="just"/>
            <a:r>
              <a:rPr lang="cs" dirty="0">
                <a:highlight>
                  <a:srgbClr val="FFFF00"/>
                </a:highlight>
                <a:ea typeface="+mn-lt"/>
                <a:cs typeface="+mn-lt"/>
              </a:rPr>
              <a:t>odpoutání pozornosti jedince od nepříznivého vlivu</a:t>
            </a:r>
            <a:r>
              <a:rPr lang="cs" dirty="0">
                <a:ea typeface="+mn-lt"/>
                <a:cs typeface="+mn-lt"/>
              </a:rPr>
              <a:t> onemocnění &amp; snaha udržet jeho dobrou fyzickou či duševní kondici</a:t>
            </a:r>
            <a:endParaRPr lang="cs"/>
          </a:p>
          <a:p>
            <a:pPr marL="0" indent="0" algn="just">
              <a:buNone/>
            </a:pPr>
            <a:r>
              <a:rPr lang="cs" b="1" u="sng" dirty="0">
                <a:ea typeface="+mn-lt"/>
                <a:cs typeface="+mn-lt"/>
              </a:rPr>
              <a:t>CÍL:</a:t>
            </a:r>
            <a:endParaRPr lang="cs" dirty="0">
              <a:ea typeface="+mn-lt"/>
              <a:cs typeface="+mn-lt"/>
            </a:endParaRPr>
          </a:p>
          <a:p>
            <a:pPr algn="just"/>
            <a:r>
              <a:rPr lang="cs" dirty="0">
                <a:highlight>
                  <a:srgbClr val="FFFF00"/>
                </a:highlight>
                <a:ea typeface="+mn-lt"/>
                <a:cs typeface="+mn-lt"/>
              </a:rPr>
              <a:t>psychomotorický a sociální vývoj</a:t>
            </a:r>
            <a:r>
              <a:rPr lang="cs" dirty="0">
                <a:ea typeface="+mn-lt"/>
                <a:cs typeface="+mn-lt"/>
              </a:rPr>
              <a:t> klienta, případně </a:t>
            </a:r>
            <a:r>
              <a:rPr lang="cs" dirty="0">
                <a:highlight>
                  <a:srgbClr val="FFFF00"/>
                </a:highlight>
                <a:ea typeface="+mn-lt"/>
                <a:cs typeface="+mn-lt"/>
              </a:rPr>
              <a:t>pracovní příležitost</a:t>
            </a:r>
            <a:r>
              <a:rPr lang="cs" dirty="0">
                <a:ea typeface="+mn-lt"/>
                <a:cs typeface="+mn-lt"/>
              </a:rPr>
              <a:t> </a:t>
            </a:r>
            <a:endParaRPr lang="cs" dirty="0"/>
          </a:p>
          <a:p>
            <a:pPr algn="just"/>
            <a:r>
              <a:rPr lang="cs" dirty="0">
                <a:ea typeface="+mn-lt"/>
                <a:cs typeface="+mn-lt"/>
              </a:rPr>
              <a:t>příležitost se vzájemně setkávat a udržovat tak </a:t>
            </a:r>
            <a:r>
              <a:rPr lang="cs" dirty="0">
                <a:highlight>
                  <a:srgbClr val="FFFF00"/>
                </a:highlight>
                <a:ea typeface="+mn-lt"/>
                <a:cs typeface="+mn-lt"/>
              </a:rPr>
              <a:t>společenské vazby</a:t>
            </a:r>
            <a:endParaRPr lang="cs-CZ" dirty="0">
              <a:highlight>
                <a:srgbClr val="FFFF00"/>
              </a:highlight>
              <a:ea typeface="+mn-lt"/>
              <a:cs typeface="+mn-lt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Prvořadý je klientův </a:t>
            </a:r>
            <a:r>
              <a:rPr lang="cs" dirty="0">
                <a:highlight>
                  <a:srgbClr val="FFFF00"/>
                </a:highlight>
                <a:ea typeface="+mn-lt"/>
                <a:cs typeface="+mn-lt"/>
              </a:rPr>
              <a:t>zájem</a:t>
            </a:r>
            <a:r>
              <a:rPr lang="cs" dirty="0">
                <a:ea typeface="+mn-lt"/>
                <a:cs typeface="+mn-lt"/>
              </a:rPr>
              <a:t> o provádění určité činnosti. Motivací pro pacienta bývá konkrétní výrobek, který je důkazem pacientovy zručnosti a může být použit i jako dárek.</a:t>
            </a:r>
          </a:p>
          <a:p>
            <a:pPr marL="0" indent="0" algn="just">
              <a:buNone/>
            </a:pPr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03147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E76D29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9F341C-1D90-40DF-95F4-EA63EAC6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1990831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PŘÍKLADY ČINNOSTÍ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93D07-8E15-4F4E-B06A-611C8A72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181" y="-2504"/>
            <a:ext cx="6597073" cy="67821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 papírem: </a:t>
            </a:r>
            <a:endParaRPr lang="cs-CZ" sz="1600" b="1" u="sng" dirty="0">
              <a:highlight>
                <a:srgbClr val="FFFF00"/>
              </a:highlight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podporována tvořivost, představivost a kombinační dovednosti</a:t>
            </a:r>
            <a:endParaRPr lang="cs" sz="14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400" dirty="0">
                <a:ea typeface="+mn-lt"/>
                <a:cs typeface="+mn-lt"/>
              </a:rPr>
              <a:t>skládání, vystřihování, lepení, kartonáž, knihařství</a:t>
            </a:r>
            <a:endParaRPr lang="cs-CZ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Výtvarné techniky:</a:t>
            </a:r>
            <a:r>
              <a:rPr lang="cs" sz="1600" dirty="0">
                <a:ea typeface="+mn-lt"/>
                <a:cs typeface="+mn-lt"/>
              </a:rPr>
              <a:t> </a:t>
            </a:r>
            <a:endParaRPr lang="cs-CZ" sz="16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dochází k získání zkušenosti, rozvoji myšlení, fantazie a citlivosti.</a:t>
            </a:r>
            <a:endParaRPr lang="cs" sz="14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400" dirty="0">
                <a:ea typeface="+mn-lt"/>
                <a:cs typeface="+mn-lt"/>
              </a:rPr>
              <a:t>kresba, malba, grafika, koláž, křídy</a:t>
            </a:r>
            <a:endParaRPr lang="cs-CZ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 textilem a přízí:</a:t>
            </a:r>
            <a:r>
              <a:rPr lang="cs" sz="1600" dirty="0">
                <a:ea typeface="+mn-lt"/>
                <a:cs typeface="+mn-lt"/>
              </a:rPr>
              <a:t> </a:t>
            </a:r>
            <a:endParaRPr lang="cs-CZ" sz="16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400" dirty="0">
                <a:ea typeface="+mn-lt"/>
                <a:cs typeface="+mn-lt"/>
              </a:rPr>
              <a:t>šití na stroji i v ruce, pletení, háčkování, vyšívání, paličkování, drhání, tkaní na stavu, v rámu, kruhu, batika, malba na hedvábí</a:t>
            </a:r>
            <a:endParaRPr lang="cs-CZ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 kůží</a:t>
            </a:r>
            <a:endParaRPr lang="cs-CZ" sz="1600" b="1" u="sng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 přírodními materiály:</a:t>
            </a:r>
            <a:endParaRPr lang="cs-CZ" sz="1600" b="1" u="sng" dirty="0">
              <a:highlight>
                <a:srgbClr val="FFFF00"/>
              </a:highlight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aranžování květin, pletení ze slámy nebo proutí </a:t>
            </a:r>
            <a:endParaRPr lang="cs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Modelování:</a:t>
            </a:r>
            <a:r>
              <a:rPr lang="cs" sz="1600" dirty="0">
                <a:ea typeface="+mn-lt"/>
                <a:cs typeface="+mn-lt"/>
              </a:rPr>
              <a:t> </a:t>
            </a:r>
            <a:endParaRPr lang="cs-CZ" sz="16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400" dirty="0">
                <a:ea typeface="+mn-lt"/>
                <a:cs typeface="+mn-lt"/>
              </a:rPr>
              <a:t>keramika, hrnčířství, modurit, plastelína, těsto, sádra</a:t>
            </a:r>
            <a:endParaRPr lang="cs-CZ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se dřevem: </a:t>
            </a:r>
            <a:endParaRPr lang="cs-CZ" sz="16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400" dirty="0">
                <a:ea typeface="+mn-lt"/>
                <a:cs typeface="+mn-lt"/>
              </a:rPr>
              <a:t>dřevořez, truhlářství, hračky, povrchová úprava (smirkování, natírání, noření)</a:t>
            </a:r>
            <a:endParaRPr lang="cs-CZ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 kovem</a:t>
            </a:r>
            <a:endParaRPr lang="cs-CZ" sz="1600" b="1" u="sng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" sz="1600" b="1" u="sng" dirty="0">
                <a:highlight>
                  <a:srgbClr val="FFFF00"/>
                </a:highlight>
                <a:ea typeface="+mn-lt"/>
                <a:cs typeface="+mn-lt"/>
              </a:rPr>
              <a:t>Práce s umělou hmotou: </a:t>
            </a:r>
            <a:endParaRPr lang="cs-CZ" sz="1600" b="1" u="sng">
              <a:highlight>
                <a:srgbClr val="FFFF00"/>
              </a:highlight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" sz="1400" dirty="0">
                <a:ea typeface="+mn-lt"/>
                <a:cs typeface="+mn-lt"/>
              </a:rPr>
              <a:t>odlévání, zalévání, mechanické zpracování, termoplasty</a:t>
            </a:r>
            <a:endParaRPr lang="cs-CZ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Tiskařství: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ea typeface="+mn-lt"/>
                <a:cs typeface="+mn-lt"/>
              </a:rPr>
              <a:t>vázání knih, uzlování a síťování</a:t>
            </a:r>
          </a:p>
          <a:p>
            <a:pPr>
              <a:lnSpc>
                <a:spcPct val="90000"/>
              </a:lnSpc>
            </a:pPr>
            <a:r>
              <a:rPr lang="cs-CZ" sz="1600" b="1" u="sng" dirty="0">
                <a:highlight>
                  <a:srgbClr val="FFFF00"/>
                </a:highlight>
                <a:ea typeface="+mn-lt"/>
                <a:cs typeface="+mn-lt"/>
              </a:rPr>
              <a:t>Hra na hudební nástroj:</a:t>
            </a:r>
            <a:r>
              <a:rPr lang="cs-CZ" sz="1600" dirty="0">
                <a:ea typeface="+mn-lt"/>
                <a:cs typeface="+mn-lt"/>
              </a:rPr>
              <a:t> drnkací, dechové, bicí…</a:t>
            </a:r>
            <a:endParaRPr lang="cs-CZ" sz="1600" dirty="0"/>
          </a:p>
        </p:txBody>
      </p:sp>
      <p:pic>
        <p:nvPicPr>
          <p:cNvPr id="4" name="Obrázek 4" descr="Obsah obrázku balení dárků&#10;&#10;Popis se vygeneroval automaticky.">
            <a:extLst>
              <a:ext uri="{FF2B5EF4-FFF2-40B4-BE49-F238E27FC236}">
                <a16:creationId xmlns:a16="http://schemas.microsoft.com/office/drawing/2014/main" id="{3C903BF1-EEC6-4767-970E-AE6196FB6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122178"/>
            <a:ext cx="3620654" cy="27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7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EB75-2534-4C97-B28A-9AA40D23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427353-DB6E-4535-9C09-C943AE61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Brabencová, M., Neverišová, K. (2014). </a:t>
            </a:r>
            <a:r>
              <a:rPr lang="cs-CZ" i="1"/>
              <a:t>Základní pojmy a oblasti působení v ergoterapii. </a:t>
            </a:r>
            <a:r>
              <a:rPr lang="cs-CZ"/>
              <a:t>Brno, FSpS MUNI.</a:t>
            </a:r>
            <a:endParaRPr lang="cs-CZ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/>
              <a:t>Klusoňová, E. (2011). </a:t>
            </a:r>
            <a:r>
              <a:rPr lang="cs-CZ" i="1"/>
              <a:t>Ergoterapie v praxi. </a:t>
            </a:r>
            <a:r>
              <a:rPr lang="cs-CZ"/>
              <a:t>Brno, Czech Republic: NCONZO. 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/>
              <a:t>Krivošíková, M. (2011). </a:t>
            </a:r>
            <a:r>
              <a:rPr lang="cs-CZ" i="1"/>
              <a:t>Úvod do ergoterapie</a:t>
            </a:r>
            <a:r>
              <a:rPr lang="cs-CZ"/>
              <a:t>. Praha, Czech Republic: Grada a.s.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>
                <a:ea typeface="+mn-lt"/>
                <a:cs typeface="+mn-lt"/>
              </a:rPr>
              <a:t>Švestková, O., Svěcená, K. (2013). </a:t>
            </a:r>
            <a:r>
              <a:rPr lang="cs-CZ" i="1">
                <a:ea typeface="+mn-lt"/>
                <a:cs typeface="+mn-lt"/>
              </a:rPr>
              <a:t>Ergoterapie.</a:t>
            </a:r>
            <a:r>
              <a:rPr lang="cs-CZ">
                <a:ea typeface="+mn-lt"/>
                <a:cs typeface="+mn-lt"/>
              </a:rPr>
              <a:t> Praha, FTVS UK</a:t>
            </a:r>
          </a:p>
          <a:p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463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91CEA-A198-4EE5-BFA7-3E7BDA4F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927"/>
          </a:xfrm>
        </p:spPr>
        <p:txBody>
          <a:bodyPr/>
          <a:lstStyle/>
          <a:p>
            <a:r>
              <a:rPr lang="cs-CZ" b="1"/>
              <a:t>ET U CÉVNÍ MOZKOVÉ PŘÍHODY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7601A-30D8-4212-9312-2C89E6BD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250"/>
            <a:ext cx="11181722" cy="51243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VYŠETŘENÍ:</a:t>
            </a:r>
            <a:endParaRPr lang="cs-CZ" sz="1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stav vědomí:</a:t>
            </a:r>
            <a:r>
              <a:rPr lang="cs-CZ" sz="1600" dirty="0">
                <a:ea typeface="+mn-lt"/>
                <a:cs typeface="+mn-lt"/>
              </a:rPr>
              <a:t> porozumění, schopnosti komunikace a spolupráce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zjištění motorických schopností:</a:t>
            </a:r>
            <a:r>
              <a:rPr lang="cs-CZ" sz="1600" dirty="0">
                <a:ea typeface="+mn-lt"/>
                <a:cs typeface="+mn-lt"/>
              </a:rPr>
              <a:t> hybnost HK a DK, mobilita na lůžku, ADL, FTR (funkční test ruky)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zjištění senzorických funkcí:</a:t>
            </a:r>
            <a:r>
              <a:rPr lang="cs-CZ" sz="1600" dirty="0">
                <a:ea typeface="+mn-lt"/>
                <a:cs typeface="+mn-lt"/>
              </a:rPr>
              <a:t> sluch, zrak, povrchové a hluboké čití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POLOHOVÁNÍ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PROM:</a:t>
            </a:r>
            <a:r>
              <a:rPr lang="cs-CZ" sz="1600" dirty="0">
                <a:ea typeface="+mn-lt"/>
                <a:cs typeface="+mn-lt"/>
              </a:rPr>
              <a:t> </a:t>
            </a:r>
            <a:endParaRPr lang="cs-CZ" sz="1600" b="1" u="sng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udržení kloubních rozsahů a protažení </a:t>
            </a:r>
            <a:r>
              <a:rPr lang="cs-CZ" sz="1600" dirty="0">
                <a:ea typeface="+mn-lt"/>
                <a:cs typeface="+mn-lt"/>
              </a:rPr>
              <a:t>svalových skupin </a:t>
            </a:r>
            <a:endParaRPr lang="cs-CZ" sz="1600" b="1" u="sng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stimulace</a:t>
            </a:r>
            <a:r>
              <a:rPr lang="cs-CZ" sz="1600" dirty="0">
                <a:ea typeface="+mn-lt"/>
                <a:cs typeface="+mn-lt"/>
              </a:rPr>
              <a:t> hlubokých (v kloubech a svalech) a povrchových (v kůži – teplota, tlak...)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 receptorů: </a:t>
            </a:r>
            <a:r>
              <a:rPr lang="cs-CZ" sz="1600" dirty="0">
                <a:ea typeface="+mn-lt"/>
                <a:cs typeface="+mn-lt"/>
              </a:rPr>
              <a:t> kupř. pomocí míčků či jiných materiálů s různým povrchem</a:t>
            </a:r>
            <a:endParaRPr lang="cs-CZ" sz="1600" b="1" u="sng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AAROM:</a:t>
            </a:r>
            <a:r>
              <a:rPr lang="cs-CZ" sz="1600" dirty="0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ea typeface="+mn-lt"/>
                <a:cs typeface="+mn-lt"/>
              </a:rPr>
              <a:t>aktivní cvičení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s dopomocí zdravé HK</a:t>
            </a:r>
            <a:r>
              <a:rPr lang="cs-CZ" sz="1600" dirty="0">
                <a:ea typeface="+mn-lt"/>
                <a:cs typeface="+mn-lt"/>
              </a:rPr>
              <a:t> (výcvik hrubého úchopu spojenými HKK) či na </a:t>
            </a:r>
            <a:r>
              <a:rPr lang="cs-CZ" sz="1600" dirty="0" err="1">
                <a:ea typeface="+mn-lt"/>
                <a:cs typeface="+mn-lt"/>
              </a:rPr>
              <a:t>motomedu</a:t>
            </a:r>
            <a:r>
              <a:rPr lang="cs-CZ" sz="1600" dirty="0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stabilizace</a:t>
            </a:r>
            <a:r>
              <a:rPr lang="cs-CZ" sz="1600" dirty="0">
                <a:ea typeface="+mn-lt"/>
                <a:cs typeface="+mn-lt"/>
              </a:rPr>
              <a:t> kořenových kloubů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ea typeface="+mn-lt"/>
                <a:cs typeface="+mn-lt"/>
              </a:rPr>
              <a:t>snaha o 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funkční výcvik ruky:</a:t>
            </a:r>
            <a:r>
              <a:rPr lang="cs-CZ" sz="1600" dirty="0">
                <a:ea typeface="+mn-lt"/>
                <a:cs typeface="+mn-lt"/>
              </a:rPr>
              <a:t> využití </a:t>
            </a:r>
            <a:r>
              <a:rPr lang="cs-CZ" sz="1600" dirty="0" err="1">
                <a:ea typeface="+mn-lt"/>
                <a:cs typeface="+mn-lt"/>
              </a:rPr>
              <a:t>Bobath</a:t>
            </a:r>
            <a:r>
              <a:rPr lang="cs-CZ" sz="1600" dirty="0">
                <a:ea typeface="+mn-lt"/>
                <a:cs typeface="+mn-lt"/>
              </a:rPr>
              <a:t> konceptu - </a:t>
            </a:r>
            <a:r>
              <a:rPr lang="cs-CZ" sz="1600" dirty="0" err="1">
                <a:ea typeface="+mn-lt"/>
                <a:cs typeface="+mn-lt"/>
              </a:rPr>
              <a:t>tapping</a:t>
            </a:r>
            <a:r>
              <a:rPr lang="cs-CZ" sz="1600" dirty="0">
                <a:ea typeface="+mn-lt"/>
                <a:cs typeface="+mn-lt"/>
              </a:rPr>
              <a:t>, </a:t>
            </a:r>
            <a:r>
              <a:rPr lang="cs-CZ" sz="1600" dirty="0" err="1">
                <a:ea typeface="+mn-lt"/>
                <a:cs typeface="+mn-lt"/>
              </a:rPr>
              <a:t>placing</a:t>
            </a:r>
            <a:r>
              <a:rPr lang="cs-CZ" sz="1600" dirty="0">
                <a:ea typeface="+mn-lt"/>
                <a:cs typeface="+mn-lt"/>
              </a:rPr>
              <a:t>, aproximace ve všech polohách, zkřížená facilitace, techniky k ovlivnění spasticity</a:t>
            </a:r>
            <a:endParaRPr lang="cs-CZ" sz="1600" dirty="0"/>
          </a:p>
          <a:p>
            <a:pPr marL="0" indent="0">
              <a:lnSpc>
                <a:spcPct val="120000"/>
              </a:lnSpc>
              <a:buNone/>
            </a:pPr>
            <a:endParaRPr lang="cs-CZ" sz="1600" dirty="0"/>
          </a:p>
          <a:p>
            <a:pPr marL="0" indent="0">
              <a:lnSpc>
                <a:spcPct val="12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2131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720C8A5-6B45-4E4F-BA80-8A14A9F5B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F3FAA9-71F4-48E5-990C-7155E917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088" y="3123031"/>
            <a:ext cx="4544169" cy="19090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/>
              <a:t>DĚKUJI ZA POZORNOST!</a:t>
            </a:r>
            <a:endParaRPr lang="en-US" sz="3600" i="1"/>
          </a:p>
        </p:txBody>
      </p:sp>
      <p:pic>
        <p:nvPicPr>
          <p:cNvPr id="6" name="Obrázek 6" descr="Obsah obrázku text, oblek, snímek obrazovky&#10;&#10;Popis se vygeneroval automaticky.">
            <a:extLst>
              <a:ext uri="{FF2B5EF4-FFF2-40B4-BE49-F238E27FC236}">
                <a16:creationId xmlns:a16="http://schemas.microsoft.com/office/drawing/2014/main" id="{DE6BEEAF-3750-4E58-A1E6-F0C03FB6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38" y="689057"/>
            <a:ext cx="4015954" cy="5482531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732441E-6DE9-41F9-ADD0-AD50CDB6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6752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23FC71-43F6-4D67-BE2E-13BE1A90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71" y="249670"/>
            <a:ext cx="10081645" cy="756669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ET U CÉVNÍ MOZKOVÉ PŘÍHODY</a:t>
            </a:r>
            <a:endParaRPr lang="cs-CZ" dirty="0">
              <a:ea typeface="+mj-lt"/>
              <a:cs typeface="+mj-lt"/>
            </a:endParaRPr>
          </a:p>
          <a:p>
            <a:endParaRPr lang="cs-CZ"/>
          </a:p>
        </p:txBody>
      </p:sp>
      <p:pic>
        <p:nvPicPr>
          <p:cNvPr id="4" name="Obrázek 4" descr="Obsah obrázku osoba, oranžová&#10;&#10;Popis se vygeneroval automaticky.">
            <a:extLst>
              <a:ext uri="{FF2B5EF4-FFF2-40B4-BE49-F238E27FC236}">
                <a16:creationId xmlns:a16="http://schemas.microsoft.com/office/drawing/2014/main" id="{F037AB9E-FC35-49E1-B9A9-945D9EFDE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3" r="3232" b="-1"/>
          <a:stretch/>
        </p:blipFill>
        <p:spPr>
          <a:xfrm>
            <a:off x="2" y="1662555"/>
            <a:ext cx="4638751" cy="5195445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63D87-5660-44BD-9474-069A218E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973" y="624570"/>
            <a:ext cx="7276098" cy="50328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600" b="1" u="sng" dirty="0"/>
              <a:t>NÁCVIK MOBILITY NA LŮŽKU</a:t>
            </a:r>
            <a:endParaRPr lang="en-US" sz="1600" dirty="0"/>
          </a:p>
          <a:p>
            <a:pPr marL="0" indent="0">
              <a:buNone/>
            </a:pPr>
            <a:r>
              <a:rPr lang="cs-CZ" sz="1600" b="1" u="sng" dirty="0"/>
              <a:t>VERTIKALIZACE A NÁCVIK STABILITY V SEDU:</a:t>
            </a:r>
            <a:r>
              <a:rPr lang="cs-CZ" sz="1600" dirty="0"/>
              <a:t> </a:t>
            </a: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dirty="0">
                <a:highlight>
                  <a:srgbClr val="00FF00"/>
                </a:highlight>
                <a:ea typeface="+mn-lt"/>
                <a:cs typeface="+mn-lt"/>
              </a:rPr>
              <a:t>přes postižený bok:</a:t>
            </a:r>
            <a:r>
              <a:rPr lang="cs-CZ" sz="1600" dirty="0">
                <a:ea typeface="+mn-lt"/>
                <a:cs typeface="+mn-lt"/>
              </a:rPr>
              <a:t> předpříprava cílených činností postižené HK a pro soběstačnost </a:t>
            </a:r>
            <a:endParaRPr lang="cs-CZ" sz="1600" dirty="0"/>
          </a:p>
          <a:p>
            <a:pPr>
              <a:buNone/>
            </a:pPr>
            <a:r>
              <a:rPr lang="cs-CZ" sz="1600" dirty="0">
                <a:ea typeface="+mn-lt"/>
                <a:cs typeface="+mn-lt"/>
              </a:rPr>
              <a:t>výcvik </a:t>
            </a:r>
            <a:r>
              <a:rPr lang="cs-CZ" sz="1600" dirty="0">
                <a:highlight>
                  <a:srgbClr val="00FF00"/>
                </a:highlight>
                <a:ea typeface="+mn-lt"/>
                <a:cs typeface="+mn-lt"/>
              </a:rPr>
              <a:t>posturálních funkcí, stabilizace stoje a chůze</a:t>
            </a:r>
          </a:p>
          <a:p>
            <a:pPr>
              <a:buNone/>
            </a:pPr>
            <a:r>
              <a:rPr lang="cs-CZ" sz="1600" dirty="0">
                <a:ea typeface="+mn-lt"/>
                <a:cs typeface="+mn-lt"/>
              </a:rPr>
              <a:t>trénink </a:t>
            </a:r>
            <a:r>
              <a:rPr lang="cs-CZ" sz="1600" dirty="0">
                <a:highlight>
                  <a:srgbClr val="00FF00"/>
                </a:highlight>
                <a:ea typeface="+mn-lt"/>
                <a:cs typeface="+mn-lt"/>
              </a:rPr>
              <a:t>rovnovážných reakcí </a:t>
            </a:r>
            <a:r>
              <a:rPr lang="cs-CZ" sz="1600" dirty="0">
                <a:ea typeface="+mn-lt"/>
                <a:cs typeface="+mn-lt"/>
              </a:rPr>
              <a:t>na míči a </a:t>
            </a:r>
            <a:r>
              <a:rPr lang="cs-CZ" sz="1600" dirty="0" err="1">
                <a:ea typeface="+mn-lt"/>
                <a:cs typeface="+mn-lt"/>
              </a:rPr>
              <a:t>overballu</a:t>
            </a:r>
            <a:endParaRPr lang="cs-CZ" sz="1600" dirty="0" err="1"/>
          </a:p>
          <a:p>
            <a:pPr marL="0" indent="0">
              <a:buNone/>
            </a:pPr>
            <a:r>
              <a:rPr lang="cs-CZ" sz="1600" b="1" u="sng" dirty="0"/>
              <a:t>KOGNITIVNÍ FUNKCE:</a:t>
            </a:r>
            <a:r>
              <a:rPr lang="cs-CZ" sz="1600" dirty="0"/>
              <a:t> </a:t>
            </a: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dirty="0">
                <a:ea typeface="+mn-lt"/>
                <a:cs typeface="+mn-lt"/>
              </a:rPr>
              <a:t>paměť, koncentrace:</a:t>
            </a:r>
            <a:r>
              <a:rPr lang="cs-CZ" sz="1600" dirty="0">
                <a:highlight>
                  <a:srgbClr val="00FF00"/>
                </a:highlight>
                <a:ea typeface="+mn-lt"/>
                <a:cs typeface="+mn-lt"/>
              </a:rPr>
              <a:t> metodické řady </a:t>
            </a:r>
            <a:r>
              <a:rPr lang="cs-CZ" sz="1600" dirty="0">
                <a:ea typeface="+mn-lt"/>
                <a:cs typeface="+mn-lt"/>
              </a:rPr>
              <a:t>(čísla, písmena, afatické slovníky, jednoduché obrázky pro určování tělesného schématu, určování barev, hodiny, orientace v mapě, hledání rozdílů aj.) </a:t>
            </a:r>
          </a:p>
          <a:p>
            <a:pPr marL="0" indent="0">
              <a:buNone/>
            </a:pPr>
            <a:r>
              <a:rPr lang="cs-CZ" sz="1600" dirty="0">
                <a:ea typeface="+mn-lt"/>
                <a:cs typeface="+mn-lt"/>
              </a:rPr>
              <a:t>řeč: využití </a:t>
            </a:r>
            <a:r>
              <a:rPr lang="cs-CZ" sz="1600" dirty="0" err="1">
                <a:highlight>
                  <a:srgbClr val="00FF00"/>
                </a:highlight>
                <a:ea typeface="+mn-lt"/>
                <a:cs typeface="+mn-lt"/>
              </a:rPr>
              <a:t>orofaciální</a:t>
            </a:r>
            <a:r>
              <a:rPr lang="cs-CZ" sz="1600" dirty="0">
                <a:highlight>
                  <a:srgbClr val="00FF00"/>
                </a:highlight>
                <a:ea typeface="+mn-lt"/>
                <a:cs typeface="+mn-lt"/>
              </a:rPr>
              <a:t> stimulace</a:t>
            </a:r>
            <a:r>
              <a:rPr lang="cs-CZ" sz="1600" dirty="0">
                <a:ea typeface="+mn-lt"/>
                <a:cs typeface="+mn-lt"/>
              </a:rPr>
              <a:t> - využití cvičných pomůcek (prostředek senzorické zpětné vazby k zahájení a načasování ústní motorické aktivity) pro posílení svalstva jazyka, rtů, tváří a usnadnění neuromuskulární koordinace schopnosti mluvit i polykat. Přísloví, práce se slovy či textem.</a:t>
            </a:r>
          </a:p>
          <a:p>
            <a:pPr marL="0" indent="0">
              <a:buNone/>
            </a:pPr>
            <a:r>
              <a:rPr lang="cs-CZ" sz="1600" b="1" u="sng" dirty="0">
                <a:ea typeface="+mn-lt"/>
                <a:cs typeface="+mn-lt"/>
              </a:rPr>
              <a:t>ADL</a:t>
            </a:r>
            <a:r>
              <a:rPr lang="cs-CZ" sz="1600" b="1" u="sng" dirty="0"/>
              <a:t>:</a:t>
            </a: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dirty="0">
                <a:highlight>
                  <a:srgbClr val="00FF00"/>
                </a:highlight>
              </a:rPr>
              <a:t>soběstačnost a sebeobsluha</a:t>
            </a:r>
          </a:p>
          <a:p>
            <a:pPr marL="0" indent="0">
              <a:buNone/>
            </a:pPr>
            <a:r>
              <a:rPr lang="cs-CZ" sz="1600" dirty="0"/>
              <a:t>instruktáž o </a:t>
            </a:r>
            <a:r>
              <a:rPr lang="cs-CZ" sz="1600" dirty="0">
                <a:highlight>
                  <a:srgbClr val="00FF00"/>
                </a:highlight>
              </a:rPr>
              <a:t>péči o paretickou ruku </a:t>
            </a:r>
          </a:p>
          <a:p>
            <a:pPr marL="0" indent="0">
              <a:buNone/>
            </a:pPr>
            <a:r>
              <a:rPr lang="cs-CZ" sz="1600" dirty="0"/>
              <a:t>trénink </a:t>
            </a:r>
            <a:r>
              <a:rPr lang="cs-CZ" sz="1600" dirty="0">
                <a:highlight>
                  <a:srgbClr val="00FF00"/>
                </a:highlight>
              </a:rPr>
              <a:t>úchopové</a:t>
            </a:r>
            <a:r>
              <a:rPr lang="cs-CZ" sz="1600" dirty="0"/>
              <a:t> funkce</a:t>
            </a:r>
          </a:p>
        </p:txBody>
      </p:sp>
    </p:spTree>
    <p:extLst>
      <p:ext uri="{BB962C8B-B14F-4D97-AF65-F5344CB8AC3E}">
        <p14:creationId xmlns:p14="http://schemas.microsoft.com/office/powerpoint/2010/main" val="236989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A1159D-BB00-49E6-BB08-075AD995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061" y="-4330"/>
            <a:ext cx="7264555" cy="1502472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ZÁSADY PÉČE O POSTIŽENOU HK - INSTRUKTÁŽ</a:t>
            </a:r>
            <a:endParaRPr lang="cs-CZ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perokresba&#10;&#10;Popis se vygeneroval automaticky.">
            <a:extLst>
              <a:ext uri="{FF2B5EF4-FFF2-40B4-BE49-F238E27FC236}">
                <a16:creationId xmlns:a16="http://schemas.microsoft.com/office/drawing/2014/main" id="{312D664D-F0D3-4FDF-846A-2EECC8F51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63" y="983767"/>
            <a:ext cx="2604745" cy="506388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B4763-BA6E-489D-86A2-855CB634E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242" y="2058529"/>
            <a:ext cx="6029192" cy="45802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paretická ruka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 vždy v zorném poli </a:t>
            </a:r>
            <a:endParaRPr lang="cs-CZ" sz="2000">
              <a:highlight>
                <a:srgbClr val="FF0000"/>
              </a:highlight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správná 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manipulace</a:t>
            </a:r>
            <a:r>
              <a:rPr lang="cs-CZ" sz="2000" dirty="0">
                <a:ea typeface="+mn-lt"/>
                <a:cs typeface="+mn-lt"/>
              </a:rPr>
              <a:t> s postiženou HK 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správné 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polohování a stimulace receptorů</a:t>
            </a:r>
            <a:r>
              <a:rPr lang="cs-CZ" sz="2000" dirty="0">
                <a:ea typeface="+mn-lt"/>
                <a:cs typeface="+mn-lt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cvičit 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s dopomocí zdravé</a:t>
            </a:r>
            <a:r>
              <a:rPr lang="cs-CZ" sz="2000" dirty="0">
                <a:ea typeface="+mn-lt"/>
                <a:cs typeface="+mn-lt"/>
              </a:rPr>
              <a:t> HK 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používat závěs: pro odlehčení paretické končetiny, eliminaci patologických souhybů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nácvik 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jemné a hrubé motoriky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jemná motorika: manipulace s drobnými předměty (knoflíky, mince)</a:t>
            </a:r>
            <a:endParaRPr lang="en-US" sz="2000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hrubá motorika: hrubý úchop např. láhev s pitím, úchop kliky u dveří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svalová </a:t>
            </a:r>
            <a:r>
              <a:rPr lang="cs-CZ" sz="2000" dirty="0">
                <a:highlight>
                  <a:srgbClr val="FF0000"/>
                </a:highlight>
                <a:ea typeface="+mn-lt"/>
                <a:cs typeface="+mn-lt"/>
              </a:rPr>
              <a:t>síla, obratnost a rychlost</a:t>
            </a:r>
            <a:endParaRPr lang="cs-CZ" sz="2000">
              <a:highlight>
                <a:srgbClr val="FF0000"/>
              </a:highlight>
            </a:endParaRPr>
          </a:p>
          <a:p>
            <a:pPr lvl="1"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pomocí hmoty </a:t>
            </a:r>
            <a:r>
              <a:rPr lang="cs-CZ" sz="2000" dirty="0" err="1">
                <a:highlight>
                  <a:srgbClr val="FF0000"/>
                </a:highlight>
                <a:ea typeface="+mn-lt"/>
                <a:cs typeface="+mn-lt"/>
              </a:rPr>
              <a:t>theraflex</a:t>
            </a:r>
            <a:r>
              <a:rPr lang="cs-CZ" sz="2000" dirty="0">
                <a:ea typeface="+mn-lt"/>
                <a:cs typeface="+mn-lt"/>
              </a:rPr>
              <a:t> aj. </a:t>
            </a:r>
            <a:endParaRPr lang="cs-CZ" sz="20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985B4C8D-4B4B-40D1-9733-5EDD214E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43" y="4345420"/>
            <a:ext cx="1809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0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361442-3B01-4E75-8335-0D212AAF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73674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ea typeface="+mj-lt"/>
                <a:cs typeface="+mj-lt"/>
              </a:rPr>
              <a:t>ERGOTERAPIE U DMO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CA500-5A5E-443F-AA48-ADAD6381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3" y="720536"/>
            <a:ext cx="10756939" cy="60798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ea typeface="+mn-lt"/>
                <a:cs typeface="+mn-lt"/>
              </a:rPr>
              <a:t>Nutná 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znalost psychomotorického vývoje</a:t>
            </a:r>
            <a:r>
              <a:rPr lang="cs-CZ" sz="1600" dirty="0">
                <a:ea typeface="+mn-lt"/>
                <a:cs typeface="+mn-lt"/>
              </a:rPr>
              <a:t> dítěte &amp; 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úzká spolupráce s rodinou</a:t>
            </a:r>
            <a:r>
              <a:rPr lang="cs-CZ" sz="1600" dirty="0">
                <a:ea typeface="+mn-lt"/>
                <a:cs typeface="+mn-lt"/>
              </a:rPr>
              <a:t>, zejména s matkou.</a:t>
            </a:r>
            <a:endParaRPr lang="cs-CZ" sz="1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ea typeface="+mn-lt"/>
                <a:cs typeface="+mn-lt"/>
              </a:rPr>
              <a:t>Před začátkem ET zhodnotíme: </a:t>
            </a:r>
          </a:p>
          <a:p>
            <a:pPr lvl="1">
              <a:lnSpc>
                <a:spcPct val="120000"/>
              </a:lnSpc>
            </a:pPr>
            <a:r>
              <a:rPr lang="cs-CZ" sz="1400" dirty="0">
                <a:ea typeface="+mn-lt"/>
                <a:cs typeface="+mn-lt"/>
              </a:rPr>
              <a:t>vývojový stupeň dítěte a přidružených poruch (zrak, sluch)</a:t>
            </a:r>
            <a:endParaRPr lang="cs-CZ" sz="1400"/>
          </a:p>
          <a:p>
            <a:pPr lvl="1">
              <a:lnSpc>
                <a:spcPct val="120000"/>
              </a:lnSpc>
            </a:pPr>
            <a:r>
              <a:rPr lang="cs-CZ" sz="1400" dirty="0">
                <a:ea typeface="+mn-lt"/>
                <a:cs typeface="+mn-lt"/>
              </a:rPr>
              <a:t>schopnost hybnosti, lokomoce, stability, svalového tonu, kloubních rozsahů</a:t>
            </a:r>
          </a:p>
          <a:p>
            <a:pPr lvl="1">
              <a:lnSpc>
                <a:spcPct val="120000"/>
              </a:lnSpc>
            </a:pPr>
            <a:r>
              <a:rPr lang="cs-CZ" sz="1400" dirty="0">
                <a:ea typeface="+mn-lt"/>
                <a:cs typeface="+mn-lt"/>
              </a:rPr>
              <a:t>funkčnost horních končetin</a:t>
            </a:r>
          </a:p>
          <a:p>
            <a:pPr lvl="1">
              <a:lnSpc>
                <a:spcPct val="120000"/>
              </a:lnSpc>
            </a:pPr>
            <a:r>
              <a:rPr lang="cs-CZ" sz="1400" dirty="0">
                <a:ea typeface="+mn-lt"/>
                <a:cs typeface="+mn-lt"/>
              </a:rPr>
              <a:t>jemnou a hrubou motoriku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Nespolupracující klient: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+mn-lt"/>
                <a:cs typeface="+mn-lt"/>
              </a:rPr>
              <a:t>stimulaci 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smyslů</a:t>
            </a:r>
            <a:r>
              <a:rPr lang="cs-CZ" sz="1600" dirty="0">
                <a:ea typeface="+mn-lt"/>
                <a:cs typeface="+mn-lt"/>
              </a:rPr>
              <a:t>, stimulace 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vzpřimovacích a rovnovážných reakcí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inhibice spasticity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+mn-lt"/>
                <a:cs typeface="+mn-lt"/>
              </a:rPr>
              <a:t>stimulace hlasových projevů: </a:t>
            </a:r>
            <a:r>
              <a:rPr lang="cs-CZ" sz="1600" dirty="0" err="1">
                <a:highlight>
                  <a:srgbClr val="00FFFF"/>
                </a:highlight>
                <a:ea typeface="+mn-lt"/>
                <a:cs typeface="+mn-lt"/>
              </a:rPr>
              <a:t>orofaciální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 stimulace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Fáze počínající spolupráce:</a:t>
            </a:r>
            <a:r>
              <a:rPr lang="cs-CZ" sz="1600" dirty="0">
                <a:ea typeface="+mn-lt"/>
                <a:cs typeface="+mn-lt"/>
              </a:rPr>
              <a:t>  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Využití hry</a:t>
            </a:r>
            <a:r>
              <a:rPr lang="cs-CZ" sz="1600" dirty="0">
                <a:ea typeface="+mn-lt"/>
                <a:cs typeface="+mn-lt"/>
              </a:rPr>
              <a:t> jako hlavního terapeutického prostředku psychomotorického vývoje 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+mn-lt"/>
                <a:cs typeface="+mn-lt"/>
              </a:rPr>
              <a:t>rehabilitace 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ruky</a:t>
            </a:r>
            <a:r>
              <a:rPr lang="cs-CZ" sz="1600" dirty="0">
                <a:ea typeface="+mn-lt"/>
                <a:cs typeface="+mn-lt"/>
              </a:rPr>
              <a:t>: vede k postupné soběstačnosti (sycení, oblékání, osobní hygiena)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u="sng" dirty="0">
                <a:ea typeface="+mn-lt"/>
                <a:cs typeface="+mn-lt"/>
              </a:rPr>
              <a:t>Fáze spolupráce: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+mn-lt"/>
                <a:cs typeface="+mn-lt"/>
              </a:rPr>
              <a:t>cílené hry pro 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všestranný rozvoj</a:t>
            </a:r>
            <a:r>
              <a:rPr lang="cs-CZ" sz="1600" dirty="0">
                <a:ea typeface="+mn-lt"/>
                <a:cs typeface="+mn-lt"/>
              </a:rPr>
              <a:t> s ohledem k věku dítěte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+mn-lt"/>
                <a:cs typeface="+mn-lt"/>
              </a:rPr>
              <a:t>rozvoj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 grafomotoriky, kognice a sociálního</a:t>
            </a:r>
            <a:r>
              <a:rPr lang="cs-CZ" sz="1600" dirty="0">
                <a:ea typeface="+mn-lt"/>
                <a:cs typeface="+mn-lt"/>
              </a:rPr>
              <a:t> kontaktu 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+mn-lt"/>
                <a:cs typeface="+mn-lt"/>
              </a:rPr>
              <a:t>motivace a podpora při nalézání </a:t>
            </a:r>
            <a:r>
              <a:rPr lang="cs-CZ" sz="1600" dirty="0">
                <a:highlight>
                  <a:srgbClr val="00FFFF"/>
                </a:highlight>
                <a:ea typeface="+mn-lt"/>
                <a:cs typeface="+mn-lt"/>
              </a:rPr>
              <a:t>zájmových činností</a:t>
            </a:r>
          </a:p>
        </p:txBody>
      </p:sp>
      <p:pic>
        <p:nvPicPr>
          <p:cNvPr id="4" name="Obrázek 4" descr="Obsah obrázku dítě, chlapec, interiér, malé&#10;&#10;Popis se vygeneroval automaticky.">
            <a:extLst>
              <a:ext uri="{FF2B5EF4-FFF2-40B4-BE49-F238E27FC236}">
                <a16:creationId xmlns:a16="http://schemas.microsoft.com/office/drawing/2014/main" id="{B323EF29-2B9E-44CB-B4A8-6CD9AA92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" r="9915"/>
          <a:stretch/>
        </p:blipFill>
        <p:spPr>
          <a:xfrm>
            <a:off x="8133338" y="1287804"/>
            <a:ext cx="4013866" cy="3205988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6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CE2987-1E6F-4A97-8D66-7E9B5DD4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ET U SCLEROSIS MULTIPLEX</a:t>
            </a:r>
            <a:endParaRPr lang="cs-CZ" dirty="0"/>
          </a:p>
        </p:txBody>
      </p:sp>
      <p:pic>
        <p:nvPicPr>
          <p:cNvPr id="4" name="Obrázek 4" descr="Obsah obrázku zdobené, rostlina&#10;&#10;Popis se vygeneroval automaticky.">
            <a:extLst>
              <a:ext uri="{FF2B5EF4-FFF2-40B4-BE49-F238E27FC236}">
                <a16:creationId xmlns:a16="http://schemas.microsoft.com/office/drawing/2014/main" id="{3CBA10A5-D73C-4CBE-BA1A-234597104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4" r="2641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EBC4D-B753-4F98-9014-317342597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105555" cy="4305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1700">
                <a:ea typeface="+mn-lt"/>
                <a:cs typeface="+mn-lt"/>
              </a:rPr>
              <a:t>Etiologie: nejasná (multifaktoriální: spuštění autoimunitní reakce organismu)</a:t>
            </a:r>
            <a:endParaRPr lang="cs-CZ" sz="1700"/>
          </a:p>
          <a:p>
            <a:pPr algn="just">
              <a:lnSpc>
                <a:spcPct val="90000"/>
              </a:lnSpc>
            </a:pPr>
            <a:r>
              <a:rPr lang="cs-CZ" sz="1700">
                <a:ea typeface="+mn-lt"/>
                <a:cs typeface="+mn-lt"/>
              </a:rPr>
              <a:t>demyelinizace CNS: variabilní progres formy i rychlost</a:t>
            </a:r>
          </a:p>
          <a:p>
            <a:pPr algn="just">
              <a:lnSpc>
                <a:spcPct val="90000"/>
              </a:lnSpc>
            </a:pPr>
            <a:r>
              <a:rPr lang="cs-CZ" sz="1700">
                <a:ea typeface="+mn-lt"/>
                <a:cs typeface="+mn-lt"/>
              </a:rPr>
              <a:t>Příznaky: poruchy zraku, rozmazané vidění, únava, svalové oslabení, úbytek svalové hmoty, spasticita, porucha čití, porucha koordinace, neuralgie, inkontinence, sexuální poruchy, psychické problémy, porušení kognice</a:t>
            </a:r>
          </a:p>
          <a:p>
            <a:pPr algn="just">
              <a:lnSpc>
                <a:spcPct val="90000"/>
              </a:lnSpc>
            </a:pPr>
            <a:r>
              <a:rPr lang="cs-CZ" sz="1700">
                <a:ea typeface="+mn-lt"/>
                <a:cs typeface="+mn-lt"/>
              </a:rPr>
              <a:t>V ČR Unie </a:t>
            </a:r>
            <a:r>
              <a:rPr lang="cs-CZ" sz="1700" err="1">
                <a:ea typeface="+mn-lt"/>
                <a:cs typeface="+mn-lt"/>
              </a:rPr>
              <a:t>Roska</a:t>
            </a:r>
            <a:endParaRPr lang="cs-CZ" sz="1700"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cs-CZ" sz="1700">
                <a:ea typeface="+mn-lt"/>
                <a:cs typeface="+mn-lt"/>
              </a:rPr>
              <a:t>Terapie: medikamentózní &amp; rehabilitace (limitem je únava)</a:t>
            </a: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9855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BC8642-1F36-46F7-9B64-35FA863B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" y="365125"/>
            <a:ext cx="6321458" cy="105685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ET U SCLEROSIS MULTIPLEX</a:t>
            </a: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880FD-E0E8-4B49-BA3B-C27040E6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3" y="566842"/>
            <a:ext cx="5097641" cy="52291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u="sng" dirty="0"/>
              <a:t>Ataka:</a:t>
            </a:r>
            <a:endParaRPr lang="cs-CZ" sz="1800" b="1" u="sng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formou </a:t>
            </a:r>
            <a:r>
              <a:rPr lang="cs-CZ" sz="1800" dirty="0">
                <a:highlight>
                  <a:srgbClr val="FF00FF"/>
                </a:highlight>
              </a:rPr>
              <a:t>zaměstnávání mysli</a:t>
            </a:r>
            <a:r>
              <a:rPr lang="cs-CZ" sz="1800" dirty="0"/>
              <a:t> pacienta: </a:t>
            </a:r>
            <a:r>
              <a:rPr lang="cs-CZ" sz="1800" dirty="0">
                <a:highlight>
                  <a:srgbClr val="FF00FF"/>
                </a:highlight>
              </a:rPr>
              <a:t>harmonizace</a:t>
            </a:r>
            <a:r>
              <a:rPr lang="cs-CZ" sz="1800" dirty="0"/>
              <a:t> celkového </a:t>
            </a:r>
            <a:r>
              <a:rPr lang="cs-CZ" sz="1800" dirty="0">
                <a:highlight>
                  <a:srgbClr val="FF00FF"/>
                </a:highlight>
              </a:rPr>
              <a:t>psychického</a:t>
            </a:r>
            <a:r>
              <a:rPr lang="cs-CZ" sz="1800" dirty="0"/>
              <a:t> </a:t>
            </a:r>
            <a:r>
              <a:rPr lang="cs-CZ" sz="1800" dirty="0">
                <a:highlight>
                  <a:srgbClr val="FF00FF"/>
                </a:highlight>
              </a:rPr>
              <a:t>stavu</a:t>
            </a:r>
            <a:r>
              <a:rPr lang="cs-CZ" sz="1800" dirty="0"/>
              <a:t> (využití relaxačních technik, poslech hudby, četba, rozhovor)</a:t>
            </a:r>
            <a:endParaRPr lang="cs-CZ" sz="1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u="sng" dirty="0"/>
              <a:t>S postupným zlepšováním stavu:</a:t>
            </a:r>
            <a:endParaRPr lang="en-US" sz="1800" b="1" u="sng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začít co nejdříve s nenáročnými </a:t>
            </a:r>
            <a:r>
              <a:rPr lang="cs-CZ" sz="1800" dirty="0">
                <a:highlight>
                  <a:srgbClr val="FF00FF"/>
                </a:highlight>
              </a:rPr>
              <a:t>sebeobslužnými úkony</a:t>
            </a:r>
            <a:endParaRPr lang="cs-CZ" sz="1800">
              <a:highlight>
                <a:srgbClr val="FF00FF"/>
              </a:highlight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u="sng" dirty="0"/>
              <a:t>Stabilizovaný stav:</a:t>
            </a:r>
            <a:r>
              <a:rPr lang="cs-CZ" sz="1800" dirty="0"/>
              <a:t> 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sestavení a doporučení pacientovi </a:t>
            </a:r>
            <a:r>
              <a:rPr lang="cs-CZ" sz="1800" dirty="0">
                <a:highlight>
                  <a:srgbClr val="FF00FF"/>
                </a:highlight>
              </a:rPr>
              <a:t>optimální struktury dne</a:t>
            </a:r>
            <a:r>
              <a:rPr lang="cs-CZ" sz="1800" dirty="0"/>
              <a:t> (aktivitu střídá odpočinek)</a:t>
            </a:r>
            <a:endParaRPr lang="cs-CZ" sz="18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optimální </a:t>
            </a:r>
            <a:r>
              <a:rPr lang="cs-CZ" sz="1800" dirty="0">
                <a:highlight>
                  <a:srgbClr val="FF00FF"/>
                </a:highlight>
              </a:rPr>
              <a:t>úprava prostředí</a:t>
            </a:r>
            <a:r>
              <a:rPr lang="cs-CZ" sz="1800" dirty="0"/>
              <a:t> pacienta (požadavek: nižší fyzická náročnost)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cílená </a:t>
            </a:r>
            <a:r>
              <a:rPr lang="cs-CZ" sz="1800" dirty="0">
                <a:highlight>
                  <a:srgbClr val="FF00FF"/>
                </a:highlight>
              </a:rPr>
              <a:t>obnova funkční schopnosti HK</a:t>
            </a:r>
            <a:endParaRPr lang="en-US" sz="1800">
              <a:highlight>
                <a:srgbClr val="FF00FF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nacvičování sekundárních úchopů při ireverzibilním poškození primárního úchopu</a:t>
            </a:r>
            <a:endParaRPr lang="en-US" sz="18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 sz="1800" dirty="0"/>
              <a:t>udržení a podpora </a:t>
            </a:r>
            <a:r>
              <a:rPr lang="cs-CZ" sz="1800" dirty="0">
                <a:highlight>
                  <a:srgbClr val="FF00FF"/>
                </a:highlight>
              </a:rPr>
              <a:t>soběstačnosti</a:t>
            </a:r>
            <a:endParaRPr lang="en-US" sz="1800">
              <a:highlight>
                <a:srgbClr val="FF00FF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cs-CZ" sz="1800" dirty="0">
              <a:ea typeface="+mn-lt"/>
              <a:cs typeface="+mn-lt"/>
            </a:endParaRPr>
          </a:p>
        </p:txBody>
      </p:sp>
      <p:pic>
        <p:nvPicPr>
          <p:cNvPr id="4" name="Obrázek 4" descr="Obsah obrázku světlo, noc, ulice, červená&#10;&#10;Popis se vygeneroval automaticky.">
            <a:extLst>
              <a:ext uri="{FF2B5EF4-FFF2-40B4-BE49-F238E27FC236}">
                <a16:creationId xmlns:a16="http://schemas.microsoft.com/office/drawing/2014/main" id="{2CF94BBC-1D4A-4CE6-9E90-9909A24B0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" r="16702"/>
          <a:stretch/>
        </p:blipFill>
        <p:spPr>
          <a:xfrm>
            <a:off x="4726728" y="10"/>
            <a:ext cx="7460836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680857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33A3D"/>
      </a:dk2>
      <a:lt2>
        <a:srgbClr val="E2E6E8"/>
      </a:lt2>
      <a:accent1>
        <a:srgbClr val="E76D29"/>
      </a:accent1>
      <a:accent2>
        <a:srgbClr val="C49C15"/>
      </a:accent2>
      <a:accent3>
        <a:srgbClr val="92AE1F"/>
      </a:accent3>
      <a:accent4>
        <a:srgbClr val="54B714"/>
      </a:accent4>
      <a:accent5>
        <a:srgbClr val="21B925"/>
      </a:accent5>
      <a:accent6>
        <a:srgbClr val="14BB5E"/>
      </a:accent6>
      <a:hlink>
        <a:srgbClr val="3C8AB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40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BrushVTI</vt:lpstr>
      <vt:lpstr>Ergoterapie v klinických oborech. Ergoterapie v ergoterapeutických dílnách.</vt:lpstr>
      <vt:lpstr>ERGOTERAPIE V NEUROLOGII</vt:lpstr>
      <vt:lpstr>CÍLE ET U NEUROLOGICKÝCH PACIENTŮ</vt:lpstr>
      <vt:lpstr>ET U CÉVNÍ MOZKOVÉ PŘÍHODY</vt:lpstr>
      <vt:lpstr>ET U CÉVNÍ MOZKOVÉ PŘÍHODY </vt:lpstr>
      <vt:lpstr>ZÁSADY PÉČE O POSTIŽENOU HK - INSTRUKTÁŽ</vt:lpstr>
      <vt:lpstr>ERGOTERAPIE U DMO</vt:lpstr>
      <vt:lpstr>ET U SCLEROSIS MULTIPLEX</vt:lpstr>
      <vt:lpstr>ET U SCLEROSIS MULTIPLEX </vt:lpstr>
      <vt:lpstr>MÍŠNÍ LÉZE (PARAPLEGIE, TETRAPLEGIE)</vt:lpstr>
      <vt:lpstr>CÍL ERGOTERAPIE U MÍŠNÍ LÉZE</vt:lpstr>
      <vt:lpstr>CÍL ERGOTERAPIE U MÍŠNÍ LÉZE</vt:lpstr>
      <vt:lpstr>Ergoterapie paretických horních končetin tetraplegika – obecné shrnutí</vt:lpstr>
      <vt:lpstr>PARÉZY PERIFERNÍHO NERVOVÉHO SYSTÉMU</vt:lpstr>
      <vt:lpstr>PERIFERNÍ PARÉZY CÍLE ERGOTERAPIE</vt:lpstr>
      <vt:lpstr>PARÉZA N. RADIALIS</vt:lpstr>
      <vt:lpstr>PARÉZA N. MEDIANUS</vt:lpstr>
      <vt:lpstr>PARÉZA N. ULNARIS</vt:lpstr>
      <vt:lpstr>ET U KOGNITIVNÍCH A PERCEPČNÍCH PCHCH</vt:lpstr>
      <vt:lpstr>ET U KOGNITIVNÍCH A PERCEPČNÍCH PCHCH </vt:lpstr>
      <vt:lpstr>ET U KOGNITIVNÍCH A PERCEPČNÍCH PCHCH</vt:lpstr>
      <vt:lpstr>Léčebný přístup – nácvik gest </vt:lpstr>
      <vt:lpstr>ADAPTAČNÍ PŘÍSTUP  Adaptive Approach</vt:lpstr>
      <vt:lpstr>ET U KOGNITIVNÍCH A PERCEPČNÍCH PCHCH</vt:lpstr>
      <vt:lpstr>ÚPRAVA DOMÁCÍHO PROSTŘEDÍ &amp; KOMUNIKACE U NEGLECT SYNDROMU</vt:lpstr>
      <vt:lpstr>ERGOTERAPIE V ORTOPEDII</vt:lpstr>
      <vt:lpstr>Ergoterapie u poruch v oblasti zápěstí a ruky</vt:lpstr>
      <vt:lpstr>ALGODYSTROFICKÝ SY = SUDECK = KRBS</vt:lpstr>
      <vt:lpstr>ERGOTERAPIE U AMPUTACE HK</vt:lpstr>
      <vt:lpstr>ET U DUPUYTRENOVY KONTRAKTURY</vt:lpstr>
      <vt:lpstr>ET U TRAUMAT DOLNÍCH KONČETIN</vt:lpstr>
      <vt:lpstr>ERGOTERAPIE V REVMATOLOGII</vt:lpstr>
      <vt:lpstr>ERGOTERAPIE V GERIATRII</vt:lpstr>
      <vt:lpstr>ET V GERIATRII CÍLE</vt:lpstr>
      <vt:lpstr>UPLATNĚNÍ ERGOTERAPIE V PSYCHIATRII</vt:lpstr>
      <vt:lpstr>UPLATNĚNÍ ERGOTERAPIE V PSYCHIATRII</vt:lpstr>
      <vt:lpstr>ET V ERGOTERAPEUTICKÝCH DÍLNÁCH</vt:lpstr>
      <vt:lpstr>PŘÍKLADY ČINNOSTÍ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808</cp:revision>
  <dcterms:created xsi:type="dcterms:W3CDTF">2021-02-08T07:43:20Z</dcterms:created>
  <dcterms:modified xsi:type="dcterms:W3CDTF">2021-03-26T09:26:33Z</dcterms:modified>
</cp:coreProperties>
</file>