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78" r:id="rId3"/>
    <p:sldId id="260" r:id="rId4"/>
    <p:sldId id="275" r:id="rId5"/>
    <p:sldId id="277" r:id="rId6"/>
    <p:sldId id="276" r:id="rId7"/>
    <p:sldId id="272" r:id="rId8"/>
    <p:sldId id="280" r:id="rId9"/>
    <p:sldId id="279" r:id="rId10"/>
    <p:sldId id="264" r:id="rId11"/>
    <p:sldId id="259" r:id="rId12"/>
    <p:sldId id="281" r:id="rId13"/>
    <p:sldId id="283" r:id="rId14"/>
    <p:sldId id="284" r:id="rId15"/>
    <p:sldId id="262" r:id="rId16"/>
    <p:sldId id="286" r:id="rId17"/>
    <p:sldId id="287" r:id="rId18"/>
    <p:sldId id="263" r:id="rId19"/>
    <p:sldId id="265" r:id="rId20"/>
    <p:sldId id="268" r:id="rId21"/>
    <p:sldId id="282" r:id="rId22"/>
    <p:sldId id="288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AD3887-81BC-D1A4-6F52-6D1F052BA660}" v="5102" dt="2021-02-14T10:33:59.898"/>
    <p1510:client id="{9E77CA7C-C5AD-4376-B095-7353089121CC}" v="104" dt="2021-02-08T08:50:30.692"/>
    <p1510:client id="{BCA564FD-0FDD-881A-6903-BB3E7B4FD087}" v="1087" dt="2021-02-13T22:31:17.8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0B25A8-B770-43E8-959D-CDD90B6C9BE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6EA1DB1-E55F-4972-B939-51E9B9D8392A}">
      <dgm:prSet/>
      <dgm:spPr/>
      <dgm:t>
        <a:bodyPr/>
        <a:lstStyle/>
        <a:p>
          <a:r>
            <a:rPr lang="cs-CZ"/>
            <a:t>Ergoterapeut zhodnotí stav dítěte a jeho silné a slabé stránky</a:t>
          </a:r>
          <a:endParaRPr lang="en-US"/>
        </a:p>
      </dgm:t>
    </dgm:pt>
    <dgm:pt modelId="{E11781F3-9B8C-4CCC-8F52-94F20D4DF236}" type="parTrans" cxnId="{AAED9110-E0CA-4E23-8F30-A84543017435}">
      <dgm:prSet/>
      <dgm:spPr/>
      <dgm:t>
        <a:bodyPr/>
        <a:lstStyle/>
        <a:p>
          <a:endParaRPr lang="en-US"/>
        </a:p>
      </dgm:t>
    </dgm:pt>
    <dgm:pt modelId="{65E8516A-FC3C-4E8B-B3FB-FC94481D9E48}" type="sibTrans" cxnId="{AAED9110-E0CA-4E23-8F30-A84543017435}">
      <dgm:prSet/>
      <dgm:spPr/>
      <dgm:t>
        <a:bodyPr/>
        <a:lstStyle/>
        <a:p>
          <a:endParaRPr lang="en-US"/>
        </a:p>
      </dgm:t>
    </dgm:pt>
    <dgm:pt modelId="{2213AB9B-5FA9-459E-A380-F1C09549DB57}">
      <dgm:prSet/>
      <dgm:spPr/>
      <dgm:t>
        <a:bodyPr/>
        <a:lstStyle/>
        <a:p>
          <a:r>
            <a:rPr lang="cs-CZ"/>
            <a:t>Nástroje: vývojová diagnostika, test klinického pozorování, smyslový profil, strukturovaný rozhovor s rodinnými příslušníky a klientem. </a:t>
          </a:r>
          <a:endParaRPr lang="en-US"/>
        </a:p>
      </dgm:t>
    </dgm:pt>
    <dgm:pt modelId="{D08E1261-E129-40AF-BA07-8DDED648D70E}" type="parTrans" cxnId="{098A1138-5FE5-4DE1-80B6-71151767B958}">
      <dgm:prSet/>
      <dgm:spPr/>
      <dgm:t>
        <a:bodyPr/>
        <a:lstStyle/>
        <a:p>
          <a:endParaRPr lang="en-US"/>
        </a:p>
      </dgm:t>
    </dgm:pt>
    <dgm:pt modelId="{E40DF2C1-09E5-49DA-AA94-CB72E51DBAE9}" type="sibTrans" cxnId="{098A1138-5FE5-4DE1-80B6-71151767B958}">
      <dgm:prSet/>
      <dgm:spPr/>
      <dgm:t>
        <a:bodyPr/>
        <a:lstStyle/>
        <a:p>
          <a:endParaRPr lang="en-US"/>
        </a:p>
      </dgm:t>
    </dgm:pt>
    <dgm:pt modelId="{052A5E34-20E9-47AD-9915-D86EE6C1D096}">
      <dgm:prSet/>
      <dgm:spPr/>
      <dgm:t>
        <a:bodyPr/>
        <a:lstStyle/>
        <a:p>
          <a:r>
            <a:rPr lang="cs-CZ"/>
            <a:t>Na základě vstupního vyšetření, je individuálně navržena frekvence terapií ve spolupráci s lékařem tak, aby vyhovovala klientovi i rodinným příslušníkům.</a:t>
          </a:r>
          <a:endParaRPr lang="en-US"/>
        </a:p>
      </dgm:t>
    </dgm:pt>
    <dgm:pt modelId="{F3412F6D-5D72-4EDF-9206-FA9D0949A07E}" type="parTrans" cxnId="{94E48BB3-E696-41A4-AABE-E3E02BEFAE09}">
      <dgm:prSet/>
      <dgm:spPr/>
      <dgm:t>
        <a:bodyPr/>
        <a:lstStyle/>
        <a:p>
          <a:endParaRPr lang="en-US"/>
        </a:p>
      </dgm:t>
    </dgm:pt>
    <dgm:pt modelId="{D5C5A3F5-077C-4F4F-8878-C36503EF5432}" type="sibTrans" cxnId="{94E48BB3-E696-41A4-AABE-E3E02BEFAE09}">
      <dgm:prSet/>
      <dgm:spPr/>
      <dgm:t>
        <a:bodyPr/>
        <a:lstStyle/>
        <a:p>
          <a:endParaRPr lang="en-US"/>
        </a:p>
      </dgm:t>
    </dgm:pt>
    <dgm:pt modelId="{FC0AB568-04AD-4554-9440-246DDA53CDC8}">
      <dgm:prSet/>
      <dgm:spPr/>
      <dgm:t>
        <a:bodyPr/>
        <a:lstStyle/>
        <a:p>
          <a:r>
            <a:rPr lang="cs-CZ"/>
            <a:t>Ergoterapeut spolupracuje s rodinou, asistenty a učiteli v plánování terapeutického cíle a vytvoření rehabilitačního plánu do domácího a školního prostředí, což podporuje učení nových dovedností k dosažení plného potenciálu klienta.</a:t>
          </a:r>
          <a:endParaRPr lang="en-US"/>
        </a:p>
      </dgm:t>
    </dgm:pt>
    <dgm:pt modelId="{62F53547-CDD4-4430-A9D9-669BBBF398B5}" type="parTrans" cxnId="{2658C8F6-4D15-4FA9-9718-27574170BF24}">
      <dgm:prSet/>
      <dgm:spPr/>
      <dgm:t>
        <a:bodyPr/>
        <a:lstStyle/>
        <a:p>
          <a:endParaRPr lang="en-US"/>
        </a:p>
      </dgm:t>
    </dgm:pt>
    <dgm:pt modelId="{8545F2E2-FAC8-4A44-ACD0-E5881234E164}" type="sibTrans" cxnId="{2658C8F6-4D15-4FA9-9718-27574170BF24}">
      <dgm:prSet/>
      <dgm:spPr/>
      <dgm:t>
        <a:bodyPr/>
        <a:lstStyle/>
        <a:p>
          <a:endParaRPr lang="en-US"/>
        </a:p>
      </dgm:t>
    </dgm:pt>
    <dgm:pt modelId="{F6229A4B-CA88-4A47-B6FF-BC5315852B16}" type="pres">
      <dgm:prSet presAssocID="{3E0B25A8-B770-43E8-959D-CDD90B6C9BE7}" presName="root" presStyleCnt="0">
        <dgm:presLayoutVars>
          <dgm:dir/>
          <dgm:resizeHandles val="exact"/>
        </dgm:presLayoutVars>
      </dgm:prSet>
      <dgm:spPr/>
    </dgm:pt>
    <dgm:pt modelId="{29927251-0A85-445E-A6CB-49B0F8CD417F}" type="pres">
      <dgm:prSet presAssocID="{46EA1DB1-E55F-4972-B939-51E9B9D8392A}" presName="compNode" presStyleCnt="0"/>
      <dgm:spPr/>
    </dgm:pt>
    <dgm:pt modelId="{947AED5B-F7FF-493C-8B64-5337F7DDF50E}" type="pres">
      <dgm:prSet presAssocID="{46EA1DB1-E55F-4972-B939-51E9B9D8392A}" presName="bgRect" presStyleLbl="bgShp" presStyleIdx="0" presStyleCnt="4"/>
      <dgm:spPr/>
    </dgm:pt>
    <dgm:pt modelId="{3C81B78B-3E49-4096-96E0-807FAF375D2B}" type="pres">
      <dgm:prSet presAssocID="{46EA1DB1-E55F-4972-B939-51E9B9D8392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757169E9-5A0D-440E-B647-B5034FAC260D}" type="pres">
      <dgm:prSet presAssocID="{46EA1DB1-E55F-4972-B939-51E9B9D8392A}" presName="spaceRect" presStyleCnt="0"/>
      <dgm:spPr/>
    </dgm:pt>
    <dgm:pt modelId="{E1E19804-BCC2-4F1C-8844-789B09E823A7}" type="pres">
      <dgm:prSet presAssocID="{46EA1DB1-E55F-4972-B939-51E9B9D8392A}" presName="parTx" presStyleLbl="revTx" presStyleIdx="0" presStyleCnt="4">
        <dgm:presLayoutVars>
          <dgm:chMax val="0"/>
          <dgm:chPref val="0"/>
        </dgm:presLayoutVars>
      </dgm:prSet>
      <dgm:spPr/>
    </dgm:pt>
    <dgm:pt modelId="{7AE15361-63C7-47F8-B954-D8F070626321}" type="pres">
      <dgm:prSet presAssocID="{65E8516A-FC3C-4E8B-B3FB-FC94481D9E48}" presName="sibTrans" presStyleCnt="0"/>
      <dgm:spPr/>
    </dgm:pt>
    <dgm:pt modelId="{9B0B39BF-F335-4677-8F2E-4B93100E53CB}" type="pres">
      <dgm:prSet presAssocID="{2213AB9B-5FA9-459E-A380-F1C09549DB57}" presName="compNode" presStyleCnt="0"/>
      <dgm:spPr/>
    </dgm:pt>
    <dgm:pt modelId="{F867B470-7CB9-435F-8BE4-25DA8EECDB04}" type="pres">
      <dgm:prSet presAssocID="{2213AB9B-5FA9-459E-A380-F1C09549DB57}" presName="bgRect" presStyleLbl="bgShp" presStyleIdx="1" presStyleCnt="4"/>
      <dgm:spPr/>
    </dgm:pt>
    <dgm:pt modelId="{22653FF8-0293-4E7D-9470-E6F9FC06033C}" type="pres">
      <dgm:prSet presAssocID="{2213AB9B-5FA9-459E-A380-F1C09549DB5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5B107307-3A95-4563-98BC-E655870B99DC}" type="pres">
      <dgm:prSet presAssocID="{2213AB9B-5FA9-459E-A380-F1C09549DB57}" presName="spaceRect" presStyleCnt="0"/>
      <dgm:spPr/>
    </dgm:pt>
    <dgm:pt modelId="{7D8A8F6B-7071-44F9-A50D-5E4C905049B5}" type="pres">
      <dgm:prSet presAssocID="{2213AB9B-5FA9-459E-A380-F1C09549DB57}" presName="parTx" presStyleLbl="revTx" presStyleIdx="1" presStyleCnt="4">
        <dgm:presLayoutVars>
          <dgm:chMax val="0"/>
          <dgm:chPref val="0"/>
        </dgm:presLayoutVars>
      </dgm:prSet>
      <dgm:spPr/>
    </dgm:pt>
    <dgm:pt modelId="{BDD59911-7639-4A40-B31B-E3D4B0948898}" type="pres">
      <dgm:prSet presAssocID="{E40DF2C1-09E5-49DA-AA94-CB72E51DBAE9}" presName="sibTrans" presStyleCnt="0"/>
      <dgm:spPr/>
    </dgm:pt>
    <dgm:pt modelId="{4DD27BC5-15D7-4A38-ACFA-CDEC62D4B464}" type="pres">
      <dgm:prSet presAssocID="{052A5E34-20E9-47AD-9915-D86EE6C1D096}" presName="compNode" presStyleCnt="0"/>
      <dgm:spPr/>
    </dgm:pt>
    <dgm:pt modelId="{9C071B50-299E-4632-9265-6106A60EEDA5}" type="pres">
      <dgm:prSet presAssocID="{052A5E34-20E9-47AD-9915-D86EE6C1D096}" presName="bgRect" presStyleLbl="bgShp" presStyleIdx="2" presStyleCnt="4"/>
      <dgm:spPr/>
    </dgm:pt>
    <dgm:pt modelId="{7F6F7E32-A61D-46A2-9A8F-8408A4F3A6E4}" type="pres">
      <dgm:prSet presAssocID="{052A5E34-20E9-47AD-9915-D86EE6C1D09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ka"/>
        </a:ext>
      </dgm:extLst>
    </dgm:pt>
    <dgm:pt modelId="{307B5B37-7CF5-4FD2-BEAA-C057EA882CBF}" type="pres">
      <dgm:prSet presAssocID="{052A5E34-20E9-47AD-9915-D86EE6C1D096}" presName="spaceRect" presStyleCnt="0"/>
      <dgm:spPr/>
    </dgm:pt>
    <dgm:pt modelId="{BEABC705-0327-4BBC-BE3B-260A816F414A}" type="pres">
      <dgm:prSet presAssocID="{052A5E34-20E9-47AD-9915-D86EE6C1D096}" presName="parTx" presStyleLbl="revTx" presStyleIdx="2" presStyleCnt="4">
        <dgm:presLayoutVars>
          <dgm:chMax val="0"/>
          <dgm:chPref val="0"/>
        </dgm:presLayoutVars>
      </dgm:prSet>
      <dgm:spPr/>
    </dgm:pt>
    <dgm:pt modelId="{76589398-A4D5-4165-82E0-BEE17F741C3A}" type="pres">
      <dgm:prSet presAssocID="{D5C5A3F5-077C-4F4F-8878-C36503EF5432}" presName="sibTrans" presStyleCnt="0"/>
      <dgm:spPr/>
    </dgm:pt>
    <dgm:pt modelId="{4AAE6DC7-6E1D-4707-B904-448546459E12}" type="pres">
      <dgm:prSet presAssocID="{FC0AB568-04AD-4554-9440-246DDA53CDC8}" presName="compNode" presStyleCnt="0"/>
      <dgm:spPr/>
    </dgm:pt>
    <dgm:pt modelId="{13F31FF6-D1A3-477A-B572-18238853E402}" type="pres">
      <dgm:prSet presAssocID="{FC0AB568-04AD-4554-9440-246DDA53CDC8}" presName="bgRect" presStyleLbl="bgShp" presStyleIdx="3" presStyleCnt="4"/>
      <dgm:spPr/>
    </dgm:pt>
    <dgm:pt modelId="{8D3607A6-6E1B-472A-B73F-E76A365BB4E8}" type="pres">
      <dgm:prSet presAssocID="{FC0AB568-04AD-4554-9440-246DDA53CDC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efa do černého"/>
        </a:ext>
      </dgm:extLst>
    </dgm:pt>
    <dgm:pt modelId="{479ECDDB-9F7E-4E74-9ACC-1CC90CFE684B}" type="pres">
      <dgm:prSet presAssocID="{FC0AB568-04AD-4554-9440-246DDA53CDC8}" presName="spaceRect" presStyleCnt="0"/>
      <dgm:spPr/>
    </dgm:pt>
    <dgm:pt modelId="{F6BE4A32-A782-4630-8B21-D9003E12056D}" type="pres">
      <dgm:prSet presAssocID="{FC0AB568-04AD-4554-9440-246DDA53CDC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2F45E10-F30D-4FF8-8F0F-50A1D0745219}" type="presOf" srcId="{46EA1DB1-E55F-4972-B939-51E9B9D8392A}" destId="{E1E19804-BCC2-4F1C-8844-789B09E823A7}" srcOrd="0" destOrd="0" presId="urn:microsoft.com/office/officeart/2018/2/layout/IconVerticalSolidList"/>
    <dgm:cxn modelId="{AAED9110-E0CA-4E23-8F30-A84543017435}" srcId="{3E0B25A8-B770-43E8-959D-CDD90B6C9BE7}" destId="{46EA1DB1-E55F-4972-B939-51E9B9D8392A}" srcOrd="0" destOrd="0" parTransId="{E11781F3-9B8C-4CCC-8F52-94F20D4DF236}" sibTransId="{65E8516A-FC3C-4E8B-B3FB-FC94481D9E48}"/>
    <dgm:cxn modelId="{C5073F20-E2C5-4449-8BEA-6F6A3C4088F5}" type="presOf" srcId="{FC0AB568-04AD-4554-9440-246DDA53CDC8}" destId="{F6BE4A32-A782-4630-8B21-D9003E12056D}" srcOrd="0" destOrd="0" presId="urn:microsoft.com/office/officeart/2018/2/layout/IconVerticalSolidList"/>
    <dgm:cxn modelId="{098A1138-5FE5-4DE1-80B6-71151767B958}" srcId="{3E0B25A8-B770-43E8-959D-CDD90B6C9BE7}" destId="{2213AB9B-5FA9-459E-A380-F1C09549DB57}" srcOrd="1" destOrd="0" parTransId="{D08E1261-E129-40AF-BA07-8DDED648D70E}" sibTransId="{E40DF2C1-09E5-49DA-AA94-CB72E51DBAE9}"/>
    <dgm:cxn modelId="{A6AC2886-EC27-438E-AFBE-D81D8882C717}" type="presOf" srcId="{052A5E34-20E9-47AD-9915-D86EE6C1D096}" destId="{BEABC705-0327-4BBC-BE3B-260A816F414A}" srcOrd="0" destOrd="0" presId="urn:microsoft.com/office/officeart/2018/2/layout/IconVerticalSolidList"/>
    <dgm:cxn modelId="{94E48BB3-E696-41A4-AABE-E3E02BEFAE09}" srcId="{3E0B25A8-B770-43E8-959D-CDD90B6C9BE7}" destId="{052A5E34-20E9-47AD-9915-D86EE6C1D096}" srcOrd="2" destOrd="0" parTransId="{F3412F6D-5D72-4EDF-9206-FA9D0949A07E}" sibTransId="{D5C5A3F5-077C-4F4F-8878-C36503EF5432}"/>
    <dgm:cxn modelId="{240A28B4-58C3-4186-BFAD-13CFBB3A25D5}" type="presOf" srcId="{3E0B25A8-B770-43E8-959D-CDD90B6C9BE7}" destId="{F6229A4B-CA88-4A47-B6FF-BC5315852B16}" srcOrd="0" destOrd="0" presId="urn:microsoft.com/office/officeart/2018/2/layout/IconVerticalSolidList"/>
    <dgm:cxn modelId="{FF22DBF1-DBDF-4A22-8D8A-94BBB60AC1D3}" type="presOf" srcId="{2213AB9B-5FA9-459E-A380-F1C09549DB57}" destId="{7D8A8F6B-7071-44F9-A50D-5E4C905049B5}" srcOrd="0" destOrd="0" presId="urn:microsoft.com/office/officeart/2018/2/layout/IconVerticalSolidList"/>
    <dgm:cxn modelId="{2658C8F6-4D15-4FA9-9718-27574170BF24}" srcId="{3E0B25A8-B770-43E8-959D-CDD90B6C9BE7}" destId="{FC0AB568-04AD-4554-9440-246DDA53CDC8}" srcOrd="3" destOrd="0" parTransId="{62F53547-CDD4-4430-A9D9-669BBBF398B5}" sibTransId="{8545F2E2-FAC8-4A44-ACD0-E5881234E164}"/>
    <dgm:cxn modelId="{D3309BF7-BC59-4768-937E-E3C4AC1BE183}" type="presParOf" srcId="{F6229A4B-CA88-4A47-B6FF-BC5315852B16}" destId="{29927251-0A85-445E-A6CB-49B0F8CD417F}" srcOrd="0" destOrd="0" presId="urn:microsoft.com/office/officeart/2018/2/layout/IconVerticalSolidList"/>
    <dgm:cxn modelId="{E0FC7CC1-754C-45C7-AE49-C9125D4EE391}" type="presParOf" srcId="{29927251-0A85-445E-A6CB-49B0F8CD417F}" destId="{947AED5B-F7FF-493C-8B64-5337F7DDF50E}" srcOrd="0" destOrd="0" presId="urn:microsoft.com/office/officeart/2018/2/layout/IconVerticalSolidList"/>
    <dgm:cxn modelId="{A3DE032E-BA53-436B-BA2D-EA2091FC6C77}" type="presParOf" srcId="{29927251-0A85-445E-A6CB-49B0F8CD417F}" destId="{3C81B78B-3E49-4096-96E0-807FAF375D2B}" srcOrd="1" destOrd="0" presId="urn:microsoft.com/office/officeart/2018/2/layout/IconVerticalSolidList"/>
    <dgm:cxn modelId="{A4E29F97-3A8A-4E83-AC6C-AA0BA4DF4D6F}" type="presParOf" srcId="{29927251-0A85-445E-A6CB-49B0F8CD417F}" destId="{757169E9-5A0D-440E-B647-B5034FAC260D}" srcOrd="2" destOrd="0" presId="urn:microsoft.com/office/officeart/2018/2/layout/IconVerticalSolidList"/>
    <dgm:cxn modelId="{F146BCA3-6A86-4AFD-B1E4-8A4BA547D093}" type="presParOf" srcId="{29927251-0A85-445E-A6CB-49B0F8CD417F}" destId="{E1E19804-BCC2-4F1C-8844-789B09E823A7}" srcOrd="3" destOrd="0" presId="urn:microsoft.com/office/officeart/2018/2/layout/IconVerticalSolidList"/>
    <dgm:cxn modelId="{F65BBFCC-D37A-4CD1-92DF-2890AE47863E}" type="presParOf" srcId="{F6229A4B-CA88-4A47-B6FF-BC5315852B16}" destId="{7AE15361-63C7-47F8-B954-D8F070626321}" srcOrd="1" destOrd="0" presId="urn:microsoft.com/office/officeart/2018/2/layout/IconVerticalSolidList"/>
    <dgm:cxn modelId="{E921F467-4A71-4B92-960D-159E4BBE9CB1}" type="presParOf" srcId="{F6229A4B-CA88-4A47-B6FF-BC5315852B16}" destId="{9B0B39BF-F335-4677-8F2E-4B93100E53CB}" srcOrd="2" destOrd="0" presId="urn:microsoft.com/office/officeart/2018/2/layout/IconVerticalSolidList"/>
    <dgm:cxn modelId="{8EE9C4B4-A7C7-4046-B408-7DD514586E9D}" type="presParOf" srcId="{9B0B39BF-F335-4677-8F2E-4B93100E53CB}" destId="{F867B470-7CB9-435F-8BE4-25DA8EECDB04}" srcOrd="0" destOrd="0" presId="urn:microsoft.com/office/officeart/2018/2/layout/IconVerticalSolidList"/>
    <dgm:cxn modelId="{7C2C5208-F990-4580-AD48-10CD6EE41A93}" type="presParOf" srcId="{9B0B39BF-F335-4677-8F2E-4B93100E53CB}" destId="{22653FF8-0293-4E7D-9470-E6F9FC06033C}" srcOrd="1" destOrd="0" presId="urn:microsoft.com/office/officeart/2018/2/layout/IconVerticalSolidList"/>
    <dgm:cxn modelId="{94FFEB4A-ECFD-461C-B184-68011FFE7AA7}" type="presParOf" srcId="{9B0B39BF-F335-4677-8F2E-4B93100E53CB}" destId="{5B107307-3A95-4563-98BC-E655870B99DC}" srcOrd="2" destOrd="0" presId="urn:microsoft.com/office/officeart/2018/2/layout/IconVerticalSolidList"/>
    <dgm:cxn modelId="{6442B40B-C85B-4570-A1B5-253E172932EF}" type="presParOf" srcId="{9B0B39BF-F335-4677-8F2E-4B93100E53CB}" destId="{7D8A8F6B-7071-44F9-A50D-5E4C905049B5}" srcOrd="3" destOrd="0" presId="urn:microsoft.com/office/officeart/2018/2/layout/IconVerticalSolidList"/>
    <dgm:cxn modelId="{3218901E-FC93-41BF-BA8B-3ED530749AB9}" type="presParOf" srcId="{F6229A4B-CA88-4A47-B6FF-BC5315852B16}" destId="{BDD59911-7639-4A40-B31B-E3D4B0948898}" srcOrd="3" destOrd="0" presId="urn:microsoft.com/office/officeart/2018/2/layout/IconVerticalSolidList"/>
    <dgm:cxn modelId="{0BB1A063-DA4B-4BFA-95AB-8E64FB46B2F9}" type="presParOf" srcId="{F6229A4B-CA88-4A47-B6FF-BC5315852B16}" destId="{4DD27BC5-15D7-4A38-ACFA-CDEC62D4B464}" srcOrd="4" destOrd="0" presId="urn:microsoft.com/office/officeart/2018/2/layout/IconVerticalSolidList"/>
    <dgm:cxn modelId="{6757BDB9-7BB8-450C-B538-27E9375C9148}" type="presParOf" srcId="{4DD27BC5-15D7-4A38-ACFA-CDEC62D4B464}" destId="{9C071B50-299E-4632-9265-6106A60EEDA5}" srcOrd="0" destOrd="0" presId="urn:microsoft.com/office/officeart/2018/2/layout/IconVerticalSolidList"/>
    <dgm:cxn modelId="{C3866C14-3253-40C9-98EA-1CBB34FC5D8D}" type="presParOf" srcId="{4DD27BC5-15D7-4A38-ACFA-CDEC62D4B464}" destId="{7F6F7E32-A61D-46A2-9A8F-8408A4F3A6E4}" srcOrd="1" destOrd="0" presId="urn:microsoft.com/office/officeart/2018/2/layout/IconVerticalSolidList"/>
    <dgm:cxn modelId="{CF13CABE-6E1D-4600-AD75-877439BA9AEE}" type="presParOf" srcId="{4DD27BC5-15D7-4A38-ACFA-CDEC62D4B464}" destId="{307B5B37-7CF5-4FD2-BEAA-C057EA882CBF}" srcOrd="2" destOrd="0" presId="urn:microsoft.com/office/officeart/2018/2/layout/IconVerticalSolidList"/>
    <dgm:cxn modelId="{8E2B3F29-4E3A-4345-A6C9-BEC4C775031A}" type="presParOf" srcId="{4DD27BC5-15D7-4A38-ACFA-CDEC62D4B464}" destId="{BEABC705-0327-4BBC-BE3B-260A816F414A}" srcOrd="3" destOrd="0" presId="urn:microsoft.com/office/officeart/2018/2/layout/IconVerticalSolidList"/>
    <dgm:cxn modelId="{E1B44FDF-F4AD-486F-B0C2-760E384C0889}" type="presParOf" srcId="{F6229A4B-CA88-4A47-B6FF-BC5315852B16}" destId="{76589398-A4D5-4165-82E0-BEE17F741C3A}" srcOrd="5" destOrd="0" presId="urn:microsoft.com/office/officeart/2018/2/layout/IconVerticalSolidList"/>
    <dgm:cxn modelId="{4F7BE667-C186-4142-BA04-560A055D8356}" type="presParOf" srcId="{F6229A4B-CA88-4A47-B6FF-BC5315852B16}" destId="{4AAE6DC7-6E1D-4707-B904-448546459E12}" srcOrd="6" destOrd="0" presId="urn:microsoft.com/office/officeart/2018/2/layout/IconVerticalSolidList"/>
    <dgm:cxn modelId="{959F566D-D64D-47E6-827A-1579D2373656}" type="presParOf" srcId="{4AAE6DC7-6E1D-4707-B904-448546459E12}" destId="{13F31FF6-D1A3-477A-B572-18238853E402}" srcOrd="0" destOrd="0" presId="urn:microsoft.com/office/officeart/2018/2/layout/IconVerticalSolidList"/>
    <dgm:cxn modelId="{C624A478-B6E7-4378-8319-4149A25C800B}" type="presParOf" srcId="{4AAE6DC7-6E1D-4707-B904-448546459E12}" destId="{8D3607A6-6E1B-472A-B73F-E76A365BB4E8}" srcOrd="1" destOrd="0" presId="urn:microsoft.com/office/officeart/2018/2/layout/IconVerticalSolidList"/>
    <dgm:cxn modelId="{0BF00498-8CFC-4CDD-A55A-7F0971E4500F}" type="presParOf" srcId="{4AAE6DC7-6E1D-4707-B904-448546459E12}" destId="{479ECDDB-9F7E-4E74-9ACC-1CC90CFE684B}" srcOrd="2" destOrd="0" presId="urn:microsoft.com/office/officeart/2018/2/layout/IconVerticalSolidList"/>
    <dgm:cxn modelId="{C7E5CB6D-6A72-4514-9C82-714A40703915}" type="presParOf" srcId="{4AAE6DC7-6E1D-4707-B904-448546459E12}" destId="{F6BE4A32-A782-4630-8B21-D9003E12056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96AD24-5B89-4749-A409-6F222CD6A80B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8E672FE-5485-4679-8DE4-8F842FEEB86D}">
      <dgm:prSet/>
      <dgm:spPr/>
      <dgm:t>
        <a:bodyPr/>
        <a:lstStyle/>
        <a:p>
          <a:r>
            <a:rPr lang="cs-CZ"/>
            <a:t>= popis vývoje typický pro herní chování u dětí ve věku od narození do 6 let</a:t>
          </a:r>
          <a:endParaRPr lang="en-US"/>
        </a:p>
      </dgm:t>
    </dgm:pt>
    <dgm:pt modelId="{F1F30751-F8A0-450F-A18F-F437700695F2}" type="parTrans" cxnId="{EF05B456-9147-4B17-8F46-088E1F5AA80F}">
      <dgm:prSet/>
      <dgm:spPr/>
      <dgm:t>
        <a:bodyPr/>
        <a:lstStyle/>
        <a:p>
          <a:endParaRPr lang="en-US"/>
        </a:p>
      </dgm:t>
    </dgm:pt>
    <dgm:pt modelId="{51437240-6A54-409A-83F8-150F98172577}" type="sibTrans" cxnId="{EF05B456-9147-4B17-8F46-088E1F5AA80F}">
      <dgm:prSet/>
      <dgm:spPr/>
      <dgm:t>
        <a:bodyPr/>
        <a:lstStyle/>
        <a:p>
          <a:endParaRPr lang="en-US"/>
        </a:p>
      </dgm:t>
    </dgm:pt>
    <dgm:pt modelId="{46AACBC9-E96B-4C1D-BAF7-365F6D05F1B3}">
      <dgm:prSet/>
      <dgm:spPr/>
      <dgm:t>
        <a:bodyPr/>
        <a:lstStyle/>
        <a:p>
          <a:r>
            <a:rPr lang="cs-CZ"/>
            <a:t>Hodnotí se 4 oblasti:</a:t>
          </a:r>
          <a:endParaRPr lang="en-US"/>
        </a:p>
      </dgm:t>
    </dgm:pt>
    <dgm:pt modelId="{459B5AE3-77CA-47BF-BC9A-804DBF8523B2}" type="parTrans" cxnId="{8AE22275-9F96-47B3-81F3-5CE28ED488FD}">
      <dgm:prSet/>
      <dgm:spPr/>
      <dgm:t>
        <a:bodyPr/>
        <a:lstStyle/>
        <a:p>
          <a:endParaRPr lang="en-US"/>
        </a:p>
      </dgm:t>
    </dgm:pt>
    <dgm:pt modelId="{D9A6679C-F61D-495A-9A46-F53F0DE433DF}" type="sibTrans" cxnId="{8AE22275-9F96-47B3-81F3-5CE28ED488FD}">
      <dgm:prSet/>
      <dgm:spPr/>
      <dgm:t>
        <a:bodyPr/>
        <a:lstStyle/>
        <a:p>
          <a:endParaRPr lang="en-US"/>
        </a:p>
      </dgm:t>
    </dgm:pt>
    <dgm:pt modelId="{F3605771-92D7-4D1F-A058-1E1FF570DE1D}">
      <dgm:prSet/>
      <dgm:spPr/>
      <dgm:t>
        <a:bodyPr/>
        <a:lstStyle/>
        <a:p>
          <a:r>
            <a:rPr lang="cs-CZ"/>
            <a:t>Zvládnutí prostoru (hrubá motorika): zapojení celého těla, zájem o prostor</a:t>
          </a:r>
          <a:endParaRPr lang="en-US"/>
        </a:p>
      </dgm:t>
    </dgm:pt>
    <dgm:pt modelId="{4392B6AA-D76C-4186-8B9E-C67EB80A3350}" type="parTrans" cxnId="{D9E96818-7BFF-4E08-AB8E-007CB80C4734}">
      <dgm:prSet/>
      <dgm:spPr/>
      <dgm:t>
        <a:bodyPr/>
        <a:lstStyle/>
        <a:p>
          <a:endParaRPr lang="en-US"/>
        </a:p>
      </dgm:t>
    </dgm:pt>
    <dgm:pt modelId="{41AB335F-EEB0-45ED-B656-E3D7907B8BC2}" type="sibTrans" cxnId="{D9E96818-7BFF-4E08-AB8E-007CB80C4734}">
      <dgm:prSet/>
      <dgm:spPr/>
      <dgm:t>
        <a:bodyPr/>
        <a:lstStyle/>
        <a:p>
          <a:endParaRPr lang="en-US"/>
        </a:p>
      </dgm:t>
    </dgm:pt>
    <dgm:pt modelId="{4051F06B-76F3-4087-9088-5694343B0622}">
      <dgm:prSet/>
      <dgm:spPr/>
      <dgm:t>
        <a:bodyPr/>
        <a:lstStyle/>
        <a:p>
          <a:r>
            <a:rPr lang="cs-CZ"/>
            <a:t>Práce s materiálem (jemná motorika): manipulace, pozornost</a:t>
          </a:r>
          <a:endParaRPr lang="en-US"/>
        </a:p>
      </dgm:t>
    </dgm:pt>
    <dgm:pt modelId="{632E8114-4AFB-4E14-88B7-907511345557}" type="parTrans" cxnId="{93292369-1E39-4457-B0FC-5766E52B4E50}">
      <dgm:prSet/>
      <dgm:spPr/>
      <dgm:t>
        <a:bodyPr/>
        <a:lstStyle/>
        <a:p>
          <a:endParaRPr lang="en-US"/>
        </a:p>
      </dgm:t>
    </dgm:pt>
    <dgm:pt modelId="{95F8BB3A-5BDD-4E4E-B936-2E3C5E8FCADA}" type="sibTrans" cxnId="{93292369-1E39-4457-B0FC-5766E52B4E50}">
      <dgm:prSet/>
      <dgm:spPr/>
      <dgm:t>
        <a:bodyPr/>
        <a:lstStyle/>
        <a:p>
          <a:endParaRPr lang="en-US"/>
        </a:p>
      </dgm:t>
    </dgm:pt>
    <dgm:pt modelId="{8BBC5BE6-A590-4B38-AAF8-17DA7FBAA9D8}">
      <dgm:prSet/>
      <dgm:spPr/>
      <dgm:t>
        <a:bodyPr/>
        <a:lstStyle/>
        <a:p>
          <a:r>
            <a:rPr lang="cs-CZ"/>
            <a:t>Symbolika (pochopení okolního světa): imitace, dramatizace</a:t>
          </a:r>
          <a:endParaRPr lang="en-US"/>
        </a:p>
      </dgm:t>
    </dgm:pt>
    <dgm:pt modelId="{D86A82F9-3DEB-495C-9FAA-CBB3F32D6DAC}" type="parTrans" cxnId="{797A4AD9-8150-43B1-BBF3-6F03603512DB}">
      <dgm:prSet/>
      <dgm:spPr/>
      <dgm:t>
        <a:bodyPr/>
        <a:lstStyle/>
        <a:p>
          <a:endParaRPr lang="en-US"/>
        </a:p>
      </dgm:t>
    </dgm:pt>
    <dgm:pt modelId="{06CD10C5-AD61-4277-BA0E-DE83C2DF98D5}" type="sibTrans" cxnId="{797A4AD9-8150-43B1-BBF3-6F03603512DB}">
      <dgm:prSet/>
      <dgm:spPr/>
      <dgm:t>
        <a:bodyPr/>
        <a:lstStyle/>
        <a:p>
          <a:endParaRPr lang="en-US"/>
        </a:p>
      </dgm:t>
    </dgm:pt>
    <dgm:pt modelId="{CEC5D7FB-E7C6-4E71-85A3-D323774794F8}">
      <dgm:prSet/>
      <dgm:spPr/>
      <dgm:t>
        <a:bodyPr/>
        <a:lstStyle/>
        <a:p>
          <a:r>
            <a:rPr lang="cs-CZ"/>
            <a:t>Zapojení do hry: množství a typ sociálních interakcí, spolupráce, použití humoru a jazyka při hře...</a:t>
          </a:r>
          <a:endParaRPr lang="en-US"/>
        </a:p>
      </dgm:t>
    </dgm:pt>
    <dgm:pt modelId="{26B059DE-A666-4A48-90F9-318AA7021FDB}" type="parTrans" cxnId="{9249D9C2-4ADC-4E94-8445-CBAF04100117}">
      <dgm:prSet/>
      <dgm:spPr/>
      <dgm:t>
        <a:bodyPr/>
        <a:lstStyle/>
        <a:p>
          <a:endParaRPr lang="en-US"/>
        </a:p>
      </dgm:t>
    </dgm:pt>
    <dgm:pt modelId="{5231495C-A469-4C17-95B3-3963B3AC1F0E}" type="sibTrans" cxnId="{9249D9C2-4ADC-4E94-8445-CBAF04100117}">
      <dgm:prSet/>
      <dgm:spPr/>
      <dgm:t>
        <a:bodyPr/>
        <a:lstStyle/>
        <a:p>
          <a:endParaRPr lang="en-US"/>
        </a:p>
      </dgm:t>
    </dgm:pt>
    <dgm:pt modelId="{D781288A-7C92-40EB-BEBC-853439A74206}" type="pres">
      <dgm:prSet presAssocID="{3696AD24-5B89-4749-A409-6F222CD6A80B}" presName="Name0" presStyleCnt="0">
        <dgm:presLayoutVars>
          <dgm:dir/>
          <dgm:resizeHandles val="exact"/>
        </dgm:presLayoutVars>
      </dgm:prSet>
      <dgm:spPr/>
    </dgm:pt>
    <dgm:pt modelId="{519F5A6B-1F97-4889-82A2-6E98196E464B}" type="pres">
      <dgm:prSet presAssocID="{98E672FE-5485-4679-8DE4-8F842FEEB86D}" presName="node" presStyleLbl="node1" presStyleIdx="0" presStyleCnt="6">
        <dgm:presLayoutVars>
          <dgm:bulletEnabled val="1"/>
        </dgm:presLayoutVars>
      </dgm:prSet>
      <dgm:spPr/>
    </dgm:pt>
    <dgm:pt modelId="{C60AC01A-C589-49A0-9B7E-760C045B9BA6}" type="pres">
      <dgm:prSet presAssocID="{51437240-6A54-409A-83F8-150F98172577}" presName="sibTrans" presStyleLbl="sibTrans1D1" presStyleIdx="0" presStyleCnt="5"/>
      <dgm:spPr/>
    </dgm:pt>
    <dgm:pt modelId="{B86702D0-3DFC-4BA8-B415-ABBDDC733BB7}" type="pres">
      <dgm:prSet presAssocID="{51437240-6A54-409A-83F8-150F98172577}" presName="connectorText" presStyleLbl="sibTrans1D1" presStyleIdx="0" presStyleCnt="5"/>
      <dgm:spPr/>
    </dgm:pt>
    <dgm:pt modelId="{86F383D4-E36A-4BCF-874D-C20949B5AE19}" type="pres">
      <dgm:prSet presAssocID="{46AACBC9-E96B-4C1D-BAF7-365F6D05F1B3}" presName="node" presStyleLbl="node1" presStyleIdx="1" presStyleCnt="6">
        <dgm:presLayoutVars>
          <dgm:bulletEnabled val="1"/>
        </dgm:presLayoutVars>
      </dgm:prSet>
      <dgm:spPr/>
    </dgm:pt>
    <dgm:pt modelId="{79F8E51D-D199-449F-82CB-6D8FBC7E43A6}" type="pres">
      <dgm:prSet presAssocID="{D9A6679C-F61D-495A-9A46-F53F0DE433DF}" presName="sibTrans" presStyleLbl="sibTrans1D1" presStyleIdx="1" presStyleCnt="5"/>
      <dgm:spPr/>
    </dgm:pt>
    <dgm:pt modelId="{2984FA8C-883A-47C6-8AEB-9CC7F2E3D1B6}" type="pres">
      <dgm:prSet presAssocID="{D9A6679C-F61D-495A-9A46-F53F0DE433DF}" presName="connectorText" presStyleLbl="sibTrans1D1" presStyleIdx="1" presStyleCnt="5"/>
      <dgm:spPr/>
    </dgm:pt>
    <dgm:pt modelId="{194649C3-FF27-40DF-AE85-2064BCF22363}" type="pres">
      <dgm:prSet presAssocID="{F3605771-92D7-4D1F-A058-1E1FF570DE1D}" presName="node" presStyleLbl="node1" presStyleIdx="2" presStyleCnt="6">
        <dgm:presLayoutVars>
          <dgm:bulletEnabled val="1"/>
        </dgm:presLayoutVars>
      </dgm:prSet>
      <dgm:spPr/>
    </dgm:pt>
    <dgm:pt modelId="{E06388AB-D174-4D96-9591-1597F4838E5A}" type="pres">
      <dgm:prSet presAssocID="{41AB335F-EEB0-45ED-B656-E3D7907B8BC2}" presName="sibTrans" presStyleLbl="sibTrans1D1" presStyleIdx="2" presStyleCnt="5"/>
      <dgm:spPr/>
    </dgm:pt>
    <dgm:pt modelId="{4FE72125-4EBA-4FE3-B539-3B7807329484}" type="pres">
      <dgm:prSet presAssocID="{41AB335F-EEB0-45ED-B656-E3D7907B8BC2}" presName="connectorText" presStyleLbl="sibTrans1D1" presStyleIdx="2" presStyleCnt="5"/>
      <dgm:spPr/>
    </dgm:pt>
    <dgm:pt modelId="{A4EA8107-B211-46DB-8740-72C0B55B93B7}" type="pres">
      <dgm:prSet presAssocID="{4051F06B-76F3-4087-9088-5694343B0622}" presName="node" presStyleLbl="node1" presStyleIdx="3" presStyleCnt="6">
        <dgm:presLayoutVars>
          <dgm:bulletEnabled val="1"/>
        </dgm:presLayoutVars>
      </dgm:prSet>
      <dgm:spPr/>
    </dgm:pt>
    <dgm:pt modelId="{032BC160-CBEC-46B9-B2F3-0EDDD16B07B6}" type="pres">
      <dgm:prSet presAssocID="{95F8BB3A-5BDD-4E4E-B936-2E3C5E8FCADA}" presName="sibTrans" presStyleLbl="sibTrans1D1" presStyleIdx="3" presStyleCnt="5"/>
      <dgm:spPr/>
    </dgm:pt>
    <dgm:pt modelId="{E8EFD1C0-B62D-440B-816A-FFE3F81D5283}" type="pres">
      <dgm:prSet presAssocID="{95F8BB3A-5BDD-4E4E-B936-2E3C5E8FCADA}" presName="connectorText" presStyleLbl="sibTrans1D1" presStyleIdx="3" presStyleCnt="5"/>
      <dgm:spPr/>
    </dgm:pt>
    <dgm:pt modelId="{A3FAD55D-9188-4F8A-B7AF-241B66984543}" type="pres">
      <dgm:prSet presAssocID="{8BBC5BE6-A590-4B38-AAF8-17DA7FBAA9D8}" presName="node" presStyleLbl="node1" presStyleIdx="4" presStyleCnt="6">
        <dgm:presLayoutVars>
          <dgm:bulletEnabled val="1"/>
        </dgm:presLayoutVars>
      </dgm:prSet>
      <dgm:spPr/>
    </dgm:pt>
    <dgm:pt modelId="{27C3C379-267C-4A9D-B2F1-1126592F934F}" type="pres">
      <dgm:prSet presAssocID="{06CD10C5-AD61-4277-BA0E-DE83C2DF98D5}" presName="sibTrans" presStyleLbl="sibTrans1D1" presStyleIdx="4" presStyleCnt="5"/>
      <dgm:spPr/>
    </dgm:pt>
    <dgm:pt modelId="{69FF9232-0CC5-4454-8CA3-80ECE4227F30}" type="pres">
      <dgm:prSet presAssocID="{06CD10C5-AD61-4277-BA0E-DE83C2DF98D5}" presName="connectorText" presStyleLbl="sibTrans1D1" presStyleIdx="4" presStyleCnt="5"/>
      <dgm:spPr/>
    </dgm:pt>
    <dgm:pt modelId="{FA507E2A-2232-4500-ACD3-66D95FB5E0AC}" type="pres">
      <dgm:prSet presAssocID="{CEC5D7FB-E7C6-4E71-85A3-D323774794F8}" presName="node" presStyleLbl="node1" presStyleIdx="5" presStyleCnt="6">
        <dgm:presLayoutVars>
          <dgm:bulletEnabled val="1"/>
        </dgm:presLayoutVars>
      </dgm:prSet>
      <dgm:spPr/>
    </dgm:pt>
  </dgm:ptLst>
  <dgm:cxnLst>
    <dgm:cxn modelId="{0095D200-EA35-4021-8F6C-8CA3BA9DC507}" type="presOf" srcId="{06CD10C5-AD61-4277-BA0E-DE83C2DF98D5}" destId="{27C3C379-267C-4A9D-B2F1-1126592F934F}" srcOrd="0" destOrd="0" presId="urn:microsoft.com/office/officeart/2016/7/layout/RepeatingBendingProcessNew"/>
    <dgm:cxn modelId="{D86BD509-5186-4F72-975F-B08854498B40}" type="presOf" srcId="{3696AD24-5B89-4749-A409-6F222CD6A80B}" destId="{D781288A-7C92-40EB-BEBC-853439A74206}" srcOrd="0" destOrd="0" presId="urn:microsoft.com/office/officeart/2016/7/layout/RepeatingBendingProcessNew"/>
    <dgm:cxn modelId="{C89BEA09-22B1-4391-8B3D-F3DF7B317FFD}" type="presOf" srcId="{95F8BB3A-5BDD-4E4E-B936-2E3C5E8FCADA}" destId="{032BC160-CBEC-46B9-B2F3-0EDDD16B07B6}" srcOrd="0" destOrd="0" presId="urn:microsoft.com/office/officeart/2016/7/layout/RepeatingBendingProcessNew"/>
    <dgm:cxn modelId="{D9E96818-7BFF-4E08-AB8E-007CB80C4734}" srcId="{3696AD24-5B89-4749-A409-6F222CD6A80B}" destId="{F3605771-92D7-4D1F-A058-1E1FF570DE1D}" srcOrd="2" destOrd="0" parTransId="{4392B6AA-D76C-4186-8B9E-C67EB80A3350}" sibTransId="{41AB335F-EEB0-45ED-B656-E3D7907B8BC2}"/>
    <dgm:cxn modelId="{6F94C935-3F10-4D80-BB0A-F69504822F8D}" type="presOf" srcId="{46AACBC9-E96B-4C1D-BAF7-365F6D05F1B3}" destId="{86F383D4-E36A-4BCF-874D-C20949B5AE19}" srcOrd="0" destOrd="0" presId="urn:microsoft.com/office/officeart/2016/7/layout/RepeatingBendingProcessNew"/>
    <dgm:cxn modelId="{F7BAD838-AAB5-4529-AE34-59C5B3324957}" type="presOf" srcId="{51437240-6A54-409A-83F8-150F98172577}" destId="{C60AC01A-C589-49A0-9B7E-760C045B9BA6}" srcOrd="0" destOrd="0" presId="urn:microsoft.com/office/officeart/2016/7/layout/RepeatingBendingProcessNew"/>
    <dgm:cxn modelId="{A425435B-BA41-4C91-8018-9DE84CD244AA}" type="presOf" srcId="{98E672FE-5485-4679-8DE4-8F842FEEB86D}" destId="{519F5A6B-1F97-4889-82A2-6E98196E464B}" srcOrd="0" destOrd="0" presId="urn:microsoft.com/office/officeart/2016/7/layout/RepeatingBendingProcessNew"/>
    <dgm:cxn modelId="{93292369-1E39-4457-B0FC-5766E52B4E50}" srcId="{3696AD24-5B89-4749-A409-6F222CD6A80B}" destId="{4051F06B-76F3-4087-9088-5694343B0622}" srcOrd="3" destOrd="0" parTransId="{632E8114-4AFB-4E14-88B7-907511345557}" sibTransId="{95F8BB3A-5BDD-4E4E-B936-2E3C5E8FCADA}"/>
    <dgm:cxn modelId="{8AE22275-9F96-47B3-81F3-5CE28ED488FD}" srcId="{3696AD24-5B89-4749-A409-6F222CD6A80B}" destId="{46AACBC9-E96B-4C1D-BAF7-365F6D05F1B3}" srcOrd="1" destOrd="0" parTransId="{459B5AE3-77CA-47BF-BC9A-804DBF8523B2}" sibTransId="{D9A6679C-F61D-495A-9A46-F53F0DE433DF}"/>
    <dgm:cxn modelId="{EF05B456-9147-4B17-8F46-088E1F5AA80F}" srcId="{3696AD24-5B89-4749-A409-6F222CD6A80B}" destId="{98E672FE-5485-4679-8DE4-8F842FEEB86D}" srcOrd="0" destOrd="0" parTransId="{F1F30751-F8A0-450F-A18F-F437700695F2}" sibTransId="{51437240-6A54-409A-83F8-150F98172577}"/>
    <dgm:cxn modelId="{EFB5BA57-2501-47F7-BE55-AFD19765B726}" type="presOf" srcId="{51437240-6A54-409A-83F8-150F98172577}" destId="{B86702D0-3DFC-4BA8-B415-ABBDDC733BB7}" srcOrd="1" destOrd="0" presId="urn:microsoft.com/office/officeart/2016/7/layout/RepeatingBendingProcessNew"/>
    <dgm:cxn modelId="{BBA8BE78-4B1E-4EF0-A8C6-3DC76C6DA3E0}" type="presOf" srcId="{41AB335F-EEB0-45ED-B656-E3D7907B8BC2}" destId="{E06388AB-D174-4D96-9591-1597F4838E5A}" srcOrd="0" destOrd="0" presId="urn:microsoft.com/office/officeart/2016/7/layout/RepeatingBendingProcessNew"/>
    <dgm:cxn modelId="{ED98D17A-10CE-4E8E-8EBF-7BF5E542FD08}" type="presOf" srcId="{95F8BB3A-5BDD-4E4E-B936-2E3C5E8FCADA}" destId="{E8EFD1C0-B62D-440B-816A-FFE3F81D5283}" srcOrd="1" destOrd="0" presId="urn:microsoft.com/office/officeart/2016/7/layout/RepeatingBendingProcessNew"/>
    <dgm:cxn modelId="{9424128E-4534-4D63-A96D-F2BE2E160E8A}" type="presOf" srcId="{41AB335F-EEB0-45ED-B656-E3D7907B8BC2}" destId="{4FE72125-4EBA-4FE3-B539-3B7807329484}" srcOrd="1" destOrd="0" presId="urn:microsoft.com/office/officeart/2016/7/layout/RepeatingBendingProcessNew"/>
    <dgm:cxn modelId="{93599191-47A4-4E52-B415-B9906B90EE3D}" type="presOf" srcId="{D9A6679C-F61D-495A-9A46-F53F0DE433DF}" destId="{79F8E51D-D199-449F-82CB-6D8FBC7E43A6}" srcOrd="0" destOrd="0" presId="urn:microsoft.com/office/officeart/2016/7/layout/RepeatingBendingProcessNew"/>
    <dgm:cxn modelId="{983F2F92-9206-40D8-A495-E3C074145184}" type="presOf" srcId="{8BBC5BE6-A590-4B38-AAF8-17DA7FBAA9D8}" destId="{A3FAD55D-9188-4F8A-B7AF-241B66984543}" srcOrd="0" destOrd="0" presId="urn:microsoft.com/office/officeart/2016/7/layout/RepeatingBendingProcessNew"/>
    <dgm:cxn modelId="{9249D9C2-4ADC-4E94-8445-CBAF04100117}" srcId="{3696AD24-5B89-4749-A409-6F222CD6A80B}" destId="{CEC5D7FB-E7C6-4E71-85A3-D323774794F8}" srcOrd="5" destOrd="0" parTransId="{26B059DE-A666-4A48-90F9-318AA7021FDB}" sibTransId="{5231495C-A469-4C17-95B3-3963B3AC1F0E}"/>
    <dgm:cxn modelId="{D9666AC4-FE98-4DDA-9CC1-037F6BE372F7}" type="presOf" srcId="{F3605771-92D7-4D1F-A058-1E1FF570DE1D}" destId="{194649C3-FF27-40DF-AE85-2064BCF22363}" srcOrd="0" destOrd="0" presId="urn:microsoft.com/office/officeart/2016/7/layout/RepeatingBendingProcessNew"/>
    <dgm:cxn modelId="{797A4AD9-8150-43B1-BBF3-6F03603512DB}" srcId="{3696AD24-5B89-4749-A409-6F222CD6A80B}" destId="{8BBC5BE6-A590-4B38-AAF8-17DA7FBAA9D8}" srcOrd="4" destOrd="0" parTransId="{D86A82F9-3DEB-495C-9FAA-CBB3F32D6DAC}" sibTransId="{06CD10C5-AD61-4277-BA0E-DE83C2DF98D5}"/>
    <dgm:cxn modelId="{657874DD-FDEB-4DA9-827C-3B6E798CF189}" type="presOf" srcId="{06CD10C5-AD61-4277-BA0E-DE83C2DF98D5}" destId="{69FF9232-0CC5-4454-8CA3-80ECE4227F30}" srcOrd="1" destOrd="0" presId="urn:microsoft.com/office/officeart/2016/7/layout/RepeatingBendingProcessNew"/>
    <dgm:cxn modelId="{F2E4A0EF-576B-4FE3-AC66-5BFDE11E7F51}" type="presOf" srcId="{D9A6679C-F61D-495A-9A46-F53F0DE433DF}" destId="{2984FA8C-883A-47C6-8AEB-9CC7F2E3D1B6}" srcOrd="1" destOrd="0" presId="urn:microsoft.com/office/officeart/2016/7/layout/RepeatingBendingProcessNew"/>
    <dgm:cxn modelId="{8EC5AFEF-61F3-4E05-9DF0-F79E1C165B90}" type="presOf" srcId="{CEC5D7FB-E7C6-4E71-85A3-D323774794F8}" destId="{FA507E2A-2232-4500-ACD3-66D95FB5E0AC}" srcOrd="0" destOrd="0" presId="urn:microsoft.com/office/officeart/2016/7/layout/RepeatingBendingProcessNew"/>
    <dgm:cxn modelId="{35BB05FE-6E2D-44CD-8564-9DB651F69BDE}" type="presOf" srcId="{4051F06B-76F3-4087-9088-5694343B0622}" destId="{A4EA8107-B211-46DB-8740-72C0B55B93B7}" srcOrd="0" destOrd="0" presId="urn:microsoft.com/office/officeart/2016/7/layout/RepeatingBendingProcessNew"/>
    <dgm:cxn modelId="{900ADDAD-2FA8-4451-A1D5-C16C8B9653E4}" type="presParOf" srcId="{D781288A-7C92-40EB-BEBC-853439A74206}" destId="{519F5A6B-1F97-4889-82A2-6E98196E464B}" srcOrd="0" destOrd="0" presId="urn:microsoft.com/office/officeart/2016/7/layout/RepeatingBendingProcessNew"/>
    <dgm:cxn modelId="{DB7C514E-7600-4AA8-9FD6-946294293831}" type="presParOf" srcId="{D781288A-7C92-40EB-BEBC-853439A74206}" destId="{C60AC01A-C589-49A0-9B7E-760C045B9BA6}" srcOrd="1" destOrd="0" presId="urn:microsoft.com/office/officeart/2016/7/layout/RepeatingBendingProcessNew"/>
    <dgm:cxn modelId="{415508E8-B09D-4C3C-A420-BBC222A8256C}" type="presParOf" srcId="{C60AC01A-C589-49A0-9B7E-760C045B9BA6}" destId="{B86702D0-3DFC-4BA8-B415-ABBDDC733BB7}" srcOrd="0" destOrd="0" presId="urn:microsoft.com/office/officeart/2016/7/layout/RepeatingBendingProcessNew"/>
    <dgm:cxn modelId="{7C24A882-0409-4717-9342-8B3292E972B8}" type="presParOf" srcId="{D781288A-7C92-40EB-BEBC-853439A74206}" destId="{86F383D4-E36A-4BCF-874D-C20949B5AE19}" srcOrd="2" destOrd="0" presId="urn:microsoft.com/office/officeart/2016/7/layout/RepeatingBendingProcessNew"/>
    <dgm:cxn modelId="{C1307D8F-3C9B-44C4-BF71-327BCCB7E568}" type="presParOf" srcId="{D781288A-7C92-40EB-BEBC-853439A74206}" destId="{79F8E51D-D199-449F-82CB-6D8FBC7E43A6}" srcOrd="3" destOrd="0" presId="urn:microsoft.com/office/officeart/2016/7/layout/RepeatingBendingProcessNew"/>
    <dgm:cxn modelId="{5EE1E471-B8F1-4E53-A78E-AE67C4AC7748}" type="presParOf" srcId="{79F8E51D-D199-449F-82CB-6D8FBC7E43A6}" destId="{2984FA8C-883A-47C6-8AEB-9CC7F2E3D1B6}" srcOrd="0" destOrd="0" presId="urn:microsoft.com/office/officeart/2016/7/layout/RepeatingBendingProcessNew"/>
    <dgm:cxn modelId="{0CF73C87-34C9-4644-B125-D7721FC019AD}" type="presParOf" srcId="{D781288A-7C92-40EB-BEBC-853439A74206}" destId="{194649C3-FF27-40DF-AE85-2064BCF22363}" srcOrd="4" destOrd="0" presId="urn:microsoft.com/office/officeart/2016/7/layout/RepeatingBendingProcessNew"/>
    <dgm:cxn modelId="{064B83EF-5B71-4B50-988D-96489126DD70}" type="presParOf" srcId="{D781288A-7C92-40EB-BEBC-853439A74206}" destId="{E06388AB-D174-4D96-9591-1597F4838E5A}" srcOrd="5" destOrd="0" presId="urn:microsoft.com/office/officeart/2016/7/layout/RepeatingBendingProcessNew"/>
    <dgm:cxn modelId="{4B9FA8E7-C30C-4570-B7F0-27F3E8154B2B}" type="presParOf" srcId="{E06388AB-D174-4D96-9591-1597F4838E5A}" destId="{4FE72125-4EBA-4FE3-B539-3B7807329484}" srcOrd="0" destOrd="0" presId="urn:microsoft.com/office/officeart/2016/7/layout/RepeatingBendingProcessNew"/>
    <dgm:cxn modelId="{5D298A6C-2E01-4312-BA35-B784A72DB600}" type="presParOf" srcId="{D781288A-7C92-40EB-BEBC-853439A74206}" destId="{A4EA8107-B211-46DB-8740-72C0B55B93B7}" srcOrd="6" destOrd="0" presId="urn:microsoft.com/office/officeart/2016/7/layout/RepeatingBendingProcessNew"/>
    <dgm:cxn modelId="{1B3FB36F-74A0-4F86-ABC8-008D553E94ED}" type="presParOf" srcId="{D781288A-7C92-40EB-BEBC-853439A74206}" destId="{032BC160-CBEC-46B9-B2F3-0EDDD16B07B6}" srcOrd="7" destOrd="0" presId="urn:microsoft.com/office/officeart/2016/7/layout/RepeatingBendingProcessNew"/>
    <dgm:cxn modelId="{0F748ED1-CB04-48D6-8DBC-3957E8102673}" type="presParOf" srcId="{032BC160-CBEC-46B9-B2F3-0EDDD16B07B6}" destId="{E8EFD1C0-B62D-440B-816A-FFE3F81D5283}" srcOrd="0" destOrd="0" presId="urn:microsoft.com/office/officeart/2016/7/layout/RepeatingBendingProcessNew"/>
    <dgm:cxn modelId="{CE846286-6F82-49A4-A737-8F1497C89F2C}" type="presParOf" srcId="{D781288A-7C92-40EB-BEBC-853439A74206}" destId="{A3FAD55D-9188-4F8A-B7AF-241B66984543}" srcOrd="8" destOrd="0" presId="urn:microsoft.com/office/officeart/2016/7/layout/RepeatingBendingProcessNew"/>
    <dgm:cxn modelId="{2D06DF81-57D2-4430-8566-0C79CD285559}" type="presParOf" srcId="{D781288A-7C92-40EB-BEBC-853439A74206}" destId="{27C3C379-267C-4A9D-B2F1-1126592F934F}" srcOrd="9" destOrd="0" presId="urn:microsoft.com/office/officeart/2016/7/layout/RepeatingBendingProcessNew"/>
    <dgm:cxn modelId="{B4CE6CB3-59D6-4258-92B5-918436D757F9}" type="presParOf" srcId="{27C3C379-267C-4A9D-B2F1-1126592F934F}" destId="{69FF9232-0CC5-4454-8CA3-80ECE4227F30}" srcOrd="0" destOrd="0" presId="urn:microsoft.com/office/officeart/2016/7/layout/RepeatingBendingProcessNew"/>
    <dgm:cxn modelId="{0A4723C7-4DB5-4D89-B269-A9DF7DDEAB2F}" type="presParOf" srcId="{D781288A-7C92-40EB-BEBC-853439A74206}" destId="{FA507E2A-2232-4500-ACD3-66D95FB5E0AC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586442-CA4A-4B0F-937F-FDDFF010D630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671E7A6-D103-441D-911D-77C4F8B6D3E2}">
      <dgm:prSet/>
      <dgm:spPr/>
      <dgm:t>
        <a:bodyPr/>
        <a:lstStyle/>
        <a:p>
          <a:r>
            <a:rPr lang="cs-CZ"/>
            <a:t>Pro děti od 3 měsíců do 15 let</a:t>
          </a:r>
          <a:endParaRPr lang="en-US"/>
        </a:p>
      </dgm:t>
    </dgm:pt>
    <dgm:pt modelId="{38DD9F8D-55F2-4037-BE5D-38A8A0991362}" type="parTrans" cxnId="{1489D49D-28AC-4F53-A15D-FA2BAA48B80F}">
      <dgm:prSet/>
      <dgm:spPr/>
      <dgm:t>
        <a:bodyPr/>
        <a:lstStyle/>
        <a:p>
          <a:endParaRPr lang="en-US"/>
        </a:p>
      </dgm:t>
    </dgm:pt>
    <dgm:pt modelId="{27418AA3-2DAE-4726-A030-C47CA03062DB}" type="sibTrans" cxnId="{1489D49D-28AC-4F53-A15D-FA2BAA48B80F}">
      <dgm:prSet/>
      <dgm:spPr/>
      <dgm:t>
        <a:bodyPr/>
        <a:lstStyle/>
        <a:p>
          <a:endParaRPr lang="en-US"/>
        </a:p>
      </dgm:t>
    </dgm:pt>
    <dgm:pt modelId="{BB4471AB-5031-4575-A71A-DDB4D06F14EC}">
      <dgm:prSet/>
      <dgm:spPr/>
      <dgm:t>
        <a:bodyPr/>
        <a:lstStyle/>
        <a:p>
          <a:pPr rtl="0"/>
          <a:r>
            <a:rPr lang="cs-CZ"/>
            <a:t>Hodnotí se 24 položek ve hře, kdy se</a:t>
          </a:r>
          <a:r>
            <a:rPr lang="cs-CZ">
              <a:latin typeface="Tw Cen MT"/>
            </a:rPr>
            <a:t> posuzuje</a:t>
          </a:r>
          <a:r>
            <a:rPr lang="cs-CZ"/>
            <a:t> na čtyřbodové škále</a:t>
          </a:r>
          <a:r>
            <a:rPr lang="cs-CZ">
              <a:latin typeface="Tw Cen MT"/>
            </a:rPr>
            <a:t> </a:t>
          </a:r>
          <a:r>
            <a:rPr lang="cs-CZ"/>
            <a:t>(0-3</a:t>
          </a:r>
          <a:r>
            <a:rPr lang="cs-CZ">
              <a:latin typeface="Tw Cen MT"/>
            </a:rPr>
            <a:t>):</a:t>
          </a:r>
          <a:endParaRPr lang="en-US">
            <a:latin typeface="Tw Cen MT"/>
          </a:endParaRPr>
        </a:p>
      </dgm:t>
    </dgm:pt>
    <dgm:pt modelId="{1B1F7C74-4A66-49E4-85E5-C0871C100EC3}" type="parTrans" cxnId="{A64E0D79-8DF5-4EC5-B198-44B79FDCF088}">
      <dgm:prSet/>
      <dgm:spPr/>
      <dgm:t>
        <a:bodyPr/>
        <a:lstStyle/>
        <a:p>
          <a:endParaRPr lang="en-US"/>
        </a:p>
      </dgm:t>
    </dgm:pt>
    <dgm:pt modelId="{EE9D2172-6DDC-4297-BD96-C5C342FF0D5A}" type="sibTrans" cxnId="{A64E0D79-8DF5-4EC5-B198-44B79FDCF088}">
      <dgm:prSet/>
      <dgm:spPr/>
      <dgm:t>
        <a:bodyPr/>
        <a:lstStyle/>
        <a:p>
          <a:endParaRPr lang="en-US"/>
        </a:p>
      </dgm:t>
    </dgm:pt>
    <dgm:pt modelId="{183E3B3E-7303-47DA-8941-6C47B3987FC0}">
      <dgm:prSet/>
      <dgm:spPr/>
      <dgm:t>
        <a:bodyPr/>
        <a:lstStyle/>
        <a:p>
          <a:pPr rtl="0"/>
          <a:r>
            <a:rPr lang="cs-CZ"/>
            <a:t>Posuzují se 3 prvky hravosti: </a:t>
          </a:r>
          <a:endParaRPr lang="en-US">
            <a:latin typeface="Tw Cen MT"/>
          </a:endParaRPr>
        </a:p>
      </dgm:t>
    </dgm:pt>
    <dgm:pt modelId="{0C6683F3-A496-4C45-808C-166FCA83D088}" type="parTrans" cxnId="{7B631DD3-B50C-4E79-93B4-ABFFCEB421F6}">
      <dgm:prSet/>
      <dgm:spPr/>
      <dgm:t>
        <a:bodyPr/>
        <a:lstStyle/>
        <a:p>
          <a:endParaRPr lang="en-US"/>
        </a:p>
      </dgm:t>
    </dgm:pt>
    <dgm:pt modelId="{54AC9B36-BFDE-48C1-BCD9-D99D0C178C4A}" type="sibTrans" cxnId="{7B631DD3-B50C-4E79-93B4-ABFFCEB421F6}">
      <dgm:prSet/>
      <dgm:spPr/>
      <dgm:t>
        <a:bodyPr/>
        <a:lstStyle/>
        <a:p>
          <a:endParaRPr lang="en-US"/>
        </a:p>
      </dgm:t>
    </dgm:pt>
    <dgm:pt modelId="{04E08F7A-F8EF-4C05-A10D-24629A63F21A}">
      <dgm:prSet/>
      <dgm:spPr/>
      <dgm:t>
        <a:bodyPr/>
        <a:lstStyle/>
        <a:p>
          <a:r>
            <a:rPr lang="cs-CZ"/>
            <a:t>Příklady položek: aktivní účast ve hře, samostatnost v rozhodování, pocit bezpečí, veselost, snaha o pokračování v aktivitě</a:t>
          </a:r>
          <a:endParaRPr lang="en-US"/>
        </a:p>
      </dgm:t>
    </dgm:pt>
    <dgm:pt modelId="{CDC736FF-92E2-4FA4-AE72-A86CEA90FA2B}" type="parTrans" cxnId="{0ED26608-C670-4CA0-8C62-81EACDFFFA40}">
      <dgm:prSet/>
      <dgm:spPr/>
      <dgm:t>
        <a:bodyPr/>
        <a:lstStyle/>
        <a:p>
          <a:endParaRPr lang="en-US"/>
        </a:p>
      </dgm:t>
    </dgm:pt>
    <dgm:pt modelId="{8B8E27E7-0DE0-4D13-8352-BA2F1659C346}" type="sibTrans" cxnId="{0ED26608-C670-4CA0-8C62-81EACDFFFA40}">
      <dgm:prSet/>
      <dgm:spPr/>
      <dgm:t>
        <a:bodyPr/>
        <a:lstStyle/>
        <a:p>
          <a:endParaRPr lang="en-US"/>
        </a:p>
      </dgm:t>
    </dgm:pt>
    <dgm:pt modelId="{5B2DF727-EAA0-47AB-A72B-73D50A1562EA}">
      <dgm:prSet phldr="0"/>
      <dgm:spPr/>
      <dgm:t>
        <a:bodyPr/>
        <a:lstStyle/>
        <a:p>
          <a:pPr rtl="0"/>
          <a:r>
            <a:rPr lang="cs-CZ">
              <a:latin typeface="Tw Cen MT"/>
            </a:rPr>
            <a:t>rozsah</a:t>
          </a:r>
        </a:p>
      </dgm:t>
    </dgm:pt>
    <dgm:pt modelId="{68EEE1B2-F396-4131-9756-333B8A1381E9}" type="parTrans" cxnId="{C2C13A08-9167-4A73-BA4A-93B6AEE5C8FB}">
      <dgm:prSet/>
      <dgm:spPr/>
    </dgm:pt>
    <dgm:pt modelId="{9C7D6FFE-1455-4EBA-ACEB-976BA61B763C}" type="sibTrans" cxnId="{C2C13A08-9167-4A73-BA4A-93B6AEE5C8FB}">
      <dgm:prSet/>
      <dgm:spPr/>
      <dgm:t>
        <a:bodyPr/>
        <a:lstStyle/>
        <a:p>
          <a:endParaRPr lang="cs-CZ"/>
        </a:p>
      </dgm:t>
    </dgm:pt>
    <dgm:pt modelId="{4E91CBE3-8744-49AB-B22B-245658D8DDA0}">
      <dgm:prSet phldr="0"/>
      <dgm:spPr/>
      <dgm:t>
        <a:bodyPr/>
        <a:lstStyle/>
        <a:p>
          <a:pPr rtl="0"/>
          <a:r>
            <a:rPr lang="cs-CZ"/>
            <a:t>vnímání kontroly (vnitřní/vnější</a:t>
          </a:r>
          <a:r>
            <a:rPr lang="cs-CZ">
              <a:latin typeface="Tw Cen MT"/>
            </a:rPr>
            <a:t>)</a:t>
          </a:r>
        </a:p>
      </dgm:t>
    </dgm:pt>
    <dgm:pt modelId="{3814CC2F-D2F6-4FD8-8264-DCBD3FAAB4D7}" type="parTrans" cxnId="{6F0E1F13-7571-4E6A-9B58-860556F97453}">
      <dgm:prSet/>
      <dgm:spPr/>
    </dgm:pt>
    <dgm:pt modelId="{C633C84A-0E69-43B0-B670-0F2CCA6F07DB}" type="sibTrans" cxnId="{6F0E1F13-7571-4E6A-9B58-860556F97453}">
      <dgm:prSet/>
      <dgm:spPr/>
      <dgm:t>
        <a:bodyPr/>
        <a:lstStyle/>
        <a:p>
          <a:endParaRPr lang="cs-CZ"/>
        </a:p>
      </dgm:t>
    </dgm:pt>
    <dgm:pt modelId="{AE56B2DD-5016-404A-A585-A23276708E1D}">
      <dgm:prSet phldr="0"/>
      <dgm:spPr/>
      <dgm:t>
        <a:bodyPr/>
        <a:lstStyle/>
        <a:p>
          <a:pPr rtl="0"/>
          <a:r>
            <a:rPr lang="cs-CZ"/>
            <a:t>zdroj motivace (vnitřní/vnější</a:t>
          </a:r>
          <a:r>
            <a:rPr lang="cs-CZ">
              <a:latin typeface="Tw Cen MT"/>
            </a:rPr>
            <a:t>)</a:t>
          </a:r>
        </a:p>
      </dgm:t>
    </dgm:pt>
    <dgm:pt modelId="{B6C9D266-483F-4B92-9106-62377F236FA9}" type="parTrans" cxnId="{3B3A1E06-7213-4618-8B52-87318EE09F01}">
      <dgm:prSet/>
      <dgm:spPr/>
    </dgm:pt>
    <dgm:pt modelId="{1B441C0C-73C9-4511-9D39-D40C7F677F11}" type="sibTrans" cxnId="{3B3A1E06-7213-4618-8B52-87318EE09F01}">
      <dgm:prSet/>
      <dgm:spPr/>
      <dgm:t>
        <a:bodyPr/>
        <a:lstStyle/>
        <a:p>
          <a:endParaRPr lang="cs-CZ"/>
        </a:p>
      </dgm:t>
    </dgm:pt>
    <dgm:pt modelId="{A9AF259D-6771-45DD-BFAD-CF305158863C}">
      <dgm:prSet phldr="0"/>
      <dgm:spPr/>
      <dgm:t>
        <a:bodyPr/>
        <a:lstStyle/>
        <a:p>
          <a:r>
            <a:rPr lang="cs-CZ"/>
            <a:t>oproštění se od reality</a:t>
          </a:r>
        </a:p>
      </dgm:t>
    </dgm:pt>
    <dgm:pt modelId="{EE7FF2FC-8115-420B-A0EA-26EDE318F8D7}" type="parTrans" cxnId="{787A8656-3BC2-42B0-98DE-7252AEF1A7B7}">
      <dgm:prSet/>
      <dgm:spPr/>
    </dgm:pt>
    <dgm:pt modelId="{FBB55F37-C358-45B1-9018-675E9E3E578E}" type="sibTrans" cxnId="{787A8656-3BC2-42B0-98DE-7252AEF1A7B7}">
      <dgm:prSet/>
      <dgm:spPr/>
      <dgm:t>
        <a:bodyPr/>
        <a:lstStyle/>
        <a:p>
          <a:endParaRPr lang="cs-CZ"/>
        </a:p>
      </dgm:t>
    </dgm:pt>
    <dgm:pt modelId="{B0ED0843-6BC7-4E5C-A849-0AC5A339030F}">
      <dgm:prSet phldr="0"/>
      <dgm:spPr/>
      <dgm:t>
        <a:bodyPr/>
        <a:lstStyle/>
        <a:p>
          <a:r>
            <a:rPr lang="cs-CZ">
              <a:latin typeface="Tw Cen MT"/>
            </a:rPr>
            <a:t>zručnost</a:t>
          </a:r>
          <a:endParaRPr lang="cs-CZ"/>
        </a:p>
      </dgm:t>
    </dgm:pt>
    <dgm:pt modelId="{635C4E43-C436-4BCE-95D3-F5752D86C326}" type="parTrans" cxnId="{62936064-CE8A-4977-AB7C-851A9839238E}">
      <dgm:prSet/>
      <dgm:spPr/>
    </dgm:pt>
    <dgm:pt modelId="{C7121BB6-19A7-4335-9905-71E08B66E8B7}" type="sibTrans" cxnId="{62936064-CE8A-4977-AB7C-851A9839238E}">
      <dgm:prSet/>
      <dgm:spPr/>
      <dgm:t>
        <a:bodyPr/>
        <a:lstStyle/>
        <a:p>
          <a:endParaRPr lang="cs-CZ"/>
        </a:p>
      </dgm:t>
    </dgm:pt>
    <dgm:pt modelId="{9D533128-6227-46DD-9830-51BB742F3998}">
      <dgm:prSet phldr="0"/>
      <dgm:spPr/>
      <dgm:t>
        <a:bodyPr/>
        <a:lstStyle/>
        <a:p>
          <a:pPr rtl="0"/>
          <a:r>
            <a:rPr lang="cs-CZ">
              <a:latin typeface="Tw Cen MT"/>
            </a:rPr>
            <a:t>Intenzita</a:t>
          </a:r>
        </a:p>
      </dgm:t>
    </dgm:pt>
    <dgm:pt modelId="{4E6700E7-8FF8-4137-97BC-7E5D8A24CB47}" type="parTrans" cxnId="{CE8D730B-8C55-45FD-9CC0-299EBB11F31F}">
      <dgm:prSet/>
      <dgm:spPr/>
    </dgm:pt>
    <dgm:pt modelId="{E4A5C82B-1629-4A6A-BEF3-6F84BF705CF8}" type="sibTrans" cxnId="{CE8D730B-8C55-45FD-9CC0-299EBB11F31F}">
      <dgm:prSet/>
      <dgm:spPr/>
      <dgm:t>
        <a:bodyPr/>
        <a:lstStyle/>
        <a:p>
          <a:endParaRPr lang="cs-CZ"/>
        </a:p>
      </dgm:t>
    </dgm:pt>
    <dgm:pt modelId="{EECD2889-2DAD-4BB4-83BA-519A7E05CB63}" type="pres">
      <dgm:prSet presAssocID="{21586442-CA4A-4B0F-937F-FDDFF010D630}" presName="outerComposite" presStyleCnt="0">
        <dgm:presLayoutVars>
          <dgm:chMax val="5"/>
          <dgm:dir/>
          <dgm:resizeHandles val="exact"/>
        </dgm:presLayoutVars>
      </dgm:prSet>
      <dgm:spPr/>
    </dgm:pt>
    <dgm:pt modelId="{6D99E05D-D902-4089-AD59-A74D0B3F3067}" type="pres">
      <dgm:prSet presAssocID="{21586442-CA4A-4B0F-937F-FDDFF010D630}" presName="dummyMaxCanvas" presStyleCnt="0">
        <dgm:presLayoutVars/>
      </dgm:prSet>
      <dgm:spPr/>
    </dgm:pt>
    <dgm:pt modelId="{6EC6C6E8-B3EC-4093-B606-21C5024C6F10}" type="pres">
      <dgm:prSet presAssocID="{21586442-CA4A-4B0F-937F-FDDFF010D630}" presName="FourNodes_1" presStyleLbl="node1" presStyleIdx="0" presStyleCnt="4">
        <dgm:presLayoutVars>
          <dgm:bulletEnabled val="1"/>
        </dgm:presLayoutVars>
      </dgm:prSet>
      <dgm:spPr/>
    </dgm:pt>
    <dgm:pt modelId="{EE3B6A04-C51B-418F-AA27-8F8CD2C9AEA7}" type="pres">
      <dgm:prSet presAssocID="{21586442-CA4A-4B0F-937F-FDDFF010D630}" presName="FourNodes_2" presStyleLbl="node1" presStyleIdx="1" presStyleCnt="4">
        <dgm:presLayoutVars>
          <dgm:bulletEnabled val="1"/>
        </dgm:presLayoutVars>
      </dgm:prSet>
      <dgm:spPr/>
    </dgm:pt>
    <dgm:pt modelId="{81EE01C4-C73E-4F02-8C59-9B323237CBD7}" type="pres">
      <dgm:prSet presAssocID="{21586442-CA4A-4B0F-937F-FDDFF010D630}" presName="FourNodes_3" presStyleLbl="node1" presStyleIdx="2" presStyleCnt="4">
        <dgm:presLayoutVars>
          <dgm:bulletEnabled val="1"/>
        </dgm:presLayoutVars>
      </dgm:prSet>
      <dgm:spPr/>
    </dgm:pt>
    <dgm:pt modelId="{D70A82BD-2DAE-4403-9D3E-206CF8BAEDDB}" type="pres">
      <dgm:prSet presAssocID="{21586442-CA4A-4B0F-937F-FDDFF010D630}" presName="FourNodes_4" presStyleLbl="node1" presStyleIdx="3" presStyleCnt="4">
        <dgm:presLayoutVars>
          <dgm:bulletEnabled val="1"/>
        </dgm:presLayoutVars>
      </dgm:prSet>
      <dgm:spPr/>
    </dgm:pt>
    <dgm:pt modelId="{65724BA8-7E7F-4915-BCAF-DFD761E00C4C}" type="pres">
      <dgm:prSet presAssocID="{21586442-CA4A-4B0F-937F-FDDFF010D630}" presName="FourConn_1-2" presStyleLbl="fgAccFollowNode1" presStyleIdx="0" presStyleCnt="3">
        <dgm:presLayoutVars>
          <dgm:bulletEnabled val="1"/>
        </dgm:presLayoutVars>
      </dgm:prSet>
      <dgm:spPr/>
    </dgm:pt>
    <dgm:pt modelId="{ED830198-7A98-4312-8FA7-83CC79192C33}" type="pres">
      <dgm:prSet presAssocID="{21586442-CA4A-4B0F-937F-FDDFF010D630}" presName="FourConn_2-3" presStyleLbl="fgAccFollowNode1" presStyleIdx="1" presStyleCnt="3">
        <dgm:presLayoutVars>
          <dgm:bulletEnabled val="1"/>
        </dgm:presLayoutVars>
      </dgm:prSet>
      <dgm:spPr/>
    </dgm:pt>
    <dgm:pt modelId="{DA289E29-D0C8-4E25-8AC2-A33D3601F416}" type="pres">
      <dgm:prSet presAssocID="{21586442-CA4A-4B0F-937F-FDDFF010D630}" presName="FourConn_3-4" presStyleLbl="fgAccFollowNode1" presStyleIdx="2" presStyleCnt="3">
        <dgm:presLayoutVars>
          <dgm:bulletEnabled val="1"/>
        </dgm:presLayoutVars>
      </dgm:prSet>
      <dgm:spPr/>
    </dgm:pt>
    <dgm:pt modelId="{F8F026E0-1F35-4D89-9054-8581DE9C904F}" type="pres">
      <dgm:prSet presAssocID="{21586442-CA4A-4B0F-937F-FDDFF010D630}" presName="FourNodes_1_text" presStyleLbl="node1" presStyleIdx="3" presStyleCnt="4">
        <dgm:presLayoutVars>
          <dgm:bulletEnabled val="1"/>
        </dgm:presLayoutVars>
      </dgm:prSet>
      <dgm:spPr/>
    </dgm:pt>
    <dgm:pt modelId="{B39EF3D2-DD06-46AC-9281-D36BB0C46CA4}" type="pres">
      <dgm:prSet presAssocID="{21586442-CA4A-4B0F-937F-FDDFF010D630}" presName="FourNodes_2_text" presStyleLbl="node1" presStyleIdx="3" presStyleCnt="4">
        <dgm:presLayoutVars>
          <dgm:bulletEnabled val="1"/>
        </dgm:presLayoutVars>
      </dgm:prSet>
      <dgm:spPr/>
    </dgm:pt>
    <dgm:pt modelId="{17A18C90-2A87-4002-AAD9-D000394DC376}" type="pres">
      <dgm:prSet presAssocID="{21586442-CA4A-4B0F-937F-FDDFF010D630}" presName="FourNodes_3_text" presStyleLbl="node1" presStyleIdx="3" presStyleCnt="4">
        <dgm:presLayoutVars>
          <dgm:bulletEnabled val="1"/>
        </dgm:presLayoutVars>
      </dgm:prSet>
      <dgm:spPr/>
    </dgm:pt>
    <dgm:pt modelId="{763A7C03-DA10-4FD2-9C2D-488ECE10B29D}" type="pres">
      <dgm:prSet presAssocID="{21586442-CA4A-4B0F-937F-FDDFF010D63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12A5AE00-9C55-42AA-9952-E6A25F5BBD5A}" type="presOf" srcId="{EE9D2172-6DDC-4297-BD96-C5C342FF0D5A}" destId="{ED830198-7A98-4312-8FA7-83CC79192C33}" srcOrd="0" destOrd="0" presId="urn:microsoft.com/office/officeart/2005/8/layout/vProcess5"/>
    <dgm:cxn modelId="{3B3A1E06-7213-4618-8B52-87318EE09F01}" srcId="{183E3B3E-7303-47DA-8941-6C47B3987FC0}" destId="{AE56B2DD-5016-404A-A585-A23276708E1D}" srcOrd="1" destOrd="0" parTransId="{B6C9D266-483F-4B92-9106-62377F236FA9}" sibTransId="{1B441C0C-73C9-4511-9D39-D40C7F677F11}"/>
    <dgm:cxn modelId="{C2C13A08-9167-4A73-BA4A-93B6AEE5C8FB}" srcId="{BB4471AB-5031-4575-A71A-DDB4D06F14EC}" destId="{5B2DF727-EAA0-47AB-A72B-73D50A1562EA}" srcOrd="0" destOrd="0" parTransId="{68EEE1B2-F396-4131-9756-333B8A1381E9}" sibTransId="{9C7D6FFE-1455-4EBA-ACEB-976BA61B763C}"/>
    <dgm:cxn modelId="{0ED26608-C670-4CA0-8C62-81EACDFFFA40}" srcId="{21586442-CA4A-4B0F-937F-FDDFF010D630}" destId="{04E08F7A-F8EF-4C05-A10D-24629A63F21A}" srcOrd="3" destOrd="0" parTransId="{CDC736FF-92E2-4FA4-AE72-A86CEA90FA2B}" sibTransId="{8B8E27E7-0DE0-4D13-8352-BA2F1659C346}"/>
    <dgm:cxn modelId="{CE8D730B-8C55-45FD-9CC0-299EBB11F31F}" srcId="{BB4471AB-5031-4575-A71A-DDB4D06F14EC}" destId="{9D533128-6227-46DD-9830-51BB742F3998}" srcOrd="1" destOrd="0" parTransId="{4E6700E7-8FF8-4137-97BC-7E5D8A24CB47}" sibTransId="{E4A5C82B-1629-4A6A-BEF3-6F84BF705CF8}"/>
    <dgm:cxn modelId="{6546B812-0B47-4B46-9579-4A5F97F29649}" type="presOf" srcId="{BB4471AB-5031-4575-A71A-DDB4D06F14EC}" destId="{B39EF3D2-DD06-46AC-9281-D36BB0C46CA4}" srcOrd="1" destOrd="0" presId="urn:microsoft.com/office/officeart/2005/8/layout/vProcess5"/>
    <dgm:cxn modelId="{6F0E1F13-7571-4E6A-9B58-860556F97453}" srcId="{183E3B3E-7303-47DA-8941-6C47B3987FC0}" destId="{4E91CBE3-8744-49AB-B22B-245658D8DDA0}" srcOrd="0" destOrd="0" parTransId="{3814CC2F-D2F6-4FD8-8264-DCBD3FAAB4D7}" sibTransId="{C633C84A-0E69-43B0-B670-0F2CCA6F07DB}"/>
    <dgm:cxn modelId="{2F311C17-48E2-4F04-89D3-B07F274B8758}" type="presOf" srcId="{04E08F7A-F8EF-4C05-A10D-24629A63F21A}" destId="{763A7C03-DA10-4FD2-9C2D-488ECE10B29D}" srcOrd="1" destOrd="0" presId="urn:microsoft.com/office/officeart/2005/8/layout/vProcess5"/>
    <dgm:cxn modelId="{B7A6C322-432B-469C-A444-9E5E0CA63A7D}" type="presOf" srcId="{4E91CBE3-8744-49AB-B22B-245658D8DDA0}" destId="{81EE01C4-C73E-4F02-8C59-9B323237CBD7}" srcOrd="0" destOrd="1" presId="urn:microsoft.com/office/officeart/2005/8/layout/vProcess5"/>
    <dgm:cxn modelId="{F5F4F328-C73F-4B10-BC13-9A5CBD809FDA}" type="presOf" srcId="{9D533128-6227-46DD-9830-51BB742F3998}" destId="{B39EF3D2-DD06-46AC-9281-D36BB0C46CA4}" srcOrd="1" destOrd="2" presId="urn:microsoft.com/office/officeart/2005/8/layout/vProcess5"/>
    <dgm:cxn modelId="{909A192C-E5A3-44A7-9AE5-B281F3BCF960}" type="presOf" srcId="{4E91CBE3-8744-49AB-B22B-245658D8DDA0}" destId="{17A18C90-2A87-4002-AAD9-D000394DC376}" srcOrd="1" destOrd="1" presId="urn:microsoft.com/office/officeart/2005/8/layout/vProcess5"/>
    <dgm:cxn modelId="{34D4C93C-7516-4012-A274-83EB30189187}" type="presOf" srcId="{21586442-CA4A-4B0F-937F-FDDFF010D630}" destId="{EECD2889-2DAD-4BB4-83BA-519A7E05CB63}" srcOrd="0" destOrd="0" presId="urn:microsoft.com/office/officeart/2005/8/layout/vProcess5"/>
    <dgm:cxn modelId="{6E62775E-8B42-4799-A2FE-30BBB1DF9A4F}" type="presOf" srcId="{AE56B2DD-5016-404A-A585-A23276708E1D}" destId="{81EE01C4-C73E-4F02-8C59-9B323237CBD7}" srcOrd="0" destOrd="2" presId="urn:microsoft.com/office/officeart/2005/8/layout/vProcess5"/>
    <dgm:cxn modelId="{B1B14361-2E7C-478D-83E8-E5C1755FDB58}" type="presOf" srcId="{5B2DF727-EAA0-47AB-A72B-73D50A1562EA}" destId="{EE3B6A04-C51B-418F-AA27-8F8CD2C9AEA7}" srcOrd="0" destOrd="1" presId="urn:microsoft.com/office/officeart/2005/8/layout/vProcess5"/>
    <dgm:cxn modelId="{FE871C43-EBAC-450B-9ECE-22BE59B0B769}" type="presOf" srcId="{5B2DF727-EAA0-47AB-A72B-73D50A1562EA}" destId="{B39EF3D2-DD06-46AC-9281-D36BB0C46CA4}" srcOrd="1" destOrd="1" presId="urn:microsoft.com/office/officeart/2005/8/layout/vProcess5"/>
    <dgm:cxn modelId="{62936064-CE8A-4977-AB7C-851A9839238E}" srcId="{BB4471AB-5031-4575-A71A-DDB4D06F14EC}" destId="{B0ED0843-6BC7-4E5C-A849-0AC5A339030F}" srcOrd="2" destOrd="0" parTransId="{635C4E43-C436-4BCE-95D3-F5752D86C326}" sibTransId="{C7121BB6-19A7-4335-9905-71E08B66E8B7}"/>
    <dgm:cxn modelId="{7B32CC6F-547E-446D-A576-CD0ABBE34ECB}" type="presOf" srcId="{A9AF259D-6771-45DD-BFAD-CF305158863C}" destId="{17A18C90-2A87-4002-AAD9-D000394DC376}" srcOrd="1" destOrd="3" presId="urn:microsoft.com/office/officeart/2005/8/layout/vProcess5"/>
    <dgm:cxn modelId="{1485AD52-932C-4227-9413-4192CB6C577D}" type="presOf" srcId="{27418AA3-2DAE-4726-A030-C47CA03062DB}" destId="{65724BA8-7E7F-4915-BCAF-DFD761E00C4C}" srcOrd="0" destOrd="0" presId="urn:microsoft.com/office/officeart/2005/8/layout/vProcess5"/>
    <dgm:cxn modelId="{787A8656-3BC2-42B0-98DE-7252AEF1A7B7}" srcId="{183E3B3E-7303-47DA-8941-6C47B3987FC0}" destId="{A9AF259D-6771-45DD-BFAD-CF305158863C}" srcOrd="2" destOrd="0" parTransId="{EE7FF2FC-8115-420B-A0EA-26EDE318F8D7}" sibTransId="{FBB55F37-C358-45B1-9018-675E9E3E578E}"/>
    <dgm:cxn modelId="{A64E0D79-8DF5-4EC5-B198-44B79FDCF088}" srcId="{21586442-CA4A-4B0F-937F-FDDFF010D630}" destId="{BB4471AB-5031-4575-A71A-DDB4D06F14EC}" srcOrd="1" destOrd="0" parTransId="{1B1F7C74-4A66-49E4-85E5-C0871C100EC3}" sibTransId="{EE9D2172-6DDC-4297-BD96-C5C342FF0D5A}"/>
    <dgm:cxn modelId="{C015E683-0058-4EA0-8ACF-B74DBA26057A}" type="presOf" srcId="{183E3B3E-7303-47DA-8941-6C47B3987FC0}" destId="{17A18C90-2A87-4002-AAD9-D000394DC376}" srcOrd="1" destOrd="0" presId="urn:microsoft.com/office/officeart/2005/8/layout/vProcess5"/>
    <dgm:cxn modelId="{FD2DED86-9F84-41F0-8B89-3D1615B1E034}" type="presOf" srcId="{C671E7A6-D103-441D-911D-77C4F8B6D3E2}" destId="{F8F026E0-1F35-4D89-9054-8581DE9C904F}" srcOrd="1" destOrd="0" presId="urn:microsoft.com/office/officeart/2005/8/layout/vProcess5"/>
    <dgm:cxn modelId="{1489D49D-28AC-4F53-A15D-FA2BAA48B80F}" srcId="{21586442-CA4A-4B0F-937F-FDDFF010D630}" destId="{C671E7A6-D103-441D-911D-77C4F8B6D3E2}" srcOrd="0" destOrd="0" parTransId="{38DD9F8D-55F2-4037-BE5D-38A8A0991362}" sibTransId="{27418AA3-2DAE-4726-A030-C47CA03062DB}"/>
    <dgm:cxn modelId="{EE779CA0-17F8-48E1-A714-03943B44B5B1}" type="presOf" srcId="{A9AF259D-6771-45DD-BFAD-CF305158863C}" destId="{81EE01C4-C73E-4F02-8C59-9B323237CBD7}" srcOrd="0" destOrd="3" presId="urn:microsoft.com/office/officeart/2005/8/layout/vProcess5"/>
    <dgm:cxn modelId="{4FEEBFBC-E8EE-46BB-A4B0-BAD8901445B1}" type="presOf" srcId="{183E3B3E-7303-47DA-8941-6C47B3987FC0}" destId="{81EE01C4-C73E-4F02-8C59-9B323237CBD7}" srcOrd="0" destOrd="0" presId="urn:microsoft.com/office/officeart/2005/8/layout/vProcess5"/>
    <dgm:cxn modelId="{957A62BF-B5A2-4CA7-8485-A3EA406CDC72}" type="presOf" srcId="{C671E7A6-D103-441D-911D-77C4F8B6D3E2}" destId="{6EC6C6E8-B3EC-4093-B606-21C5024C6F10}" srcOrd="0" destOrd="0" presId="urn:microsoft.com/office/officeart/2005/8/layout/vProcess5"/>
    <dgm:cxn modelId="{13744AC7-8DF5-4F3C-B05A-AE664956B885}" type="presOf" srcId="{AE56B2DD-5016-404A-A585-A23276708E1D}" destId="{17A18C90-2A87-4002-AAD9-D000394DC376}" srcOrd="1" destOrd="2" presId="urn:microsoft.com/office/officeart/2005/8/layout/vProcess5"/>
    <dgm:cxn modelId="{1562A9C7-5E96-417D-A12A-FF6A481B492A}" type="presOf" srcId="{9D533128-6227-46DD-9830-51BB742F3998}" destId="{EE3B6A04-C51B-418F-AA27-8F8CD2C9AEA7}" srcOrd="0" destOrd="2" presId="urn:microsoft.com/office/officeart/2005/8/layout/vProcess5"/>
    <dgm:cxn modelId="{20CE11D0-6EA6-435E-8ECA-4197C366DBD1}" type="presOf" srcId="{BB4471AB-5031-4575-A71A-DDB4D06F14EC}" destId="{EE3B6A04-C51B-418F-AA27-8F8CD2C9AEA7}" srcOrd="0" destOrd="0" presId="urn:microsoft.com/office/officeart/2005/8/layout/vProcess5"/>
    <dgm:cxn modelId="{7B631DD3-B50C-4E79-93B4-ABFFCEB421F6}" srcId="{21586442-CA4A-4B0F-937F-FDDFF010D630}" destId="{183E3B3E-7303-47DA-8941-6C47B3987FC0}" srcOrd="2" destOrd="0" parTransId="{0C6683F3-A496-4C45-808C-166FCA83D088}" sibTransId="{54AC9B36-BFDE-48C1-BCD9-D99D0C178C4A}"/>
    <dgm:cxn modelId="{2CD2FEDF-762C-45DB-8193-D70D2ED60094}" type="presOf" srcId="{54AC9B36-BFDE-48C1-BCD9-D99D0C178C4A}" destId="{DA289E29-D0C8-4E25-8AC2-A33D3601F416}" srcOrd="0" destOrd="0" presId="urn:microsoft.com/office/officeart/2005/8/layout/vProcess5"/>
    <dgm:cxn modelId="{D75CCAE7-2342-4415-B30B-F885AE46019E}" type="presOf" srcId="{04E08F7A-F8EF-4C05-A10D-24629A63F21A}" destId="{D70A82BD-2DAE-4403-9D3E-206CF8BAEDDB}" srcOrd="0" destOrd="0" presId="urn:microsoft.com/office/officeart/2005/8/layout/vProcess5"/>
    <dgm:cxn modelId="{569B89F7-1031-4F1E-8464-B6B5232351C0}" type="presOf" srcId="{B0ED0843-6BC7-4E5C-A849-0AC5A339030F}" destId="{EE3B6A04-C51B-418F-AA27-8F8CD2C9AEA7}" srcOrd="0" destOrd="3" presId="urn:microsoft.com/office/officeart/2005/8/layout/vProcess5"/>
    <dgm:cxn modelId="{1A23B7FE-F5C5-466C-B486-32E60695EF49}" type="presOf" srcId="{B0ED0843-6BC7-4E5C-A849-0AC5A339030F}" destId="{B39EF3D2-DD06-46AC-9281-D36BB0C46CA4}" srcOrd="1" destOrd="3" presId="urn:microsoft.com/office/officeart/2005/8/layout/vProcess5"/>
    <dgm:cxn modelId="{ECB90316-3DB5-4D40-A9BA-9F61CA38FBA3}" type="presParOf" srcId="{EECD2889-2DAD-4BB4-83BA-519A7E05CB63}" destId="{6D99E05D-D902-4089-AD59-A74D0B3F3067}" srcOrd="0" destOrd="0" presId="urn:microsoft.com/office/officeart/2005/8/layout/vProcess5"/>
    <dgm:cxn modelId="{E9F43906-9F60-4D80-B4CA-54B89330E026}" type="presParOf" srcId="{EECD2889-2DAD-4BB4-83BA-519A7E05CB63}" destId="{6EC6C6E8-B3EC-4093-B606-21C5024C6F10}" srcOrd="1" destOrd="0" presId="urn:microsoft.com/office/officeart/2005/8/layout/vProcess5"/>
    <dgm:cxn modelId="{6816CDED-B8E2-4226-AF99-13A8D43BF9DA}" type="presParOf" srcId="{EECD2889-2DAD-4BB4-83BA-519A7E05CB63}" destId="{EE3B6A04-C51B-418F-AA27-8F8CD2C9AEA7}" srcOrd="2" destOrd="0" presId="urn:microsoft.com/office/officeart/2005/8/layout/vProcess5"/>
    <dgm:cxn modelId="{1DFE99A8-2C9B-4D3F-A6D4-5020E182EB7A}" type="presParOf" srcId="{EECD2889-2DAD-4BB4-83BA-519A7E05CB63}" destId="{81EE01C4-C73E-4F02-8C59-9B323237CBD7}" srcOrd="3" destOrd="0" presId="urn:microsoft.com/office/officeart/2005/8/layout/vProcess5"/>
    <dgm:cxn modelId="{068E0B5F-B9CD-4AD4-90D3-47B09819590B}" type="presParOf" srcId="{EECD2889-2DAD-4BB4-83BA-519A7E05CB63}" destId="{D70A82BD-2DAE-4403-9D3E-206CF8BAEDDB}" srcOrd="4" destOrd="0" presId="urn:microsoft.com/office/officeart/2005/8/layout/vProcess5"/>
    <dgm:cxn modelId="{F8549A4C-A637-4BB4-B055-84FD9DAF7736}" type="presParOf" srcId="{EECD2889-2DAD-4BB4-83BA-519A7E05CB63}" destId="{65724BA8-7E7F-4915-BCAF-DFD761E00C4C}" srcOrd="5" destOrd="0" presId="urn:microsoft.com/office/officeart/2005/8/layout/vProcess5"/>
    <dgm:cxn modelId="{358A9415-3F4C-4B0F-AB05-F8E7FF70A389}" type="presParOf" srcId="{EECD2889-2DAD-4BB4-83BA-519A7E05CB63}" destId="{ED830198-7A98-4312-8FA7-83CC79192C33}" srcOrd="6" destOrd="0" presId="urn:microsoft.com/office/officeart/2005/8/layout/vProcess5"/>
    <dgm:cxn modelId="{C58BBD64-30D0-4227-87C5-55745E6A5747}" type="presParOf" srcId="{EECD2889-2DAD-4BB4-83BA-519A7E05CB63}" destId="{DA289E29-D0C8-4E25-8AC2-A33D3601F416}" srcOrd="7" destOrd="0" presId="urn:microsoft.com/office/officeart/2005/8/layout/vProcess5"/>
    <dgm:cxn modelId="{CA1037B0-BE87-418E-AA0A-219CEDA4B8FE}" type="presParOf" srcId="{EECD2889-2DAD-4BB4-83BA-519A7E05CB63}" destId="{F8F026E0-1F35-4D89-9054-8581DE9C904F}" srcOrd="8" destOrd="0" presId="urn:microsoft.com/office/officeart/2005/8/layout/vProcess5"/>
    <dgm:cxn modelId="{FF993AAB-7ABC-455B-81F8-CCE99F94CB43}" type="presParOf" srcId="{EECD2889-2DAD-4BB4-83BA-519A7E05CB63}" destId="{B39EF3D2-DD06-46AC-9281-D36BB0C46CA4}" srcOrd="9" destOrd="0" presId="urn:microsoft.com/office/officeart/2005/8/layout/vProcess5"/>
    <dgm:cxn modelId="{074C6D6E-1122-4A07-93FE-DA81B2B8D13F}" type="presParOf" srcId="{EECD2889-2DAD-4BB4-83BA-519A7E05CB63}" destId="{17A18C90-2A87-4002-AAD9-D000394DC376}" srcOrd="10" destOrd="0" presId="urn:microsoft.com/office/officeart/2005/8/layout/vProcess5"/>
    <dgm:cxn modelId="{3FA121E0-8F18-4C75-84CE-6AB35823A87C}" type="presParOf" srcId="{EECD2889-2DAD-4BB4-83BA-519A7E05CB63}" destId="{763A7C03-DA10-4FD2-9C2D-488ECE10B29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C6F54B-704A-4341-9619-286C30D33B13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04BA871A-B217-4519-8E6B-9F4A515059E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Druhy her a její uplatnění v rehabilitaci</a:t>
          </a:r>
          <a:r>
            <a:rPr lang="cs-CZ">
              <a:latin typeface="Tw Cen MT"/>
            </a:rPr>
            <a:t>:</a:t>
          </a:r>
          <a:r>
            <a:rPr lang="cs-CZ"/>
            <a:t> dětská, společenská, divadelní, psychologická, pohybová</a:t>
          </a:r>
          <a:r>
            <a:rPr lang="cs-CZ">
              <a:latin typeface="Tw Cen MT"/>
            </a:rPr>
            <a:t>...</a:t>
          </a:r>
          <a:endParaRPr lang="en-US"/>
        </a:p>
      </dgm:t>
    </dgm:pt>
    <dgm:pt modelId="{32A75488-0BB5-49B5-BC5E-D1A13408DE62}" type="parTrans" cxnId="{6BA168DD-B1BC-4315-823B-62491175E0DC}">
      <dgm:prSet/>
      <dgm:spPr/>
      <dgm:t>
        <a:bodyPr/>
        <a:lstStyle/>
        <a:p>
          <a:endParaRPr lang="en-US"/>
        </a:p>
      </dgm:t>
    </dgm:pt>
    <dgm:pt modelId="{C9A78D70-A82E-4DBF-B172-6418E567FA78}" type="sibTrans" cxnId="{6BA168DD-B1BC-4315-823B-62491175E0DC}">
      <dgm:prSet/>
      <dgm:spPr/>
      <dgm:t>
        <a:bodyPr/>
        <a:lstStyle/>
        <a:p>
          <a:endParaRPr lang="en-US"/>
        </a:p>
      </dgm:t>
    </dgm:pt>
    <dgm:pt modelId="{FAEE6BD5-30A2-459A-86B5-ECDB915205D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Funkční </a:t>
          </a:r>
          <a:r>
            <a:rPr lang="cs-CZ">
              <a:latin typeface="Tw Cen MT"/>
            </a:rPr>
            <a:t>hra: jsou</a:t>
          </a:r>
          <a:r>
            <a:rPr lang="cs-CZ"/>
            <a:t> to pohyby a spontánní procvičování pohybů,</a:t>
          </a:r>
          <a:r>
            <a:rPr lang="cs-CZ">
              <a:latin typeface="Tw Cen MT"/>
            </a:rPr>
            <a:t> </a:t>
          </a:r>
          <a:r>
            <a:rPr lang="cs-CZ"/>
            <a:t>kdy se opakovaný pohyb stává cíleným.</a:t>
          </a:r>
          <a:r>
            <a:rPr lang="cs-CZ">
              <a:latin typeface="Tw Cen MT"/>
            </a:rPr>
            <a:t> </a:t>
          </a:r>
          <a:endParaRPr lang="en-US">
            <a:latin typeface="Tw Cen MT"/>
          </a:endParaRPr>
        </a:p>
      </dgm:t>
    </dgm:pt>
    <dgm:pt modelId="{4EB0C65B-727D-41D4-A099-ECE13D72F747}" type="parTrans" cxnId="{D195386A-F517-4D71-8D12-5718B9B52D9C}">
      <dgm:prSet/>
      <dgm:spPr/>
      <dgm:t>
        <a:bodyPr/>
        <a:lstStyle/>
        <a:p>
          <a:endParaRPr lang="en-US"/>
        </a:p>
      </dgm:t>
    </dgm:pt>
    <dgm:pt modelId="{B845ACCF-D309-49C5-A7B8-BEE8D25FD242}" type="sibTrans" cxnId="{D195386A-F517-4D71-8D12-5718B9B52D9C}">
      <dgm:prSet/>
      <dgm:spPr/>
      <dgm:t>
        <a:bodyPr/>
        <a:lstStyle/>
        <a:p>
          <a:endParaRPr lang="en-US"/>
        </a:p>
      </dgm:t>
    </dgm:pt>
    <dgm:pt modelId="{BF21E906-43BD-4E98-9771-DCF1E43C4D5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Manipulační hra</a:t>
          </a:r>
          <a:r>
            <a:rPr lang="cs-CZ">
              <a:latin typeface="Tw Cen MT"/>
            </a:rPr>
            <a:t>:</a:t>
          </a:r>
          <a:r>
            <a:rPr lang="cs-CZ"/>
            <a:t> tzn. manipulace s hračkami a jinými předměty. </a:t>
          </a:r>
          <a:endParaRPr lang="en-US">
            <a:latin typeface="Tw Cen MT"/>
          </a:endParaRPr>
        </a:p>
      </dgm:t>
    </dgm:pt>
    <dgm:pt modelId="{66D876BF-49F9-4117-983E-38CB5D6805D2}" type="parTrans" cxnId="{B51227CD-6BFC-45A6-BBB9-C8C9F30C78BD}">
      <dgm:prSet/>
      <dgm:spPr/>
      <dgm:t>
        <a:bodyPr/>
        <a:lstStyle/>
        <a:p>
          <a:endParaRPr lang="en-US"/>
        </a:p>
      </dgm:t>
    </dgm:pt>
    <dgm:pt modelId="{1409EE94-E2A3-4937-B4F7-697D7FA0072F}" type="sibTrans" cxnId="{B51227CD-6BFC-45A6-BBB9-C8C9F30C78BD}">
      <dgm:prSet/>
      <dgm:spPr/>
      <dgm:t>
        <a:bodyPr/>
        <a:lstStyle/>
        <a:p>
          <a:endParaRPr lang="en-US"/>
        </a:p>
      </dgm:t>
    </dgm:pt>
    <dgm:pt modelId="{154D7BFC-87EC-4A8A-9DE9-AF7B8212352D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cs-CZ"/>
            <a:t>hra dítěte bez hračky, slouží </a:t>
          </a:r>
          <a:r>
            <a:rPr lang="cs-CZ">
              <a:highlight>
                <a:srgbClr val="FFFF00"/>
              </a:highlight>
            </a:rPr>
            <a:t>k rozvoji poznání vlastního </a:t>
          </a:r>
          <a:r>
            <a:rPr lang="cs-CZ">
              <a:highlight>
                <a:srgbClr val="FFFF00"/>
              </a:highlight>
              <a:latin typeface="Tw Cen MT"/>
            </a:rPr>
            <a:t>těla a jeho hranic</a:t>
          </a:r>
        </a:p>
      </dgm:t>
    </dgm:pt>
    <dgm:pt modelId="{5AC5D839-F9CB-4788-BB3F-6CE1BFE9E686}" type="parTrans" cxnId="{0EFF09D8-B80D-406A-8062-9BC5D75B4AA4}">
      <dgm:prSet/>
      <dgm:spPr/>
    </dgm:pt>
    <dgm:pt modelId="{2F308A9F-AB52-4C9F-B002-A292592370D8}" type="sibTrans" cxnId="{0EFF09D8-B80D-406A-8062-9BC5D75B4AA4}">
      <dgm:prSet/>
      <dgm:spPr/>
      <dgm:t>
        <a:bodyPr/>
        <a:lstStyle/>
        <a:p>
          <a:endParaRPr lang="cs-CZ"/>
        </a:p>
      </dgm:t>
    </dgm:pt>
    <dgm:pt modelId="{08EC63CE-7CFF-448E-9FA4-5727B3659D74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cs-CZ">
              <a:latin typeface="Tw Cen MT"/>
            </a:rPr>
            <a:t>postupně</a:t>
          </a:r>
          <a:r>
            <a:rPr lang="cs-CZ"/>
            <a:t> se ze spontánního nekoordinovaného pohybu stává </a:t>
          </a:r>
          <a:r>
            <a:rPr lang="cs-CZ">
              <a:highlight>
                <a:srgbClr val="FFFF00"/>
              </a:highlight>
            </a:rPr>
            <a:t>uvědomělý a </a:t>
          </a:r>
          <a:r>
            <a:rPr lang="cs-CZ">
              <a:highlight>
                <a:srgbClr val="FFFF00"/>
              </a:highlight>
              <a:latin typeface="Tw Cen MT"/>
            </a:rPr>
            <a:t>ovládaný</a:t>
          </a:r>
        </a:p>
      </dgm:t>
    </dgm:pt>
    <dgm:pt modelId="{DCD05824-3FE7-45B2-B5BD-8CAADC073DF3}" type="parTrans" cxnId="{2F39F021-ADB7-473E-8DBD-449098F456FE}">
      <dgm:prSet/>
      <dgm:spPr/>
    </dgm:pt>
    <dgm:pt modelId="{23B2207E-D1D1-4900-8973-7BF102045B6D}" type="sibTrans" cxnId="{2F39F021-ADB7-473E-8DBD-449098F456FE}">
      <dgm:prSet/>
      <dgm:spPr/>
      <dgm:t>
        <a:bodyPr/>
        <a:lstStyle/>
        <a:p>
          <a:endParaRPr lang="cs-CZ"/>
        </a:p>
      </dgm:t>
    </dgm:pt>
    <dgm:pt modelId="{9D333431-8BFD-4559-A78F-17FF587CE0AC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cs-CZ" dirty="0">
              <a:latin typeface="Tw Cen MT"/>
            </a:rPr>
            <a:t>jedná</a:t>
          </a:r>
          <a:r>
            <a:rPr lang="cs-CZ" dirty="0"/>
            <a:t> se o </a:t>
          </a:r>
          <a:r>
            <a:rPr lang="cs-CZ" dirty="0">
              <a:highlight>
                <a:srgbClr val="FFFF00"/>
              </a:highlight>
            </a:rPr>
            <a:t>hru rukama, nohama, plazení, překulování, broukání. </a:t>
          </a:r>
        </a:p>
      </dgm:t>
    </dgm:pt>
    <dgm:pt modelId="{4F61C8B7-B33C-479B-800B-F32A6A985B8C}" type="parTrans" cxnId="{72D2DD36-3E05-443E-A85E-0B43042545FB}">
      <dgm:prSet/>
      <dgm:spPr/>
    </dgm:pt>
    <dgm:pt modelId="{666A4112-BDA3-4066-B4C6-A93B90E3F6D7}" type="sibTrans" cxnId="{72D2DD36-3E05-443E-A85E-0B43042545FB}">
      <dgm:prSet/>
      <dgm:spPr/>
      <dgm:t>
        <a:bodyPr/>
        <a:lstStyle/>
        <a:p>
          <a:endParaRPr lang="cs-CZ"/>
        </a:p>
      </dgm:t>
    </dgm:pt>
    <dgm:pt modelId="{CF7D54AD-4F80-4F11-A05B-2E736CCE3BA2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cs-CZ">
              <a:latin typeface="Tw Cen MT"/>
            </a:rPr>
            <a:t>učí</a:t>
          </a:r>
          <a:r>
            <a:rPr lang="cs-CZ"/>
            <a:t> se s nimi </a:t>
          </a:r>
          <a:r>
            <a:rPr lang="cs-CZ">
              <a:highlight>
                <a:srgbClr val="FFFF00"/>
              </a:highlight>
            </a:rPr>
            <a:t>zacházet</a:t>
          </a:r>
          <a:endParaRPr lang="cs-CZ">
            <a:highlight>
              <a:srgbClr val="FFFF00"/>
            </a:highlight>
            <a:latin typeface="Tw Cen MT"/>
          </a:endParaRPr>
        </a:p>
      </dgm:t>
    </dgm:pt>
    <dgm:pt modelId="{859A000C-C359-41E3-8EBC-E9F5D727FAA6}" type="parTrans" cxnId="{E20EEA23-12B7-4F3E-B1CE-0D9592CFF84D}">
      <dgm:prSet/>
      <dgm:spPr/>
    </dgm:pt>
    <dgm:pt modelId="{B2221E00-5E77-430A-9399-781B33CB20C2}" type="sibTrans" cxnId="{E20EEA23-12B7-4F3E-B1CE-0D9592CFF84D}">
      <dgm:prSet/>
      <dgm:spPr/>
      <dgm:t>
        <a:bodyPr/>
        <a:lstStyle/>
        <a:p>
          <a:endParaRPr lang="cs-CZ"/>
        </a:p>
      </dgm:t>
    </dgm:pt>
    <dgm:pt modelId="{C6EEAC7A-6ACC-4E70-92F3-BFD01DCF1BB4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poznává jejich </a:t>
          </a:r>
          <a:r>
            <a:rPr lang="cs-CZ">
              <a:highlight>
                <a:srgbClr val="FFFF00"/>
              </a:highlight>
              <a:latin typeface="Tw Cen MT"/>
            </a:rPr>
            <a:t>vlastnosti</a:t>
          </a:r>
        </a:p>
      </dgm:t>
    </dgm:pt>
    <dgm:pt modelId="{277DF7B7-CF05-4B2B-A5BE-202624C6F851}" type="parTrans" cxnId="{2A97CBFF-A40F-4C7B-A6F8-FC39192CEA7F}">
      <dgm:prSet/>
      <dgm:spPr/>
    </dgm:pt>
    <dgm:pt modelId="{507381DF-B337-40AF-AE25-86CF613845D7}" type="sibTrans" cxnId="{2A97CBFF-A40F-4C7B-A6F8-FC39192CEA7F}">
      <dgm:prSet/>
      <dgm:spPr/>
      <dgm:t>
        <a:bodyPr/>
        <a:lstStyle/>
        <a:p>
          <a:endParaRPr lang="cs-CZ"/>
        </a:p>
      </dgm:t>
    </dgm:pt>
    <dgm:pt modelId="{B1700C8E-7647-4076-8474-4C95BB7BA76A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cs-CZ" dirty="0">
              <a:highlight>
                <a:srgbClr val="FFFF00"/>
              </a:highlight>
              <a:latin typeface="Tw Cen MT"/>
            </a:rPr>
            <a:t>využívá</a:t>
          </a:r>
          <a:r>
            <a:rPr lang="cs-CZ" dirty="0">
              <a:highlight>
                <a:srgbClr val="FFFF00"/>
              </a:highlight>
            </a:rPr>
            <a:t> hmat, sluch, zrak</a:t>
          </a:r>
        </a:p>
      </dgm:t>
    </dgm:pt>
    <dgm:pt modelId="{F4675BB1-CD42-45B9-BC7D-66383565A872}" type="parTrans" cxnId="{0F0F5C09-5764-4178-928F-DC413C5E1C6E}">
      <dgm:prSet/>
      <dgm:spPr/>
    </dgm:pt>
    <dgm:pt modelId="{0C549CE1-EF3F-41B3-9700-1412119D66BC}" type="sibTrans" cxnId="{0F0F5C09-5764-4178-928F-DC413C5E1C6E}">
      <dgm:prSet/>
      <dgm:spPr/>
      <dgm:t>
        <a:bodyPr/>
        <a:lstStyle/>
        <a:p>
          <a:endParaRPr lang="cs-CZ"/>
        </a:p>
      </dgm:t>
    </dgm:pt>
    <dgm:pt modelId="{2BEDDB54-3B1C-4217-A746-2B95CF4C3A6C}" type="pres">
      <dgm:prSet presAssocID="{67C6F54B-704A-4341-9619-286C30D33B13}" presName="root" presStyleCnt="0">
        <dgm:presLayoutVars>
          <dgm:dir/>
          <dgm:resizeHandles val="exact"/>
        </dgm:presLayoutVars>
      </dgm:prSet>
      <dgm:spPr/>
    </dgm:pt>
    <dgm:pt modelId="{82C5184C-8A3E-4CDE-91F5-AAB3DC256197}" type="pres">
      <dgm:prSet presAssocID="{04BA871A-B217-4519-8E6B-9F4A515059EB}" presName="compNode" presStyleCnt="0"/>
      <dgm:spPr/>
    </dgm:pt>
    <dgm:pt modelId="{477AA4A0-825F-4D90-82D6-AE7560C932CD}" type="pres">
      <dgm:prSet presAssocID="{04BA871A-B217-4519-8E6B-9F4A515059E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m reel"/>
        </a:ext>
      </dgm:extLst>
    </dgm:pt>
    <dgm:pt modelId="{A344ACDD-84E3-44FC-A68A-E99264A9EE47}" type="pres">
      <dgm:prSet presAssocID="{04BA871A-B217-4519-8E6B-9F4A515059EB}" presName="iconSpace" presStyleCnt="0"/>
      <dgm:spPr/>
    </dgm:pt>
    <dgm:pt modelId="{E602CBDF-9CB4-4F07-864F-18A23B2C6A6E}" type="pres">
      <dgm:prSet presAssocID="{04BA871A-B217-4519-8E6B-9F4A515059EB}" presName="parTx" presStyleLbl="revTx" presStyleIdx="0" presStyleCnt="6">
        <dgm:presLayoutVars>
          <dgm:chMax val="0"/>
          <dgm:chPref val="0"/>
        </dgm:presLayoutVars>
      </dgm:prSet>
      <dgm:spPr/>
    </dgm:pt>
    <dgm:pt modelId="{087E5B0C-94FC-4032-B717-4E54719F2A3C}" type="pres">
      <dgm:prSet presAssocID="{04BA871A-B217-4519-8E6B-9F4A515059EB}" presName="txSpace" presStyleCnt="0"/>
      <dgm:spPr/>
    </dgm:pt>
    <dgm:pt modelId="{F6B9429F-DA36-4DC9-B544-C34EF874BA55}" type="pres">
      <dgm:prSet presAssocID="{04BA871A-B217-4519-8E6B-9F4A515059EB}" presName="desTx" presStyleLbl="revTx" presStyleIdx="1" presStyleCnt="6">
        <dgm:presLayoutVars/>
      </dgm:prSet>
      <dgm:spPr/>
    </dgm:pt>
    <dgm:pt modelId="{B811EA5B-61AC-4C11-A3A1-1AA2207CF599}" type="pres">
      <dgm:prSet presAssocID="{C9A78D70-A82E-4DBF-B172-6418E567FA78}" presName="sibTrans" presStyleCnt="0"/>
      <dgm:spPr/>
    </dgm:pt>
    <dgm:pt modelId="{75B2151D-59F7-41B5-88D7-EB2168EC26E6}" type="pres">
      <dgm:prSet presAssocID="{FAEE6BD5-30A2-459A-86B5-ECDB915205DE}" presName="compNode" presStyleCnt="0"/>
      <dgm:spPr/>
    </dgm:pt>
    <dgm:pt modelId="{3DC7777C-F59A-4232-9CF8-D211BDCC3311}" type="pres">
      <dgm:prSet presAssocID="{FAEE6BD5-30A2-459A-86B5-ECDB915205D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ce Steps"/>
        </a:ext>
      </dgm:extLst>
    </dgm:pt>
    <dgm:pt modelId="{84A2AEDD-478C-4276-960B-2667E55DB740}" type="pres">
      <dgm:prSet presAssocID="{FAEE6BD5-30A2-459A-86B5-ECDB915205DE}" presName="iconSpace" presStyleCnt="0"/>
      <dgm:spPr/>
    </dgm:pt>
    <dgm:pt modelId="{8E790ECC-84E3-4B3F-875A-5DE472509C36}" type="pres">
      <dgm:prSet presAssocID="{FAEE6BD5-30A2-459A-86B5-ECDB915205DE}" presName="parTx" presStyleLbl="revTx" presStyleIdx="2" presStyleCnt="6">
        <dgm:presLayoutVars>
          <dgm:chMax val="0"/>
          <dgm:chPref val="0"/>
        </dgm:presLayoutVars>
      </dgm:prSet>
      <dgm:spPr/>
    </dgm:pt>
    <dgm:pt modelId="{C4B32A5B-3A9E-412D-90B5-FAD13584EB3A}" type="pres">
      <dgm:prSet presAssocID="{FAEE6BD5-30A2-459A-86B5-ECDB915205DE}" presName="txSpace" presStyleCnt="0"/>
      <dgm:spPr/>
    </dgm:pt>
    <dgm:pt modelId="{23630050-802C-4A6F-8414-645C991D035F}" type="pres">
      <dgm:prSet presAssocID="{FAEE6BD5-30A2-459A-86B5-ECDB915205DE}" presName="desTx" presStyleLbl="revTx" presStyleIdx="3" presStyleCnt="6">
        <dgm:presLayoutVars/>
      </dgm:prSet>
      <dgm:spPr/>
    </dgm:pt>
    <dgm:pt modelId="{9DA94DE1-9EC0-4A88-9B36-E2618D13631F}" type="pres">
      <dgm:prSet presAssocID="{B845ACCF-D309-49C5-A7B8-BEE8D25FD242}" presName="sibTrans" presStyleCnt="0"/>
      <dgm:spPr/>
    </dgm:pt>
    <dgm:pt modelId="{52A23FD8-2AA5-4917-9E2B-A84191B3240A}" type="pres">
      <dgm:prSet presAssocID="{BF21E906-43BD-4E98-9771-DCF1E43C4D55}" presName="compNode" presStyleCnt="0"/>
      <dgm:spPr/>
    </dgm:pt>
    <dgm:pt modelId="{7E50AED0-DB24-42AE-91CF-3E514AD3F81F}" type="pres">
      <dgm:prSet presAssocID="{BF21E906-43BD-4E98-9771-DCF1E43C4D5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me controller"/>
        </a:ext>
      </dgm:extLst>
    </dgm:pt>
    <dgm:pt modelId="{BAC3B0B0-44F2-4958-BD95-7AF0B8276E84}" type="pres">
      <dgm:prSet presAssocID="{BF21E906-43BD-4E98-9771-DCF1E43C4D55}" presName="iconSpace" presStyleCnt="0"/>
      <dgm:spPr/>
    </dgm:pt>
    <dgm:pt modelId="{24985441-7A9D-4398-818B-E85872851463}" type="pres">
      <dgm:prSet presAssocID="{BF21E906-43BD-4E98-9771-DCF1E43C4D55}" presName="parTx" presStyleLbl="revTx" presStyleIdx="4" presStyleCnt="6">
        <dgm:presLayoutVars>
          <dgm:chMax val="0"/>
          <dgm:chPref val="0"/>
        </dgm:presLayoutVars>
      </dgm:prSet>
      <dgm:spPr/>
    </dgm:pt>
    <dgm:pt modelId="{D6049F60-E954-4004-8234-22649C68E689}" type="pres">
      <dgm:prSet presAssocID="{BF21E906-43BD-4E98-9771-DCF1E43C4D55}" presName="txSpace" presStyleCnt="0"/>
      <dgm:spPr/>
    </dgm:pt>
    <dgm:pt modelId="{8FB35997-1038-452F-A0B2-AD34ACE8ECEE}" type="pres">
      <dgm:prSet presAssocID="{BF21E906-43BD-4E98-9771-DCF1E43C4D55}" presName="desTx" presStyleLbl="revTx" presStyleIdx="5" presStyleCnt="6">
        <dgm:presLayoutVars/>
      </dgm:prSet>
      <dgm:spPr/>
    </dgm:pt>
  </dgm:ptLst>
  <dgm:cxnLst>
    <dgm:cxn modelId="{C1A28E06-1ECF-41C0-B047-D1C51B40091E}" type="presOf" srcId="{9D333431-8BFD-4559-A78F-17FF587CE0AC}" destId="{23630050-802C-4A6F-8414-645C991D035F}" srcOrd="0" destOrd="2" presId="urn:microsoft.com/office/officeart/2018/2/layout/IconLabelDescriptionList"/>
    <dgm:cxn modelId="{0F0F5C09-5764-4178-928F-DC413C5E1C6E}" srcId="{BF21E906-43BD-4E98-9771-DCF1E43C4D55}" destId="{B1700C8E-7647-4076-8474-4C95BB7BA76A}" srcOrd="2" destOrd="0" parTransId="{F4675BB1-CD42-45B9-BC7D-66383565A872}" sibTransId="{0C549CE1-EF3F-41B3-9700-1412119D66BC}"/>
    <dgm:cxn modelId="{9D5ED81C-EAB6-41FF-9C29-AFFDB8DCF3B5}" type="presOf" srcId="{FAEE6BD5-30A2-459A-86B5-ECDB915205DE}" destId="{8E790ECC-84E3-4B3F-875A-5DE472509C36}" srcOrd="0" destOrd="0" presId="urn:microsoft.com/office/officeart/2018/2/layout/IconLabelDescriptionList"/>
    <dgm:cxn modelId="{2F39F021-ADB7-473E-8DBD-449098F456FE}" srcId="{FAEE6BD5-30A2-459A-86B5-ECDB915205DE}" destId="{08EC63CE-7CFF-448E-9FA4-5727B3659D74}" srcOrd="1" destOrd="0" parTransId="{DCD05824-3FE7-45B2-B5BD-8CAADC073DF3}" sibTransId="{23B2207E-D1D1-4900-8973-7BF102045B6D}"/>
    <dgm:cxn modelId="{E20EEA23-12B7-4F3E-B1CE-0D9592CFF84D}" srcId="{BF21E906-43BD-4E98-9771-DCF1E43C4D55}" destId="{CF7D54AD-4F80-4F11-A05B-2E736CCE3BA2}" srcOrd="0" destOrd="0" parTransId="{859A000C-C359-41E3-8EBC-E9F5D727FAA6}" sibTransId="{B2221E00-5E77-430A-9399-781B33CB20C2}"/>
    <dgm:cxn modelId="{72D2DD36-3E05-443E-A85E-0B43042545FB}" srcId="{FAEE6BD5-30A2-459A-86B5-ECDB915205DE}" destId="{9D333431-8BFD-4559-A78F-17FF587CE0AC}" srcOrd="2" destOrd="0" parTransId="{4F61C8B7-B33C-479B-800B-F32A6A985B8C}" sibTransId="{666A4112-BDA3-4066-B4C6-A93B90E3F6D7}"/>
    <dgm:cxn modelId="{70EA6A63-B702-468D-A8DB-F35CB8B66AD6}" type="presOf" srcId="{C6EEAC7A-6ACC-4E70-92F3-BFD01DCF1BB4}" destId="{8FB35997-1038-452F-A0B2-AD34ACE8ECEE}" srcOrd="0" destOrd="1" presId="urn:microsoft.com/office/officeart/2018/2/layout/IconLabelDescriptionList"/>
    <dgm:cxn modelId="{D195386A-F517-4D71-8D12-5718B9B52D9C}" srcId="{67C6F54B-704A-4341-9619-286C30D33B13}" destId="{FAEE6BD5-30A2-459A-86B5-ECDB915205DE}" srcOrd="1" destOrd="0" parTransId="{4EB0C65B-727D-41D4-A099-ECE13D72F747}" sibTransId="{B845ACCF-D309-49C5-A7B8-BEE8D25FD242}"/>
    <dgm:cxn modelId="{DE134D56-EA6C-420A-921B-180DCCFF9D9F}" type="presOf" srcId="{CF7D54AD-4F80-4F11-A05B-2E736CCE3BA2}" destId="{8FB35997-1038-452F-A0B2-AD34ACE8ECEE}" srcOrd="0" destOrd="0" presId="urn:microsoft.com/office/officeart/2018/2/layout/IconLabelDescriptionList"/>
    <dgm:cxn modelId="{0BB76B8F-6018-4244-B572-2D79AD2C91A4}" type="presOf" srcId="{67C6F54B-704A-4341-9619-286C30D33B13}" destId="{2BEDDB54-3B1C-4217-A746-2B95CF4C3A6C}" srcOrd="0" destOrd="0" presId="urn:microsoft.com/office/officeart/2018/2/layout/IconLabelDescriptionList"/>
    <dgm:cxn modelId="{AB80D89C-3FF1-42C6-B913-B203DC65791E}" type="presOf" srcId="{BF21E906-43BD-4E98-9771-DCF1E43C4D55}" destId="{24985441-7A9D-4398-818B-E85872851463}" srcOrd="0" destOrd="0" presId="urn:microsoft.com/office/officeart/2018/2/layout/IconLabelDescriptionList"/>
    <dgm:cxn modelId="{839510B0-79E0-4C08-8B70-146D8EF25CD6}" type="presOf" srcId="{B1700C8E-7647-4076-8474-4C95BB7BA76A}" destId="{8FB35997-1038-452F-A0B2-AD34ACE8ECEE}" srcOrd="0" destOrd="2" presId="urn:microsoft.com/office/officeart/2018/2/layout/IconLabelDescriptionList"/>
    <dgm:cxn modelId="{B51227CD-6BFC-45A6-BBB9-C8C9F30C78BD}" srcId="{67C6F54B-704A-4341-9619-286C30D33B13}" destId="{BF21E906-43BD-4E98-9771-DCF1E43C4D55}" srcOrd="2" destOrd="0" parTransId="{66D876BF-49F9-4117-983E-38CB5D6805D2}" sibTransId="{1409EE94-E2A3-4937-B4F7-697D7FA0072F}"/>
    <dgm:cxn modelId="{FF0A9CD2-DC07-44E9-869B-301FC6A3721F}" type="presOf" srcId="{154D7BFC-87EC-4A8A-9DE9-AF7B8212352D}" destId="{23630050-802C-4A6F-8414-645C991D035F}" srcOrd="0" destOrd="0" presId="urn:microsoft.com/office/officeart/2018/2/layout/IconLabelDescriptionList"/>
    <dgm:cxn modelId="{890702D8-9CD2-48D5-8F25-F368995A5EE3}" type="presOf" srcId="{04BA871A-B217-4519-8E6B-9F4A515059EB}" destId="{E602CBDF-9CB4-4F07-864F-18A23B2C6A6E}" srcOrd="0" destOrd="0" presId="urn:microsoft.com/office/officeart/2018/2/layout/IconLabelDescriptionList"/>
    <dgm:cxn modelId="{0EFF09D8-B80D-406A-8062-9BC5D75B4AA4}" srcId="{FAEE6BD5-30A2-459A-86B5-ECDB915205DE}" destId="{154D7BFC-87EC-4A8A-9DE9-AF7B8212352D}" srcOrd="0" destOrd="0" parTransId="{5AC5D839-F9CB-4788-BB3F-6CE1BFE9E686}" sibTransId="{2F308A9F-AB52-4C9F-B002-A292592370D8}"/>
    <dgm:cxn modelId="{6BA168DD-B1BC-4315-823B-62491175E0DC}" srcId="{67C6F54B-704A-4341-9619-286C30D33B13}" destId="{04BA871A-B217-4519-8E6B-9F4A515059EB}" srcOrd="0" destOrd="0" parTransId="{32A75488-0BB5-49B5-BC5E-D1A13408DE62}" sibTransId="{C9A78D70-A82E-4DBF-B172-6418E567FA78}"/>
    <dgm:cxn modelId="{F9A087DF-AA07-4670-92C0-3610B0B348B6}" type="presOf" srcId="{08EC63CE-7CFF-448E-9FA4-5727B3659D74}" destId="{23630050-802C-4A6F-8414-645C991D035F}" srcOrd="0" destOrd="1" presId="urn:microsoft.com/office/officeart/2018/2/layout/IconLabelDescriptionList"/>
    <dgm:cxn modelId="{2A97CBFF-A40F-4C7B-A6F8-FC39192CEA7F}" srcId="{BF21E906-43BD-4E98-9771-DCF1E43C4D55}" destId="{C6EEAC7A-6ACC-4E70-92F3-BFD01DCF1BB4}" srcOrd="1" destOrd="0" parTransId="{277DF7B7-CF05-4B2B-A5BE-202624C6F851}" sibTransId="{507381DF-B337-40AF-AE25-86CF613845D7}"/>
    <dgm:cxn modelId="{4F175260-7703-48AA-8ABA-F99309CFA866}" type="presParOf" srcId="{2BEDDB54-3B1C-4217-A746-2B95CF4C3A6C}" destId="{82C5184C-8A3E-4CDE-91F5-AAB3DC256197}" srcOrd="0" destOrd="0" presId="urn:microsoft.com/office/officeart/2018/2/layout/IconLabelDescriptionList"/>
    <dgm:cxn modelId="{C3BE9840-87BB-4BF5-B3A7-BF85156F2008}" type="presParOf" srcId="{82C5184C-8A3E-4CDE-91F5-AAB3DC256197}" destId="{477AA4A0-825F-4D90-82D6-AE7560C932CD}" srcOrd="0" destOrd="0" presId="urn:microsoft.com/office/officeart/2018/2/layout/IconLabelDescriptionList"/>
    <dgm:cxn modelId="{CAF813F3-576C-4590-ACCB-8A8BDE93BF2E}" type="presParOf" srcId="{82C5184C-8A3E-4CDE-91F5-AAB3DC256197}" destId="{A344ACDD-84E3-44FC-A68A-E99264A9EE47}" srcOrd="1" destOrd="0" presId="urn:microsoft.com/office/officeart/2018/2/layout/IconLabelDescriptionList"/>
    <dgm:cxn modelId="{58BEB292-9890-49D0-B7DF-BF233BE5E797}" type="presParOf" srcId="{82C5184C-8A3E-4CDE-91F5-AAB3DC256197}" destId="{E602CBDF-9CB4-4F07-864F-18A23B2C6A6E}" srcOrd="2" destOrd="0" presId="urn:microsoft.com/office/officeart/2018/2/layout/IconLabelDescriptionList"/>
    <dgm:cxn modelId="{D52161CB-493E-4AF1-8F9D-056C8AE9E413}" type="presParOf" srcId="{82C5184C-8A3E-4CDE-91F5-AAB3DC256197}" destId="{087E5B0C-94FC-4032-B717-4E54719F2A3C}" srcOrd="3" destOrd="0" presId="urn:microsoft.com/office/officeart/2018/2/layout/IconLabelDescriptionList"/>
    <dgm:cxn modelId="{29298AB5-20A9-41CD-B625-24EDC6726964}" type="presParOf" srcId="{82C5184C-8A3E-4CDE-91F5-AAB3DC256197}" destId="{F6B9429F-DA36-4DC9-B544-C34EF874BA55}" srcOrd="4" destOrd="0" presId="urn:microsoft.com/office/officeart/2018/2/layout/IconLabelDescriptionList"/>
    <dgm:cxn modelId="{A9E74E85-64AD-4AC8-96D4-DE019DD2525D}" type="presParOf" srcId="{2BEDDB54-3B1C-4217-A746-2B95CF4C3A6C}" destId="{B811EA5B-61AC-4C11-A3A1-1AA2207CF599}" srcOrd="1" destOrd="0" presId="urn:microsoft.com/office/officeart/2018/2/layout/IconLabelDescriptionList"/>
    <dgm:cxn modelId="{131F60BC-7A99-47CA-B072-26F8D0B1BEDE}" type="presParOf" srcId="{2BEDDB54-3B1C-4217-A746-2B95CF4C3A6C}" destId="{75B2151D-59F7-41B5-88D7-EB2168EC26E6}" srcOrd="2" destOrd="0" presId="urn:microsoft.com/office/officeart/2018/2/layout/IconLabelDescriptionList"/>
    <dgm:cxn modelId="{27494C51-BEB5-4F86-87B8-8CD16FAF2F19}" type="presParOf" srcId="{75B2151D-59F7-41B5-88D7-EB2168EC26E6}" destId="{3DC7777C-F59A-4232-9CF8-D211BDCC3311}" srcOrd="0" destOrd="0" presId="urn:microsoft.com/office/officeart/2018/2/layout/IconLabelDescriptionList"/>
    <dgm:cxn modelId="{D9457122-7ADB-4200-96D1-E8099A79BB27}" type="presParOf" srcId="{75B2151D-59F7-41B5-88D7-EB2168EC26E6}" destId="{84A2AEDD-478C-4276-960B-2667E55DB740}" srcOrd="1" destOrd="0" presId="urn:microsoft.com/office/officeart/2018/2/layout/IconLabelDescriptionList"/>
    <dgm:cxn modelId="{D8AED99B-8398-4302-8A79-8293BD238C4E}" type="presParOf" srcId="{75B2151D-59F7-41B5-88D7-EB2168EC26E6}" destId="{8E790ECC-84E3-4B3F-875A-5DE472509C36}" srcOrd="2" destOrd="0" presId="urn:microsoft.com/office/officeart/2018/2/layout/IconLabelDescriptionList"/>
    <dgm:cxn modelId="{A32B33FA-D194-4325-BB30-3E4C0C787BC7}" type="presParOf" srcId="{75B2151D-59F7-41B5-88D7-EB2168EC26E6}" destId="{C4B32A5B-3A9E-412D-90B5-FAD13584EB3A}" srcOrd="3" destOrd="0" presId="urn:microsoft.com/office/officeart/2018/2/layout/IconLabelDescriptionList"/>
    <dgm:cxn modelId="{2F0610CE-1FA0-4E47-983C-2A29FBABC563}" type="presParOf" srcId="{75B2151D-59F7-41B5-88D7-EB2168EC26E6}" destId="{23630050-802C-4A6F-8414-645C991D035F}" srcOrd="4" destOrd="0" presId="urn:microsoft.com/office/officeart/2018/2/layout/IconLabelDescriptionList"/>
    <dgm:cxn modelId="{6FCB6E97-D91E-47CB-9D06-BAA5073EE60E}" type="presParOf" srcId="{2BEDDB54-3B1C-4217-A746-2B95CF4C3A6C}" destId="{9DA94DE1-9EC0-4A88-9B36-E2618D13631F}" srcOrd="3" destOrd="0" presId="urn:microsoft.com/office/officeart/2018/2/layout/IconLabelDescriptionList"/>
    <dgm:cxn modelId="{2216128F-D18B-4DF1-A8D8-08A7EFBAB917}" type="presParOf" srcId="{2BEDDB54-3B1C-4217-A746-2B95CF4C3A6C}" destId="{52A23FD8-2AA5-4917-9E2B-A84191B3240A}" srcOrd="4" destOrd="0" presId="urn:microsoft.com/office/officeart/2018/2/layout/IconLabelDescriptionList"/>
    <dgm:cxn modelId="{2C1BC24E-EB45-44FE-9834-52C656C1D04D}" type="presParOf" srcId="{52A23FD8-2AA5-4917-9E2B-A84191B3240A}" destId="{7E50AED0-DB24-42AE-91CF-3E514AD3F81F}" srcOrd="0" destOrd="0" presId="urn:microsoft.com/office/officeart/2018/2/layout/IconLabelDescriptionList"/>
    <dgm:cxn modelId="{E84B7483-1C69-44D8-93B4-FD0D19F70FAD}" type="presParOf" srcId="{52A23FD8-2AA5-4917-9E2B-A84191B3240A}" destId="{BAC3B0B0-44F2-4958-BD95-7AF0B8276E84}" srcOrd="1" destOrd="0" presId="urn:microsoft.com/office/officeart/2018/2/layout/IconLabelDescriptionList"/>
    <dgm:cxn modelId="{5DEE6BB6-8C7A-4372-9F10-CD1A66026137}" type="presParOf" srcId="{52A23FD8-2AA5-4917-9E2B-A84191B3240A}" destId="{24985441-7A9D-4398-818B-E85872851463}" srcOrd="2" destOrd="0" presId="urn:microsoft.com/office/officeart/2018/2/layout/IconLabelDescriptionList"/>
    <dgm:cxn modelId="{BEDE356E-CCC4-4D68-84D3-FC3268191C65}" type="presParOf" srcId="{52A23FD8-2AA5-4917-9E2B-A84191B3240A}" destId="{D6049F60-E954-4004-8234-22649C68E689}" srcOrd="3" destOrd="0" presId="urn:microsoft.com/office/officeart/2018/2/layout/IconLabelDescriptionList"/>
    <dgm:cxn modelId="{A6716096-1378-4952-B884-E2EE3F943515}" type="presParOf" srcId="{52A23FD8-2AA5-4917-9E2B-A84191B3240A}" destId="{8FB35997-1038-452F-A0B2-AD34ACE8ECEE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C6F54B-704A-4341-9619-286C30D33B13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8A5CBA2-1834-4E43-8E2D-BD717D1D147A}">
      <dgm:prSet phldr="0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b="1"/>
            <a:t>Napodobovací hry:</a:t>
          </a:r>
          <a:r>
            <a:rPr lang="cs-CZ" b="0"/>
            <a:t> od konce kojeneckého věku. Dítě napodobuje</a:t>
          </a:r>
          <a:r>
            <a:rPr lang="cs-CZ" b="0">
              <a:latin typeface="Tw Cen MT"/>
            </a:rPr>
            <a:t>:</a:t>
          </a:r>
          <a:r>
            <a:rPr lang="cs-CZ" b="0"/>
            <a:t> </a:t>
          </a:r>
          <a:endParaRPr lang="cs-CZ" b="0">
            <a:latin typeface="Tw Cen MT"/>
          </a:endParaRPr>
        </a:p>
      </dgm:t>
    </dgm:pt>
    <dgm:pt modelId="{8EB21C8B-873E-409C-88EB-78648F0AA8A2}" type="parTrans" cxnId="{D52720CD-CC09-4666-AF95-7BA3FDABAE2A}">
      <dgm:prSet/>
      <dgm:spPr/>
    </dgm:pt>
    <dgm:pt modelId="{EC5E22E0-0B46-4AA8-92D1-C7256405FE85}" type="sibTrans" cxnId="{D52720CD-CC09-4666-AF95-7BA3FDABAE2A}">
      <dgm:prSet/>
      <dgm:spPr/>
    </dgm:pt>
    <dgm:pt modelId="{3F87F7EA-0010-4196-B92A-F2E1A2AD769B}">
      <dgm:prSet phldr="0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b="1"/>
            <a:t>Úlohové hry:</a:t>
          </a:r>
          <a:r>
            <a:rPr lang="cs-CZ" b="0"/>
            <a:t> hry na něco, od staršího batolecího věku. Hry začínají </a:t>
          </a:r>
          <a:r>
            <a:rPr lang="cs-CZ" b="0">
              <a:latin typeface="Tw Cen MT"/>
            </a:rPr>
            <a:t>být:</a:t>
          </a:r>
        </a:p>
      </dgm:t>
    </dgm:pt>
    <dgm:pt modelId="{32A82E16-0346-4796-B7EC-54654D666267}" type="parTrans" cxnId="{8AE94D6B-D83E-4B4A-BF88-D81DCA3BA194}">
      <dgm:prSet/>
      <dgm:spPr/>
    </dgm:pt>
    <dgm:pt modelId="{ADDBEC91-A4E0-4041-96EC-A1C8DA30F527}" type="sibTrans" cxnId="{8AE94D6B-D83E-4B4A-BF88-D81DCA3BA194}">
      <dgm:prSet/>
      <dgm:spPr/>
    </dgm:pt>
    <dgm:pt modelId="{1ACAA068-4BAD-4D32-95B9-CAF2299306D2}">
      <dgm:prSet phldr="0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b="1"/>
            <a:t>Konstrukční </a:t>
          </a:r>
          <a:r>
            <a:rPr lang="cs-CZ" b="1">
              <a:latin typeface="Tw Cen MT"/>
            </a:rPr>
            <a:t>hry: </a:t>
          </a:r>
          <a:r>
            <a:rPr lang="cs-CZ" b="0">
              <a:latin typeface="Tw Cen MT"/>
            </a:rPr>
            <a:t>již</a:t>
          </a:r>
          <a:r>
            <a:rPr lang="cs-CZ" b="0"/>
            <a:t> od batolecího věku</a:t>
          </a:r>
          <a:endParaRPr lang="cs-CZ" b="0">
            <a:latin typeface="Tw Cen MT"/>
          </a:endParaRPr>
        </a:p>
      </dgm:t>
    </dgm:pt>
    <dgm:pt modelId="{46EE99F4-6A13-4A35-BDF9-8184A39A6694}" type="parTrans" cxnId="{7C9CB325-CCB0-431C-ACBD-0BBC56836B67}">
      <dgm:prSet/>
      <dgm:spPr/>
    </dgm:pt>
    <dgm:pt modelId="{15D2BC70-47A9-43BF-A649-0E94F158E135}" type="sibTrans" cxnId="{7C9CB325-CCB0-431C-ACBD-0BBC56836B67}">
      <dgm:prSet/>
      <dgm:spPr/>
    </dgm:pt>
    <dgm:pt modelId="{802E5FE5-462E-42C1-9BB4-74E8C20E2D1C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cs-CZ" b="1">
              <a:latin typeface="Tw Cen MT"/>
            </a:rPr>
            <a:t>pohyby</a:t>
          </a:r>
          <a:r>
            <a:rPr lang="cs-CZ" b="1"/>
            <a:t> (paci paci, jak jsi veliký, apod</a:t>
          </a:r>
          <a:r>
            <a:rPr lang="cs-CZ" b="1">
              <a:latin typeface="Tw Cen MT"/>
            </a:rPr>
            <a:t>.)</a:t>
          </a:r>
        </a:p>
      </dgm:t>
    </dgm:pt>
    <dgm:pt modelId="{34652530-3F32-47E4-AFE9-E44E59CA7C66}" type="parTrans" cxnId="{71420BE3-67A0-4273-976C-5DBB65753282}">
      <dgm:prSet/>
      <dgm:spPr/>
    </dgm:pt>
    <dgm:pt modelId="{260F84B3-D97F-4B47-B158-4A7047056B83}" type="sibTrans" cxnId="{71420BE3-67A0-4273-976C-5DBB65753282}">
      <dgm:prSet/>
      <dgm:spPr/>
    </dgm:pt>
    <dgm:pt modelId="{293D9C8C-8814-4D7E-83E5-5A3DD7FADBE7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cs-CZ" b="1">
              <a:latin typeface="Tw Cen MT"/>
            </a:rPr>
            <a:t>mimiku</a:t>
          </a:r>
        </a:p>
      </dgm:t>
    </dgm:pt>
    <dgm:pt modelId="{D585A2A6-0839-4646-982C-58FB0BA814C4}" type="parTrans" cxnId="{F2B5329E-D19A-4F5A-B838-D250F81D0BB9}">
      <dgm:prSet/>
      <dgm:spPr/>
    </dgm:pt>
    <dgm:pt modelId="{A04D8355-DE4A-422F-9D21-2C4DD7E5C1D0}" type="sibTrans" cxnId="{F2B5329E-D19A-4F5A-B838-D250F81D0BB9}">
      <dgm:prSet/>
      <dgm:spPr/>
    </dgm:pt>
    <dgm:pt modelId="{C0D769E1-BD88-40B8-86E3-C520F4A48653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zvuky (zvířat – haf, motorů – brrm</a:t>
          </a:r>
          <a:r>
            <a:rPr lang="cs-CZ" b="1">
              <a:latin typeface="Tw Cen MT"/>
            </a:rPr>
            <a:t>)</a:t>
          </a:r>
        </a:p>
      </dgm:t>
    </dgm:pt>
    <dgm:pt modelId="{95749D36-4580-43C9-B73A-DFA044E52BC8}" type="parTrans" cxnId="{667F5CA2-B414-4212-BA6D-E8565BFD0401}">
      <dgm:prSet/>
      <dgm:spPr/>
    </dgm:pt>
    <dgm:pt modelId="{4D2C8DAE-FF0C-462E-A3EB-6E8F746027E7}" type="sibTrans" cxnId="{667F5CA2-B414-4212-BA6D-E8565BFD0401}">
      <dgm:prSet/>
      <dgm:spPr/>
    </dgm:pt>
    <dgm:pt modelId="{6CDFD59F-1316-466E-AD7E-3B02EC9FD111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pomáhají při zdokonalování a rozvíjení řeči.</a:t>
          </a:r>
        </a:p>
      </dgm:t>
    </dgm:pt>
    <dgm:pt modelId="{DB12F80D-6D3B-49C5-9EBC-F119F86C5F67}" type="parTrans" cxnId="{D22FE10E-C1A1-423E-80FB-73B500277DFE}">
      <dgm:prSet/>
      <dgm:spPr/>
    </dgm:pt>
    <dgm:pt modelId="{01908DCA-7A97-4ABB-BF5B-BA858AFE3AD0}" type="sibTrans" cxnId="{D22FE10E-C1A1-423E-80FB-73B500277DFE}">
      <dgm:prSet/>
      <dgm:spPr/>
    </dgm:pt>
    <dgm:pt modelId="{A1B98F97-8FC9-47E4-BF38-C80C72689EAA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cs-CZ" b="1">
              <a:latin typeface="Tw Cen MT"/>
            </a:rPr>
            <a:t>procvičují</a:t>
          </a:r>
          <a:r>
            <a:rPr lang="cs-CZ" b="1"/>
            <a:t> pohybové i psychické </a:t>
          </a:r>
          <a:r>
            <a:rPr lang="cs-CZ" b="1">
              <a:latin typeface="Tw Cen MT"/>
            </a:rPr>
            <a:t>funkce</a:t>
          </a:r>
        </a:p>
      </dgm:t>
    </dgm:pt>
    <dgm:pt modelId="{9D94AF5F-0A89-46EC-BE8C-E97AEF8E890F}" type="parTrans" cxnId="{18A9880B-C8DE-47B8-B02D-515A9BE9AA62}">
      <dgm:prSet/>
      <dgm:spPr/>
    </dgm:pt>
    <dgm:pt modelId="{2AD221AF-8005-4B3B-B08D-FE3F7357ED4E}" type="sibTrans" cxnId="{18A9880B-C8DE-47B8-B02D-515A9BE9AA62}">
      <dgm:prSet/>
      <dgm:spPr/>
    </dgm:pt>
    <dgm:pt modelId="{56BF70F9-109A-4B14-B91E-CA5C61A0EF55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cs-CZ" b="1">
              <a:latin typeface="Tw Cen MT"/>
            </a:rPr>
            <a:t>komplexnější</a:t>
          </a:r>
        </a:p>
      </dgm:t>
    </dgm:pt>
    <dgm:pt modelId="{38F9C78B-5EEF-4DF4-818F-F83637B67F4C}" type="parTrans" cxnId="{4DA9B3D2-A8B6-455C-A89A-1296BC0B814E}">
      <dgm:prSet/>
      <dgm:spPr/>
    </dgm:pt>
    <dgm:pt modelId="{96D68004-94AE-44F1-AE88-B410D54BF136}" type="sibTrans" cxnId="{4DA9B3D2-A8B6-455C-A89A-1296BC0B814E}">
      <dgm:prSet/>
      <dgm:spPr/>
    </dgm:pt>
    <dgm:pt modelId="{8E2E3936-01C3-4306-A3CD-EDECA8F45B5E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cs-CZ" b="1">
              <a:latin typeface="Tw Cen MT"/>
            </a:rPr>
            <a:t>uplatní</a:t>
          </a:r>
          <a:r>
            <a:rPr lang="cs-CZ" b="1"/>
            <a:t> </a:t>
          </a:r>
          <a:r>
            <a:rPr lang="cs-CZ" b="1">
              <a:latin typeface="Tw Cen MT"/>
            </a:rPr>
            <a:t>se jemná</a:t>
          </a:r>
          <a:r>
            <a:rPr lang="cs-CZ" b="1"/>
            <a:t> motorika, pohyb z místa, změny </a:t>
          </a:r>
          <a:r>
            <a:rPr lang="cs-CZ" b="1">
              <a:latin typeface="Tw Cen MT"/>
            </a:rPr>
            <a:t>poloh</a:t>
          </a:r>
        </a:p>
      </dgm:t>
    </dgm:pt>
    <dgm:pt modelId="{7CE25952-F061-489D-B02D-223540CE837F}" type="parTrans" cxnId="{D2A69AD7-9723-4858-A099-E956A548F054}">
      <dgm:prSet/>
      <dgm:spPr/>
    </dgm:pt>
    <dgm:pt modelId="{5233E736-A770-45ED-B3AA-FED85FFAE6A2}" type="sibTrans" cxnId="{D2A69AD7-9723-4858-A099-E956A548F054}">
      <dgm:prSet/>
      <dgm:spPr/>
    </dgm:pt>
    <dgm:pt modelId="{1F325178-4A41-446F-9C1A-5F95A63A023A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cs-CZ" b="1">
              <a:latin typeface="Tw Cen MT"/>
            </a:rPr>
            <a:t>nacvičuje</a:t>
          </a:r>
          <a:r>
            <a:rPr lang="cs-CZ" b="1"/>
            <a:t> skutečné pracovní úkoly (jako maminka vaří, žehlí, krmí miminko, apod.).</a:t>
          </a:r>
          <a:endParaRPr lang="cs-CZ" b="1">
            <a:latin typeface="Tw Cen MT"/>
          </a:endParaRPr>
        </a:p>
      </dgm:t>
    </dgm:pt>
    <dgm:pt modelId="{50068B99-ADAE-4EA6-A528-B2124D30800B}" type="parTrans" cxnId="{CA5CBBF1-0365-4EFE-912D-DDC390BE1BC9}">
      <dgm:prSet/>
      <dgm:spPr/>
    </dgm:pt>
    <dgm:pt modelId="{EFBB329D-669A-40B1-87D9-03B664A43AAC}" type="sibTrans" cxnId="{CA5CBBF1-0365-4EFE-912D-DDC390BE1BC9}">
      <dgm:prSet/>
      <dgm:spPr/>
    </dgm:pt>
    <dgm:pt modelId="{57ADFD16-EFC0-4B69-88DF-F668E363B1A4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cs-CZ" b="1">
              <a:latin typeface="Tw Cen MT"/>
            </a:rPr>
            <a:t>tento</a:t>
          </a:r>
          <a:r>
            <a:rPr lang="cs-CZ" b="1"/>
            <a:t> typ her pomáhá rozvíjet rozumové funkce a sociální vztahy.</a:t>
          </a:r>
        </a:p>
      </dgm:t>
    </dgm:pt>
    <dgm:pt modelId="{DAA8ADBB-0414-49B0-87B5-B0CC3C2056D5}" type="parTrans" cxnId="{BF364F14-13D7-4DC6-8CFC-882FF6673E1F}">
      <dgm:prSet/>
      <dgm:spPr/>
    </dgm:pt>
    <dgm:pt modelId="{018F8F4D-5AF3-437D-AA3E-B9A9C4B91BE2}" type="sibTrans" cxnId="{BF364F14-13D7-4DC6-8CFC-882FF6673E1F}">
      <dgm:prSet/>
      <dgm:spPr/>
    </dgm:pt>
    <dgm:pt modelId="{3F92AB72-16D8-45F3-A113-5F49D39B9AEB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cs-CZ" b="1">
              <a:latin typeface="Tw Cen MT"/>
            </a:rPr>
            <a:t>skládání</a:t>
          </a:r>
          <a:r>
            <a:rPr lang="cs-CZ" b="1"/>
            <a:t> jednoduchých </a:t>
          </a:r>
          <a:r>
            <a:rPr lang="cs-CZ" b="1">
              <a:latin typeface="Tw Cen MT"/>
            </a:rPr>
            <a:t>prvků</a:t>
          </a:r>
        </a:p>
      </dgm:t>
    </dgm:pt>
    <dgm:pt modelId="{FAF17F20-7B9D-44D6-8909-C4A313A4012F}" type="parTrans" cxnId="{2DFE069B-B3A4-462A-86EC-755ACF83E881}">
      <dgm:prSet/>
      <dgm:spPr/>
    </dgm:pt>
    <dgm:pt modelId="{BD2F434A-4DBD-4D0F-96E4-A23CD28B1C3A}" type="sibTrans" cxnId="{2DFE069B-B3A4-462A-86EC-755ACF83E881}">
      <dgm:prSet/>
      <dgm:spPr/>
    </dgm:pt>
    <dgm:pt modelId="{53361651-E9DC-4410-90D4-86EB11AF1380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cs-CZ" b="1">
              <a:latin typeface="Tw Cen MT"/>
            </a:rPr>
            <a:t>navlékání</a:t>
          </a:r>
          <a:r>
            <a:rPr lang="cs-CZ" b="1"/>
            <a:t>, vystřihování, </a:t>
          </a:r>
          <a:r>
            <a:rPr lang="cs-CZ" b="1">
              <a:latin typeface="Tw Cen MT"/>
            </a:rPr>
            <a:t>malování</a:t>
          </a:r>
        </a:p>
      </dgm:t>
    </dgm:pt>
    <dgm:pt modelId="{E19E8F47-B278-41B1-A126-15E736BD3639}" type="parTrans" cxnId="{0C017750-DF40-494A-ACAF-ADBC6736B513}">
      <dgm:prSet/>
      <dgm:spPr/>
    </dgm:pt>
    <dgm:pt modelId="{89409942-CF82-4082-A12F-2D69C3B713F6}" type="sibTrans" cxnId="{0C017750-DF40-494A-ACAF-ADBC6736B513}">
      <dgm:prSet/>
      <dgm:spPr/>
    </dgm:pt>
    <dgm:pt modelId="{F0174F58-09D2-445C-A274-ED3989DD86A2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cs-CZ" b="1">
              <a:latin typeface="Tw Cen MT"/>
            </a:rPr>
            <a:t>práce</a:t>
          </a:r>
          <a:r>
            <a:rPr lang="cs-CZ" b="1"/>
            <a:t> se stavebnicí, skládačkami, modelínou, v písku.</a:t>
          </a:r>
          <a:r>
            <a:rPr lang="cs-CZ" b="1">
              <a:latin typeface="Tw Cen MT"/>
            </a:rPr>
            <a:t> </a:t>
          </a:r>
        </a:p>
      </dgm:t>
    </dgm:pt>
    <dgm:pt modelId="{5AC1D56A-165C-4967-B654-58C947B18512}" type="parTrans" cxnId="{BA9863A6-E624-49F6-B545-5963576725D2}">
      <dgm:prSet/>
      <dgm:spPr/>
    </dgm:pt>
    <dgm:pt modelId="{0E4E8A56-76C2-4BCF-9CFD-DDA8BAE5C89E}" type="sibTrans" cxnId="{BA9863A6-E624-49F6-B545-5963576725D2}">
      <dgm:prSet/>
      <dgm:spPr/>
    </dgm:pt>
    <dgm:pt modelId="{ABF2C2AA-A4F3-46B6-9C07-3BC4F26A1AC9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cs-CZ" b="1">
              <a:latin typeface="Tw Cen MT"/>
            </a:rPr>
            <a:t>přechod</a:t>
          </a:r>
          <a:r>
            <a:rPr lang="cs-CZ" b="1"/>
            <a:t> k pracovní </a:t>
          </a:r>
          <a:r>
            <a:rPr lang="cs-CZ" b="1">
              <a:latin typeface="Tw Cen MT"/>
            </a:rPr>
            <a:t>činnosti</a:t>
          </a:r>
        </a:p>
      </dgm:t>
    </dgm:pt>
    <dgm:pt modelId="{D317E684-EA06-44FC-B460-3BDB034CA7A9}" type="parTrans" cxnId="{29E66CD5-C5AF-49C8-80A1-C5765693FBBA}">
      <dgm:prSet/>
      <dgm:spPr/>
    </dgm:pt>
    <dgm:pt modelId="{7EB0A039-ACFA-4D97-A8AF-7DFE44D5747D}" type="sibTrans" cxnId="{29E66CD5-C5AF-49C8-80A1-C5765693FBBA}">
      <dgm:prSet/>
      <dgm:spPr/>
    </dgm:pt>
    <dgm:pt modelId="{1218ABA2-44D0-44EF-A70F-4D28F6495936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cs-CZ" b="1">
              <a:latin typeface="Tw Cen MT"/>
            </a:rPr>
            <a:t>rozvoj</a:t>
          </a:r>
          <a:r>
            <a:rPr lang="cs-CZ" b="1"/>
            <a:t> a </a:t>
          </a:r>
          <a:r>
            <a:rPr lang="cs-CZ" b="1">
              <a:latin typeface="Tw Cen MT"/>
            </a:rPr>
            <a:t>zdokonalování</a:t>
          </a:r>
          <a:r>
            <a:rPr lang="cs-CZ" b="1"/>
            <a:t> </a:t>
          </a:r>
          <a:r>
            <a:rPr lang="cs-CZ" b="1">
              <a:latin typeface="Tw Cen MT"/>
            </a:rPr>
            <a:t>hrubé</a:t>
          </a:r>
          <a:r>
            <a:rPr lang="cs-CZ" b="1"/>
            <a:t> a </a:t>
          </a:r>
          <a:r>
            <a:rPr lang="cs-CZ" b="1">
              <a:latin typeface="Tw Cen MT"/>
            </a:rPr>
            <a:t>jemné</a:t>
          </a:r>
          <a:r>
            <a:rPr lang="cs-CZ" b="1"/>
            <a:t> </a:t>
          </a:r>
          <a:r>
            <a:rPr lang="cs-CZ" b="1">
              <a:latin typeface="Tw Cen MT"/>
            </a:rPr>
            <a:t>motoriky</a:t>
          </a:r>
          <a:r>
            <a:rPr lang="cs-CZ" b="1"/>
            <a:t>, </a:t>
          </a:r>
          <a:r>
            <a:rPr lang="cs-CZ" b="1">
              <a:latin typeface="Tw Cen MT"/>
            </a:rPr>
            <a:t>obratnosti</a:t>
          </a:r>
          <a:r>
            <a:rPr lang="cs-CZ" b="1"/>
            <a:t>, </a:t>
          </a:r>
          <a:r>
            <a:rPr lang="cs-CZ" b="1">
              <a:latin typeface="Tw Cen MT"/>
            </a:rPr>
            <a:t>vytrvalosti</a:t>
          </a:r>
          <a:r>
            <a:rPr lang="cs-CZ" b="1"/>
            <a:t>, koordinaci</a:t>
          </a:r>
          <a:endParaRPr lang="cs-CZ" b="1">
            <a:latin typeface="Tw Cen MT"/>
          </a:endParaRPr>
        </a:p>
      </dgm:t>
    </dgm:pt>
    <dgm:pt modelId="{2B61209A-93BE-43E5-98C1-498992F4B906}" type="parTrans" cxnId="{6EB00C9C-5A38-4E02-B1F1-4C7016A3212E}">
      <dgm:prSet/>
      <dgm:spPr/>
    </dgm:pt>
    <dgm:pt modelId="{C40DF729-489D-4853-8C40-6341D413B852}" type="sibTrans" cxnId="{6EB00C9C-5A38-4E02-B1F1-4C7016A3212E}">
      <dgm:prSet/>
      <dgm:spPr/>
    </dgm:pt>
    <dgm:pt modelId="{421738E4-A852-4244-9E60-9A31D47136C8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cs-CZ" b="1">
              <a:latin typeface="Tw Cen MT"/>
            </a:rPr>
            <a:t>rozvoj rozumových</a:t>
          </a:r>
          <a:r>
            <a:rPr lang="cs-CZ" b="1"/>
            <a:t> a </a:t>
          </a:r>
          <a:r>
            <a:rPr lang="cs-CZ" b="1">
              <a:latin typeface="Tw Cen MT"/>
            </a:rPr>
            <a:t>psychických</a:t>
          </a:r>
          <a:r>
            <a:rPr lang="cs-CZ" b="1"/>
            <a:t> </a:t>
          </a:r>
          <a:r>
            <a:rPr lang="cs-CZ" b="1">
              <a:latin typeface="Tw Cen MT"/>
            </a:rPr>
            <a:t>funkcí</a:t>
          </a:r>
          <a:endParaRPr lang="cs-CZ" b="1"/>
        </a:p>
      </dgm:t>
    </dgm:pt>
    <dgm:pt modelId="{BE2EB775-E8D5-418C-A7C0-1AE20D17C2F7}" type="parTrans" cxnId="{D3611D80-5D20-4890-8F49-96EFD14F4FC4}">
      <dgm:prSet/>
      <dgm:spPr/>
    </dgm:pt>
    <dgm:pt modelId="{7A66FE81-300A-4A38-BA62-C7D1A2891BE3}" type="sibTrans" cxnId="{D3611D80-5D20-4890-8F49-96EFD14F4FC4}">
      <dgm:prSet/>
      <dgm:spPr/>
    </dgm:pt>
    <dgm:pt modelId="{2BEDDB54-3B1C-4217-A746-2B95CF4C3A6C}" type="pres">
      <dgm:prSet presAssocID="{67C6F54B-704A-4341-9619-286C30D33B13}" presName="root" presStyleCnt="0">
        <dgm:presLayoutVars>
          <dgm:dir/>
          <dgm:resizeHandles val="exact"/>
        </dgm:presLayoutVars>
      </dgm:prSet>
      <dgm:spPr/>
    </dgm:pt>
    <dgm:pt modelId="{18D53AC5-4E12-45C4-B7C9-5B7869821257}" type="pres">
      <dgm:prSet presAssocID="{D8A5CBA2-1834-4E43-8E2D-BD717D1D147A}" presName="compNode" presStyleCnt="0"/>
      <dgm:spPr/>
    </dgm:pt>
    <dgm:pt modelId="{0ED9CAC5-9433-4784-8B6E-1809793D9CF1}" type="pres">
      <dgm:prSet presAssocID="{D8A5CBA2-1834-4E43-8E2D-BD717D1D147A}" presName="iconRect" presStyleLbl="node1" presStyleIdx="0" presStyleCnt="3"/>
      <dgm:spPr>
        <a:ln>
          <a:noFill/>
        </a:ln>
      </dgm:spPr>
    </dgm:pt>
    <dgm:pt modelId="{0F612A65-E832-48CB-9B5C-EB069A3B4917}" type="pres">
      <dgm:prSet presAssocID="{D8A5CBA2-1834-4E43-8E2D-BD717D1D147A}" presName="iconSpace" presStyleCnt="0"/>
      <dgm:spPr/>
    </dgm:pt>
    <dgm:pt modelId="{87EF6809-014A-46E7-9915-2214AF748911}" type="pres">
      <dgm:prSet presAssocID="{D8A5CBA2-1834-4E43-8E2D-BD717D1D147A}" presName="parTx" presStyleLbl="revTx" presStyleIdx="0" presStyleCnt="6">
        <dgm:presLayoutVars>
          <dgm:chMax val="0"/>
          <dgm:chPref val="0"/>
        </dgm:presLayoutVars>
      </dgm:prSet>
      <dgm:spPr/>
    </dgm:pt>
    <dgm:pt modelId="{DCE315C9-B51B-4C6B-B7EE-CB993CFB48A5}" type="pres">
      <dgm:prSet presAssocID="{D8A5CBA2-1834-4E43-8E2D-BD717D1D147A}" presName="txSpace" presStyleCnt="0"/>
      <dgm:spPr/>
    </dgm:pt>
    <dgm:pt modelId="{729FA4C8-14B9-41DA-85BC-A12A40FBE7A3}" type="pres">
      <dgm:prSet presAssocID="{D8A5CBA2-1834-4E43-8E2D-BD717D1D147A}" presName="desTx" presStyleLbl="revTx" presStyleIdx="1" presStyleCnt="6">
        <dgm:presLayoutVars/>
      </dgm:prSet>
      <dgm:spPr/>
    </dgm:pt>
    <dgm:pt modelId="{1794236C-D048-4BEC-A917-223B4DFEA449}" type="pres">
      <dgm:prSet presAssocID="{EC5E22E0-0B46-4AA8-92D1-C7256405FE85}" presName="sibTrans" presStyleCnt="0"/>
      <dgm:spPr/>
    </dgm:pt>
    <dgm:pt modelId="{399C62D2-6EBD-42E9-97D0-A7B84D512136}" type="pres">
      <dgm:prSet presAssocID="{3F87F7EA-0010-4196-B92A-F2E1A2AD769B}" presName="compNode" presStyleCnt="0"/>
      <dgm:spPr/>
    </dgm:pt>
    <dgm:pt modelId="{C9A9D31C-F979-4DC6-AABD-33F1297050C9}" type="pres">
      <dgm:prSet presAssocID="{3F87F7EA-0010-4196-B92A-F2E1A2AD769B}" presName="iconRect" presStyleLbl="node1" presStyleIdx="1" presStyleCnt="3"/>
      <dgm:spPr>
        <a:ln>
          <a:noFill/>
        </a:ln>
      </dgm:spPr>
    </dgm:pt>
    <dgm:pt modelId="{2493080D-0456-481B-9652-5D84BAE3797F}" type="pres">
      <dgm:prSet presAssocID="{3F87F7EA-0010-4196-B92A-F2E1A2AD769B}" presName="iconSpace" presStyleCnt="0"/>
      <dgm:spPr/>
    </dgm:pt>
    <dgm:pt modelId="{67673444-C721-4BD4-B810-CBA0B662BC21}" type="pres">
      <dgm:prSet presAssocID="{3F87F7EA-0010-4196-B92A-F2E1A2AD769B}" presName="parTx" presStyleLbl="revTx" presStyleIdx="2" presStyleCnt="6">
        <dgm:presLayoutVars>
          <dgm:chMax val="0"/>
          <dgm:chPref val="0"/>
        </dgm:presLayoutVars>
      </dgm:prSet>
      <dgm:spPr/>
    </dgm:pt>
    <dgm:pt modelId="{78C46A73-D1AD-4C3A-A0FA-722E224A61E4}" type="pres">
      <dgm:prSet presAssocID="{3F87F7EA-0010-4196-B92A-F2E1A2AD769B}" presName="txSpace" presStyleCnt="0"/>
      <dgm:spPr/>
    </dgm:pt>
    <dgm:pt modelId="{ACBB1DE7-A2F9-4F07-8C53-D1238258CC4D}" type="pres">
      <dgm:prSet presAssocID="{3F87F7EA-0010-4196-B92A-F2E1A2AD769B}" presName="desTx" presStyleLbl="revTx" presStyleIdx="3" presStyleCnt="6">
        <dgm:presLayoutVars/>
      </dgm:prSet>
      <dgm:spPr/>
    </dgm:pt>
    <dgm:pt modelId="{54A4950D-3698-4CF5-8F6A-0B573E311802}" type="pres">
      <dgm:prSet presAssocID="{ADDBEC91-A4E0-4041-96EC-A1C8DA30F527}" presName="sibTrans" presStyleCnt="0"/>
      <dgm:spPr/>
    </dgm:pt>
    <dgm:pt modelId="{6F0D3632-B449-4843-8573-FB854ECB0491}" type="pres">
      <dgm:prSet presAssocID="{1ACAA068-4BAD-4D32-95B9-CAF2299306D2}" presName="compNode" presStyleCnt="0"/>
      <dgm:spPr/>
    </dgm:pt>
    <dgm:pt modelId="{4F0ABF27-2F67-48A5-9C70-4C3E8623166E}" type="pres">
      <dgm:prSet presAssocID="{1ACAA068-4BAD-4D32-95B9-CAF2299306D2}" presName="iconRect" presStyleLbl="node1" presStyleIdx="2" presStyleCnt="3"/>
      <dgm:spPr>
        <a:ln>
          <a:noFill/>
        </a:ln>
      </dgm:spPr>
    </dgm:pt>
    <dgm:pt modelId="{CB44B3B7-F6A7-4F2E-B836-D9E5919DF825}" type="pres">
      <dgm:prSet presAssocID="{1ACAA068-4BAD-4D32-95B9-CAF2299306D2}" presName="iconSpace" presStyleCnt="0"/>
      <dgm:spPr/>
    </dgm:pt>
    <dgm:pt modelId="{6F06983F-3792-4B76-9111-C01180019BA8}" type="pres">
      <dgm:prSet presAssocID="{1ACAA068-4BAD-4D32-95B9-CAF2299306D2}" presName="parTx" presStyleLbl="revTx" presStyleIdx="4" presStyleCnt="6">
        <dgm:presLayoutVars>
          <dgm:chMax val="0"/>
          <dgm:chPref val="0"/>
        </dgm:presLayoutVars>
      </dgm:prSet>
      <dgm:spPr/>
    </dgm:pt>
    <dgm:pt modelId="{E927BED8-C4E6-47BD-A17B-B1E61F36E764}" type="pres">
      <dgm:prSet presAssocID="{1ACAA068-4BAD-4D32-95B9-CAF2299306D2}" presName="txSpace" presStyleCnt="0"/>
      <dgm:spPr/>
    </dgm:pt>
    <dgm:pt modelId="{D7B61AFC-7531-471E-9DDB-475CBBF0B19D}" type="pres">
      <dgm:prSet presAssocID="{1ACAA068-4BAD-4D32-95B9-CAF2299306D2}" presName="desTx" presStyleLbl="revTx" presStyleIdx="5" presStyleCnt="6">
        <dgm:presLayoutVars/>
      </dgm:prSet>
      <dgm:spPr/>
    </dgm:pt>
  </dgm:ptLst>
  <dgm:cxnLst>
    <dgm:cxn modelId="{5FD42104-AFFF-4457-B0B0-28C2E38D9899}" type="presOf" srcId="{293D9C8C-8814-4D7E-83E5-5A3DD7FADBE7}" destId="{729FA4C8-14B9-41DA-85BC-A12A40FBE7A3}" srcOrd="0" destOrd="0" presId="urn:microsoft.com/office/officeart/2018/2/layout/IconLabelDescriptionList"/>
    <dgm:cxn modelId="{18A9880B-C8DE-47B8-B02D-515A9BE9AA62}" srcId="{3F87F7EA-0010-4196-B92A-F2E1A2AD769B}" destId="{A1B98F97-8FC9-47E4-BF38-C80C72689EAA}" srcOrd="1" destOrd="0" parTransId="{9D94AF5F-0A89-46EC-BE8C-E97AEF8E890F}" sibTransId="{2AD221AF-8005-4B3B-B08D-FE3F7357ED4E}"/>
    <dgm:cxn modelId="{D22FE10E-C1A1-423E-80FB-73B500277DFE}" srcId="{D8A5CBA2-1834-4E43-8E2D-BD717D1D147A}" destId="{6CDFD59F-1316-466E-AD7E-3B02EC9FD111}" srcOrd="3" destOrd="0" parTransId="{DB12F80D-6D3B-49C5-9EBC-F119F86C5F67}" sibTransId="{01908DCA-7A97-4ABB-BF5B-BA858AFE3AD0}"/>
    <dgm:cxn modelId="{BF364F14-13D7-4DC6-8CFC-882FF6673E1F}" srcId="{3F87F7EA-0010-4196-B92A-F2E1A2AD769B}" destId="{57ADFD16-EFC0-4B69-88DF-F668E363B1A4}" srcOrd="4" destOrd="0" parTransId="{DAA8ADBB-0414-49B0-87B5-B0CC3C2056D5}" sibTransId="{018F8F4D-5AF3-437D-AA3E-B9A9C4B91BE2}"/>
    <dgm:cxn modelId="{9393A920-D83E-4E44-BC3D-48B334AD69A4}" type="presOf" srcId="{F0174F58-09D2-445C-A274-ED3989DD86A2}" destId="{D7B61AFC-7531-471E-9DDB-475CBBF0B19D}" srcOrd="0" destOrd="2" presId="urn:microsoft.com/office/officeart/2018/2/layout/IconLabelDescriptionList"/>
    <dgm:cxn modelId="{7C9CB325-CCB0-431C-ACBD-0BBC56836B67}" srcId="{67C6F54B-704A-4341-9619-286C30D33B13}" destId="{1ACAA068-4BAD-4D32-95B9-CAF2299306D2}" srcOrd="2" destOrd="0" parTransId="{46EE99F4-6A13-4A35-BDF9-8184A39A6694}" sibTransId="{15D2BC70-47A9-43BF-A649-0E94F158E135}"/>
    <dgm:cxn modelId="{63E0DA29-3B3F-42C9-B208-F91833A6EC8A}" type="presOf" srcId="{3F87F7EA-0010-4196-B92A-F2E1A2AD769B}" destId="{67673444-C721-4BD4-B810-CBA0B662BC21}" srcOrd="0" destOrd="0" presId="urn:microsoft.com/office/officeart/2018/2/layout/IconLabelDescriptionList"/>
    <dgm:cxn modelId="{7BCD315E-01AE-46C4-8997-E8251B230A5E}" type="presOf" srcId="{A1B98F97-8FC9-47E4-BF38-C80C72689EAA}" destId="{ACBB1DE7-A2F9-4F07-8C53-D1238258CC4D}" srcOrd="0" destOrd="1" presId="urn:microsoft.com/office/officeart/2018/2/layout/IconLabelDescriptionList"/>
    <dgm:cxn modelId="{E8CE3441-57A7-4E9E-ABA4-ADEE350CA193}" type="presOf" srcId="{56BF70F9-109A-4B14-B91E-CA5C61A0EF55}" destId="{ACBB1DE7-A2F9-4F07-8C53-D1238258CC4D}" srcOrd="0" destOrd="0" presId="urn:microsoft.com/office/officeart/2018/2/layout/IconLabelDescriptionList"/>
    <dgm:cxn modelId="{815B9549-FA56-49F8-AAD8-C00A3E86E63A}" type="presOf" srcId="{1218ABA2-44D0-44EF-A70F-4D28F6495936}" destId="{D7B61AFC-7531-471E-9DDB-475CBBF0B19D}" srcOrd="0" destOrd="4" presId="urn:microsoft.com/office/officeart/2018/2/layout/IconLabelDescriptionList"/>
    <dgm:cxn modelId="{8AE94D6B-D83E-4B4A-BF88-D81DCA3BA194}" srcId="{67C6F54B-704A-4341-9619-286C30D33B13}" destId="{3F87F7EA-0010-4196-B92A-F2E1A2AD769B}" srcOrd="1" destOrd="0" parTransId="{32A82E16-0346-4796-B7EC-54654D666267}" sibTransId="{ADDBEC91-A4E0-4041-96EC-A1C8DA30F527}"/>
    <dgm:cxn modelId="{0C017750-DF40-494A-ACAF-ADBC6736B513}" srcId="{1ACAA068-4BAD-4D32-95B9-CAF2299306D2}" destId="{53361651-E9DC-4410-90D4-86EB11AF1380}" srcOrd="1" destOrd="0" parTransId="{E19E8F47-B278-41B1-A126-15E736BD3639}" sibTransId="{89409942-CF82-4082-A12F-2D69C3B713F6}"/>
    <dgm:cxn modelId="{D3611D80-5D20-4890-8F49-96EFD14F4FC4}" srcId="{1ACAA068-4BAD-4D32-95B9-CAF2299306D2}" destId="{421738E4-A852-4244-9E60-9A31D47136C8}" srcOrd="5" destOrd="0" parTransId="{BE2EB775-E8D5-418C-A7C0-1AE20D17C2F7}" sibTransId="{7A66FE81-300A-4A38-BA62-C7D1A2891BE3}"/>
    <dgm:cxn modelId="{23D04388-76A8-47BD-9F37-E28190B5B9DF}" type="presOf" srcId="{C0D769E1-BD88-40B8-86E3-C520F4A48653}" destId="{729FA4C8-14B9-41DA-85BC-A12A40FBE7A3}" srcOrd="0" destOrd="2" presId="urn:microsoft.com/office/officeart/2018/2/layout/IconLabelDescriptionList"/>
    <dgm:cxn modelId="{0BB76B8F-6018-4244-B572-2D79AD2C91A4}" type="presOf" srcId="{67C6F54B-704A-4341-9619-286C30D33B13}" destId="{2BEDDB54-3B1C-4217-A746-2B95CF4C3A6C}" srcOrd="0" destOrd="0" presId="urn:microsoft.com/office/officeart/2018/2/layout/IconLabelDescriptionList"/>
    <dgm:cxn modelId="{4E0E5B97-51D1-4AE2-9ABB-87116D49F0E3}" type="presOf" srcId="{802E5FE5-462E-42C1-9BB4-74E8C20E2D1C}" destId="{729FA4C8-14B9-41DA-85BC-A12A40FBE7A3}" srcOrd="0" destOrd="1" presId="urn:microsoft.com/office/officeart/2018/2/layout/IconLabelDescriptionList"/>
    <dgm:cxn modelId="{5C77A397-33EE-4610-9CCC-BFFB72C0F277}" type="presOf" srcId="{ABF2C2AA-A4F3-46B6-9C07-3BC4F26A1AC9}" destId="{D7B61AFC-7531-471E-9DDB-475CBBF0B19D}" srcOrd="0" destOrd="3" presId="urn:microsoft.com/office/officeart/2018/2/layout/IconLabelDescriptionList"/>
    <dgm:cxn modelId="{57D73F9A-B4B9-4414-8AAE-9C6897E691EB}" type="presOf" srcId="{57ADFD16-EFC0-4B69-88DF-F668E363B1A4}" destId="{ACBB1DE7-A2F9-4F07-8C53-D1238258CC4D}" srcOrd="0" destOrd="4" presId="urn:microsoft.com/office/officeart/2018/2/layout/IconLabelDescriptionList"/>
    <dgm:cxn modelId="{2DFE069B-B3A4-462A-86EC-755ACF83E881}" srcId="{1ACAA068-4BAD-4D32-95B9-CAF2299306D2}" destId="{3F92AB72-16D8-45F3-A113-5F49D39B9AEB}" srcOrd="0" destOrd="0" parTransId="{FAF17F20-7B9D-44D6-8909-C4A313A4012F}" sibTransId="{BD2F434A-4DBD-4D0F-96E4-A23CD28B1C3A}"/>
    <dgm:cxn modelId="{6EB00C9C-5A38-4E02-B1F1-4C7016A3212E}" srcId="{1ACAA068-4BAD-4D32-95B9-CAF2299306D2}" destId="{1218ABA2-44D0-44EF-A70F-4D28F6495936}" srcOrd="4" destOrd="0" parTransId="{2B61209A-93BE-43E5-98C1-498992F4B906}" sibTransId="{C40DF729-489D-4853-8C40-6341D413B852}"/>
    <dgm:cxn modelId="{F2B5329E-D19A-4F5A-B838-D250F81D0BB9}" srcId="{D8A5CBA2-1834-4E43-8E2D-BD717D1D147A}" destId="{293D9C8C-8814-4D7E-83E5-5A3DD7FADBE7}" srcOrd="0" destOrd="0" parTransId="{D585A2A6-0839-4646-982C-58FB0BA814C4}" sibTransId="{A04D8355-DE4A-422F-9D21-2C4DD7E5C1D0}"/>
    <dgm:cxn modelId="{667F5CA2-B414-4212-BA6D-E8565BFD0401}" srcId="{D8A5CBA2-1834-4E43-8E2D-BD717D1D147A}" destId="{C0D769E1-BD88-40B8-86E3-C520F4A48653}" srcOrd="2" destOrd="0" parTransId="{95749D36-4580-43C9-B73A-DFA044E52BC8}" sibTransId="{4D2C8DAE-FF0C-462E-A3EB-6E8F746027E7}"/>
    <dgm:cxn modelId="{BA9863A6-E624-49F6-B545-5963576725D2}" srcId="{1ACAA068-4BAD-4D32-95B9-CAF2299306D2}" destId="{F0174F58-09D2-445C-A274-ED3989DD86A2}" srcOrd="2" destOrd="0" parTransId="{5AC1D56A-165C-4967-B654-58C947B18512}" sibTransId="{0E4E8A56-76C2-4BCF-9CFD-DDA8BAE5C89E}"/>
    <dgm:cxn modelId="{2F78ACB2-680C-47B2-B174-2AEAA16DFE4E}" type="presOf" srcId="{1F325178-4A41-446F-9C1A-5F95A63A023A}" destId="{ACBB1DE7-A2F9-4F07-8C53-D1238258CC4D}" srcOrd="0" destOrd="3" presId="urn:microsoft.com/office/officeart/2018/2/layout/IconLabelDescriptionList"/>
    <dgm:cxn modelId="{502A27B9-A4FE-4201-9CA4-7E218FCACBC1}" type="presOf" srcId="{8E2E3936-01C3-4306-A3CD-EDECA8F45B5E}" destId="{ACBB1DE7-A2F9-4F07-8C53-D1238258CC4D}" srcOrd="0" destOrd="2" presId="urn:microsoft.com/office/officeart/2018/2/layout/IconLabelDescriptionList"/>
    <dgm:cxn modelId="{4BFA21C3-B11E-4094-9C71-CBAAC3883053}" type="presOf" srcId="{53361651-E9DC-4410-90D4-86EB11AF1380}" destId="{D7B61AFC-7531-471E-9DDB-475CBBF0B19D}" srcOrd="0" destOrd="1" presId="urn:microsoft.com/office/officeart/2018/2/layout/IconLabelDescriptionList"/>
    <dgm:cxn modelId="{496037C6-14D9-4C11-B9FF-33AEC0B66833}" type="presOf" srcId="{3F92AB72-16D8-45F3-A113-5F49D39B9AEB}" destId="{D7B61AFC-7531-471E-9DDB-475CBBF0B19D}" srcOrd="0" destOrd="0" presId="urn:microsoft.com/office/officeart/2018/2/layout/IconLabelDescriptionList"/>
    <dgm:cxn modelId="{66E6CCC6-A35A-4973-AD1A-039DB8DFB2E3}" type="presOf" srcId="{421738E4-A852-4244-9E60-9A31D47136C8}" destId="{D7B61AFC-7531-471E-9DDB-475CBBF0B19D}" srcOrd="0" destOrd="5" presId="urn:microsoft.com/office/officeart/2018/2/layout/IconLabelDescriptionList"/>
    <dgm:cxn modelId="{81E473CB-3B3B-4964-9088-BD14304F9304}" type="presOf" srcId="{6CDFD59F-1316-466E-AD7E-3B02EC9FD111}" destId="{729FA4C8-14B9-41DA-85BC-A12A40FBE7A3}" srcOrd="0" destOrd="3" presId="urn:microsoft.com/office/officeart/2018/2/layout/IconLabelDescriptionList"/>
    <dgm:cxn modelId="{D52720CD-CC09-4666-AF95-7BA3FDABAE2A}" srcId="{67C6F54B-704A-4341-9619-286C30D33B13}" destId="{D8A5CBA2-1834-4E43-8E2D-BD717D1D147A}" srcOrd="0" destOrd="0" parTransId="{8EB21C8B-873E-409C-88EB-78648F0AA8A2}" sibTransId="{EC5E22E0-0B46-4AA8-92D1-C7256405FE85}"/>
    <dgm:cxn modelId="{4DA9B3D2-A8B6-455C-A89A-1296BC0B814E}" srcId="{3F87F7EA-0010-4196-B92A-F2E1A2AD769B}" destId="{56BF70F9-109A-4B14-B91E-CA5C61A0EF55}" srcOrd="0" destOrd="0" parTransId="{38F9C78B-5EEF-4DF4-818F-F83637B67F4C}" sibTransId="{96D68004-94AE-44F1-AE88-B410D54BF136}"/>
    <dgm:cxn modelId="{B29C41D4-4DE8-4FA8-ADA9-E9144E6B5D5C}" type="presOf" srcId="{D8A5CBA2-1834-4E43-8E2D-BD717D1D147A}" destId="{87EF6809-014A-46E7-9915-2214AF748911}" srcOrd="0" destOrd="0" presId="urn:microsoft.com/office/officeart/2018/2/layout/IconLabelDescriptionList"/>
    <dgm:cxn modelId="{29E66CD5-C5AF-49C8-80A1-C5765693FBBA}" srcId="{1ACAA068-4BAD-4D32-95B9-CAF2299306D2}" destId="{ABF2C2AA-A4F3-46B6-9C07-3BC4F26A1AC9}" srcOrd="3" destOrd="0" parTransId="{D317E684-EA06-44FC-B460-3BDB034CA7A9}" sibTransId="{7EB0A039-ACFA-4D97-A8AF-7DFE44D5747D}"/>
    <dgm:cxn modelId="{D2A69AD7-9723-4858-A099-E956A548F054}" srcId="{3F87F7EA-0010-4196-B92A-F2E1A2AD769B}" destId="{8E2E3936-01C3-4306-A3CD-EDECA8F45B5E}" srcOrd="2" destOrd="0" parTransId="{7CE25952-F061-489D-B02D-223540CE837F}" sibTransId="{5233E736-A770-45ED-B3AA-FED85FFAE6A2}"/>
    <dgm:cxn modelId="{370CE6DF-8669-447C-8533-917CBD23FE3E}" type="presOf" srcId="{1ACAA068-4BAD-4D32-95B9-CAF2299306D2}" destId="{6F06983F-3792-4B76-9111-C01180019BA8}" srcOrd="0" destOrd="0" presId="urn:microsoft.com/office/officeart/2018/2/layout/IconLabelDescriptionList"/>
    <dgm:cxn modelId="{71420BE3-67A0-4273-976C-5DBB65753282}" srcId="{D8A5CBA2-1834-4E43-8E2D-BD717D1D147A}" destId="{802E5FE5-462E-42C1-9BB4-74E8C20E2D1C}" srcOrd="1" destOrd="0" parTransId="{34652530-3F32-47E4-AFE9-E44E59CA7C66}" sibTransId="{260F84B3-D97F-4B47-B158-4A7047056B83}"/>
    <dgm:cxn modelId="{CA5CBBF1-0365-4EFE-912D-DDC390BE1BC9}" srcId="{3F87F7EA-0010-4196-B92A-F2E1A2AD769B}" destId="{1F325178-4A41-446F-9C1A-5F95A63A023A}" srcOrd="3" destOrd="0" parTransId="{50068B99-ADAE-4EA6-A528-B2124D30800B}" sibTransId="{EFBB329D-669A-40B1-87D9-03B664A43AAC}"/>
    <dgm:cxn modelId="{5F79E358-FAA7-41B3-B4B0-53E5798B3566}" type="presParOf" srcId="{2BEDDB54-3B1C-4217-A746-2B95CF4C3A6C}" destId="{18D53AC5-4E12-45C4-B7C9-5B7869821257}" srcOrd="0" destOrd="0" presId="urn:microsoft.com/office/officeart/2018/2/layout/IconLabelDescriptionList"/>
    <dgm:cxn modelId="{3928F39E-4B4E-4310-9065-F1D40D550646}" type="presParOf" srcId="{18D53AC5-4E12-45C4-B7C9-5B7869821257}" destId="{0ED9CAC5-9433-4784-8B6E-1809793D9CF1}" srcOrd="0" destOrd="0" presId="urn:microsoft.com/office/officeart/2018/2/layout/IconLabelDescriptionList"/>
    <dgm:cxn modelId="{236F09AF-CB81-41D7-B076-2D19EFC2F5F1}" type="presParOf" srcId="{18D53AC5-4E12-45C4-B7C9-5B7869821257}" destId="{0F612A65-E832-48CB-9B5C-EB069A3B4917}" srcOrd="1" destOrd="0" presId="urn:microsoft.com/office/officeart/2018/2/layout/IconLabelDescriptionList"/>
    <dgm:cxn modelId="{484C1AB0-8375-4A9E-BAC0-CE8BB19CC489}" type="presParOf" srcId="{18D53AC5-4E12-45C4-B7C9-5B7869821257}" destId="{87EF6809-014A-46E7-9915-2214AF748911}" srcOrd="2" destOrd="0" presId="urn:microsoft.com/office/officeart/2018/2/layout/IconLabelDescriptionList"/>
    <dgm:cxn modelId="{F63AB3FB-B95F-45DA-9597-95076E43C1BB}" type="presParOf" srcId="{18D53AC5-4E12-45C4-B7C9-5B7869821257}" destId="{DCE315C9-B51B-4C6B-B7EE-CB993CFB48A5}" srcOrd="3" destOrd="0" presId="urn:microsoft.com/office/officeart/2018/2/layout/IconLabelDescriptionList"/>
    <dgm:cxn modelId="{00A306B9-A4E5-4B99-962C-5D1CA3C4A9DC}" type="presParOf" srcId="{18D53AC5-4E12-45C4-B7C9-5B7869821257}" destId="{729FA4C8-14B9-41DA-85BC-A12A40FBE7A3}" srcOrd="4" destOrd="0" presId="urn:microsoft.com/office/officeart/2018/2/layout/IconLabelDescriptionList"/>
    <dgm:cxn modelId="{94088702-E453-4A31-8905-DB7EC8D1F717}" type="presParOf" srcId="{2BEDDB54-3B1C-4217-A746-2B95CF4C3A6C}" destId="{1794236C-D048-4BEC-A917-223B4DFEA449}" srcOrd="1" destOrd="0" presId="urn:microsoft.com/office/officeart/2018/2/layout/IconLabelDescriptionList"/>
    <dgm:cxn modelId="{F7CB0F29-C5C2-465E-8676-3D188368C1D4}" type="presParOf" srcId="{2BEDDB54-3B1C-4217-A746-2B95CF4C3A6C}" destId="{399C62D2-6EBD-42E9-97D0-A7B84D512136}" srcOrd="2" destOrd="0" presId="urn:microsoft.com/office/officeart/2018/2/layout/IconLabelDescriptionList"/>
    <dgm:cxn modelId="{CA6AB802-2D1D-483A-A7E2-5445258356D4}" type="presParOf" srcId="{399C62D2-6EBD-42E9-97D0-A7B84D512136}" destId="{C9A9D31C-F979-4DC6-AABD-33F1297050C9}" srcOrd="0" destOrd="0" presId="urn:microsoft.com/office/officeart/2018/2/layout/IconLabelDescriptionList"/>
    <dgm:cxn modelId="{C2688BAD-5E82-4686-98BA-430387C955BB}" type="presParOf" srcId="{399C62D2-6EBD-42E9-97D0-A7B84D512136}" destId="{2493080D-0456-481B-9652-5D84BAE3797F}" srcOrd="1" destOrd="0" presId="urn:microsoft.com/office/officeart/2018/2/layout/IconLabelDescriptionList"/>
    <dgm:cxn modelId="{A18E3B47-09AA-4C9C-AFF1-1C78D41268DB}" type="presParOf" srcId="{399C62D2-6EBD-42E9-97D0-A7B84D512136}" destId="{67673444-C721-4BD4-B810-CBA0B662BC21}" srcOrd="2" destOrd="0" presId="urn:microsoft.com/office/officeart/2018/2/layout/IconLabelDescriptionList"/>
    <dgm:cxn modelId="{500F3467-46D7-4E50-9314-2E283D8F9652}" type="presParOf" srcId="{399C62D2-6EBD-42E9-97D0-A7B84D512136}" destId="{78C46A73-D1AD-4C3A-A0FA-722E224A61E4}" srcOrd="3" destOrd="0" presId="urn:microsoft.com/office/officeart/2018/2/layout/IconLabelDescriptionList"/>
    <dgm:cxn modelId="{E93E884F-306F-4C7E-B5AF-EE1671087B3F}" type="presParOf" srcId="{399C62D2-6EBD-42E9-97D0-A7B84D512136}" destId="{ACBB1DE7-A2F9-4F07-8C53-D1238258CC4D}" srcOrd="4" destOrd="0" presId="urn:microsoft.com/office/officeart/2018/2/layout/IconLabelDescriptionList"/>
    <dgm:cxn modelId="{A117C908-482D-4D20-96DF-AD48A9575AA2}" type="presParOf" srcId="{2BEDDB54-3B1C-4217-A746-2B95CF4C3A6C}" destId="{54A4950D-3698-4CF5-8F6A-0B573E311802}" srcOrd="3" destOrd="0" presId="urn:microsoft.com/office/officeart/2018/2/layout/IconLabelDescriptionList"/>
    <dgm:cxn modelId="{2C6D09C4-F544-4E4C-BFA2-3FC066763495}" type="presParOf" srcId="{2BEDDB54-3B1C-4217-A746-2B95CF4C3A6C}" destId="{6F0D3632-B449-4843-8573-FB854ECB0491}" srcOrd="4" destOrd="0" presId="urn:microsoft.com/office/officeart/2018/2/layout/IconLabelDescriptionList"/>
    <dgm:cxn modelId="{4E05EC3B-33FE-4591-82DC-2DE1C89FBF58}" type="presParOf" srcId="{6F0D3632-B449-4843-8573-FB854ECB0491}" destId="{4F0ABF27-2F67-48A5-9C70-4C3E8623166E}" srcOrd="0" destOrd="0" presId="urn:microsoft.com/office/officeart/2018/2/layout/IconLabelDescriptionList"/>
    <dgm:cxn modelId="{4DAF8441-0FB9-4B06-A09A-0898F9581FA1}" type="presParOf" srcId="{6F0D3632-B449-4843-8573-FB854ECB0491}" destId="{CB44B3B7-F6A7-4F2E-B836-D9E5919DF825}" srcOrd="1" destOrd="0" presId="urn:microsoft.com/office/officeart/2018/2/layout/IconLabelDescriptionList"/>
    <dgm:cxn modelId="{190D5284-F3A7-4049-A62F-0D5E820C3309}" type="presParOf" srcId="{6F0D3632-B449-4843-8573-FB854ECB0491}" destId="{6F06983F-3792-4B76-9111-C01180019BA8}" srcOrd="2" destOrd="0" presId="urn:microsoft.com/office/officeart/2018/2/layout/IconLabelDescriptionList"/>
    <dgm:cxn modelId="{E94ABBD0-3C8C-46F9-9E83-34E06FBC26F8}" type="presParOf" srcId="{6F0D3632-B449-4843-8573-FB854ECB0491}" destId="{E927BED8-C4E6-47BD-A17B-B1E61F36E764}" srcOrd="3" destOrd="0" presId="urn:microsoft.com/office/officeart/2018/2/layout/IconLabelDescriptionList"/>
    <dgm:cxn modelId="{ED4D2090-ECBA-41A8-A020-63DE82FD7448}" type="presParOf" srcId="{6F0D3632-B449-4843-8573-FB854ECB0491}" destId="{D7B61AFC-7531-471E-9DDB-475CBBF0B19D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C6F54B-704A-4341-9619-286C30D33B13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3A08592-6018-4FE7-9FF2-D64A0FC68CE8}">
      <dgm:prSet phldr="0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b="1" dirty="0"/>
            <a:t>Pohybové </a:t>
          </a:r>
          <a:r>
            <a:rPr lang="cs-CZ" b="1" dirty="0">
              <a:latin typeface="Tw Cen MT"/>
            </a:rPr>
            <a:t>hry</a:t>
          </a:r>
          <a:r>
            <a:rPr lang="cs-CZ" b="0" dirty="0">
              <a:latin typeface="Tw Cen MT"/>
            </a:rPr>
            <a:t>: </a:t>
          </a:r>
        </a:p>
      </dgm:t>
    </dgm:pt>
    <dgm:pt modelId="{C73DBE9A-DEA5-4B51-91BA-CA3A3418D92F}" type="parTrans" cxnId="{8AB3E55C-725E-4C3F-AD58-A34D66630C5E}">
      <dgm:prSet/>
      <dgm:spPr/>
    </dgm:pt>
    <dgm:pt modelId="{E6CEF8FE-E2A2-468A-8833-C4A145D307EC}" type="sibTrans" cxnId="{8AB3E55C-725E-4C3F-AD58-A34D66630C5E}">
      <dgm:prSet/>
      <dgm:spPr/>
    </dgm:pt>
    <dgm:pt modelId="{F841B73C-1E5D-463D-BC68-E85C15FC77D3}">
      <dgm:prSet phldr="0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b="1" dirty="0"/>
            <a:t>Receptivní </a:t>
          </a:r>
          <a:r>
            <a:rPr lang="cs-CZ" b="1" dirty="0">
              <a:latin typeface="Tw Cen MT"/>
            </a:rPr>
            <a:t>hry:</a:t>
          </a:r>
          <a:r>
            <a:rPr lang="cs-CZ" b="0" dirty="0">
              <a:latin typeface="Tw Cen MT"/>
            </a:rPr>
            <a:t> činnosti</a:t>
          </a:r>
          <a:r>
            <a:rPr lang="cs-CZ" b="0" dirty="0"/>
            <a:t>, kdy dítě přijímá podněty, zpracovává je a rozvíjí tím svoje schopnosti a vlastnosti </a:t>
          </a:r>
          <a:endParaRPr lang="cs-CZ" b="0" dirty="0">
            <a:latin typeface="Tw Cen MT"/>
          </a:endParaRPr>
        </a:p>
      </dgm:t>
    </dgm:pt>
    <dgm:pt modelId="{8626B668-2A59-456E-9B86-D74004FF3FAD}" type="parTrans" cxnId="{A2D17FD5-FC56-4481-BA92-51525F9B9D61}">
      <dgm:prSet/>
      <dgm:spPr/>
    </dgm:pt>
    <dgm:pt modelId="{798C6018-E5E4-4B89-8923-4F7524980B6C}" type="sibTrans" cxnId="{A2D17FD5-FC56-4481-BA92-51525F9B9D61}">
      <dgm:prSet/>
      <dgm:spPr/>
    </dgm:pt>
    <dgm:pt modelId="{640F5566-A7D2-43FC-AD5D-5329DE9D1051}">
      <dgm:prSet phldr="0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b="1" dirty="0"/>
            <a:t>Didaktické hry</a:t>
          </a:r>
          <a:r>
            <a:rPr lang="cs-CZ" b="1" dirty="0">
              <a:latin typeface="Tw Cen MT"/>
            </a:rPr>
            <a:t>:</a:t>
          </a:r>
          <a:r>
            <a:rPr lang="cs-CZ" b="0" dirty="0"/>
            <a:t> rozvíjejí poznávací procesy a vědomosti.</a:t>
          </a:r>
          <a:endParaRPr lang="cs-CZ" b="0" dirty="0">
            <a:latin typeface="Tw Cen MT"/>
          </a:endParaRPr>
        </a:p>
      </dgm:t>
    </dgm:pt>
    <dgm:pt modelId="{2DC2326B-D896-4989-A337-7B480DF63C4E}" type="parTrans" cxnId="{E0F88613-D546-4BEC-ABD4-317CC5A687F0}">
      <dgm:prSet/>
      <dgm:spPr/>
    </dgm:pt>
    <dgm:pt modelId="{0AB04C01-9925-4948-9CE1-C5BCA42E0282}" type="sibTrans" cxnId="{E0F88613-D546-4BEC-ABD4-317CC5A687F0}">
      <dgm:prSet/>
      <dgm:spPr/>
    </dgm:pt>
    <dgm:pt modelId="{07BDD84C-D3B4-4922-A327-E1503CE9067E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cs-CZ" b="1" dirty="0">
              <a:latin typeface="Tw Cen MT"/>
            </a:rPr>
            <a:t>hry</a:t>
          </a:r>
          <a:r>
            <a:rPr lang="cs-CZ" b="1" dirty="0"/>
            <a:t> s nářadím a náčiním</a:t>
          </a:r>
          <a:endParaRPr lang="cs-CZ" b="1" dirty="0">
            <a:latin typeface="Tw Cen MT"/>
          </a:endParaRPr>
        </a:p>
      </dgm:t>
    </dgm:pt>
    <dgm:pt modelId="{8AA00949-C80D-4A8B-BFC5-AED1CDE0BDC5}" type="parTrans" cxnId="{FA0F16BB-DD7C-414F-834D-F36A2CB1E812}">
      <dgm:prSet/>
      <dgm:spPr/>
    </dgm:pt>
    <dgm:pt modelId="{9D62E216-750B-4B56-8217-B3DA373E5C76}" type="sibTrans" cxnId="{FA0F16BB-DD7C-414F-834D-F36A2CB1E812}">
      <dgm:prSet/>
      <dgm:spPr/>
    </dgm:pt>
    <dgm:pt modelId="{3CB17453-2D12-4740-9548-8E7BBD5FE853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cs-CZ" b="1" dirty="0"/>
            <a:t>tancování, rytmická cvičení s hudbou a </a:t>
          </a:r>
          <a:r>
            <a:rPr lang="cs-CZ" b="1" dirty="0">
              <a:latin typeface="Tw Cen MT"/>
            </a:rPr>
            <a:t>zpěvem</a:t>
          </a:r>
        </a:p>
      </dgm:t>
    </dgm:pt>
    <dgm:pt modelId="{81EB91D8-7285-445B-8B6B-29046F385CED}" type="parTrans" cxnId="{0EB222A8-D6F4-47E7-A6C5-27EF1FE33325}">
      <dgm:prSet/>
      <dgm:spPr/>
    </dgm:pt>
    <dgm:pt modelId="{9B58A208-8992-428C-B9B7-8CCFC33A77DF}" type="sibTrans" cxnId="{0EB222A8-D6F4-47E7-A6C5-27EF1FE33325}">
      <dgm:prSet/>
      <dgm:spPr/>
    </dgm:pt>
    <dgm:pt modelId="{E51AB34F-BAEF-42C0-BBD8-B5892F6EA45E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cs-CZ" b="1" dirty="0">
              <a:latin typeface="Tw Cen MT"/>
            </a:rPr>
            <a:t>využití velkého </a:t>
          </a:r>
          <a:r>
            <a:rPr lang="cs-CZ" b="1" dirty="0"/>
            <a:t>množství technik v závislosti na typu postižen</a:t>
          </a:r>
          <a:r>
            <a:rPr lang="cs-CZ" b="0" dirty="0"/>
            <a:t>í</a:t>
          </a:r>
          <a:endParaRPr lang="cs-CZ" dirty="0"/>
        </a:p>
      </dgm:t>
    </dgm:pt>
    <dgm:pt modelId="{6D447504-B9F1-4ED7-8AA8-42CA2BCD9FCA}" type="parTrans" cxnId="{B4FAE714-2D98-403A-83DA-4A855748D7B3}">
      <dgm:prSet/>
      <dgm:spPr/>
    </dgm:pt>
    <dgm:pt modelId="{24832F7E-2E7F-4BB9-B7F5-F74B9D9E90FF}" type="sibTrans" cxnId="{B4FAE714-2D98-403A-83DA-4A855748D7B3}">
      <dgm:prSet/>
      <dgm:spPr/>
    </dgm:pt>
    <dgm:pt modelId="{F1229EDC-F3D7-46B9-8C98-B2C40D009709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cs-CZ" b="1" dirty="0"/>
            <a:t>sleduje divadelní hru</a:t>
          </a:r>
          <a:endParaRPr lang="cs-CZ" b="1" dirty="0">
            <a:latin typeface="Tw Cen MT"/>
          </a:endParaRPr>
        </a:p>
      </dgm:t>
    </dgm:pt>
    <dgm:pt modelId="{6E22D03E-0589-4328-A0D9-6DA4D69D17FB}" type="parTrans" cxnId="{C8DDA62C-EB44-4850-B4D4-7FE2B76AFE5D}">
      <dgm:prSet/>
      <dgm:spPr/>
    </dgm:pt>
    <dgm:pt modelId="{7C28CDC0-BDD0-451A-818D-1B3BE518AC9D}" type="sibTrans" cxnId="{C8DDA62C-EB44-4850-B4D4-7FE2B76AFE5D}">
      <dgm:prSet/>
      <dgm:spPr/>
    </dgm:pt>
    <dgm:pt modelId="{256D55A9-C5E6-4404-AA80-E1CF9CF733F0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cs-CZ" b="1" dirty="0"/>
            <a:t>poslouchá </a:t>
          </a:r>
          <a:r>
            <a:rPr lang="cs-CZ" b="1" dirty="0">
              <a:latin typeface="Tw Cen MT"/>
            </a:rPr>
            <a:t>pohádku</a:t>
          </a:r>
        </a:p>
      </dgm:t>
    </dgm:pt>
    <dgm:pt modelId="{65630ACF-EDFF-4E3C-B5A4-F1C0837F1CDF}" type="parTrans" cxnId="{D96055C6-2C38-4381-9424-C557B02B2008}">
      <dgm:prSet/>
      <dgm:spPr/>
    </dgm:pt>
    <dgm:pt modelId="{AD362772-F9B4-4979-860D-A0B0D4E695DA}" type="sibTrans" cxnId="{D96055C6-2C38-4381-9424-C557B02B2008}">
      <dgm:prSet/>
      <dgm:spPr/>
    </dgm:pt>
    <dgm:pt modelId="{CEE90DCA-6FAE-45BB-B907-A6A755F63471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cs-CZ" b="1" dirty="0">
              <a:latin typeface="Tw Cen MT"/>
            </a:rPr>
            <a:t>využití</a:t>
          </a:r>
          <a:r>
            <a:rPr lang="cs-CZ" b="1" dirty="0"/>
            <a:t> zejména ve výchově a rehabilitaci psychických funkcí.</a:t>
          </a:r>
        </a:p>
      </dgm:t>
    </dgm:pt>
    <dgm:pt modelId="{766FF824-9EFB-403A-843F-ED1076DF53AF}" type="parTrans" cxnId="{C9A0E0FA-E6D9-41A2-9048-E64BF72AEB03}">
      <dgm:prSet/>
      <dgm:spPr/>
    </dgm:pt>
    <dgm:pt modelId="{30C0FB8C-4E66-4448-9CA3-2E5F2F40C5DB}" type="sibTrans" cxnId="{C9A0E0FA-E6D9-41A2-9048-E64BF72AEB03}">
      <dgm:prSet/>
      <dgm:spPr/>
    </dgm:pt>
    <dgm:pt modelId="{37937E47-BD2D-4FDF-B273-5649C398EC13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cs-CZ" b="1" dirty="0">
              <a:latin typeface="Tw Cen MT"/>
            </a:rPr>
            <a:t>učení</a:t>
          </a:r>
          <a:r>
            <a:rPr lang="cs-CZ" b="1" dirty="0"/>
            <a:t> prostřednictvím hry</a:t>
          </a:r>
          <a:endParaRPr lang="cs-CZ" b="1" dirty="0">
            <a:latin typeface="Tw Cen MT"/>
          </a:endParaRPr>
        </a:p>
      </dgm:t>
    </dgm:pt>
    <dgm:pt modelId="{229DD3FD-4191-4034-98CE-1B7A80228B72}" type="parTrans" cxnId="{331932C4-0C00-4BD3-82A6-42D68B525390}">
      <dgm:prSet/>
      <dgm:spPr/>
    </dgm:pt>
    <dgm:pt modelId="{6E34E27E-1B92-4DD3-A60B-C9119C068C7B}" type="sibTrans" cxnId="{331932C4-0C00-4BD3-82A6-42D68B525390}">
      <dgm:prSet/>
      <dgm:spPr/>
    </dgm:pt>
    <dgm:pt modelId="{FC3BDD1E-F540-4E1B-9FA4-2168FF993D90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cs-CZ" b="1" dirty="0">
              <a:latin typeface="Tw Cen MT"/>
            </a:rPr>
            <a:t>využívají</a:t>
          </a:r>
          <a:r>
            <a:rPr lang="cs-CZ" b="1" dirty="0"/>
            <a:t> se v rehabilitaci psychických </a:t>
          </a:r>
          <a:r>
            <a:rPr lang="cs-CZ" b="1" dirty="0">
              <a:latin typeface="Tw Cen MT"/>
            </a:rPr>
            <a:t>funkcí</a:t>
          </a:r>
        </a:p>
      </dgm:t>
    </dgm:pt>
    <dgm:pt modelId="{51AD03BE-5EC3-498F-9F7E-C4AAC608BBFA}" type="parTrans" cxnId="{E81D99DE-4BD1-46E7-9B92-3F9BE1013B11}">
      <dgm:prSet/>
      <dgm:spPr/>
    </dgm:pt>
    <dgm:pt modelId="{47CC732D-9770-4C84-B1F0-9D1742768A2B}" type="sibTrans" cxnId="{E81D99DE-4BD1-46E7-9B92-3F9BE1013B11}">
      <dgm:prSet/>
      <dgm:spPr/>
    </dgm:pt>
    <dgm:pt modelId="{C2AA0955-F4F3-4E52-A9B9-1199CDF8A520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cs-CZ" b="1" dirty="0">
              <a:latin typeface="Tw Cen MT"/>
            </a:rPr>
            <a:t>při</a:t>
          </a:r>
          <a:r>
            <a:rPr lang="cs-CZ" b="1" dirty="0"/>
            <a:t> procvičování jemné motoriky, koordinaci oko-ruka, ruka-ruka. </a:t>
          </a:r>
        </a:p>
      </dgm:t>
    </dgm:pt>
    <dgm:pt modelId="{6046F5A8-D6A3-4FA5-A389-6ADFC4A1F3CD}" type="parTrans" cxnId="{DD61EC5B-5C04-4694-9139-22D29F9594A0}">
      <dgm:prSet/>
      <dgm:spPr/>
    </dgm:pt>
    <dgm:pt modelId="{DFAAD304-7B8C-4FAB-A5B6-5F8308447C8F}" type="sibTrans" cxnId="{DD61EC5B-5C04-4694-9139-22D29F9594A0}">
      <dgm:prSet/>
      <dgm:spPr/>
    </dgm:pt>
    <dgm:pt modelId="{2BEDDB54-3B1C-4217-A746-2B95CF4C3A6C}" type="pres">
      <dgm:prSet presAssocID="{67C6F54B-704A-4341-9619-286C30D33B13}" presName="root" presStyleCnt="0">
        <dgm:presLayoutVars>
          <dgm:dir/>
          <dgm:resizeHandles val="exact"/>
        </dgm:presLayoutVars>
      </dgm:prSet>
      <dgm:spPr/>
    </dgm:pt>
    <dgm:pt modelId="{74D8B305-8172-4AA6-A37A-2918B3CE1A77}" type="pres">
      <dgm:prSet presAssocID="{43A08592-6018-4FE7-9FF2-D64A0FC68CE8}" presName="compNode" presStyleCnt="0"/>
      <dgm:spPr/>
    </dgm:pt>
    <dgm:pt modelId="{D7E3C146-06C2-4BB6-ACEA-85EC2A1F9916}" type="pres">
      <dgm:prSet presAssocID="{43A08592-6018-4FE7-9FF2-D64A0FC68CE8}" presName="iconRect" presStyleLbl="node1" presStyleIdx="0" presStyleCnt="3"/>
      <dgm:spPr/>
    </dgm:pt>
    <dgm:pt modelId="{87009A5C-0409-4075-8066-FCD5813857CA}" type="pres">
      <dgm:prSet presAssocID="{43A08592-6018-4FE7-9FF2-D64A0FC68CE8}" presName="iconSpace" presStyleCnt="0"/>
      <dgm:spPr/>
    </dgm:pt>
    <dgm:pt modelId="{8C810441-44B4-4137-B4E8-BCF17549C801}" type="pres">
      <dgm:prSet presAssocID="{43A08592-6018-4FE7-9FF2-D64A0FC68CE8}" presName="parTx" presStyleLbl="revTx" presStyleIdx="0" presStyleCnt="6">
        <dgm:presLayoutVars>
          <dgm:chMax val="0"/>
          <dgm:chPref val="0"/>
        </dgm:presLayoutVars>
      </dgm:prSet>
      <dgm:spPr/>
    </dgm:pt>
    <dgm:pt modelId="{F6EA9B8C-B888-4F77-8DC0-C5E115A6B5D7}" type="pres">
      <dgm:prSet presAssocID="{43A08592-6018-4FE7-9FF2-D64A0FC68CE8}" presName="txSpace" presStyleCnt="0"/>
      <dgm:spPr/>
    </dgm:pt>
    <dgm:pt modelId="{0AD7CDD1-869A-4A42-BF20-DDE61B5489D3}" type="pres">
      <dgm:prSet presAssocID="{43A08592-6018-4FE7-9FF2-D64A0FC68CE8}" presName="desTx" presStyleLbl="revTx" presStyleIdx="1" presStyleCnt="6">
        <dgm:presLayoutVars/>
      </dgm:prSet>
      <dgm:spPr/>
    </dgm:pt>
    <dgm:pt modelId="{5F5C3DA1-5619-49A7-8B2E-6337B44EA555}" type="pres">
      <dgm:prSet presAssocID="{E6CEF8FE-E2A2-468A-8833-C4A145D307EC}" presName="sibTrans" presStyleCnt="0"/>
      <dgm:spPr/>
    </dgm:pt>
    <dgm:pt modelId="{917A21CB-BF6C-47D3-BCA8-A702DAE9DB4E}" type="pres">
      <dgm:prSet presAssocID="{F841B73C-1E5D-463D-BC68-E85C15FC77D3}" presName="compNode" presStyleCnt="0"/>
      <dgm:spPr/>
    </dgm:pt>
    <dgm:pt modelId="{967AFB44-B0F6-46DB-8A38-311DFBD5AB11}" type="pres">
      <dgm:prSet presAssocID="{F841B73C-1E5D-463D-BC68-E85C15FC77D3}" presName="iconRect" presStyleLbl="node1" presStyleIdx="1" presStyleCnt="3"/>
      <dgm:spPr/>
    </dgm:pt>
    <dgm:pt modelId="{F9A4335F-D786-48EC-8201-CAA5944BEB3A}" type="pres">
      <dgm:prSet presAssocID="{F841B73C-1E5D-463D-BC68-E85C15FC77D3}" presName="iconSpace" presStyleCnt="0"/>
      <dgm:spPr/>
    </dgm:pt>
    <dgm:pt modelId="{E152B753-26E3-425C-BC3C-A7B60723D434}" type="pres">
      <dgm:prSet presAssocID="{F841B73C-1E5D-463D-BC68-E85C15FC77D3}" presName="parTx" presStyleLbl="revTx" presStyleIdx="2" presStyleCnt="6">
        <dgm:presLayoutVars>
          <dgm:chMax val="0"/>
          <dgm:chPref val="0"/>
        </dgm:presLayoutVars>
      </dgm:prSet>
      <dgm:spPr/>
    </dgm:pt>
    <dgm:pt modelId="{220EDC9F-B5A2-4865-A839-09382FCE1409}" type="pres">
      <dgm:prSet presAssocID="{F841B73C-1E5D-463D-BC68-E85C15FC77D3}" presName="txSpace" presStyleCnt="0"/>
      <dgm:spPr/>
    </dgm:pt>
    <dgm:pt modelId="{441B0DC4-8847-4D6C-83F9-7A3C51E7E0F6}" type="pres">
      <dgm:prSet presAssocID="{F841B73C-1E5D-463D-BC68-E85C15FC77D3}" presName="desTx" presStyleLbl="revTx" presStyleIdx="3" presStyleCnt="6">
        <dgm:presLayoutVars/>
      </dgm:prSet>
      <dgm:spPr/>
    </dgm:pt>
    <dgm:pt modelId="{B9F607BD-5C23-4EA6-BA6E-6E5C0249CC1C}" type="pres">
      <dgm:prSet presAssocID="{798C6018-E5E4-4B89-8923-4F7524980B6C}" presName="sibTrans" presStyleCnt="0"/>
      <dgm:spPr/>
    </dgm:pt>
    <dgm:pt modelId="{66C8C621-513A-455C-8B62-79E46BC6F989}" type="pres">
      <dgm:prSet presAssocID="{640F5566-A7D2-43FC-AD5D-5329DE9D1051}" presName="compNode" presStyleCnt="0"/>
      <dgm:spPr/>
    </dgm:pt>
    <dgm:pt modelId="{157CBF07-FF47-482C-A00C-EB5E92466EA7}" type="pres">
      <dgm:prSet presAssocID="{640F5566-A7D2-43FC-AD5D-5329DE9D1051}" presName="iconRect" presStyleLbl="node1" presStyleIdx="2" presStyleCnt="3"/>
      <dgm:spPr/>
    </dgm:pt>
    <dgm:pt modelId="{0AE1EE28-231F-4EE7-A06C-690F24D9CB6D}" type="pres">
      <dgm:prSet presAssocID="{640F5566-A7D2-43FC-AD5D-5329DE9D1051}" presName="iconSpace" presStyleCnt="0"/>
      <dgm:spPr/>
    </dgm:pt>
    <dgm:pt modelId="{D3DB3572-8511-4CF6-9CAC-9D5158FD6CC6}" type="pres">
      <dgm:prSet presAssocID="{640F5566-A7D2-43FC-AD5D-5329DE9D1051}" presName="parTx" presStyleLbl="revTx" presStyleIdx="4" presStyleCnt="6">
        <dgm:presLayoutVars>
          <dgm:chMax val="0"/>
          <dgm:chPref val="0"/>
        </dgm:presLayoutVars>
      </dgm:prSet>
      <dgm:spPr/>
    </dgm:pt>
    <dgm:pt modelId="{2304D954-1481-4A41-B577-6F8B6491D32B}" type="pres">
      <dgm:prSet presAssocID="{640F5566-A7D2-43FC-AD5D-5329DE9D1051}" presName="txSpace" presStyleCnt="0"/>
      <dgm:spPr/>
    </dgm:pt>
    <dgm:pt modelId="{77935B73-1046-40AA-A9FE-562D144580CE}" type="pres">
      <dgm:prSet presAssocID="{640F5566-A7D2-43FC-AD5D-5329DE9D1051}" presName="desTx" presStyleLbl="revTx" presStyleIdx="5" presStyleCnt="6">
        <dgm:presLayoutVars/>
      </dgm:prSet>
      <dgm:spPr/>
    </dgm:pt>
  </dgm:ptLst>
  <dgm:cxnLst>
    <dgm:cxn modelId="{BBCB4202-CB65-4EF6-A7A5-D538DA9F3D71}" type="presOf" srcId="{F841B73C-1E5D-463D-BC68-E85C15FC77D3}" destId="{E152B753-26E3-425C-BC3C-A7B60723D434}" srcOrd="0" destOrd="0" presId="urn:microsoft.com/office/officeart/2018/2/layout/IconLabelDescriptionList"/>
    <dgm:cxn modelId="{E0F88613-D546-4BEC-ABD4-317CC5A687F0}" srcId="{67C6F54B-704A-4341-9619-286C30D33B13}" destId="{640F5566-A7D2-43FC-AD5D-5329DE9D1051}" srcOrd="2" destOrd="0" parTransId="{2DC2326B-D896-4989-A337-7B480DF63C4E}" sibTransId="{0AB04C01-9925-4948-9CE1-C5BCA42E0282}"/>
    <dgm:cxn modelId="{B4FAE714-2D98-403A-83DA-4A855748D7B3}" srcId="{43A08592-6018-4FE7-9FF2-D64A0FC68CE8}" destId="{E51AB34F-BAEF-42C0-BBD8-B5892F6EA45E}" srcOrd="2" destOrd="0" parTransId="{6D447504-B9F1-4ED7-8AA8-42CA2BCD9FCA}" sibTransId="{24832F7E-2E7F-4BB9-B7F5-F74B9D9E90FF}"/>
    <dgm:cxn modelId="{D459A51B-EB88-462D-B051-FBAEB1D352B7}" type="presOf" srcId="{256D55A9-C5E6-4404-AA80-E1CF9CF733F0}" destId="{441B0DC4-8847-4D6C-83F9-7A3C51E7E0F6}" srcOrd="0" destOrd="1" presId="urn:microsoft.com/office/officeart/2018/2/layout/IconLabelDescriptionList"/>
    <dgm:cxn modelId="{C8DDA62C-EB44-4850-B4D4-7FE2B76AFE5D}" srcId="{F841B73C-1E5D-463D-BC68-E85C15FC77D3}" destId="{F1229EDC-F3D7-46B9-8C98-B2C40D009709}" srcOrd="0" destOrd="0" parTransId="{6E22D03E-0589-4328-A0D9-6DA4D69D17FB}" sibTransId="{7C28CDC0-BDD0-451A-818D-1B3BE518AC9D}"/>
    <dgm:cxn modelId="{23BA533B-ADE1-4451-BFE9-CC498C2374A0}" type="presOf" srcId="{07BDD84C-D3B4-4922-A327-E1503CE9067E}" destId="{0AD7CDD1-869A-4A42-BF20-DDE61B5489D3}" srcOrd="0" destOrd="0" presId="urn:microsoft.com/office/officeart/2018/2/layout/IconLabelDescriptionList"/>
    <dgm:cxn modelId="{4CAE043F-26DC-4F96-A5D0-8F75CC61A69A}" type="presOf" srcId="{640F5566-A7D2-43FC-AD5D-5329DE9D1051}" destId="{D3DB3572-8511-4CF6-9CAC-9D5158FD6CC6}" srcOrd="0" destOrd="0" presId="urn:microsoft.com/office/officeart/2018/2/layout/IconLabelDescriptionList"/>
    <dgm:cxn modelId="{A903FA40-4D1A-481C-9E55-80FDD641387F}" type="presOf" srcId="{43A08592-6018-4FE7-9FF2-D64A0FC68CE8}" destId="{8C810441-44B4-4137-B4E8-BCF17549C801}" srcOrd="0" destOrd="0" presId="urn:microsoft.com/office/officeart/2018/2/layout/IconLabelDescriptionList"/>
    <dgm:cxn modelId="{DD61EC5B-5C04-4694-9139-22D29F9594A0}" srcId="{640F5566-A7D2-43FC-AD5D-5329DE9D1051}" destId="{C2AA0955-F4F3-4E52-A9B9-1199CDF8A520}" srcOrd="2" destOrd="0" parTransId="{6046F5A8-D6A3-4FA5-A389-6ADFC4A1F3CD}" sibTransId="{DFAAD304-7B8C-4FAB-A5B6-5F8308447C8F}"/>
    <dgm:cxn modelId="{8AB3E55C-725E-4C3F-AD58-A34D66630C5E}" srcId="{67C6F54B-704A-4341-9619-286C30D33B13}" destId="{43A08592-6018-4FE7-9FF2-D64A0FC68CE8}" srcOrd="0" destOrd="0" parTransId="{C73DBE9A-DEA5-4B51-91BA-CA3A3418D92F}" sibTransId="{E6CEF8FE-E2A2-468A-8833-C4A145D307EC}"/>
    <dgm:cxn modelId="{5591A759-DCEE-4944-B8B8-EFF9778F33ED}" type="presOf" srcId="{F1229EDC-F3D7-46B9-8C98-B2C40D009709}" destId="{441B0DC4-8847-4D6C-83F9-7A3C51E7E0F6}" srcOrd="0" destOrd="0" presId="urn:microsoft.com/office/officeart/2018/2/layout/IconLabelDescriptionList"/>
    <dgm:cxn modelId="{F5815984-1296-423A-8C69-3E612ECEFB74}" type="presOf" srcId="{C2AA0955-F4F3-4E52-A9B9-1199CDF8A520}" destId="{77935B73-1046-40AA-A9FE-562D144580CE}" srcOrd="0" destOrd="2" presId="urn:microsoft.com/office/officeart/2018/2/layout/IconLabelDescriptionList"/>
    <dgm:cxn modelId="{0BB76B8F-6018-4244-B572-2D79AD2C91A4}" type="presOf" srcId="{67C6F54B-704A-4341-9619-286C30D33B13}" destId="{2BEDDB54-3B1C-4217-A746-2B95CF4C3A6C}" srcOrd="0" destOrd="0" presId="urn:microsoft.com/office/officeart/2018/2/layout/IconLabelDescriptionList"/>
    <dgm:cxn modelId="{0EB222A8-D6F4-47E7-A6C5-27EF1FE33325}" srcId="{43A08592-6018-4FE7-9FF2-D64A0FC68CE8}" destId="{3CB17453-2D12-4740-9548-8E7BBD5FE853}" srcOrd="1" destOrd="0" parTransId="{81EB91D8-7285-445B-8B6B-29046F385CED}" sibTransId="{9B58A208-8992-428C-B9B7-8CCFC33A77DF}"/>
    <dgm:cxn modelId="{3CDA82A8-6B03-4D42-8906-2A5146C931E7}" type="presOf" srcId="{E51AB34F-BAEF-42C0-BBD8-B5892F6EA45E}" destId="{0AD7CDD1-869A-4A42-BF20-DDE61B5489D3}" srcOrd="0" destOrd="2" presId="urn:microsoft.com/office/officeart/2018/2/layout/IconLabelDescriptionList"/>
    <dgm:cxn modelId="{FA0F16BB-DD7C-414F-834D-F36A2CB1E812}" srcId="{43A08592-6018-4FE7-9FF2-D64A0FC68CE8}" destId="{07BDD84C-D3B4-4922-A327-E1503CE9067E}" srcOrd="0" destOrd="0" parTransId="{8AA00949-C80D-4A8B-BFC5-AED1CDE0BDC5}" sibTransId="{9D62E216-750B-4B56-8217-B3DA373E5C76}"/>
    <dgm:cxn modelId="{331932C4-0C00-4BD3-82A6-42D68B525390}" srcId="{640F5566-A7D2-43FC-AD5D-5329DE9D1051}" destId="{37937E47-BD2D-4FDF-B273-5649C398EC13}" srcOrd="0" destOrd="0" parTransId="{229DD3FD-4191-4034-98CE-1B7A80228B72}" sibTransId="{6E34E27E-1B92-4DD3-A60B-C9119C068C7B}"/>
    <dgm:cxn modelId="{179149C5-1D43-4F13-B10A-514A8F04E30D}" type="presOf" srcId="{FC3BDD1E-F540-4E1B-9FA4-2168FF993D90}" destId="{77935B73-1046-40AA-A9FE-562D144580CE}" srcOrd="0" destOrd="1" presId="urn:microsoft.com/office/officeart/2018/2/layout/IconLabelDescriptionList"/>
    <dgm:cxn modelId="{01C47FC5-414F-4363-AD7D-354527B0FFA2}" type="presOf" srcId="{CEE90DCA-6FAE-45BB-B907-A6A755F63471}" destId="{441B0DC4-8847-4D6C-83F9-7A3C51E7E0F6}" srcOrd="0" destOrd="2" presId="urn:microsoft.com/office/officeart/2018/2/layout/IconLabelDescriptionList"/>
    <dgm:cxn modelId="{D96055C6-2C38-4381-9424-C557B02B2008}" srcId="{F841B73C-1E5D-463D-BC68-E85C15FC77D3}" destId="{256D55A9-C5E6-4404-AA80-E1CF9CF733F0}" srcOrd="1" destOrd="0" parTransId="{65630ACF-EDFF-4E3C-B5A4-F1C0837F1CDF}" sibTransId="{AD362772-F9B4-4979-860D-A0B0D4E695DA}"/>
    <dgm:cxn modelId="{A2D17FD5-FC56-4481-BA92-51525F9B9D61}" srcId="{67C6F54B-704A-4341-9619-286C30D33B13}" destId="{F841B73C-1E5D-463D-BC68-E85C15FC77D3}" srcOrd="1" destOrd="0" parTransId="{8626B668-2A59-456E-9B86-D74004FF3FAD}" sibTransId="{798C6018-E5E4-4B89-8923-4F7524980B6C}"/>
    <dgm:cxn modelId="{4D42A1DC-5DC4-425E-AF56-AD1C11A62F61}" type="presOf" srcId="{3CB17453-2D12-4740-9548-8E7BBD5FE853}" destId="{0AD7CDD1-869A-4A42-BF20-DDE61B5489D3}" srcOrd="0" destOrd="1" presId="urn:microsoft.com/office/officeart/2018/2/layout/IconLabelDescriptionList"/>
    <dgm:cxn modelId="{E81D99DE-4BD1-46E7-9B92-3F9BE1013B11}" srcId="{640F5566-A7D2-43FC-AD5D-5329DE9D1051}" destId="{FC3BDD1E-F540-4E1B-9FA4-2168FF993D90}" srcOrd="1" destOrd="0" parTransId="{51AD03BE-5EC3-498F-9F7E-C4AAC608BBFA}" sibTransId="{47CC732D-9770-4C84-B1F0-9D1742768A2B}"/>
    <dgm:cxn modelId="{C9A0E0FA-E6D9-41A2-9048-E64BF72AEB03}" srcId="{F841B73C-1E5D-463D-BC68-E85C15FC77D3}" destId="{CEE90DCA-6FAE-45BB-B907-A6A755F63471}" srcOrd="2" destOrd="0" parTransId="{766FF824-9EFB-403A-843F-ED1076DF53AF}" sibTransId="{30C0FB8C-4E66-4448-9CA3-2E5F2F40C5DB}"/>
    <dgm:cxn modelId="{BA71B1FF-D1D1-4885-8D60-62A619EBC47B}" type="presOf" srcId="{37937E47-BD2D-4FDF-B273-5649C398EC13}" destId="{77935B73-1046-40AA-A9FE-562D144580CE}" srcOrd="0" destOrd="0" presId="urn:microsoft.com/office/officeart/2018/2/layout/IconLabelDescriptionList"/>
    <dgm:cxn modelId="{0F6AFF2B-82C4-41DB-A721-59AEA7DBFA06}" type="presParOf" srcId="{2BEDDB54-3B1C-4217-A746-2B95CF4C3A6C}" destId="{74D8B305-8172-4AA6-A37A-2918B3CE1A77}" srcOrd="0" destOrd="0" presId="urn:microsoft.com/office/officeart/2018/2/layout/IconLabelDescriptionList"/>
    <dgm:cxn modelId="{11669C38-E06C-470B-AE7E-CEB7DF923A0D}" type="presParOf" srcId="{74D8B305-8172-4AA6-A37A-2918B3CE1A77}" destId="{D7E3C146-06C2-4BB6-ACEA-85EC2A1F9916}" srcOrd="0" destOrd="0" presId="urn:microsoft.com/office/officeart/2018/2/layout/IconLabelDescriptionList"/>
    <dgm:cxn modelId="{CD8B771B-25BF-4290-90C8-9D9C0494876F}" type="presParOf" srcId="{74D8B305-8172-4AA6-A37A-2918B3CE1A77}" destId="{87009A5C-0409-4075-8066-FCD5813857CA}" srcOrd="1" destOrd="0" presId="urn:microsoft.com/office/officeart/2018/2/layout/IconLabelDescriptionList"/>
    <dgm:cxn modelId="{7FC22053-3E4B-48AE-8EA5-068496216533}" type="presParOf" srcId="{74D8B305-8172-4AA6-A37A-2918B3CE1A77}" destId="{8C810441-44B4-4137-B4E8-BCF17549C801}" srcOrd="2" destOrd="0" presId="urn:microsoft.com/office/officeart/2018/2/layout/IconLabelDescriptionList"/>
    <dgm:cxn modelId="{3F9BC48C-AC0D-4921-A58A-6F2A863E7E5F}" type="presParOf" srcId="{74D8B305-8172-4AA6-A37A-2918B3CE1A77}" destId="{F6EA9B8C-B888-4F77-8DC0-C5E115A6B5D7}" srcOrd="3" destOrd="0" presId="urn:microsoft.com/office/officeart/2018/2/layout/IconLabelDescriptionList"/>
    <dgm:cxn modelId="{5B52921F-9479-4F6B-9021-B20FC720B290}" type="presParOf" srcId="{74D8B305-8172-4AA6-A37A-2918B3CE1A77}" destId="{0AD7CDD1-869A-4A42-BF20-DDE61B5489D3}" srcOrd="4" destOrd="0" presId="urn:microsoft.com/office/officeart/2018/2/layout/IconLabelDescriptionList"/>
    <dgm:cxn modelId="{218B597F-9218-4DB5-8175-243B9486E60C}" type="presParOf" srcId="{2BEDDB54-3B1C-4217-A746-2B95CF4C3A6C}" destId="{5F5C3DA1-5619-49A7-8B2E-6337B44EA555}" srcOrd="1" destOrd="0" presId="urn:microsoft.com/office/officeart/2018/2/layout/IconLabelDescriptionList"/>
    <dgm:cxn modelId="{F94D792A-48FB-4E87-BF91-A3F728835884}" type="presParOf" srcId="{2BEDDB54-3B1C-4217-A746-2B95CF4C3A6C}" destId="{917A21CB-BF6C-47D3-BCA8-A702DAE9DB4E}" srcOrd="2" destOrd="0" presId="urn:microsoft.com/office/officeart/2018/2/layout/IconLabelDescriptionList"/>
    <dgm:cxn modelId="{46CDA7BA-ABE6-44CE-BFB7-4B9AA627858C}" type="presParOf" srcId="{917A21CB-BF6C-47D3-BCA8-A702DAE9DB4E}" destId="{967AFB44-B0F6-46DB-8A38-311DFBD5AB11}" srcOrd="0" destOrd="0" presId="urn:microsoft.com/office/officeart/2018/2/layout/IconLabelDescriptionList"/>
    <dgm:cxn modelId="{E017BFAC-A346-469E-A342-F3DCCAEB55A0}" type="presParOf" srcId="{917A21CB-BF6C-47D3-BCA8-A702DAE9DB4E}" destId="{F9A4335F-D786-48EC-8201-CAA5944BEB3A}" srcOrd="1" destOrd="0" presId="urn:microsoft.com/office/officeart/2018/2/layout/IconLabelDescriptionList"/>
    <dgm:cxn modelId="{BB7CD7C4-2DCD-40DE-96E2-54C1A4D38D6A}" type="presParOf" srcId="{917A21CB-BF6C-47D3-BCA8-A702DAE9DB4E}" destId="{E152B753-26E3-425C-BC3C-A7B60723D434}" srcOrd="2" destOrd="0" presId="urn:microsoft.com/office/officeart/2018/2/layout/IconLabelDescriptionList"/>
    <dgm:cxn modelId="{37DAB4D1-3846-4992-B9CD-9B8A19A859DD}" type="presParOf" srcId="{917A21CB-BF6C-47D3-BCA8-A702DAE9DB4E}" destId="{220EDC9F-B5A2-4865-A839-09382FCE1409}" srcOrd="3" destOrd="0" presId="urn:microsoft.com/office/officeart/2018/2/layout/IconLabelDescriptionList"/>
    <dgm:cxn modelId="{EDF1643C-0135-4706-B5A8-19ED9511A532}" type="presParOf" srcId="{917A21CB-BF6C-47D3-BCA8-A702DAE9DB4E}" destId="{441B0DC4-8847-4D6C-83F9-7A3C51E7E0F6}" srcOrd="4" destOrd="0" presId="urn:microsoft.com/office/officeart/2018/2/layout/IconLabelDescriptionList"/>
    <dgm:cxn modelId="{C667A30E-DAEA-48AE-B9F9-5052139E17E5}" type="presParOf" srcId="{2BEDDB54-3B1C-4217-A746-2B95CF4C3A6C}" destId="{B9F607BD-5C23-4EA6-BA6E-6E5C0249CC1C}" srcOrd="3" destOrd="0" presId="urn:microsoft.com/office/officeart/2018/2/layout/IconLabelDescriptionList"/>
    <dgm:cxn modelId="{86F95234-544A-4841-A624-4A44FE8E42BD}" type="presParOf" srcId="{2BEDDB54-3B1C-4217-A746-2B95CF4C3A6C}" destId="{66C8C621-513A-455C-8B62-79E46BC6F989}" srcOrd="4" destOrd="0" presId="urn:microsoft.com/office/officeart/2018/2/layout/IconLabelDescriptionList"/>
    <dgm:cxn modelId="{73034751-23E5-4A44-9835-A94CF6FD60E4}" type="presParOf" srcId="{66C8C621-513A-455C-8B62-79E46BC6F989}" destId="{157CBF07-FF47-482C-A00C-EB5E92466EA7}" srcOrd="0" destOrd="0" presId="urn:microsoft.com/office/officeart/2018/2/layout/IconLabelDescriptionList"/>
    <dgm:cxn modelId="{4F147F47-4E1E-41A5-9854-DFD51B60F5FF}" type="presParOf" srcId="{66C8C621-513A-455C-8B62-79E46BC6F989}" destId="{0AE1EE28-231F-4EE7-A06C-690F24D9CB6D}" srcOrd="1" destOrd="0" presId="urn:microsoft.com/office/officeart/2018/2/layout/IconLabelDescriptionList"/>
    <dgm:cxn modelId="{C05B2C11-EC20-4015-B9F3-62691755936E}" type="presParOf" srcId="{66C8C621-513A-455C-8B62-79E46BC6F989}" destId="{D3DB3572-8511-4CF6-9CAC-9D5158FD6CC6}" srcOrd="2" destOrd="0" presId="urn:microsoft.com/office/officeart/2018/2/layout/IconLabelDescriptionList"/>
    <dgm:cxn modelId="{A4262E1D-01BF-48D9-BEF2-A48E355F14FA}" type="presParOf" srcId="{66C8C621-513A-455C-8B62-79E46BC6F989}" destId="{2304D954-1481-4A41-B577-6F8B6491D32B}" srcOrd="3" destOrd="0" presId="urn:microsoft.com/office/officeart/2018/2/layout/IconLabelDescriptionList"/>
    <dgm:cxn modelId="{F691E6E8-5B8E-4D8A-9C4E-8B957B30D1D6}" type="presParOf" srcId="{66C8C621-513A-455C-8B62-79E46BC6F989}" destId="{77935B73-1046-40AA-A9FE-562D144580CE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7AED5B-F7FF-493C-8B64-5337F7DDF50E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81B78B-3E49-4096-96E0-807FAF375D2B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E19804-BCC2-4F1C-8844-789B09E823A7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Ergoterapeut zhodnotí stav dítěte a jeho silné a slabé stránky</a:t>
          </a:r>
          <a:endParaRPr lang="en-US" sz="1700" kern="1200"/>
        </a:p>
      </dsp:txBody>
      <dsp:txXfrm>
        <a:off x="1057183" y="1805"/>
        <a:ext cx="9458416" cy="915310"/>
      </dsp:txXfrm>
    </dsp:sp>
    <dsp:sp modelId="{F867B470-7CB9-435F-8BE4-25DA8EECDB04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53FF8-0293-4E7D-9470-E6F9FC06033C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8A8F6B-7071-44F9-A50D-5E4C905049B5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Nástroje: vývojová diagnostika, test klinického pozorování, smyslový profil, strukturovaný rozhovor s rodinnými příslušníky a klientem. </a:t>
          </a:r>
          <a:endParaRPr lang="en-US" sz="1700" kern="1200"/>
        </a:p>
      </dsp:txBody>
      <dsp:txXfrm>
        <a:off x="1057183" y="1145944"/>
        <a:ext cx="9458416" cy="915310"/>
      </dsp:txXfrm>
    </dsp:sp>
    <dsp:sp modelId="{9C071B50-299E-4632-9265-6106A60EEDA5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6F7E32-A61D-46A2-9A8F-8408A4F3A6E4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ABC705-0327-4BBC-BE3B-260A816F414A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Na základě vstupního vyšetření, je individuálně navržena frekvence terapií ve spolupráci s lékařem tak, aby vyhovovala klientovi i rodinným příslušníkům.</a:t>
          </a:r>
          <a:endParaRPr lang="en-US" sz="1700" kern="1200"/>
        </a:p>
      </dsp:txBody>
      <dsp:txXfrm>
        <a:off x="1057183" y="2290082"/>
        <a:ext cx="9458416" cy="915310"/>
      </dsp:txXfrm>
    </dsp:sp>
    <dsp:sp modelId="{13F31FF6-D1A3-477A-B572-18238853E402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3607A6-6E1B-472A-B73F-E76A365BB4E8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BE4A32-A782-4630-8B21-D9003E12056D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Ergoterapeut spolupracuje s rodinou, asistenty a učiteli v plánování terapeutického cíle a vytvoření rehabilitačního plánu do domácího a školního prostředí, což podporuje učení nových dovedností k dosažení plného potenciálu klienta.</a:t>
          </a:r>
          <a:endParaRPr lang="en-US" sz="1700" kern="1200"/>
        </a:p>
      </dsp:txBody>
      <dsp:txXfrm>
        <a:off x="1057183" y="3434221"/>
        <a:ext cx="9458416" cy="915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AC01A-C589-49A0-9B7E-760C045B9BA6}">
      <dsp:nvSpPr>
        <dsp:cNvPr id="0" name=""/>
        <dsp:cNvSpPr/>
      </dsp:nvSpPr>
      <dsp:spPr>
        <a:xfrm>
          <a:off x="3083019" y="694768"/>
          <a:ext cx="5352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5203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36476" y="737659"/>
        <a:ext cx="28290" cy="5658"/>
      </dsp:txXfrm>
    </dsp:sp>
    <dsp:sp modelId="{519F5A6B-1F97-4889-82A2-6E98196E464B}">
      <dsp:nvSpPr>
        <dsp:cNvPr id="0" name=""/>
        <dsp:cNvSpPr/>
      </dsp:nvSpPr>
      <dsp:spPr>
        <a:xfrm>
          <a:off x="624804" y="2483"/>
          <a:ext cx="2460015" cy="14760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543" tIns="126531" rIns="120543" bIns="12653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= popis vývoje typický pro herní chování u dětí ve věku od narození do 6 let</a:t>
          </a:r>
          <a:endParaRPr lang="en-US" sz="1500" kern="1200"/>
        </a:p>
      </dsp:txBody>
      <dsp:txXfrm>
        <a:off x="624804" y="2483"/>
        <a:ext cx="2460015" cy="1476009"/>
      </dsp:txXfrm>
    </dsp:sp>
    <dsp:sp modelId="{79F8E51D-D199-449F-82CB-6D8FBC7E43A6}">
      <dsp:nvSpPr>
        <dsp:cNvPr id="0" name=""/>
        <dsp:cNvSpPr/>
      </dsp:nvSpPr>
      <dsp:spPr>
        <a:xfrm>
          <a:off x="1854812" y="1476692"/>
          <a:ext cx="3025818" cy="535203"/>
        </a:xfrm>
        <a:custGeom>
          <a:avLst/>
          <a:gdLst/>
          <a:ahLst/>
          <a:cxnLst/>
          <a:rect l="0" t="0" r="0" b="0"/>
          <a:pathLst>
            <a:path>
              <a:moveTo>
                <a:pt x="3025818" y="0"/>
              </a:moveTo>
              <a:lnTo>
                <a:pt x="3025818" y="284701"/>
              </a:lnTo>
              <a:lnTo>
                <a:pt x="0" y="284701"/>
              </a:lnTo>
              <a:lnTo>
                <a:pt x="0" y="535203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90764" y="1741465"/>
        <a:ext cx="153913" cy="5658"/>
      </dsp:txXfrm>
    </dsp:sp>
    <dsp:sp modelId="{86F383D4-E36A-4BCF-874D-C20949B5AE19}">
      <dsp:nvSpPr>
        <dsp:cNvPr id="0" name=""/>
        <dsp:cNvSpPr/>
      </dsp:nvSpPr>
      <dsp:spPr>
        <a:xfrm>
          <a:off x="3650623" y="2483"/>
          <a:ext cx="2460015" cy="14760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543" tIns="126531" rIns="120543" bIns="12653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Hodnotí se 4 oblasti:</a:t>
          </a:r>
          <a:endParaRPr lang="en-US" sz="1500" kern="1200"/>
        </a:p>
      </dsp:txBody>
      <dsp:txXfrm>
        <a:off x="3650623" y="2483"/>
        <a:ext cx="2460015" cy="1476009"/>
      </dsp:txXfrm>
    </dsp:sp>
    <dsp:sp modelId="{E06388AB-D174-4D96-9591-1597F4838E5A}">
      <dsp:nvSpPr>
        <dsp:cNvPr id="0" name=""/>
        <dsp:cNvSpPr/>
      </dsp:nvSpPr>
      <dsp:spPr>
        <a:xfrm>
          <a:off x="3083019" y="2736581"/>
          <a:ext cx="5352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5203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36476" y="2779471"/>
        <a:ext cx="28290" cy="5658"/>
      </dsp:txXfrm>
    </dsp:sp>
    <dsp:sp modelId="{194649C3-FF27-40DF-AE85-2064BCF22363}">
      <dsp:nvSpPr>
        <dsp:cNvPr id="0" name=""/>
        <dsp:cNvSpPr/>
      </dsp:nvSpPr>
      <dsp:spPr>
        <a:xfrm>
          <a:off x="624804" y="2044296"/>
          <a:ext cx="2460015" cy="14760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543" tIns="126531" rIns="120543" bIns="12653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Zvládnutí prostoru (hrubá motorika): zapojení celého těla, zájem o prostor</a:t>
          </a:r>
          <a:endParaRPr lang="en-US" sz="1500" kern="1200"/>
        </a:p>
      </dsp:txBody>
      <dsp:txXfrm>
        <a:off x="624804" y="2044296"/>
        <a:ext cx="2460015" cy="1476009"/>
      </dsp:txXfrm>
    </dsp:sp>
    <dsp:sp modelId="{032BC160-CBEC-46B9-B2F3-0EDDD16B07B6}">
      <dsp:nvSpPr>
        <dsp:cNvPr id="0" name=""/>
        <dsp:cNvSpPr/>
      </dsp:nvSpPr>
      <dsp:spPr>
        <a:xfrm>
          <a:off x="1854812" y="3518505"/>
          <a:ext cx="3025818" cy="535203"/>
        </a:xfrm>
        <a:custGeom>
          <a:avLst/>
          <a:gdLst/>
          <a:ahLst/>
          <a:cxnLst/>
          <a:rect l="0" t="0" r="0" b="0"/>
          <a:pathLst>
            <a:path>
              <a:moveTo>
                <a:pt x="3025818" y="0"/>
              </a:moveTo>
              <a:lnTo>
                <a:pt x="3025818" y="284701"/>
              </a:lnTo>
              <a:lnTo>
                <a:pt x="0" y="284701"/>
              </a:lnTo>
              <a:lnTo>
                <a:pt x="0" y="535203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90764" y="3783278"/>
        <a:ext cx="153913" cy="5658"/>
      </dsp:txXfrm>
    </dsp:sp>
    <dsp:sp modelId="{A4EA8107-B211-46DB-8740-72C0B55B93B7}">
      <dsp:nvSpPr>
        <dsp:cNvPr id="0" name=""/>
        <dsp:cNvSpPr/>
      </dsp:nvSpPr>
      <dsp:spPr>
        <a:xfrm>
          <a:off x="3650623" y="2044296"/>
          <a:ext cx="2460015" cy="14760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543" tIns="126531" rIns="120543" bIns="12653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Práce s materiálem (jemná motorika): manipulace, pozornost</a:t>
          </a:r>
          <a:endParaRPr lang="en-US" sz="1500" kern="1200"/>
        </a:p>
      </dsp:txBody>
      <dsp:txXfrm>
        <a:off x="3650623" y="2044296"/>
        <a:ext cx="2460015" cy="1476009"/>
      </dsp:txXfrm>
    </dsp:sp>
    <dsp:sp modelId="{27C3C379-267C-4A9D-B2F1-1126592F934F}">
      <dsp:nvSpPr>
        <dsp:cNvPr id="0" name=""/>
        <dsp:cNvSpPr/>
      </dsp:nvSpPr>
      <dsp:spPr>
        <a:xfrm>
          <a:off x="3083019" y="4778393"/>
          <a:ext cx="5352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5203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36476" y="4821284"/>
        <a:ext cx="28290" cy="5658"/>
      </dsp:txXfrm>
    </dsp:sp>
    <dsp:sp modelId="{A3FAD55D-9188-4F8A-B7AF-241B66984543}">
      <dsp:nvSpPr>
        <dsp:cNvPr id="0" name=""/>
        <dsp:cNvSpPr/>
      </dsp:nvSpPr>
      <dsp:spPr>
        <a:xfrm>
          <a:off x="624804" y="4086109"/>
          <a:ext cx="2460015" cy="147600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543" tIns="126531" rIns="120543" bIns="12653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Symbolika (pochopení okolního světa): imitace, dramatizace</a:t>
          </a:r>
          <a:endParaRPr lang="en-US" sz="1500" kern="1200"/>
        </a:p>
      </dsp:txBody>
      <dsp:txXfrm>
        <a:off x="624804" y="4086109"/>
        <a:ext cx="2460015" cy="1476009"/>
      </dsp:txXfrm>
    </dsp:sp>
    <dsp:sp modelId="{FA507E2A-2232-4500-ACD3-66D95FB5E0AC}">
      <dsp:nvSpPr>
        <dsp:cNvPr id="0" name=""/>
        <dsp:cNvSpPr/>
      </dsp:nvSpPr>
      <dsp:spPr>
        <a:xfrm>
          <a:off x="3650623" y="4086109"/>
          <a:ext cx="2460015" cy="14760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543" tIns="126531" rIns="120543" bIns="12653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Zapojení do hry: množství a typ sociálních interakcí, spolupráce, použití humoru a jazyka při hře...</a:t>
          </a:r>
          <a:endParaRPr lang="en-US" sz="1500" kern="1200"/>
        </a:p>
      </dsp:txBody>
      <dsp:txXfrm>
        <a:off x="3650623" y="4086109"/>
        <a:ext cx="2460015" cy="14760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6C6E8-B3EC-4093-B606-21C5024C6F10}">
      <dsp:nvSpPr>
        <dsp:cNvPr id="0" name=""/>
        <dsp:cNvSpPr/>
      </dsp:nvSpPr>
      <dsp:spPr>
        <a:xfrm>
          <a:off x="0" y="0"/>
          <a:ext cx="5952964" cy="14566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Pro děti od 3 měsíců do 15 let</a:t>
          </a:r>
          <a:endParaRPr lang="en-US" sz="1800" kern="1200"/>
        </a:p>
      </dsp:txBody>
      <dsp:txXfrm>
        <a:off x="42663" y="42663"/>
        <a:ext cx="4258071" cy="1371296"/>
      </dsp:txXfrm>
    </dsp:sp>
    <dsp:sp modelId="{EE3B6A04-C51B-418F-AA27-8F8CD2C9AEA7}">
      <dsp:nvSpPr>
        <dsp:cNvPr id="0" name=""/>
        <dsp:cNvSpPr/>
      </dsp:nvSpPr>
      <dsp:spPr>
        <a:xfrm>
          <a:off x="498560" y="1721462"/>
          <a:ext cx="5952964" cy="14566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Hodnotí se 24 položek ve hře, kdy se</a:t>
          </a:r>
          <a:r>
            <a:rPr lang="cs-CZ" sz="1800" kern="1200">
              <a:latin typeface="Tw Cen MT"/>
            </a:rPr>
            <a:t> posuzuje</a:t>
          </a:r>
          <a:r>
            <a:rPr lang="cs-CZ" sz="1800" kern="1200"/>
            <a:t> na čtyřbodové škále</a:t>
          </a:r>
          <a:r>
            <a:rPr lang="cs-CZ" sz="1800" kern="1200">
              <a:latin typeface="Tw Cen MT"/>
            </a:rPr>
            <a:t> </a:t>
          </a:r>
          <a:r>
            <a:rPr lang="cs-CZ" sz="1800" kern="1200"/>
            <a:t>(0-3</a:t>
          </a:r>
          <a:r>
            <a:rPr lang="cs-CZ" sz="1800" kern="1200">
              <a:latin typeface="Tw Cen MT"/>
            </a:rPr>
            <a:t>):</a:t>
          </a:r>
          <a:endParaRPr lang="en-US" sz="1800" kern="1200">
            <a:latin typeface="Tw Cen MT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>
              <a:latin typeface="Tw Cen MT"/>
            </a:rPr>
            <a:t>rozsah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>
              <a:latin typeface="Tw Cen MT"/>
            </a:rPr>
            <a:t>Intenzita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>
              <a:latin typeface="Tw Cen MT"/>
            </a:rPr>
            <a:t>zručnost</a:t>
          </a:r>
          <a:endParaRPr lang="cs-CZ" sz="1400" kern="1200"/>
        </a:p>
      </dsp:txBody>
      <dsp:txXfrm>
        <a:off x="541223" y="1764125"/>
        <a:ext cx="4422273" cy="1371296"/>
      </dsp:txXfrm>
    </dsp:sp>
    <dsp:sp modelId="{81EE01C4-C73E-4F02-8C59-9B323237CBD7}">
      <dsp:nvSpPr>
        <dsp:cNvPr id="0" name=""/>
        <dsp:cNvSpPr/>
      </dsp:nvSpPr>
      <dsp:spPr>
        <a:xfrm>
          <a:off x="989680" y="3442925"/>
          <a:ext cx="5952964" cy="145662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Posuzují se 3 prvky hravosti: </a:t>
          </a:r>
          <a:endParaRPr lang="en-US" sz="1800" kern="1200">
            <a:latin typeface="Tw Cen MT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/>
            <a:t>vnímání kontroly (vnitřní/vnější</a:t>
          </a:r>
          <a:r>
            <a:rPr lang="cs-CZ" sz="1400" kern="1200">
              <a:latin typeface="Tw Cen MT"/>
            </a:rPr>
            <a:t>)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/>
            <a:t>zdroj motivace (vnitřní/vnější</a:t>
          </a:r>
          <a:r>
            <a:rPr lang="cs-CZ" sz="1400" kern="1200">
              <a:latin typeface="Tw Cen MT"/>
            </a:rPr>
            <a:t>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/>
            <a:t>oproštění se od reality</a:t>
          </a:r>
        </a:p>
      </dsp:txBody>
      <dsp:txXfrm>
        <a:off x="1032343" y="3485588"/>
        <a:ext cx="4429714" cy="1371296"/>
      </dsp:txXfrm>
    </dsp:sp>
    <dsp:sp modelId="{D70A82BD-2DAE-4403-9D3E-206CF8BAEDDB}">
      <dsp:nvSpPr>
        <dsp:cNvPr id="0" name=""/>
        <dsp:cNvSpPr/>
      </dsp:nvSpPr>
      <dsp:spPr>
        <a:xfrm>
          <a:off x="1488241" y="5164388"/>
          <a:ext cx="5952964" cy="14566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Příklady položek: aktivní účast ve hře, samostatnost v rozhodování, pocit bezpečí, veselost, snaha o pokračování v aktivitě</a:t>
          </a:r>
          <a:endParaRPr lang="en-US" sz="1800" kern="1200"/>
        </a:p>
      </dsp:txBody>
      <dsp:txXfrm>
        <a:off x="1530904" y="5207051"/>
        <a:ext cx="4422273" cy="1371296"/>
      </dsp:txXfrm>
    </dsp:sp>
    <dsp:sp modelId="{65724BA8-7E7F-4915-BCAF-DFD761E00C4C}">
      <dsp:nvSpPr>
        <dsp:cNvPr id="0" name=""/>
        <dsp:cNvSpPr/>
      </dsp:nvSpPr>
      <dsp:spPr>
        <a:xfrm>
          <a:off x="5006160" y="1115640"/>
          <a:ext cx="946804" cy="94680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219191" y="1115640"/>
        <a:ext cx="520742" cy="712470"/>
      </dsp:txXfrm>
    </dsp:sp>
    <dsp:sp modelId="{ED830198-7A98-4312-8FA7-83CC79192C33}">
      <dsp:nvSpPr>
        <dsp:cNvPr id="0" name=""/>
        <dsp:cNvSpPr/>
      </dsp:nvSpPr>
      <dsp:spPr>
        <a:xfrm>
          <a:off x="5504721" y="2837103"/>
          <a:ext cx="946804" cy="94680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717752" y="2837103"/>
        <a:ext cx="520742" cy="712470"/>
      </dsp:txXfrm>
    </dsp:sp>
    <dsp:sp modelId="{DA289E29-D0C8-4E25-8AC2-A33D3601F416}">
      <dsp:nvSpPr>
        <dsp:cNvPr id="0" name=""/>
        <dsp:cNvSpPr/>
      </dsp:nvSpPr>
      <dsp:spPr>
        <a:xfrm>
          <a:off x="5995840" y="4558566"/>
          <a:ext cx="946804" cy="94680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208871" y="4558566"/>
        <a:ext cx="520742" cy="7124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AA4A0-825F-4D90-82D6-AE7560C932CD}">
      <dsp:nvSpPr>
        <dsp:cNvPr id="0" name=""/>
        <dsp:cNvSpPr/>
      </dsp:nvSpPr>
      <dsp:spPr>
        <a:xfrm>
          <a:off x="393" y="510347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02CBDF-9CB4-4F07-864F-18A23B2C6A6E}">
      <dsp:nvSpPr>
        <dsp:cNvPr id="0" name=""/>
        <dsp:cNvSpPr/>
      </dsp:nvSpPr>
      <dsp:spPr>
        <a:xfrm>
          <a:off x="393" y="1752127"/>
          <a:ext cx="3138750" cy="868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kern="1200"/>
            <a:t>Druhy her a její uplatnění v rehabilitaci</a:t>
          </a:r>
          <a:r>
            <a:rPr lang="cs-CZ" sz="1400" kern="1200">
              <a:latin typeface="Tw Cen MT"/>
            </a:rPr>
            <a:t>:</a:t>
          </a:r>
          <a:r>
            <a:rPr lang="cs-CZ" sz="1400" kern="1200"/>
            <a:t> dětská, společenská, divadelní, psychologická, pohybová</a:t>
          </a:r>
          <a:r>
            <a:rPr lang="cs-CZ" sz="1400" kern="1200">
              <a:latin typeface="Tw Cen MT"/>
            </a:rPr>
            <a:t>...</a:t>
          </a:r>
          <a:endParaRPr lang="en-US" sz="1400" kern="1200"/>
        </a:p>
      </dsp:txBody>
      <dsp:txXfrm>
        <a:off x="393" y="1752127"/>
        <a:ext cx="3138750" cy="868060"/>
      </dsp:txXfrm>
    </dsp:sp>
    <dsp:sp modelId="{F6B9429F-DA36-4DC9-B544-C34EF874BA55}">
      <dsp:nvSpPr>
        <dsp:cNvPr id="0" name=""/>
        <dsp:cNvSpPr/>
      </dsp:nvSpPr>
      <dsp:spPr>
        <a:xfrm>
          <a:off x="393" y="2686801"/>
          <a:ext cx="3138750" cy="1154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7777C-F59A-4232-9CF8-D211BDCC3311}">
      <dsp:nvSpPr>
        <dsp:cNvPr id="0" name=""/>
        <dsp:cNvSpPr/>
      </dsp:nvSpPr>
      <dsp:spPr>
        <a:xfrm>
          <a:off x="3688425" y="510347"/>
          <a:ext cx="1098562" cy="109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90ECC-84E3-4B3F-875A-5DE472509C36}">
      <dsp:nvSpPr>
        <dsp:cNvPr id="0" name=""/>
        <dsp:cNvSpPr/>
      </dsp:nvSpPr>
      <dsp:spPr>
        <a:xfrm>
          <a:off x="3688425" y="1752127"/>
          <a:ext cx="3138750" cy="868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kern="1200"/>
            <a:t>Funkční </a:t>
          </a:r>
          <a:r>
            <a:rPr lang="cs-CZ" sz="1400" kern="1200">
              <a:latin typeface="Tw Cen MT"/>
            </a:rPr>
            <a:t>hra: jsou</a:t>
          </a:r>
          <a:r>
            <a:rPr lang="cs-CZ" sz="1400" kern="1200"/>
            <a:t> to pohyby a spontánní procvičování pohybů,</a:t>
          </a:r>
          <a:r>
            <a:rPr lang="cs-CZ" sz="1400" kern="1200">
              <a:latin typeface="Tw Cen MT"/>
            </a:rPr>
            <a:t> </a:t>
          </a:r>
          <a:r>
            <a:rPr lang="cs-CZ" sz="1400" kern="1200"/>
            <a:t>kdy se opakovaný pohyb stává cíleným.</a:t>
          </a:r>
          <a:r>
            <a:rPr lang="cs-CZ" sz="1400" kern="1200">
              <a:latin typeface="Tw Cen MT"/>
            </a:rPr>
            <a:t> </a:t>
          </a:r>
          <a:endParaRPr lang="en-US" sz="1400" kern="1200">
            <a:latin typeface="Tw Cen MT"/>
          </a:endParaRPr>
        </a:p>
      </dsp:txBody>
      <dsp:txXfrm>
        <a:off x="3688425" y="1752127"/>
        <a:ext cx="3138750" cy="868060"/>
      </dsp:txXfrm>
    </dsp:sp>
    <dsp:sp modelId="{23630050-802C-4A6F-8414-645C991D035F}">
      <dsp:nvSpPr>
        <dsp:cNvPr id="0" name=""/>
        <dsp:cNvSpPr/>
      </dsp:nvSpPr>
      <dsp:spPr>
        <a:xfrm>
          <a:off x="3688425" y="2686801"/>
          <a:ext cx="3138750" cy="1154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hra dítěte bez hračky, slouží </a:t>
          </a:r>
          <a:r>
            <a:rPr lang="cs-CZ" sz="1100" kern="1200">
              <a:highlight>
                <a:srgbClr val="FFFF00"/>
              </a:highlight>
            </a:rPr>
            <a:t>k rozvoji poznání vlastního </a:t>
          </a:r>
          <a:r>
            <a:rPr lang="cs-CZ" sz="1100" kern="1200">
              <a:highlight>
                <a:srgbClr val="FFFF00"/>
              </a:highlight>
              <a:latin typeface="Tw Cen MT"/>
            </a:rPr>
            <a:t>těla a jeho hranic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>
              <a:latin typeface="Tw Cen MT"/>
            </a:rPr>
            <a:t>postupně</a:t>
          </a:r>
          <a:r>
            <a:rPr lang="cs-CZ" sz="1100" kern="1200"/>
            <a:t> se ze spontánního nekoordinovaného pohybu stává </a:t>
          </a:r>
          <a:r>
            <a:rPr lang="cs-CZ" sz="1100" kern="1200">
              <a:highlight>
                <a:srgbClr val="FFFF00"/>
              </a:highlight>
            </a:rPr>
            <a:t>uvědomělý a </a:t>
          </a:r>
          <a:r>
            <a:rPr lang="cs-CZ" sz="1100" kern="1200">
              <a:highlight>
                <a:srgbClr val="FFFF00"/>
              </a:highlight>
              <a:latin typeface="Tw Cen MT"/>
            </a:rPr>
            <a:t>ovládaný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latin typeface="Tw Cen MT"/>
            </a:rPr>
            <a:t>jedná</a:t>
          </a:r>
          <a:r>
            <a:rPr lang="cs-CZ" sz="1100" kern="1200" dirty="0"/>
            <a:t> se o </a:t>
          </a:r>
          <a:r>
            <a:rPr lang="cs-CZ" sz="1100" kern="1200" dirty="0">
              <a:highlight>
                <a:srgbClr val="FFFF00"/>
              </a:highlight>
            </a:rPr>
            <a:t>hru rukama, nohama, plazení, překulování, broukání. </a:t>
          </a:r>
        </a:p>
      </dsp:txBody>
      <dsp:txXfrm>
        <a:off x="3688425" y="2686801"/>
        <a:ext cx="3138750" cy="1154188"/>
      </dsp:txXfrm>
    </dsp:sp>
    <dsp:sp modelId="{7E50AED0-DB24-42AE-91CF-3E514AD3F81F}">
      <dsp:nvSpPr>
        <dsp:cNvPr id="0" name=""/>
        <dsp:cNvSpPr/>
      </dsp:nvSpPr>
      <dsp:spPr>
        <a:xfrm>
          <a:off x="7376456" y="510347"/>
          <a:ext cx="1098562" cy="1098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985441-7A9D-4398-818B-E85872851463}">
      <dsp:nvSpPr>
        <dsp:cNvPr id="0" name=""/>
        <dsp:cNvSpPr/>
      </dsp:nvSpPr>
      <dsp:spPr>
        <a:xfrm>
          <a:off x="7376456" y="1752127"/>
          <a:ext cx="3138750" cy="868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kern="1200"/>
            <a:t>Manipulační hra</a:t>
          </a:r>
          <a:r>
            <a:rPr lang="cs-CZ" sz="1400" kern="1200">
              <a:latin typeface="Tw Cen MT"/>
            </a:rPr>
            <a:t>:</a:t>
          </a:r>
          <a:r>
            <a:rPr lang="cs-CZ" sz="1400" kern="1200"/>
            <a:t> tzn. manipulace s hračkami a jinými předměty. </a:t>
          </a:r>
          <a:endParaRPr lang="en-US" sz="1400" kern="1200">
            <a:latin typeface="Tw Cen MT"/>
          </a:endParaRPr>
        </a:p>
      </dsp:txBody>
      <dsp:txXfrm>
        <a:off x="7376456" y="1752127"/>
        <a:ext cx="3138750" cy="868060"/>
      </dsp:txXfrm>
    </dsp:sp>
    <dsp:sp modelId="{8FB35997-1038-452F-A0B2-AD34ACE8ECEE}">
      <dsp:nvSpPr>
        <dsp:cNvPr id="0" name=""/>
        <dsp:cNvSpPr/>
      </dsp:nvSpPr>
      <dsp:spPr>
        <a:xfrm>
          <a:off x="7376456" y="2686801"/>
          <a:ext cx="3138750" cy="1154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>
              <a:latin typeface="Tw Cen MT"/>
            </a:rPr>
            <a:t>učí</a:t>
          </a:r>
          <a:r>
            <a:rPr lang="cs-CZ" sz="1100" kern="1200"/>
            <a:t> se s nimi </a:t>
          </a:r>
          <a:r>
            <a:rPr lang="cs-CZ" sz="1100" kern="1200">
              <a:highlight>
                <a:srgbClr val="FFFF00"/>
              </a:highlight>
            </a:rPr>
            <a:t>zacházet</a:t>
          </a:r>
          <a:endParaRPr lang="cs-CZ" sz="1100" kern="1200">
            <a:highlight>
              <a:srgbClr val="FFFF00"/>
            </a:highlight>
            <a:latin typeface="Tw Cen MT"/>
          </a:endParaRP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poznává jejich </a:t>
          </a:r>
          <a:r>
            <a:rPr lang="cs-CZ" sz="1100" kern="1200">
              <a:highlight>
                <a:srgbClr val="FFFF00"/>
              </a:highlight>
              <a:latin typeface="Tw Cen MT"/>
            </a:rPr>
            <a:t>vlastnosti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highlight>
                <a:srgbClr val="FFFF00"/>
              </a:highlight>
              <a:latin typeface="Tw Cen MT"/>
            </a:rPr>
            <a:t>využívá</a:t>
          </a:r>
          <a:r>
            <a:rPr lang="cs-CZ" sz="1100" kern="1200" dirty="0">
              <a:highlight>
                <a:srgbClr val="FFFF00"/>
              </a:highlight>
            </a:rPr>
            <a:t> hmat, sluch, zrak</a:t>
          </a:r>
        </a:p>
      </dsp:txBody>
      <dsp:txXfrm>
        <a:off x="7376456" y="2686801"/>
        <a:ext cx="3138750" cy="11541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9CAC5-9433-4784-8B6E-1809793D9CF1}">
      <dsp:nvSpPr>
        <dsp:cNvPr id="0" name=""/>
        <dsp:cNvSpPr/>
      </dsp:nvSpPr>
      <dsp:spPr>
        <a:xfrm>
          <a:off x="3125" y="1307069"/>
          <a:ext cx="1142859" cy="11428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F6809-014A-46E7-9915-2214AF748911}">
      <dsp:nvSpPr>
        <dsp:cNvPr id="0" name=""/>
        <dsp:cNvSpPr/>
      </dsp:nvSpPr>
      <dsp:spPr>
        <a:xfrm>
          <a:off x="3125" y="2601556"/>
          <a:ext cx="3265312" cy="48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b="1" kern="1200"/>
            <a:t>Napodobovací hry:</a:t>
          </a:r>
          <a:r>
            <a:rPr lang="cs-CZ" sz="1400" b="0" kern="1200"/>
            <a:t> od konce kojeneckého věku. Dítě napodobuje</a:t>
          </a:r>
          <a:r>
            <a:rPr lang="cs-CZ" sz="1400" b="0" kern="1200">
              <a:latin typeface="Tw Cen MT"/>
            </a:rPr>
            <a:t>:</a:t>
          </a:r>
          <a:r>
            <a:rPr lang="cs-CZ" sz="1400" b="0" kern="1200"/>
            <a:t> </a:t>
          </a:r>
          <a:endParaRPr lang="cs-CZ" sz="1400" b="0" kern="1200">
            <a:latin typeface="Tw Cen MT"/>
          </a:endParaRPr>
        </a:p>
      </dsp:txBody>
      <dsp:txXfrm>
        <a:off x="3125" y="2601556"/>
        <a:ext cx="3265312" cy="489796"/>
      </dsp:txXfrm>
    </dsp:sp>
    <dsp:sp modelId="{729FA4C8-14B9-41DA-85BC-A12A40FBE7A3}">
      <dsp:nvSpPr>
        <dsp:cNvPr id="0" name=""/>
        <dsp:cNvSpPr/>
      </dsp:nvSpPr>
      <dsp:spPr>
        <a:xfrm>
          <a:off x="3125" y="3161878"/>
          <a:ext cx="3265312" cy="1671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>
              <a:latin typeface="Tw Cen MT"/>
            </a:rPr>
            <a:t>mimiku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>
              <a:latin typeface="Tw Cen MT"/>
            </a:rPr>
            <a:t>pohyby</a:t>
          </a:r>
          <a:r>
            <a:rPr lang="cs-CZ" sz="1100" b="1" kern="1200"/>
            <a:t> (paci paci, jak jsi veliký, apod</a:t>
          </a:r>
          <a:r>
            <a:rPr lang="cs-CZ" sz="1100" b="1" kern="1200">
              <a:latin typeface="Tw Cen MT"/>
            </a:rPr>
            <a:t>.)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/>
            <a:t>zvuky (zvířat – haf, motorů – brrm</a:t>
          </a:r>
          <a:r>
            <a:rPr lang="cs-CZ" sz="1100" b="1" kern="1200">
              <a:latin typeface="Tw Cen MT"/>
            </a:rPr>
            <a:t>)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/>
            <a:t>pomáhají při zdokonalování a rozvíjení řeči.</a:t>
          </a:r>
        </a:p>
      </dsp:txBody>
      <dsp:txXfrm>
        <a:off x="3125" y="3161878"/>
        <a:ext cx="3265312" cy="1671430"/>
      </dsp:txXfrm>
    </dsp:sp>
    <dsp:sp modelId="{C9A9D31C-F979-4DC6-AABD-33F1297050C9}">
      <dsp:nvSpPr>
        <dsp:cNvPr id="0" name=""/>
        <dsp:cNvSpPr/>
      </dsp:nvSpPr>
      <dsp:spPr>
        <a:xfrm>
          <a:off x="3839867" y="1307069"/>
          <a:ext cx="1142859" cy="11428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673444-C721-4BD4-B810-CBA0B662BC21}">
      <dsp:nvSpPr>
        <dsp:cNvPr id="0" name=""/>
        <dsp:cNvSpPr/>
      </dsp:nvSpPr>
      <dsp:spPr>
        <a:xfrm>
          <a:off x="3839867" y="2601556"/>
          <a:ext cx="3265312" cy="48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b="1" kern="1200"/>
            <a:t>Úlohové hry:</a:t>
          </a:r>
          <a:r>
            <a:rPr lang="cs-CZ" sz="1400" b="0" kern="1200"/>
            <a:t> hry na něco, od staršího batolecího věku. Hry začínají </a:t>
          </a:r>
          <a:r>
            <a:rPr lang="cs-CZ" sz="1400" b="0" kern="1200">
              <a:latin typeface="Tw Cen MT"/>
            </a:rPr>
            <a:t>být:</a:t>
          </a:r>
        </a:p>
      </dsp:txBody>
      <dsp:txXfrm>
        <a:off x="3839867" y="2601556"/>
        <a:ext cx="3265312" cy="489796"/>
      </dsp:txXfrm>
    </dsp:sp>
    <dsp:sp modelId="{ACBB1DE7-A2F9-4F07-8C53-D1238258CC4D}">
      <dsp:nvSpPr>
        <dsp:cNvPr id="0" name=""/>
        <dsp:cNvSpPr/>
      </dsp:nvSpPr>
      <dsp:spPr>
        <a:xfrm>
          <a:off x="3839867" y="3161878"/>
          <a:ext cx="3265312" cy="1671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>
              <a:latin typeface="Tw Cen MT"/>
            </a:rPr>
            <a:t>komplexnější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>
              <a:latin typeface="Tw Cen MT"/>
            </a:rPr>
            <a:t>procvičují</a:t>
          </a:r>
          <a:r>
            <a:rPr lang="cs-CZ" sz="1100" b="1" kern="1200"/>
            <a:t> pohybové i psychické </a:t>
          </a:r>
          <a:r>
            <a:rPr lang="cs-CZ" sz="1100" b="1" kern="1200">
              <a:latin typeface="Tw Cen MT"/>
            </a:rPr>
            <a:t>funkce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>
              <a:latin typeface="Tw Cen MT"/>
            </a:rPr>
            <a:t>uplatní</a:t>
          </a:r>
          <a:r>
            <a:rPr lang="cs-CZ" sz="1100" b="1" kern="1200"/>
            <a:t> </a:t>
          </a:r>
          <a:r>
            <a:rPr lang="cs-CZ" sz="1100" b="1" kern="1200">
              <a:latin typeface="Tw Cen MT"/>
            </a:rPr>
            <a:t>se jemná</a:t>
          </a:r>
          <a:r>
            <a:rPr lang="cs-CZ" sz="1100" b="1" kern="1200"/>
            <a:t> motorika, pohyb z místa, změny </a:t>
          </a:r>
          <a:r>
            <a:rPr lang="cs-CZ" sz="1100" b="1" kern="1200">
              <a:latin typeface="Tw Cen MT"/>
            </a:rPr>
            <a:t>poloh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>
              <a:latin typeface="Tw Cen MT"/>
            </a:rPr>
            <a:t>nacvičuje</a:t>
          </a:r>
          <a:r>
            <a:rPr lang="cs-CZ" sz="1100" b="1" kern="1200"/>
            <a:t> skutečné pracovní úkoly (jako maminka vaří, žehlí, krmí miminko, apod.).</a:t>
          </a:r>
          <a:endParaRPr lang="cs-CZ" sz="1100" b="1" kern="1200">
            <a:latin typeface="Tw Cen MT"/>
          </a:endParaRP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>
              <a:latin typeface="Tw Cen MT"/>
            </a:rPr>
            <a:t>tento</a:t>
          </a:r>
          <a:r>
            <a:rPr lang="cs-CZ" sz="1100" b="1" kern="1200"/>
            <a:t> typ her pomáhá rozvíjet rozumové funkce a sociální vztahy.</a:t>
          </a:r>
        </a:p>
      </dsp:txBody>
      <dsp:txXfrm>
        <a:off x="3839867" y="3161878"/>
        <a:ext cx="3265312" cy="1671430"/>
      </dsp:txXfrm>
    </dsp:sp>
    <dsp:sp modelId="{4F0ABF27-2F67-48A5-9C70-4C3E8623166E}">
      <dsp:nvSpPr>
        <dsp:cNvPr id="0" name=""/>
        <dsp:cNvSpPr/>
      </dsp:nvSpPr>
      <dsp:spPr>
        <a:xfrm>
          <a:off x="7676609" y="1307069"/>
          <a:ext cx="1142859" cy="114285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06983F-3792-4B76-9111-C01180019BA8}">
      <dsp:nvSpPr>
        <dsp:cNvPr id="0" name=""/>
        <dsp:cNvSpPr/>
      </dsp:nvSpPr>
      <dsp:spPr>
        <a:xfrm>
          <a:off x="7676609" y="2601556"/>
          <a:ext cx="3265312" cy="48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b="1" kern="1200"/>
            <a:t>Konstrukční </a:t>
          </a:r>
          <a:r>
            <a:rPr lang="cs-CZ" sz="1400" b="1" kern="1200">
              <a:latin typeface="Tw Cen MT"/>
            </a:rPr>
            <a:t>hry: </a:t>
          </a:r>
          <a:r>
            <a:rPr lang="cs-CZ" sz="1400" b="0" kern="1200">
              <a:latin typeface="Tw Cen MT"/>
            </a:rPr>
            <a:t>již</a:t>
          </a:r>
          <a:r>
            <a:rPr lang="cs-CZ" sz="1400" b="0" kern="1200"/>
            <a:t> od batolecího věku</a:t>
          </a:r>
          <a:endParaRPr lang="cs-CZ" sz="1400" b="0" kern="1200">
            <a:latin typeface="Tw Cen MT"/>
          </a:endParaRPr>
        </a:p>
      </dsp:txBody>
      <dsp:txXfrm>
        <a:off x="7676609" y="2601556"/>
        <a:ext cx="3265312" cy="489796"/>
      </dsp:txXfrm>
    </dsp:sp>
    <dsp:sp modelId="{D7B61AFC-7531-471E-9DDB-475CBBF0B19D}">
      <dsp:nvSpPr>
        <dsp:cNvPr id="0" name=""/>
        <dsp:cNvSpPr/>
      </dsp:nvSpPr>
      <dsp:spPr>
        <a:xfrm>
          <a:off x="7676609" y="3161878"/>
          <a:ext cx="3265312" cy="1671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>
              <a:latin typeface="Tw Cen MT"/>
            </a:rPr>
            <a:t>skládání</a:t>
          </a:r>
          <a:r>
            <a:rPr lang="cs-CZ" sz="1100" b="1" kern="1200"/>
            <a:t> jednoduchých </a:t>
          </a:r>
          <a:r>
            <a:rPr lang="cs-CZ" sz="1100" b="1" kern="1200">
              <a:latin typeface="Tw Cen MT"/>
            </a:rPr>
            <a:t>prvků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>
              <a:latin typeface="Tw Cen MT"/>
            </a:rPr>
            <a:t>navlékání</a:t>
          </a:r>
          <a:r>
            <a:rPr lang="cs-CZ" sz="1100" b="1" kern="1200"/>
            <a:t>, vystřihování, </a:t>
          </a:r>
          <a:r>
            <a:rPr lang="cs-CZ" sz="1100" b="1" kern="1200">
              <a:latin typeface="Tw Cen MT"/>
            </a:rPr>
            <a:t>malování</a:t>
          </a:r>
        </a:p>
        <a:p>
          <a:pPr marL="0" lvl="0" indent="0" algn="l" defTabSz="4889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>
              <a:latin typeface="Tw Cen MT"/>
            </a:rPr>
            <a:t>práce</a:t>
          </a:r>
          <a:r>
            <a:rPr lang="cs-CZ" sz="1100" b="1" kern="1200"/>
            <a:t> se stavebnicí, skládačkami, modelínou, v písku.</a:t>
          </a:r>
          <a:r>
            <a:rPr lang="cs-CZ" sz="1100" b="1" kern="1200">
              <a:latin typeface="Tw Cen MT"/>
            </a:rPr>
            <a:t> 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>
              <a:latin typeface="Tw Cen MT"/>
            </a:rPr>
            <a:t>přechod</a:t>
          </a:r>
          <a:r>
            <a:rPr lang="cs-CZ" sz="1100" b="1" kern="1200"/>
            <a:t> k pracovní </a:t>
          </a:r>
          <a:r>
            <a:rPr lang="cs-CZ" sz="1100" b="1" kern="1200">
              <a:latin typeface="Tw Cen MT"/>
            </a:rPr>
            <a:t>činnosti</a:t>
          </a:r>
        </a:p>
        <a:p>
          <a:pPr marL="0" lvl="0" indent="0" algn="l" defTabSz="4889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>
              <a:latin typeface="Tw Cen MT"/>
            </a:rPr>
            <a:t>rozvoj</a:t>
          </a:r>
          <a:r>
            <a:rPr lang="cs-CZ" sz="1100" b="1" kern="1200"/>
            <a:t> a </a:t>
          </a:r>
          <a:r>
            <a:rPr lang="cs-CZ" sz="1100" b="1" kern="1200">
              <a:latin typeface="Tw Cen MT"/>
            </a:rPr>
            <a:t>zdokonalování</a:t>
          </a:r>
          <a:r>
            <a:rPr lang="cs-CZ" sz="1100" b="1" kern="1200"/>
            <a:t> </a:t>
          </a:r>
          <a:r>
            <a:rPr lang="cs-CZ" sz="1100" b="1" kern="1200">
              <a:latin typeface="Tw Cen MT"/>
            </a:rPr>
            <a:t>hrubé</a:t>
          </a:r>
          <a:r>
            <a:rPr lang="cs-CZ" sz="1100" b="1" kern="1200"/>
            <a:t> a </a:t>
          </a:r>
          <a:r>
            <a:rPr lang="cs-CZ" sz="1100" b="1" kern="1200">
              <a:latin typeface="Tw Cen MT"/>
            </a:rPr>
            <a:t>jemné</a:t>
          </a:r>
          <a:r>
            <a:rPr lang="cs-CZ" sz="1100" b="1" kern="1200"/>
            <a:t> </a:t>
          </a:r>
          <a:r>
            <a:rPr lang="cs-CZ" sz="1100" b="1" kern="1200">
              <a:latin typeface="Tw Cen MT"/>
            </a:rPr>
            <a:t>motoriky</a:t>
          </a:r>
          <a:r>
            <a:rPr lang="cs-CZ" sz="1100" b="1" kern="1200"/>
            <a:t>, </a:t>
          </a:r>
          <a:r>
            <a:rPr lang="cs-CZ" sz="1100" b="1" kern="1200">
              <a:latin typeface="Tw Cen MT"/>
            </a:rPr>
            <a:t>obratnosti</a:t>
          </a:r>
          <a:r>
            <a:rPr lang="cs-CZ" sz="1100" b="1" kern="1200"/>
            <a:t>, </a:t>
          </a:r>
          <a:r>
            <a:rPr lang="cs-CZ" sz="1100" b="1" kern="1200">
              <a:latin typeface="Tw Cen MT"/>
            </a:rPr>
            <a:t>vytrvalosti</a:t>
          </a:r>
          <a:r>
            <a:rPr lang="cs-CZ" sz="1100" b="1" kern="1200"/>
            <a:t>, koordinaci</a:t>
          </a:r>
          <a:endParaRPr lang="cs-CZ" sz="1100" b="1" kern="1200">
            <a:latin typeface="Tw Cen MT"/>
          </a:endParaRPr>
        </a:p>
        <a:p>
          <a:pPr marL="0" lvl="0" indent="0" algn="l" defTabSz="4889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>
              <a:latin typeface="Tw Cen MT"/>
            </a:rPr>
            <a:t>rozvoj rozumových</a:t>
          </a:r>
          <a:r>
            <a:rPr lang="cs-CZ" sz="1100" b="1" kern="1200"/>
            <a:t> a </a:t>
          </a:r>
          <a:r>
            <a:rPr lang="cs-CZ" sz="1100" b="1" kern="1200">
              <a:latin typeface="Tw Cen MT"/>
            </a:rPr>
            <a:t>psychických</a:t>
          </a:r>
          <a:r>
            <a:rPr lang="cs-CZ" sz="1100" b="1" kern="1200"/>
            <a:t> </a:t>
          </a:r>
          <a:r>
            <a:rPr lang="cs-CZ" sz="1100" b="1" kern="1200">
              <a:latin typeface="Tw Cen MT"/>
            </a:rPr>
            <a:t>funkcí</a:t>
          </a:r>
          <a:endParaRPr lang="cs-CZ" sz="1100" b="1" kern="1200"/>
        </a:p>
      </dsp:txBody>
      <dsp:txXfrm>
        <a:off x="7676609" y="3161878"/>
        <a:ext cx="3265312" cy="16714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3C146-06C2-4BB6-ACEA-85EC2A1F9916}">
      <dsp:nvSpPr>
        <dsp:cNvPr id="0" name=""/>
        <dsp:cNvSpPr/>
      </dsp:nvSpPr>
      <dsp:spPr>
        <a:xfrm>
          <a:off x="5007" y="1645250"/>
          <a:ext cx="1262460" cy="12624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10441-44B4-4137-B4E8-BCF17549C801}">
      <dsp:nvSpPr>
        <dsp:cNvPr id="0" name=""/>
        <dsp:cNvSpPr/>
      </dsp:nvSpPr>
      <dsp:spPr>
        <a:xfrm>
          <a:off x="5007" y="3032630"/>
          <a:ext cx="3607031" cy="659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b="1" kern="1200" dirty="0"/>
            <a:t>Pohybové </a:t>
          </a:r>
          <a:r>
            <a:rPr lang="cs-CZ" sz="1400" b="1" kern="1200" dirty="0">
              <a:latin typeface="Tw Cen MT"/>
            </a:rPr>
            <a:t>hry</a:t>
          </a:r>
          <a:r>
            <a:rPr lang="cs-CZ" sz="1400" b="0" kern="1200" dirty="0">
              <a:latin typeface="Tw Cen MT"/>
            </a:rPr>
            <a:t>: </a:t>
          </a:r>
        </a:p>
      </dsp:txBody>
      <dsp:txXfrm>
        <a:off x="5007" y="3032630"/>
        <a:ext cx="3607031" cy="659410"/>
      </dsp:txXfrm>
    </dsp:sp>
    <dsp:sp modelId="{0AD7CDD1-869A-4A42-BF20-DDE61B5489D3}">
      <dsp:nvSpPr>
        <dsp:cNvPr id="0" name=""/>
        <dsp:cNvSpPr/>
      </dsp:nvSpPr>
      <dsp:spPr>
        <a:xfrm>
          <a:off x="5007" y="3750143"/>
          <a:ext cx="3607031" cy="800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dirty="0">
              <a:latin typeface="Tw Cen MT"/>
            </a:rPr>
            <a:t>hry</a:t>
          </a:r>
          <a:r>
            <a:rPr lang="cs-CZ" sz="1100" b="1" kern="1200" dirty="0"/>
            <a:t> s nářadím a náčiním</a:t>
          </a:r>
          <a:endParaRPr lang="cs-CZ" sz="1100" b="1" kern="1200" dirty="0">
            <a:latin typeface="Tw Cen MT"/>
          </a:endParaRP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dirty="0"/>
            <a:t>tancování, rytmická cvičení s hudbou a </a:t>
          </a:r>
          <a:r>
            <a:rPr lang="cs-CZ" sz="1100" b="1" kern="1200" dirty="0">
              <a:latin typeface="Tw Cen MT"/>
            </a:rPr>
            <a:t>zpěvem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dirty="0">
              <a:latin typeface="Tw Cen MT"/>
            </a:rPr>
            <a:t>využití velkého </a:t>
          </a:r>
          <a:r>
            <a:rPr lang="cs-CZ" sz="1100" b="1" kern="1200" dirty="0"/>
            <a:t>množství technik v závislosti na typu postižen</a:t>
          </a:r>
          <a:r>
            <a:rPr lang="cs-CZ" sz="1100" b="0" kern="1200" dirty="0"/>
            <a:t>í</a:t>
          </a:r>
          <a:endParaRPr lang="cs-CZ" sz="1100" kern="1200" dirty="0"/>
        </a:p>
      </dsp:txBody>
      <dsp:txXfrm>
        <a:off x="5007" y="3750143"/>
        <a:ext cx="3607031" cy="800200"/>
      </dsp:txXfrm>
    </dsp:sp>
    <dsp:sp modelId="{967AFB44-B0F6-46DB-8A38-311DFBD5AB11}">
      <dsp:nvSpPr>
        <dsp:cNvPr id="0" name=""/>
        <dsp:cNvSpPr/>
      </dsp:nvSpPr>
      <dsp:spPr>
        <a:xfrm>
          <a:off x="4243268" y="1645250"/>
          <a:ext cx="1262460" cy="12624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2B753-26E3-425C-BC3C-A7B60723D434}">
      <dsp:nvSpPr>
        <dsp:cNvPr id="0" name=""/>
        <dsp:cNvSpPr/>
      </dsp:nvSpPr>
      <dsp:spPr>
        <a:xfrm>
          <a:off x="4243268" y="3032630"/>
          <a:ext cx="3607031" cy="659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b="1" kern="1200" dirty="0"/>
            <a:t>Receptivní </a:t>
          </a:r>
          <a:r>
            <a:rPr lang="cs-CZ" sz="1400" b="1" kern="1200" dirty="0">
              <a:latin typeface="Tw Cen MT"/>
            </a:rPr>
            <a:t>hry:</a:t>
          </a:r>
          <a:r>
            <a:rPr lang="cs-CZ" sz="1400" b="0" kern="1200" dirty="0">
              <a:latin typeface="Tw Cen MT"/>
            </a:rPr>
            <a:t> činnosti</a:t>
          </a:r>
          <a:r>
            <a:rPr lang="cs-CZ" sz="1400" b="0" kern="1200" dirty="0"/>
            <a:t>, kdy dítě přijímá podněty, zpracovává je a rozvíjí tím svoje schopnosti a vlastnosti </a:t>
          </a:r>
          <a:endParaRPr lang="cs-CZ" sz="1400" b="0" kern="1200" dirty="0">
            <a:latin typeface="Tw Cen MT"/>
          </a:endParaRPr>
        </a:p>
      </dsp:txBody>
      <dsp:txXfrm>
        <a:off x="4243268" y="3032630"/>
        <a:ext cx="3607031" cy="659410"/>
      </dsp:txXfrm>
    </dsp:sp>
    <dsp:sp modelId="{441B0DC4-8847-4D6C-83F9-7A3C51E7E0F6}">
      <dsp:nvSpPr>
        <dsp:cNvPr id="0" name=""/>
        <dsp:cNvSpPr/>
      </dsp:nvSpPr>
      <dsp:spPr>
        <a:xfrm>
          <a:off x="4243268" y="3750143"/>
          <a:ext cx="3607031" cy="800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dirty="0"/>
            <a:t>sleduje divadelní hru</a:t>
          </a:r>
          <a:endParaRPr lang="cs-CZ" sz="1100" b="1" kern="1200" dirty="0">
            <a:latin typeface="Tw Cen MT"/>
          </a:endParaRP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dirty="0"/>
            <a:t>poslouchá </a:t>
          </a:r>
          <a:r>
            <a:rPr lang="cs-CZ" sz="1100" b="1" kern="1200" dirty="0">
              <a:latin typeface="Tw Cen MT"/>
            </a:rPr>
            <a:t>pohádku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dirty="0">
              <a:latin typeface="Tw Cen MT"/>
            </a:rPr>
            <a:t>využití</a:t>
          </a:r>
          <a:r>
            <a:rPr lang="cs-CZ" sz="1100" b="1" kern="1200" dirty="0"/>
            <a:t> zejména ve výchově a rehabilitaci psychických funkcí.</a:t>
          </a:r>
        </a:p>
      </dsp:txBody>
      <dsp:txXfrm>
        <a:off x="4243268" y="3750143"/>
        <a:ext cx="3607031" cy="800200"/>
      </dsp:txXfrm>
    </dsp:sp>
    <dsp:sp modelId="{157CBF07-FF47-482C-A00C-EB5E92466EA7}">
      <dsp:nvSpPr>
        <dsp:cNvPr id="0" name=""/>
        <dsp:cNvSpPr/>
      </dsp:nvSpPr>
      <dsp:spPr>
        <a:xfrm>
          <a:off x="8481530" y="1645250"/>
          <a:ext cx="1262460" cy="126246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DB3572-8511-4CF6-9CAC-9D5158FD6CC6}">
      <dsp:nvSpPr>
        <dsp:cNvPr id="0" name=""/>
        <dsp:cNvSpPr/>
      </dsp:nvSpPr>
      <dsp:spPr>
        <a:xfrm>
          <a:off x="8481530" y="3032630"/>
          <a:ext cx="3607031" cy="659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b="1" kern="1200" dirty="0"/>
            <a:t>Didaktické hry</a:t>
          </a:r>
          <a:r>
            <a:rPr lang="cs-CZ" sz="1400" b="1" kern="1200" dirty="0">
              <a:latin typeface="Tw Cen MT"/>
            </a:rPr>
            <a:t>:</a:t>
          </a:r>
          <a:r>
            <a:rPr lang="cs-CZ" sz="1400" b="0" kern="1200" dirty="0"/>
            <a:t> rozvíjejí poznávací procesy a vědomosti.</a:t>
          </a:r>
          <a:endParaRPr lang="cs-CZ" sz="1400" b="0" kern="1200" dirty="0">
            <a:latin typeface="Tw Cen MT"/>
          </a:endParaRPr>
        </a:p>
      </dsp:txBody>
      <dsp:txXfrm>
        <a:off x="8481530" y="3032630"/>
        <a:ext cx="3607031" cy="659410"/>
      </dsp:txXfrm>
    </dsp:sp>
    <dsp:sp modelId="{77935B73-1046-40AA-A9FE-562D144580CE}">
      <dsp:nvSpPr>
        <dsp:cNvPr id="0" name=""/>
        <dsp:cNvSpPr/>
      </dsp:nvSpPr>
      <dsp:spPr>
        <a:xfrm>
          <a:off x="8481530" y="3750143"/>
          <a:ext cx="3607031" cy="800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dirty="0">
              <a:latin typeface="Tw Cen MT"/>
            </a:rPr>
            <a:t>učení</a:t>
          </a:r>
          <a:r>
            <a:rPr lang="cs-CZ" sz="1100" b="1" kern="1200" dirty="0"/>
            <a:t> prostřednictvím hry</a:t>
          </a:r>
          <a:endParaRPr lang="cs-CZ" sz="1100" b="1" kern="1200" dirty="0">
            <a:latin typeface="Tw Cen MT"/>
          </a:endParaRPr>
        </a:p>
        <a:p>
          <a:pPr marL="0" lvl="0" indent="0" algn="l" defTabSz="4889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dirty="0">
              <a:latin typeface="Tw Cen MT"/>
            </a:rPr>
            <a:t>využívají</a:t>
          </a:r>
          <a:r>
            <a:rPr lang="cs-CZ" sz="1100" b="1" kern="1200" dirty="0"/>
            <a:t> se v rehabilitaci psychických </a:t>
          </a:r>
          <a:r>
            <a:rPr lang="cs-CZ" sz="1100" b="1" kern="1200" dirty="0">
              <a:latin typeface="Tw Cen MT"/>
            </a:rPr>
            <a:t>funkcí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dirty="0">
              <a:latin typeface="Tw Cen MT"/>
            </a:rPr>
            <a:t>při</a:t>
          </a:r>
          <a:r>
            <a:rPr lang="cs-CZ" sz="1100" b="1" kern="1200" dirty="0"/>
            <a:t> procvičování jemné motoriky, koordinaci oko-ruka, ruka-ruka. </a:t>
          </a:r>
        </a:p>
      </dsp:txBody>
      <dsp:txXfrm>
        <a:off x="8481530" y="3750143"/>
        <a:ext cx="3607031" cy="800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55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114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612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074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64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310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936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23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46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13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180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4/2/2021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3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27" r:id="rId4"/>
    <p:sldLayoutId id="2147483728" r:id="rId5"/>
    <p:sldLayoutId id="2147483733" r:id="rId6"/>
    <p:sldLayoutId id="2147483729" r:id="rId7"/>
    <p:sldLayoutId id="2147483730" r:id="rId8"/>
    <p:sldLayoutId id="2147483731" r:id="rId9"/>
    <p:sldLayoutId id="2147483732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CE1AED4-C7FF-4468-BF54-4470A0A3E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14D094-B842-47DC-859D-C1D1ACD08C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76" r="-1" b="7375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DE94FAB-AA60-43B4-A2C3-3A940B9A9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416721"/>
            <a:ext cx="9144000" cy="1152663"/>
          </a:xfrm>
        </p:spPr>
        <p:txBody>
          <a:bodyPr>
            <a:normAutofit/>
          </a:bodyPr>
          <a:lstStyle/>
          <a:p>
            <a:r>
              <a:rPr lang="cs-CZ" sz="3700" b="1" dirty="0">
                <a:solidFill>
                  <a:schemeClr val="bg1"/>
                </a:solidFill>
                <a:ea typeface="+mj-lt"/>
                <a:cs typeface="+mj-lt"/>
              </a:rPr>
              <a:t>Ergoterapie v rámci speciálně pedagogických disciplín.</a:t>
            </a:r>
            <a:endParaRPr lang="cs-CZ" sz="3700" b="1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5636465"/>
            <a:ext cx="9144000" cy="6467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Mgr. Marie Krejčová</a:t>
            </a: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3FC8F75-B140-4AAD-BFE0-50453D528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298023" cy="1347649"/>
          </a:xfrm>
        </p:spPr>
        <p:txBody>
          <a:bodyPr>
            <a:normAutofit/>
          </a:bodyPr>
          <a:lstStyle/>
          <a:p>
            <a:r>
              <a:rPr lang="cs-CZ" sz="3600" b="1" dirty="0"/>
              <a:t>HLAVNÍ ZÁSADY ERGOTERAPIE V DĚTSKÉM VĚKU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60FF23-08CD-4C61-B9CB-C043F9D4E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97328" cy="48372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2000" dirty="0">
                <a:ea typeface="+mn-lt"/>
                <a:cs typeface="+mn-lt"/>
              </a:rPr>
              <a:t> postupovat </a:t>
            </a:r>
            <a:r>
              <a:rPr lang="cs-CZ" sz="2000" b="1" dirty="0">
                <a:highlight>
                  <a:srgbClr val="00FF00"/>
                </a:highlight>
                <a:ea typeface="+mn-lt"/>
                <a:cs typeface="+mn-lt"/>
              </a:rPr>
              <a:t>dle stupně psychomotorického vývoje</a:t>
            </a:r>
            <a:r>
              <a:rPr lang="cs-CZ" sz="2000" dirty="0">
                <a:ea typeface="+mn-lt"/>
                <a:cs typeface="+mn-lt"/>
              </a:rPr>
              <a:t> dítěte </a:t>
            </a:r>
            <a:endParaRPr lang="cs-CZ" sz="2000"/>
          </a:p>
          <a:p>
            <a:pPr algn="just"/>
            <a:r>
              <a:rPr lang="cs-CZ" sz="2000" dirty="0">
                <a:ea typeface="+mn-lt"/>
                <a:cs typeface="+mn-lt"/>
              </a:rPr>
              <a:t>volit </a:t>
            </a:r>
            <a:r>
              <a:rPr lang="cs-CZ" sz="2000" b="1" dirty="0">
                <a:highlight>
                  <a:srgbClr val="00FF00"/>
                </a:highlight>
                <a:ea typeface="+mn-lt"/>
                <a:cs typeface="+mn-lt"/>
              </a:rPr>
              <a:t>priority každého věkového období</a:t>
            </a:r>
            <a:r>
              <a:rPr lang="cs-CZ" sz="2000" dirty="0">
                <a:ea typeface="+mn-lt"/>
                <a:cs typeface="+mn-lt"/>
              </a:rPr>
              <a:t>: smysly, motorika, řeč, herní dovednosti, grafomotorika, sociální vazby, samostatnost </a:t>
            </a:r>
          </a:p>
          <a:p>
            <a:pPr algn="just"/>
            <a:r>
              <a:rPr lang="cs-CZ" sz="2000" b="1" dirty="0">
                <a:highlight>
                  <a:srgbClr val="00FF00"/>
                </a:highlight>
                <a:ea typeface="+mn-lt"/>
                <a:cs typeface="+mn-lt"/>
              </a:rPr>
              <a:t>podporovat</a:t>
            </a:r>
            <a:r>
              <a:rPr lang="cs-CZ" sz="2000" dirty="0">
                <a:ea typeface="+mn-lt"/>
                <a:cs typeface="+mn-lt"/>
              </a:rPr>
              <a:t> všestranný </a:t>
            </a:r>
            <a:r>
              <a:rPr lang="cs-CZ" sz="2000" dirty="0" err="1">
                <a:ea typeface="+mn-lt"/>
                <a:cs typeface="+mn-lt"/>
              </a:rPr>
              <a:t>senzo</a:t>
            </a:r>
            <a:r>
              <a:rPr lang="cs-CZ" sz="2000" dirty="0">
                <a:ea typeface="+mn-lt"/>
                <a:cs typeface="+mn-lt"/>
              </a:rPr>
              <a:t>-</a:t>
            </a:r>
            <a:r>
              <a:rPr lang="cs-CZ" sz="2000" dirty="0" err="1">
                <a:ea typeface="+mn-lt"/>
                <a:cs typeface="+mn-lt"/>
              </a:rPr>
              <a:t>psycho-motorický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b="1" dirty="0">
                <a:highlight>
                  <a:srgbClr val="00FF00"/>
                </a:highlight>
                <a:ea typeface="+mn-lt"/>
                <a:cs typeface="+mn-lt"/>
              </a:rPr>
              <a:t>vývoj </a:t>
            </a:r>
          </a:p>
          <a:p>
            <a:pPr algn="just"/>
            <a:r>
              <a:rPr lang="cs-CZ" sz="2000" b="1" dirty="0">
                <a:highlight>
                  <a:srgbClr val="00FF00"/>
                </a:highlight>
                <a:ea typeface="+mn-lt"/>
                <a:cs typeface="+mn-lt"/>
              </a:rPr>
              <a:t>rozvíjet</a:t>
            </a:r>
            <a:r>
              <a:rPr lang="cs-CZ" sz="2000" dirty="0">
                <a:ea typeface="+mn-lt"/>
                <a:cs typeface="+mn-lt"/>
              </a:rPr>
              <a:t> částečně zachovalé a neporušené </a:t>
            </a:r>
            <a:r>
              <a:rPr lang="cs-CZ" sz="2000" b="1" dirty="0">
                <a:highlight>
                  <a:srgbClr val="00FF00"/>
                </a:highlight>
                <a:ea typeface="+mn-lt"/>
                <a:cs typeface="+mn-lt"/>
              </a:rPr>
              <a:t>funkce </a:t>
            </a:r>
          </a:p>
          <a:p>
            <a:pPr algn="just"/>
            <a:r>
              <a:rPr lang="cs-CZ" sz="2000" b="1" dirty="0">
                <a:highlight>
                  <a:srgbClr val="00FF00"/>
                </a:highlight>
                <a:ea typeface="+mn-lt"/>
                <a:cs typeface="+mn-lt"/>
              </a:rPr>
              <a:t>spolupracovat s rodiči</a:t>
            </a:r>
            <a:r>
              <a:rPr lang="cs-CZ" sz="2000" dirty="0">
                <a:ea typeface="+mn-lt"/>
                <a:cs typeface="+mn-lt"/>
              </a:rPr>
              <a:t> a ostatními členy terapeutického týmu </a:t>
            </a:r>
          </a:p>
          <a:p>
            <a:pPr algn="just"/>
            <a:r>
              <a:rPr lang="cs-CZ" sz="2000" b="1" dirty="0">
                <a:highlight>
                  <a:srgbClr val="00FF00"/>
                </a:highlight>
                <a:ea typeface="+mn-lt"/>
                <a:cs typeface="+mn-lt"/>
              </a:rPr>
              <a:t>navázat včas</a:t>
            </a:r>
            <a:r>
              <a:rPr lang="cs-CZ" sz="2000" dirty="0">
                <a:ea typeface="+mn-lt"/>
                <a:cs typeface="+mn-lt"/>
              </a:rPr>
              <a:t> a ve správnou chvíli na sociální a pracovní rehabilitaci</a:t>
            </a:r>
            <a:endParaRPr lang="cs-CZ" sz="2000" dirty="0"/>
          </a:p>
        </p:txBody>
      </p:sp>
      <p:pic>
        <p:nvPicPr>
          <p:cNvPr id="4" name="Obrázek 8" descr="Obsah obrázku dítě, interiér, osoba, malé&#10;&#10;Popis se vygeneroval automaticky.">
            <a:extLst>
              <a:ext uri="{FF2B5EF4-FFF2-40B4-BE49-F238E27FC236}">
                <a16:creationId xmlns:a16="http://schemas.microsoft.com/office/drawing/2014/main" id="{A52EBF66-6644-4A8A-8211-D06791174F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47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1" name="Oval 13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5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433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9F2605-A0D3-4BDD-8205-74E70F447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cs-CZ" b="1" dirty="0">
                <a:ea typeface="+mj-lt"/>
                <a:cs typeface="+mj-lt"/>
              </a:rPr>
              <a:t>HODNOCENÍ HRY</a:t>
            </a:r>
            <a:endParaRPr lang="cs-CZ" b="1" dirty="0"/>
          </a:p>
          <a:p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B2DF50-A339-4FA3-9064-99D9F962F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46619"/>
            <a:ext cx="5975625" cy="6534828"/>
          </a:xfrm>
        </p:spPr>
        <p:txBody>
          <a:bodyPr anchor="t">
            <a:normAutofit fontScale="62500" lnSpcReduction="20000"/>
          </a:bodyPr>
          <a:lstStyle/>
          <a:p>
            <a:pPr algn="just">
              <a:lnSpc>
                <a:spcPct val="120000"/>
              </a:lnSpc>
              <a:buFont typeface="Arial"/>
              <a:buChar char="•"/>
            </a:pPr>
            <a:endParaRPr lang="cs-CZ" dirty="0">
              <a:ea typeface="+mn-lt"/>
              <a:cs typeface="+mn-lt"/>
            </a:endParaRPr>
          </a:p>
          <a:p>
            <a:pPr algn="just">
              <a:lnSpc>
                <a:spcPct val="120000"/>
              </a:lnSpc>
              <a:buFont typeface="Arial"/>
              <a:buChar char="•"/>
            </a:pPr>
            <a:r>
              <a:rPr lang="cs-CZ" dirty="0">
                <a:ea typeface="+mn-lt"/>
                <a:cs typeface="+mn-lt"/>
              </a:rPr>
              <a:t>vhodné dělat </a:t>
            </a:r>
            <a:r>
              <a:rPr lang="cs-CZ" b="1" dirty="0">
                <a:highlight>
                  <a:srgbClr val="FFFF00"/>
                </a:highlight>
                <a:ea typeface="+mn-lt"/>
                <a:cs typeface="+mn-lt"/>
              </a:rPr>
              <a:t>v přirozeném prostředí</a:t>
            </a:r>
            <a:r>
              <a:rPr lang="cs-CZ" dirty="0">
                <a:ea typeface="+mn-lt"/>
                <a:cs typeface="+mn-lt"/>
              </a:rPr>
              <a:t> člověka</a:t>
            </a:r>
            <a:endParaRPr lang="cs-CZ" dirty="0"/>
          </a:p>
          <a:p>
            <a:pPr algn="just">
              <a:lnSpc>
                <a:spcPct val="120000"/>
              </a:lnSpc>
              <a:buFont typeface="Arial"/>
              <a:buChar char="•"/>
            </a:pPr>
            <a:r>
              <a:rPr lang="cs-CZ" dirty="0">
                <a:ea typeface="+mn-lt"/>
                <a:cs typeface="+mn-lt"/>
              </a:rPr>
              <a:t>formou rozhovoru, dotazníku, pozorováním, specifické hodnocení a testy</a:t>
            </a:r>
            <a:endParaRPr lang="cs-CZ"/>
          </a:p>
          <a:p>
            <a:pPr algn="just">
              <a:lnSpc>
                <a:spcPct val="120000"/>
              </a:lnSpc>
              <a:buFont typeface="Arial"/>
              <a:buChar char="•"/>
            </a:pPr>
            <a:r>
              <a:rPr lang="cs-CZ" b="1" dirty="0">
                <a:highlight>
                  <a:srgbClr val="FFFF00"/>
                </a:highlight>
                <a:ea typeface="+mn-lt"/>
                <a:cs typeface="+mn-lt"/>
              </a:rPr>
              <a:t>prostřednictvím hry sledujeme</a:t>
            </a:r>
            <a:r>
              <a:rPr lang="cs-CZ" dirty="0">
                <a:ea typeface="+mn-lt"/>
                <a:cs typeface="+mn-lt"/>
              </a:rPr>
              <a:t> (min. 30 minut!) dovednosti a schopnosti dítěte, např. jemnou motoriku, konverzaci a komunikaci, oční kontakt, pohyblivost, relaxaci, kreativitu atd.</a:t>
            </a:r>
          </a:p>
          <a:p>
            <a:pPr algn="just">
              <a:lnSpc>
                <a:spcPct val="120000"/>
              </a:lnSpc>
              <a:buFont typeface="Arial"/>
              <a:buChar char="•"/>
            </a:pPr>
            <a:r>
              <a:rPr lang="cs-CZ" b="1" dirty="0">
                <a:highlight>
                  <a:srgbClr val="FFFF00"/>
                </a:highlight>
                <a:ea typeface="+mn-lt"/>
                <a:cs typeface="+mn-lt"/>
              </a:rPr>
              <a:t>5 faktorů</a:t>
            </a:r>
            <a:r>
              <a:rPr lang="cs-CZ" dirty="0">
                <a:ea typeface="+mn-lt"/>
                <a:cs typeface="+mn-lt"/>
              </a:rPr>
              <a:t>, na které se můžeme zaměřit: </a:t>
            </a:r>
            <a:endParaRPr lang="cs-CZ" dirty="0"/>
          </a:p>
          <a:p>
            <a:pPr lvl="1" algn="just">
              <a:lnSpc>
                <a:spcPct val="120000"/>
              </a:lnSpc>
              <a:buFont typeface="Arial"/>
              <a:buChar char="•"/>
            </a:pPr>
            <a:r>
              <a:rPr lang="cs-CZ" b="1" dirty="0">
                <a:highlight>
                  <a:srgbClr val="00FF00"/>
                </a:highlight>
                <a:ea typeface="+mn-lt"/>
                <a:cs typeface="+mn-lt"/>
              </a:rPr>
              <a:t>herní aktivita</a:t>
            </a:r>
            <a:r>
              <a:rPr lang="cs-CZ" dirty="0">
                <a:ea typeface="+mn-lt"/>
                <a:cs typeface="+mn-lt"/>
              </a:rPr>
              <a:t> – co dítě dělá </a:t>
            </a:r>
          </a:p>
          <a:p>
            <a:pPr lvl="1" algn="just">
              <a:lnSpc>
                <a:spcPct val="120000"/>
              </a:lnSpc>
              <a:buFont typeface="Arial"/>
              <a:buChar char="•"/>
            </a:pPr>
            <a:r>
              <a:rPr lang="cs-CZ" b="1" dirty="0">
                <a:highlight>
                  <a:srgbClr val="00FF00"/>
                </a:highlight>
                <a:ea typeface="+mn-lt"/>
                <a:cs typeface="+mn-lt"/>
              </a:rPr>
              <a:t>preference</a:t>
            </a:r>
            <a:r>
              <a:rPr lang="cs-CZ" dirty="0">
                <a:ea typeface="+mn-lt"/>
                <a:cs typeface="+mn-lt"/>
              </a:rPr>
              <a:t> – proč se mu daná herní aktivita líbí </a:t>
            </a:r>
          </a:p>
          <a:p>
            <a:pPr lvl="1" algn="just">
              <a:lnSpc>
                <a:spcPct val="120000"/>
              </a:lnSpc>
              <a:buFont typeface="Arial"/>
              <a:buChar char="•"/>
            </a:pPr>
            <a:r>
              <a:rPr lang="cs-CZ" b="1" dirty="0">
                <a:highlight>
                  <a:srgbClr val="00FF00"/>
                </a:highlight>
                <a:ea typeface="+mn-lt"/>
                <a:cs typeface="+mn-lt"/>
              </a:rPr>
              <a:t>jakým způsobem</a:t>
            </a:r>
            <a:r>
              <a:rPr lang="cs-CZ" dirty="0">
                <a:ea typeface="+mn-lt"/>
                <a:cs typeface="+mn-lt"/>
              </a:rPr>
              <a:t> ke hře přistupuje </a:t>
            </a:r>
          </a:p>
          <a:p>
            <a:pPr lvl="1" algn="just">
              <a:lnSpc>
                <a:spcPct val="120000"/>
              </a:lnSpc>
              <a:buFont typeface="Arial"/>
              <a:buChar char="•"/>
            </a:pPr>
            <a:r>
              <a:rPr lang="cs-CZ" b="1" dirty="0">
                <a:highlight>
                  <a:srgbClr val="00FF00"/>
                </a:highlight>
                <a:ea typeface="+mn-lt"/>
                <a:cs typeface="+mn-lt"/>
              </a:rPr>
              <a:t>schopnost </a:t>
            </a:r>
            <a:r>
              <a:rPr lang="cs-CZ" dirty="0">
                <a:ea typeface="+mn-lt"/>
                <a:cs typeface="+mn-lt"/>
              </a:rPr>
              <a:t>dítěte </a:t>
            </a:r>
            <a:r>
              <a:rPr lang="cs-CZ" b="1" dirty="0">
                <a:highlight>
                  <a:srgbClr val="00FF00"/>
                </a:highlight>
                <a:ea typeface="+mn-lt"/>
                <a:cs typeface="+mn-lt"/>
              </a:rPr>
              <a:t>hrát si </a:t>
            </a:r>
          </a:p>
          <a:p>
            <a:pPr lvl="1" algn="just">
              <a:lnSpc>
                <a:spcPct val="120000"/>
              </a:lnSpc>
              <a:buFont typeface="Arial"/>
              <a:buChar char="•"/>
            </a:pPr>
            <a:r>
              <a:rPr lang="cs-CZ" b="1" dirty="0">
                <a:highlight>
                  <a:srgbClr val="00FF00"/>
                </a:highlight>
                <a:ea typeface="+mn-lt"/>
                <a:cs typeface="+mn-lt"/>
              </a:rPr>
              <a:t>vliv prostředí</a:t>
            </a:r>
            <a:r>
              <a:rPr lang="cs-CZ" dirty="0">
                <a:ea typeface="+mn-lt"/>
                <a:cs typeface="+mn-lt"/>
              </a:rPr>
              <a:t>, ve kterém si dítě hraje</a:t>
            </a:r>
            <a:endParaRPr lang="cs-CZ"/>
          </a:p>
          <a:p>
            <a:pPr marL="0" indent="0" algn="just">
              <a:lnSpc>
                <a:spcPct val="120000"/>
              </a:lnSpc>
              <a:buNone/>
            </a:pPr>
            <a:endParaRPr lang="cs-CZ" dirty="0"/>
          </a:p>
          <a:p>
            <a:pPr algn="just">
              <a:lnSpc>
                <a:spcPct val="120000"/>
              </a:lnSpc>
            </a:pPr>
            <a:r>
              <a:rPr lang="cs-CZ" dirty="0">
                <a:ea typeface="+mn-lt"/>
                <a:cs typeface="+mn-lt"/>
              </a:rPr>
              <a:t>specifické testy – spíše v zahraničí, v ČR minimálně – např. </a:t>
            </a:r>
            <a:r>
              <a:rPr lang="cs-CZ" dirty="0" err="1">
                <a:ea typeface="+mn-lt"/>
                <a:cs typeface="+mn-lt"/>
              </a:rPr>
              <a:t>Adult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Playfull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Scale</a:t>
            </a:r>
            <a:r>
              <a:rPr lang="cs-CZ" dirty="0">
                <a:ea typeface="+mn-lt"/>
                <a:cs typeface="+mn-lt"/>
              </a:rPr>
              <a:t>, </a:t>
            </a:r>
            <a:r>
              <a:rPr lang="cs-CZ" dirty="0" err="1">
                <a:ea typeface="+mn-lt"/>
                <a:cs typeface="+mn-lt"/>
              </a:rPr>
              <a:t>Pediatric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Interest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Profiles</a:t>
            </a:r>
            <a:r>
              <a:rPr lang="cs-CZ" dirty="0">
                <a:ea typeface="+mn-lt"/>
                <a:cs typeface="+mn-lt"/>
              </a:rPr>
              <a:t>, Test hravosti (Test </a:t>
            </a:r>
            <a:r>
              <a:rPr lang="cs-CZ" dirty="0" err="1">
                <a:ea typeface="+mn-lt"/>
                <a:cs typeface="+mn-lt"/>
              </a:rPr>
              <a:t>of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Playfulness</a:t>
            </a:r>
            <a:r>
              <a:rPr lang="cs-CZ" dirty="0">
                <a:ea typeface="+mn-lt"/>
                <a:cs typeface="+mn-lt"/>
              </a:rPr>
              <a:t>) + nová verze: Předškolní škála hry dle Knoxové (</a:t>
            </a:r>
            <a:r>
              <a:rPr lang="cs-CZ" dirty="0" err="1">
                <a:ea typeface="+mn-lt"/>
                <a:cs typeface="+mn-lt"/>
              </a:rPr>
              <a:t>Revised</a:t>
            </a:r>
            <a:r>
              <a:rPr lang="cs-CZ" dirty="0">
                <a:ea typeface="+mn-lt"/>
                <a:cs typeface="+mn-lt"/>
              </a:rPr>
              <a:t> Knox </a:t>
            </a:r>
            <a:r>
              <a:rPr lang="cs-CZ" dirty="0" err="1">
                <a:ea typeface="+mn-lt"/>
                <a:cs typeface="+mn-lt"/>
              </a:rPr>
              <a:t>Preschool</a:t>
            </a:r>
            <a:r>
              <a:rPr lang="cs-CZ" dirty="0">
                <a:ea typeface="+mn-lt"/>
                <a:cs typeface="+mn-lt"/>
              </a:rPr>
              <a:t> Play </a:t>
            </a:r>
            <a:r>
              <a:rPr lang="cs-CZ" dirty="0" err="1">
                <a:ea typeface="+mn-lt"/>
                <a:cs typeface="+mn-lt"/>
              </a:rPr>
              <a:t>Scale</a:t>
            </a:r>
            <a:r>
              <a:rPr lang="cs-CZ" dirty="0">
                <a:ea typeface="+mn-lt"/>
                <a:cs typeface="+mn-lt"/>
              </a:rPr>
              <a:t>).</a:t>
            </a:r>
          </a:p>
          <a:p>
            <a:pPr algn="just">
              <a:buFont typeface="Arial"/>
              <a:buChar char="•"/>
            </a:pPr>
            <a:endParaRPr lang="cs-CZ" dirty="0">
              <a:ea typeface="+mn-lt"/>
              <a:cs typeface="+mn-lt"/>
            </a:endParaRP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508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A4FDAE3-CE09-4C66-9668-CDDF55266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87" y="643467"/>
            <a:ext cx="3856770" cy="557106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ea typeface="+mj-lt"/>
                <a:cs typeface="+mj-lt"/>
              </a:rPr>
              <a:t>Předškolní škála hry dle Knoxové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511A4A9-CFAD-4690-8C83-4E23EFEC15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4543621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1449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FA736E0-D5A5-4DD5-957D-3D527DF0D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83" y="643467"/>
            <a:ext cx="3260422" cy="5571066"/>
          </a:xfrm>
        </p:spPr>
        <p:txBody>
          <a:bodyPr>
            <a:normAutofit/>
          </a:bodyPr>
          <a:lstStyle/>
          <a:p>
            <a:pPr algn="just"/>
            <a:r>
              <a:rPr lang="cs-CZ" sz="5400">
                <a:solidFill>
                  <a:srgbClr val="FFFFFF"/>
                </a:solidFill>
              </a:rPr>
              <a:t>TEST HRAVOSTI</a:t>
            </a:r>
            <a:endParaRPr lang="cs-CZ"/>
          </a:p>
        </p:txBody>
      </p:sp>
      <p:graphicFrame>
        <p:nvGraphicFramePr>
          <p:cNvPr id="8" name="Zástupný obsah 2">
            <a:extLst>
              <a:ext uri="{FF2B5EF4-FFF2-40B4-BE49-F238E27FC236}">
                <a16:creationId xmlns:a16="http://schemas.microsoft.com/office/drawing/2014/main" id="{BBBB68E9-8294-4105-9ED8-CBC2B1F002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2635192"/>
              </p:ext>
            </p:extLst>
          </p:nvPr>
        </p:nvGraphicFramePr>
        <p:xfrm>
          <a:off x="4530236" y="156738"/>
          <a:ext cx="7441206" cy="6621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1701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D7EA59C-B80C-41CB-A351-7EC494F69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80" y="137145"/>
            <a:ext cx="10737620" cy="894868"/>
          </a:xfrm>
        </p:spPr>
        <p:txBody>
          <a:bodyPr>
            <a:normAutofit/>
          </a:bodyPr>
          <a:lstStyle/>
          <a:p>
            <a:pPr algn="ctr"/>
            <a:r>
              <a:rPr lang="cs-CZ" sz="3700" b="1"/>
              <a:t>ROZDĚLENÍ VÝVOJOVÝCH EPOCH HER</a:t>
            </a:r>
            <a:endParaRPr lang="cs-CZ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4" descr="Obsah obrázku hračka, panenka, vektorová grafika&#10;&#10;Popis se vygeneroval automaticky.">
            <a:extLst>
              <a:ext uri="{FF2B5EF4-FFF2-40B4-BE49-F238E27FC236}">
                <a16:creationId xmlns:a16="http://schemas.microsoft.com/office/drawing/2014/main" id="{B382845A-2068-4084-818C-A3751DFE1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56" y="1992633"/>
            <a:ext cx="4479207" cy="301220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1A55A4-B6EB-4D8D-8D95-CECD59690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6093" y="1211400"/>
            <a:ext cx="8065098" cy="551773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cs-CZ" sz="1600" b="1" u="sng"/>
              <a:t>Senzomotorická: </a:t>
            </a:r>
            <a:r>
              <a:rPr lang="cs-CZ" sz="1600"/>
              <a:t>Od narození do 2 let</a:t>
            </a:r>
            <a:endParaRPr lang="cs-CZ" sz="1600" b="1" u="sng"/>
          </a:p>
          <a:p>
            <a:pPr lvl="1" algn="ctr"/>
            <a:r>
              <a:rPr lang="cs-CZ" sz="1400" b="1">
                <a:highlight>
                  <a:srgbClr val="FFFF00"/>
                </a:highlight>
              </a:rPr>
              <a:t>Prozkoumávání prostoru</a:t>
            </a:r>
          </a:p>
          <a:p>
            <a:pPr lvl="1" algn="ctr"/>
            <a:r>
              <a:rPr lang="cs-CZ" sz="1400" b="1">
                <a:highlight>
                  <a:srgbClr val="FFFF00"/>
                </a:highlight>
              </a:rPr>
              <a:t>Manipulace</a:t>
            </a:r>
            <a:r>
              <a:rPr lang="cs-CZ" sz="1400"/>
              <a:t> s předměty a osobami v bezprostředním okolí</a:t>
            </a:r>
          </a:p>
          <a:p>
            <a:pPr lvl="1" algn="ctr"/>
            <a:r>
              <a:rPr lang="cs-CZ" sz="1400" b="1">
                <a:highlight>
                  <a:srgbClr val="FFFF00"/>
                </a:highlight>
              </a:rPr>
              <a:t>Senzorická + motorická zkušenost</a:t>
            </a:r>
          </a:p>
          <a:p>
            <a:pPr lvl="1" algn="ctr"/>
            <a:r>
              <a:rPr lang="cs-CZ" sz="1400"/>
              <a:t>Poznávání senzorických vlastností předmětů a lidí</a:t>
            </a:r>
          </a:p>
          <a:p>
            <a:pPr algn="ctr"/>
            <a:r>
              <a:rPr lang="cs-CZ" sz="1600" b="1" u="sng"/>
              <a:t>Symbolická &amp; jednodušekonstruktivní: </a:t>
            </a:r>
            <a:r>
              <a:rPr lang="cs-CZ" sz="1600"/>
              <a:t>2-4 roky</a:t>
            </a:r>
          </a:p>
          <a:p>
            <a:pPr lvl="1" algn="ctr"/>
            <a:r>
              <a:rPr lang="cs-CZ" sz="1400"/>
              <a:t>Objevení </a:t>
            </a:r>
            <a:r>
              <a:rPr lang="cs-CZ" sz="1400" b="1">
                <a:highlight>
                  <a:srgbClr val="FFFF00"/>
                </a:highlight>
              </a:rPr>
              <a:t>jazykových dovedností</a:t>
            </a:r>
            <a:r>
              <a:rPr lang="cs-CZ" sz="1400"/>
              <a:t>: rozvoj symbolů</a:t>
            </a:r>
          </a:p>
          <a:p>
            <a:pPr lvl="1" algn="ctr"/>
            <a:r>
              <a:rPr lang="cs-CZ" sz="1400"/>
              <a:t>Rozvoj </a:t>
            </a:r>
            <a:r>
              <a:rPr lang="cs-CZ" sz="1400" b="1">
                <a:highlight>
                  <a:srgbClr val="FFFF00"/>
                </a:highlight>
              </a:rPr>
              <a:t>jemné a hrubé motoriky</a:t>
            </a:r>
          </a:p>
          <a:p>
            <a:pPr lvl="1" algn="ctr"/>
            <a:r>
              <a:rPr lang="cs-CZ" sz="1400"/>
              <a:t>Senzomotorická zkušenost + </a:t>
            </a:r>
            <a:r>
              <a:rPr lang="cs-CZ" sz="1400" b="1">
                <a:highlight>
                  <a:srgbClr val="FFFF00"/>
                </a:highlight>
              </a:rPr>
              <a:t>představivost</a:t>
            </a:r>
          </a:p>
          <a:p>
            <a:pPr algn="ctr"/>
            <a:r>
              <a:rPr lang="cs-CZ" sz="1600" b="1" u="sng"/>
              <a:t>Dramatická, komplexněkonstruktivní </a:t>
            </a:r>
            <a:r>
              <a:rPr lang="cs-CZ" sz="1600" b="1" u="sng">
                <a:ea typeface="+mn-lt"/>
                <a:cs typeface="+mn-lt"/>
              </a:rPr>
              <a:t>&amp; předherní:</a:t>
            </a:r>
            <a:r>
              <a:rPr lang="cs-CZ" sz="1600" b="1" u="sng" dirty="0"/>
              <a:t> </a:t>
            </a:r>
            <a:r>
              <a:rPr lang="cs-CZ" sz="1600"/>
              <a:t>4-7 let</a:t>
            </a:r>
            <a:endParaRPr lang="cs-CZ" sz="1600" b="1" u="sng" dirty="0"/>
          </a:p>
          <a:p>
            <a:pPr lvl="1" algn="ctr"/>
            <a:r>
              <a:rPr lang="cs-CZ" sz="1400"/>
              <a:t>Začátek </a:t>
            </a:r>
            <a:r>
              <a:rPr lang="cs-CZ" sz="1400" b="1">
                <a:highlight>
                  <a:srgbClr val="FFFF00"/>
                </a:highlight>
              </a:rPr>
              <a:t>porozumění</a:t>
            </a:r>
            <a:r>
              <a:rPr lang="cs-CZ" sz="1400"/>
              <a:t> základním </a:t>
            </a:r>
            <a:r>
              <a:rPr lang="cs-CZ" sz="1400" b="1">
                <a:highlight>
                  <a:srgbClr val="FFFF00"/>
                </a:highlight>
              </a:rPr>
              <a:t>pravidlům</a:t>
            </a:r>
            <a:r>
              <a:rPr lang="cs-CZ" sz="1400"/>
              <a:t> činnosti</a:t>
            </a:r>
          </a:p>
          <a:p>
            <a:pPr lvl="1" algn="ctr"/>
            <a:r>
              <a:rPr lang="cs-CZ" sz="1400"/>
              <a:t>Dramatická hra nahrazuje představivost</a:t>
            </a:r>
          </a:p>
          <a:p>
            <a:pPr lvl="1" algn="ctr"/>
            <a:r>
              <a:rPr lang="cs-CZ" sz="1400" b="1">
                <a:highlight>
                  <a:srgbClr val="FFFF00"/>
                </a:highlight>
              </a:rPr>
              <a:t>Přechod</a:t>
            </a:r>
            <a:r>
              <a:rPr lang="cs-CZ" sz="1400"/>
              <a:t> z průzkumné </a:t>
            </a:r>
            <a:r>
              <a:rPr lang="cs-CZ" sz="1400" b="1">
                <a:highlight>
                  <a:srgbClr val="FFFF00"/>
                </a:highlight>
              </a:rPr>
              <a:t>do způsobilé hry</a:t>
            </a:r>
          </a:p>
          <a:p>
            <a:pPr algn="ctr"/>
            <a:r>
              <a:rPr lang="cs-CZ" sz="1600" b="1" u="sng"/>
              <a:t>Herní: </a:t>
            </a:r>
            <a:r>
              <a:rPr lang="cs-CZ" sz="1600"/>
              <a:t>7-12 let</a:t>
            </a:r>
            <a:endParaRPr lang="cs-CZ" sz="1600" b="1" u="sng"/>
          </a:p>
          <a:p>
            <a:pPr lvl="1" algn="ctr"/>
            <a:r>
              <a:rPr lang="cs-CZ" sz="1400"/>
              <a:t>Naléhavost </a:t>
            </a:r>
            <a:r>
              <a:rPr lang="cs-CZ" sz="1400" b="1">
                <a:highlight>
                  <a:srgbClr val="FFFF00"/>
                </a:highlight>
              </a:rPr>
              <a:t>kontrolovat činnosti předmětů a událostí</a:t>
            </a:r>
          </a:p>
          <a:p>
            <a:pPr lvl="1" algn="ctr"/>
            <a:r>
              <a:rPr lang="cs-CZ" sz="1400"/>
              <a:t>Růst smyslu pro </a:t>
            </a:r>
            <a:r>
              <a:rPr lang="cs-CZ" sz="1400" b="1">
                <a:highlight>
                  <a:srgbClr val="FFFF00"/>
                </a:highlight>
              </a:rPr>
              <a:t>kontrolu a ovládání</a:t>
            </a:r>
          </a:p>
          <a:p>
            <a:pPr lvl="1" algn="ctr"/>
            <a:r>
              <a:rPr lang="cs-CZ" sz="1400"/>
              <a:t>Způsob jak</a:t>
            </a:r>
            <a:r>
              <a:rPr lang="cs-CZ" sz="1400" b="1">
                <a:highlight>
                  <a:srgbClr val="FFFF00"/>
                </a:highlight>
              </a:rPr>
              <a:t> zvýšit své kompetence</a:t>
            </a:r>
            <a:r>
              <a:rPr lang="cs-CZ" sz="1400"/>
              <a:t> (soutěživé hry)</a:t>
            </a:r>
          </a:p>
          <a:p>
            <a:pPr algn="ctr"/>
            <a:r>
              <a:rPr lang="cs-CZ" sz="1600" b="1" u="sng"/>
              <a:t>Rekreační: </a:t>
            </a:r>
            <a:r>
              <a:rPr lang="cs-CZ" sz="1600"/>
              <a:t>12-16 let</a:t>
            </a:r>
            <a:endParaRPr lang="cs-CZ" sz="1600" b="1" u="sng"/>
          </a:p>
          <a:p>
            <a:pPr lvl="1" algn="ctr"/>
            <a:r>
              <a:rPr lang="cs-CZ" sz="1400" b="1">
                <a:highlight>
                  <a:srgbClr val="FFFF00"/>
                </a:highlight>
              </a:rPr>
              <a:t>Zlepšení dovedností a interakcí</a:t>
            </a:r>
            <a:r>
              <a:rPr lang="cs-CZ" sz="1400"/>
              <a:t> jedince k chování v roli dospělého</a:t>
            </a:r>
          </a:p>
          <a:p>
            <a:pPr lvl="1" algn="ctr"/>
            <a:r>
              <a:rPr lang="cs-CZ" sz="1400"/>
              <a:t>Role funkcí, pravidel &amp; vzorců </a:t>
            </a:r>
            <a:r>
              <a:rPr lang="cs-CZ" sz="1400" b="1">
                <a:highlight>
                  <a:srgbClr val="FFFF00"/>
                </a:highlight>
              </a:rPr>
              <a:t>spolupráce</a:t>
            </a:r>
            <a:r>
              <a:rPr lang="cs-CZ" sz="1400"/>
              <a:t> s týmem či skupinou </a:t>
            </a:r>
          </a:p>
        </p:txBody>
      </p:sp>
    </p:spTree>
    <p:extLst>
      <p:ext uri="{BB962C8B-B14F-4D97-AF65-F5344CB8AC3E}">
        <p14:creationId xmlns:p14="http://schemas.microsoft.com/office/powerpoint/2010/main" val="846184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8483709-1B6B-444F-BA06-4ED57020E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48" y="183777"/>
            <a:ext cx="11719338" cy="1280680"/>
          </a:xfrm>
        </p:spPr>
        <p:txBody>
          <a:bodyPr>
            <a:normAutofit fontScale="90000"/>
          </a:bodyPr>
          <a:lstStyle/>
          <a:p>
            <a:pPr algn="ctr"/>
            <a:endParaRPr lang="cs-CZ" sz="1400" b="1" dirty="0">
              <a:solidFill>
                <a:srgbClr val="FFFFFF"/>
              </a:solidFill>
            </a:endParaRPr>
          </a:p>
          <a:p>
            <a:pPr algn="ctr"/>
            <a:r>
              <a:rPr lang="cs-CZ" sz="4000" b="1">
                <a:solidFill>
                  <a:srgbClr val="FFFFFF"/>
                </a:solidFill>
                <a:latin typeface="TW Cen MT"/>
              </a:rPr>
              <a:t>ROZDĚLENÍ HER DLE VĚKU</a:t>
            </a:r>
            <a:br>
              <a:rPr lang="cs-CZ" sz="4000" b="1" dirty="0">
                <a:latin typeface="TW Cen MT"/>
              </a:rPr>
            </a:br>
            <a:br>
              <a:rPr lang="cs-CZ" sz="1400" b="1" dirty="0">
                <a:latin typeface="TW Cen MT"/>
              </a:rPr>
            </a:br>
            <a:r>
              <a:rPr lang="cs-CZ" sz="2400" b="1">
                <a:solidFill>
                  <a:srgbClr val="FFFFFF"/>
                </a:solidFill>
                <a:latin typeface="Tw Cen MT"/>
              </a:rPr>
              <a:t>Tyto</a:t>
            </a:r>
            <a:r>
              <a:rPr lang="cs-CZ" sz="2400" b="1">
                <a:solidFill>
                  <a:srgbClr val="FFFFFF"/>
                </a:solidFill>
                <a:ea typeface="+mj-lt"/>
                <a:cs typeface="+mj-lt"/>
              </a:rPr>
              <a:t> typy her jsou typické pro kojenecký a batolecí věk. </a:t>
            </a:r>
          </a:p>
          <a:p>
            <a:pPr algn="ctr"/>
            <a:endParaRPr lang="cs-CZ" sz="1400">
              <a:solidFill>
                <a:srgbClr val="FFFFFF"/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7A9F9C3-E230-42CF-9FC8-2BFCF5B12D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108502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7137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4037C1C0-FADA-40C7-B923-037899A24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8483709-1B6B-444F-BA06-4ED57020E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48" y="55489"/>
            <a:ext cx="10293484" cy="1248259"/>
          </a:xfrm>
        </p:spPr>
        <p:txBody>
          <a:bodyPr>
            <a:normAutofit fontScale="90000"/>
          </a:bodyPr>
          <a:lstStyle/>
          <a:p>
            <a:endParaRPr lang="cs-CZ" sz="1800" b="1"/>
          </a:p>
          <a:p>
            <a:pPr algn="ctr"/>
            <a:r>
              <a:rPr lang="cs-CZ" sz="4000" b="1" dirty="0">
                <a:latin typeface="TW Cen MT"/>
              </a:rPr>
              <a:t>ROZDĚLENÍ HER DLE VĚKU</a:t>
            </a:r>
            <a:br>
              <a:rPr lang="cs-CZ" sz="4000" b="1" dirty="0">
                <a:latin typeface="TW Cen MT"/>
              </a:rPr>
            </a:br>
            <a:br>
              <a:rPr lang="cs-CZ" sz="1800" b="1" dirty="0">
                <a:latin typeface="TW Cen MT"/>
              </a:rPr>
            </a:br>
            <a:r>
              <a:rPr lang="cs-CZ" sz="2000" b="1" dirty="0">
                <a:latin typeface="Tw Cen MT"/>
              </a:rPr>
              <a:t>Tyto</a:t>
            </a:r>
            <a:r>
              <a:rPr lang="cs-CZ" sz="2000" b="1">
                <a:ea typeface="+mj-lt"/>
                <a:cs typeface="+mj-lt"/>
              </a:rPr>
              <a:t> typy her jsou typické od konce batolecího věku. </a:t>
            </a:r>
          </a:p>
          <a:p>
            <a:endParaRPr lang="cs-CZ" sz="1800"/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4B56CC07-3AFD-4C79-AFB2-0428FBBD7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943208">
            <a:off x="-619225" y="5190398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7A9F9C3-E230-42CF-9FC8-2BFCF5B12D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9814443"/>
              </p:ext>
            </p:extLst>
          </p:nvPr>
        </p:nvGraphicFramePr>
        <p:xfrm>
          <a:off x="1299223" y="720860"/>
          <a:ext cx="10945047" cy="6140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6441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4037C1C0-FADA-40C7-B923-037899A24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8483709-1B6B-444F-BA06-4ED57020E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48" y="77576"/>
            <a:ext cx="10293484" cy="839651"/>
          </a:xfrm>
        </p:spPr>
        <p:txBody>
          <a:bodyPr>
            <a:normAutofit fontScale="90000"/>
          </a:bodyPr>
          <a:lstStyle/>
          <a:p>
            <a:endParaRPr lang="cs-CZ" sz="1800" b="1"/>
          </a:p>
          <a:p>
            <a:pPr algn="ctr"/>
            <a:r>
              <a:rPr lang="cs-CZ" sz="4000" b="1">
                <a:latin typeface="TW Cen MT"/>
              </a:rPr>
              <a:t>ROZDĚLENÍ HER DLE VĚKU</a:t>
            </a:r>
            <a:br>
              <a:rPr lang="cs-CZ" sz="4000" b="1" dirty="0">
                <a:latin typeface="TW Cen MT"/>
              </a:rPr>
            </a:br>
            <a:r>
              <a:rPr lang="cs-CZ" sz="2000" b="1" dirty="0">
                <a:ea typeface="+mj-lt"/>
                <a:cs typeface="+mj-lt"/>
              </a:rPr>
              <a:t> </a:t>
            </a:r>
          </a:p>
          <a:p>
            <a:endParaRPr lang="cs-CZ" sz="1800"/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4B56CC07-3AFD-4C79-AFB2-0428FBBD7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943208">
            <a:off x="-619225" y="5190398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7A9F9C3-E230-42CF-9FC8-2BFCF5B12D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193851"/>
              </p:ext>
            </p:extLst>
          </p:nvPr>
        </p:nvGraphicFramePr>
        <p:xfrm>
          <a:off x="150701" y="665644"/>
          <a:ext cx="12093569" cy="6195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1120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C944D1-7F79-4FE0-845C-4050BCFE2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1" y="365125"/>
            <a:ext cx="6701674" cy="1347649"/>
          </a:xfrm>
        </p:spPr>
        <p:txBody>
          <a:bodyPr>
            <a:normAutofit/>
          </a:bodyPr>
          <a:lstStyle/>
          <a:p>
            <a:pPr algn="ctr"/>
            <a:r>
              <a:rPr lang="cs-CZ" b="1"/>
              <a:t>CÍL ERGOTERAPIE U DĚTÍ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B71E92-6442-45EA-9985-3594D4B0F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070" y="2112755"/>
            <a:ext cx="5387502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/>
            <a:r>
              <a:rPr lang="cs-CZ">
                <a:ea typeface="+mn-lt"/>
                <a:cs typeface="+mn-lt"/>
              </a:rPr>
              <a:t>Dosažení pohody, radostné atmosféry a zabránění negativních vlivů hospitalizace</a:t>
            </a:r>
            <a:endParaRPr lang="cs-CZ" dirty="0">
              <a:ea typeface="+mn-lt"/>
              <a:cs typeface="+mn-lt"/>
            </a:endParaRPr>
          </a:p>
          <a:p>
            <a:pPr algn="ctr"/>
            <a:r>
              <a:rPr lang="cs-CZ">
                <a:ea typeface="+mn-lt"/>
                <a:cs typeface="+mn-lt"/>
              </a:rPr>
              <a:t>U dlouhodobé léčby: zajištění všestranného rozvoje dítěte</a:t>
            </a:r>
            <a:endParaRPr lang="cs-CZ" dirty="0">
              <a:ea typeface="+mn-lt"/>
              <a:cs typeface="+mn-lt"/>
            </a:endParaRPr>
          </a:p>
          <a:p>
            <a:pPr lvl="1" algn="ctr"/>
            <a:r>
              <a:rPr lang="cs-CZ" i="1">
                <a:ea typeface="+mn-lt"/>
                <a:cs typeface="+mn-lt"/>
              </a:rPr>
              <a:t>zamezuje patologickým sociálním vztahům v rodině</a:t>
            </a:r>
          </a:p>
          <a:p>
            <a:pPr algn="ctr"/>
            <a:r>
              <a:rPr lang="cs-CZ">
                <a:ea typeface="+mn-lt"/>
                <a:cs typeface="+mn-lt"/>
              </a:rPr>
              <a:t>Péče o psychomotorický vývoj dětí s vrozenými vadami (zrakové, sluchové, mentální...) - cílem je </a:t>
            </a:r>
            <a:r>
              <a:rPr lang="cs-CZ" b="1">
                <a:highlight>
                  <a:srgbClr val="00FF00"/>
                </a:highlight>
                <a:ea typeface="+mn-lt"/>
                <a:cs typeface="+mn-lt"/>
              </a:rPr>
              <a:t>DOSAŽENÍ INTEGRACE</a:t>
            </a:r>
            <a:r>
              <a:rPr lang="cs-CZ">
                <a:ea typeface="+mn-lt"/>
                <a:cs typeface="+mn-lt"/>
              </a:rPr>
              <a:t>.</a:t>
            </a:r>
            <a:endParaRPr lang="cs-CZ"/>
          </a:p>
        </p:txBody>
      </p:sp>
      <p:pic>
        <p:nvPicPr>
          <p:cNvPr id="4" name="Obrázek 4" descr="Obsah obrázku osoba, dítě, interiér, narozeniny&#10;&#10;Popis se vygeneroval automaticky.">
            <a:extLst>
              <a:ext uri="{FF2B5EF4-FFF2-40B4-BE49-F238E27FC236}">
                <a16:creationId xmlns:a16="http://schemas.microsoft.com/office/drawing/2014/main" id="{F1B2E1F7-4763-4ABB-BC5E-ABCA1F9EDE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52" r="22951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014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A7D943-E6B3-4E9F-A2E6-965452AFB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35860" cy="1347649"/>
          </a:xfrm>
        </p:spPr>
        <p:txBody>
          <a:bodyPr>
            <a:normAutofit/>
          </a:bodyPr>
          <a:lstStyle/>
          <a:p>
            <a:r>
              <a:rPr lang="cs-CZ" b="1">
                <a:ea typeface="+mj-lt"/>
                <a:cs typeface="+mj-lt"/>
              </a:rPr>
              <a:t>ERGOTERAPIE U PORUCH GRAFOMOTORIKY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EAA27F-F631-4BB6-B38D-08E4966AB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0668"/>
            <a:ext cx="10924208" cy="485365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cs-CZ" sz="1800" b="1">
                <a:highlight>
                  <a:srgbClr val="FFFF00"/>
                </a:highlight>
                <a:ea typeface="+mn-lt"/>
                <a:cs typeface="+mn-lt"/>
              </a:rPr>
              <a:t>= je pohybová schopnost a dovednost, kterou potřebujeme ke psaní, kresbě či jiným grafickým úkonům</a:t>
            </a:r>
            <a:endParaRPr lang="cs-CZ" sz="1800" b="1">
              <a:highlight>
                <a:srgbClr val="FFFF00"/>
              </a:highlight>
            </a:endParaRPr>
          </a:p>
          <a:p>
            <a:pPr>
              <a:lnSpc>
                <a:spcPct val="120000"/>
              </a:lnSpc>
            </a:pPr>
            <a:r>
              <a:rPr lang="cs-CZ" sz="1800">
                <a:ea typeface="+mn-lt"/>
                <a:cs typeface="+mn-lt"/>
              </a:rPr>
              <a:t>Tato schopnost je </a:t>
            </a:r>
            <a:r>
              <a:rPr lang="cs-CZ" sz="1800" b="1">
                <a:highlight>
                  <a:srgbClr val="FFFF00"/>
                </a:highlight>
                <a:ea typeface="+mn-lt"/>
                <a:cs typeface="+mn-lt"/>
              </a:rPr>
              <a:t>podmíněná mentální úrovní.</a:t>
            </a:r>
            <a:r>
              <a:rPr lang="cs-CZ" sz="1800" dirty="0">
                <a:ea typeface="+mn-lt"/>
                <a:cs typeface="+mn-lt"/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cs-CZ" sz="1800">
                <a:ea typeface="+mn-lt"/>
                <a:cs typeface="+mn-lt"/>
              </a:rPr>
              <a:t>Psaní je vysoce koordinovaná činnost nervosvalového systému. Je závislá na funkci dominantní HK a CNS, včetně posturálních funkcí.</a:t>
            </a:r>
          </a:p>
          <a:p>
            <a:pPr>
              <a:lnSpc>
                <a:spcPct val="120000"/>
              </a:lnSpc>
            </a:pPr>
            <a:r>
              <a:rPr lang="cs-CZ" sz="1800">
                <a:ea typeface="+mn-lt"/>
                <a:cs typeface="+mn-lt"/>
              </a:rPr>
              <a:t>Poruchy psaní řeší ergoterapie. </a:t>
            </a:r>
          </a:p>
          <a:p>
            <a:pPr>
              <a:lnSpc>
                <a:spcPct val="120000"/>
              </a:lnSpc>
            </a:pPr>
            <a:r>
              <a:rPr lang="cs-CZ" sz="1800">
                <a:ea typeface="+mn-lt"/>
                <a:cs typeface="+mn-lt"/>
              </a:rPr>
              <a:t>Postupy: individuální dle charakteru a rozsahu postižení.</a:t>
            </a:r>
          </a:p>
          <a:p>
            <a:pPr>
              <a:lnSpc>
                <a:spcPct val="120000"/>
              </a:lnSpc>
            </a:pPr>
            <a:r>
              <a:rPr lang="cs-CZ" sz="1800">
                <a:ea typeface="+mn-lt"/>
                <a:cs typeface="+mn-lt"/>
              </a:rPr>
              <a:t>Vyšetření: </a:t>
            </a:r>
          </a:p>
          <a:p>
            <a:pPr lvl="1">
              <a:lnSpc>
                <a:spcPct val="120000"/>
              </a:lnSpc>
            </a:pPr>
            <a:r>
              <a:rPr lang="cs-CZ" sz="1600">
                <a:highlight>
                  <a:srgbClr val="FFFF00"/>
                </a:highlight>
                <a:ea typeface="+mn-lt"/>
                <a:cs typeface="+mn-lt"/>
              </a:rPr>
              <a:t>funkce dominantní končetiny </a:t>
            </a:r>
          </a:p>
          <a:p>
            <a:pPr lvl="1">
              <a:lnSpc>
                <a:spcPct val="120000"/>
              </a:lnSpc>
            </a:pPr>
            <a:r>
              <a:rPr lang="cs-CZ" sz="1600">
                <a:highlight>
                  <a:srgbClr val="00FF00"/>
                </a:highlight>
                <a:ea typeface="+mn-lt"/>
                <a:cs typeface="+mn-lt"/>
              </a:rPr>
              <a:t>schopnost úchopu</a:t>
            </a:r>
          </a:p>
          <a:p>
            <a:pPr lvl="1">
              <a:lnSpc>
                <a:spcPct val="120000"/>
              </a:lnSpc>
            </a:pPr>
            <a:r>
              <a:rPr lang="cs-CZ" sz="1600">
                <a:highlight>
                  <a:srgbClr val="FFFF00"/>
                </a:highlight>
                <a:ea typeface="+mn-lt"/>
                <a:cs typeface="+mn-lt"/>
              </a:rPr>
              <a:t>vedení končetiny ve směru písma</a:t>
            </a:r>
            <a:r>
              <a:rPr lang="cs-CZ" sz="1600" dirty="0">
                <a:ea typeface="+mn-lt"/>
                <a:cs typeface="+mn-lt"/>
              </a:rPr>
              <a:t> </a:t>
            </a:r>
          </a:p>
          <a:p>
            <a:pPr lvl="1">
              <a:lnSpc>
                <a:spcPct val="120000"/>
              </a:lnSpc>
            </a:pPr>
            <a:r>
              <a:rPr lang="cs-CZ" sz="1600">
                <a:highlight>
                  <a:srgbClr val="00FF00"/>
                </a:highlight>
                <a:ea typeface="+mn-lt"/>
                <a:cs typeface="+mn-lt"/>
              </a:rPr>
              <a:t>koordinace</a:t>
            </a:r>
          </a:p>
          <a:p>
            <a:pPr lvl="1">
              <a:lnSpc>
                <a:spcPct val="120000"/>
              </a:lnSpc>
            </a:pPr>
            <a:r>
              <a:rPr lang="cs-CZ" sz="1600">
                <a:highlight>
                  <a:srgbClr val="FFFF00"/>
                </a:highlight>
                <a:ea typeface="+mn-lt"/>
                <a:cs typeface="+mn-lt"/>
              </a:rPr>
              <a:t>senzitivní funkce </a:t>
            </a:r>
          </a:p>
          <a:p>
            <a:pPr lvl="1">
              <a:lnSpc>
                <a:spcPct val="120000"/>
              </a:lnSpc>
            </a:pPr>
            <a:r>
              <a:rPr lang="cs-CZ" sz="1600">
                <a:highlight>
                  <a:srgbClr val="00FF00"/>
                </a:highlight>
                <a:ea typeface="+mn-lt"/>
                <a:cs typeface="+mn-lt"/>
              </a:rPr>
              <a:t>postury </a:t>
            </a:r>
            <a:endParaRPr lang="cs-CZ" sz="1600">
              <a:highlight>
                <a:srgbClr val="00FF00"/>
              </a:highlight>
            </a:endParaRPr>
          </a:p>
        </p:txBody>
      </p:sp>
      <p:pic>
        <p:nvPicPr>
          <p:cNvPr id="4" name="Obrázek 4" descr="Obsah obrázku stůl, interiér, osoba, zeď&#10;&#10;Popis se vygeneroval automaticky.">
            <a:extLst>
              <a:ext uri="{FF2B5EF4-FFF2-40B4-BE49-F238E27FC236}">
                <a16:creationId xmlns:a16="http://schemas.microsoft.com/office/drawing/2014/main" id="{21D0D3B4-5428-4513-95D3-34E6D259F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488" y="3872948"/>
            <a:ext cx="4189895" cy="28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61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C8BFC4-6B10-45A0-9A31-A72C78780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921" y="1153572"/>
            <a:ext cx="3432313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ERGOTERAPIE U DĚTÍ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53C7D8-3B83-4A02-A060-06AF899D0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612" y="889518"/>
            <a:ext cx="6906491" cy="5585619"/>
          </a:xfrm>
        </p:spPr>
        <p:txBody>
          <a:bodyPr anchor="ctr">
            <a:normAutofit fontScale="85000" lnSpcReduction="20000"/>
          </a:bodyPr>
          <a:lstStyle/>
          <a:p>
            <a:pPr algn="just"/>
            <a:r>
              <a:rPr lang="cs-CZ" dirty="0">
                <a:ea typeface="+mn-lt"/>
                <a:cs typeface="+mn-lt"/>
              </a:rPr>
              <a:t>usilovat o spolupráci, je potřeba si dítě získat, navázat s ním kontakt, aby terapii akceptovalo.</a:t>
            </a:r>
            <a:endParaRPr lang="cs-CZ" dirty="0"/>
          </a:p>
          <a:p>
            <a:pPr algn="ctr"/>
            <a:r>
              <a:rPr lang="cs-CZ" dirty="0">
                <a:ea typeface="+mn-lt"/>
                <a:cs typeface="+mn-lt"/>
              </a:rPr>
              <a:t>přirozenou dětskou aktivitou (+ do určitého věku i </a:t>
            </a:r>
            <a:r>
              <a:rPr lang="cs-CZ" b="1" dirty="0">
                <a:ea typeface="+mn-lt"/>
                <a:cs typeface="+mn-lt"/>
              </a:rPr>
              <a:t>hlavní náplní dne) je hra</a:t>
            </a:r>
            <a:endParaRPr lang="cs-CZ" dirty="0">
              <a:ea typeface="+mn-lt"/>
              <a:cs typeface="+mn-lt"/>
            </a:endParaRPr>
          </a:p>
          <a:p>
            <a:pPr algn="just"/>
            <a:r>
              <a:rPr lang="cs-CZ" b="1" dirty="0">
                <a:ea typeface="+mn-lt"/>
                <a:cs typeface="+mn-lt"/>
              </a:rPr>
              <a:t>Využíváme ji i v rámci ET jako prostředek i cíl</a:t>
            </a:r>
            <a:r>
              <a:rPr lang="cs-CZ" dirty="0">
                <a:ea typeface="+mn-lt"/>
                <a:cs typeface="+mn-lt"/>
              </a:rPr>
              <a:t>. Dítě pomocí ní získává zkušenosti, osvojuje si nové dovednosti, experimentuje, orientuje se v okolí, učí se navazovat vztahy s vrstevníky, rozvíjí hrubou a jemnou motoriku a učí se, jak řešit problémy a přizpůsobit se změnám.</a:t>
            </a:r>
            <a:endParaRPr lang="cs-CZ" dirty="0"/>
          </a:p>
          <a:p>
            <a:pPr algn="just"/>
            <a:r>
              <a:rPr lang="cs-CZ" b="1" dirty="0">
                <a:ea typeface="+mn-lt"/>
                <a:cs typeface="+mn-lt"/>
              </a:rPr>
              <a:t>v rámci terapie potřeba respektovat vývojový stupeň dítěte. </a:t>
            </a:r>
            <a:endParaRPr lang="cs-CZ">
              <a:ea typeface="+mn-lt"/>
              <a:cs typeface="+mn-lt"/>
            </a:endParaRPr>
          </a:p>
          <a:p>
            <a:pPr algn="just"/>
            <a:endParaRPr lang="cs-CZ" b="1" dirty="0">
              <a:ea typeface="+mn-lt"/>
              <a:cs typeface="+mn-lt"/>
            </a:endParaRPr>
          </a:p>
          <a:p>
            <a:pPr algn="ctr"/>
            <a:r>
              <a:rPr lang="cs-CZ" b="1" dirty="0">
                <a:highlight>
                  <a:srgbClr val="FFFF00"/>
                </a:highlight>
                <a:ea typeface="+mn-lt"/>
                <a:cs typeface="+mn-lt"/>
              </a:rPr>
              <a:t>Dále znát charakteristické druhy her dle vývojových stádií a zvolit odpovídající aktivitu s cílem podpořit správný </a:t>
            </a:r>
            <a:r>
              <a:rPr lang="cs-CZ" b="1" dirty="0" err="1">
                <a:highlight>
                  <a:srgbClr val="FFFF00"/>
                </a:highlight>
                <a:ea typeface="+mn-lt"/>
                <a:cs typeface="+mn-lt"/>
              </a:rPr>
              <a:t>senzopsychomotorický</a:t>
            </a:r>
            <a:r>
              <a:rPr lang="cs-CZ" b="1" dirty="0">
                <a:highlight>
                  <a:srgbClr val="FFFF00"/>
                </a:highlight>
                <a:ea typeface="+mn-lt"/>
                <a:cs typeface="+mn-lt"/>
              </a:rPr>
              <a:t> vývoj.</a:t>
            </a:r>
            <a:endParaRPr lang="cs-CZ">
              <a:highlight>
                <a:srgbClr val="FFFF00"/>
              </a:highlight>
              <a:ea typeface="+mn-lt"/>
              <a:cs typeface="+mn-lt"/>
            </a:endParaRPr>
          </a:p>
          <a:p>
            <a:pPr algn="just"/>
            <a:endParaRPr lang="cs-CZ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369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C62AFD8-02F1-4E9E-9C05-3E7B60557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4960945" cy="1325563"/>
          </a:xfrm>
        </p:spPr>
        <p:txBody>
          <a:bodyPr>
            <a:normAutofit/>
          </a:bodyPr>
          <a:lstStyle/>
          <a:p>
            <a:r>
              <a:rPr lang="cs-CZ"/>
              <a:t>POŽADAVKY NA HRAČKU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7D2B3C-81A1-4274-84B4-F77D7F266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93346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>
                <a:ea typeface="+mn-lt"/>
                <a:cs typeface="+mn-lt"/>
              </a:rPr>
              <a:t>hygienické, funkční a bezpečnostní požadavky</a:t>
            </a:r>
          </a:p>
          <a:p>
            <a:endParaRPr lang="cs-CZ" sz="2400" dirty="0">
              <a:ea typeface="+mn-lt"/>
              <a:cs typeface="+mn-lt"/>
            </a:endParaRPr>
          </a:p>
          <a:p>
            <a:r>
              <a:rPr lang="cs-CZ" sz="2400">
                <a:ea typeface="+mn-lt"/>
                <a:cs typeface="+mn-lt"/>
              </a:rPr>
              <a:t>velká role estetiky (tvar, barva, materiál)</a:t>
            </a:r>
          </a:p>
          <a:p>
            <a:endParaRPr lang="cs-CZ" sz="2400" dirty="0">
              <a:ea typeface="+mn-lt"/>
              <a:cs typeface="+mn-lt"/>
            </a:endParaRPr>
          </a:p>
          <a:p>
            <a:r>
              <a:rPr lang="cs-CZ" sz="2400">
                <a:ea typeface="+mn-lt"/>
                <a:cs typeface="+mn-lt"/>
              </a:rPr>
              <a:t>musí korespondovat se stupněm vývoje dítěte a rozvíjet motorické schopnosti, smyslové vnímání, sociální vztahy, myšlení, fantazii a city. </a:t>
            </a:r>
            <a:endParaRPr lang="cs-CZ" sz="2400"/>
          </a:p>
        </p:txBody>
      </p:sp>
      <p:pic>
        <p:nvPicPr>
          <p:cNvPr id="4" name="Obrázek 4" descr="Obsah obrázku interiér, barevné, hračka&#10;&#10;Popis se vygeneroval automaticky.">
            <a:extLst>
              <a:ext uri="{FF2B5EF4-FFF2-40B4-BE49-F238E27FC236}">
                <a16:creationId xmlns:a16="http://schemas.microsoft.com/office/drawing/2014/main" id="{64A6A7CB-69CB-4725-A9A1-B7834E9E30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474" b="2"/>
          <a:stretch/>
        </p:blipFill>
        <p:spPr>
          <a:xfrm>
            <a:off x="6305807" y="3067558"/>
            <a:ext cx="5886193" cy="3790443"/>
          </a:xfrm>
          <a:custGeom>
            <a:avLst/>
            <a:gdLst/>
            <a:ahLst/>
            <a:cxnLst/>
            <a:rect l="l" t="t" r="r" b="b"/>
            <a:pathLst>
              <a:path w="5886193" h="3790443">
                <a:moveTo>
                  <a:pt x="3579591" y="0"/>
                </a:moveTo>
                <a:cubicBezTo>
                  <a:pt x="4444509" y="0"/>
                  <a:pt x="5237781" y="306756"/>
                  <a:pt x="5856546" y="817406"/>
                </a:cubicBezTo>
                <a:lnTo>
                  <a:pt x="5886193" y="844351"/>
                </a:lnTo>
                <a:lnTo>
                  <a:pt x="5886193" y="3790443"/>
                </a:lnTo>
                <a:lnTo>
                  <a:pt x="6662" y="3790443"/>
                </a:lnTo>
                <a:lnTo>
                  <a:pt x="0" y="3579594"/>
                </a:lnTo>
                <a:cubicBezTo>
                  <a:pt x="0" y="1602640"/>
                  <a:pt x="1602640" y="0"/>
                  <a:pt x="3579591" y="0"/>
                </a:cubicBezTo>
                <a:close/>
              </a:path>
            </a:pathLst>
          </a:custGeom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5" descr="Obsah obrázku LEGO, hračka&#10;&#10;Popis se vygeneroval automaticky.">
            <a:extLst>
              <a:ext uri="{FF2B5EF4-FFF2-40B4-BE49-F238E27FC236}">
                <a16:creationId xmlns:a16="http://schemas.microsoft.com/office/drawing/2014/main" id="{56928561-304E-436D-8D0E-D50BC18BE0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216" b="12213"/>
          <a:stretch/>
        </p:blipFill>
        <p:spPr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4CB7BF8B-50CA-448A-B0A5-1B3A0BC361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946" r="9518" b="2"/>
          <a:stretch/>
        </p:blipFill>
        <p:spPr>
          <a:xfrm>
            <a:off x="10331780" y="139794"/>
            <a:ext cx="1860221" cy="2927764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55441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8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rc 10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14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91583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CF3FB81-3C74-47F9-BAE5-2D70F4F51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7593"/>
            <a:ext cx="4467792" cy="30605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DĚKUJI ZA POZORNOST!</a:t>
            </a:r>
          </a:p>
        </p:txBody>
      </p:sp>
      <p:sp>
        <p:nvSpPr>
          <p:cNvPr id="12" name="Oval 16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9419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4" descr="Obsah obrázku tráva, exteriér, osoba&#10;&#10;Popis se vygeneroval automaticky.">
            <a:extLst>
              <a:ext uri="{FF2B5EF4-FFF2-40B4-BE49-F238E27FC236}">
                <a16:creationId xmlns:a16="http://schemas.microsoft.com/office/drawing/2014/main" id="{62F86DDF-F343-49D5-96B8-D24C37EF49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1798" y="2238425"/>
            <a:ext cx="4252055" cy="2381150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65625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9FE72F9-4C7A-4B40-9DD5-40D444DD9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736F2B-7515-4AFF-9733-9B43725C4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ctr"/>
            <a:r>
              <a:rPr lang="cs-CZ">
                <a:ea typeface="+mn-lt"/>
                <a:cs typeface="+mn-lt"/>
              </a:rPr>
              <a:t>Brabencová, M., Neverišová, K. (2014). </a:t>
            </a:r>
            <a:r>
              <a:rPr lang="cs-CZ" i="1">
                <a:ea typeface="+mn-lt"/>
                <a:cs typeface="+mn-lt"/>
              </a:rPr>
              <a:t>Základní pojmy a oblasti působení v ergoterapii. </a:t>
            </a:r>
            <a:r>
              <a:rPr lang="cs-CZ">
                <a:ea typeface="+mn-lt"/>
                <a:cs typeface="+mn-lt"/>
              </a:rPr>
              <a:t>Brno, FSpS MUNI.</a:t>
            </a:r>
            <a:endParaRPr lang="cs-CZ"/>
          </a:p>
          <a:p>
            <a:pPr algn="ctr"/>
            <a:r>
              <a:rPr lang="cs-CZ">
                <a:ea typeface="+mn-lt"/>
                <a:cs typeface="+mn-lt"/>
              </a:rPr>
              <a:t>Klusoňová, E. (2011). </a:t>
            </a:r>
            <a:r>
              <a:rPr lang="cs-CZ" i="1">
                <a:ea typeface="+mn-lt"/>
                <a:cs typeface="+mn-lt"/>
              </a:rPr>
              <a:t>Ergoterapie v praxi. </a:t>
            </a:r>
            <a:r>
              <a:rPr lang="cs-CZ">
                <a:ea typeface="+mn-lt"/>
                <a:cs typeface="+mn-lt"/>
              </a:rPr>
              <a:t>Brno, Czech Republic: NCONZO. </a:t>
            </a:r>
          </a:p>
          <a:p>
            <a:pPr algn="ctr"/>
            <a:r>
              <a:rPr lang="cs-CZ">
                <a:ea typeface="+mn-lt"/>
                <a:cs typeface="+mn-lt"/>
              </a:rPr>
              <a:t>Krivošíková, M. (2011). </a:t>
            </a:r>
            <a:r>
              <a:rPr lang="cs-CZ" i="1">
                <a:ea typeface="+mn-lt"/>
                <a:cs typeface="+mn-lt"/>
              </a:rPr>
              <a:t>Úvod do ergoterapie</a:t>
            </a:r>
            <a:r>
              <a:rPr lang="cs-CZ">
                <a:ea typeface="+mn-lt"/>
                <a:cs typeface="+mn-lt"/>
              </a:rPr>
              <a:t>. Praha, Czech Republic: Grada a.s.</a:t>
            </a:r>
          </a:p>
          <a:p>
            <a:pPr algn="ctr"/>
            <a:endParaRPr lang="cs-CZ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167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7D3E6F4-7BFD-484C-A462-7C82A6765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299"/>
            <a:ext cx="5558489" cy="1325563"/>
          </a:xfrm>
        </p:spPr>
        <p:txBody>
          <a:bodyPr>
            <a:normAutofit/>
          </a:bodyPr>
          <a:lstStyle/>
          <a:p>
            <a:r>
              <a:rPr lang="cs-CZ" dirty="0"/>
              <a:t>ERGOTERAPIE U DĚTÍ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05F5E2-C3AC-4F86-A841-0A17A0C16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71" y="1251364"/>
            <a:ext cx="6773270" cy="552194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/>
            <a:r>
              <a:rPr lang="cs-CZ" sz="1600" b="1" dirty="0">
                <a:highlight>
                  <a:srgbClr val="FFFF00"/>
                </a:highlight>
                <a:ea typeface="+mn-lt"/>
                <a:cs typeface="+mn-lt"/>
              </a:rPr>
              <a:t>Riziko:</a:t>
            </a:r>
            <a:r>
              <a:rPr lang="cs-CZ" sz="1600" dirty="0">
                <a:ea typeface="+mn-lt"/>
                <a:cs typeface="+mn-lt"/>
              </a:rPr>
              <a:t> Pokud se dítěti, zejména v raném věku, nedostává dostatek podnětů - stimulů, pak </a:t>
            </a:r>
            <a:r>
              <a:rPr lang="cs-CZ" sz="1600" b="1" dirty="0">
                <a:highlight>
                  <a:srgbClr val="FFFF00"/>
                </a:highlight>
                <a:ea typeface="+mn-lt"/>
                <a:cs typeface="+mn-lt"/>
              </a:rPr>
              <a:t>zaostává ve svém psychomotorickém vývoji</a:t>
            </a:r>
            <a:r>
              <a:rPr lang="cs-CZ" sz="1600" dirty="0">
                <a:ea typeface="+mn-lt"/>
                <a:cs typeface="+mn-lt"/>
              </a:rPr>
              <a:t>!</a:t>
            </a:r>
            <a:endParaRPr lang="cs-CZ"/>
          </a:p>
          <a:p>
            <a:pPr algn="just"/>
            <a:r>
              <a:rPr lang="cs-CZ" sz="1600" dirty="0">
                <a:ea typeface="+mn-lt"/>
                <a:cs typeface="+mn-lt"/>
              </a:rPr>
              <a:t>Každé dítě, pokud je vlivem úrazu či jiné závažné poruše zdraví upoutané na nemocniční lůžko, prožívá </a:t>
            </a:r>
            <a:r>
              <a:rPr lang="cs-CZ" sz="1600" b="1" dirty="0">
                <a:highlight>
                  <a:srgbClr val="FFFF00"/>
                </a:highlight>
                <a:ea typeface="+mn-lt"/>
                <a:cs typeface="+mn-lt"/>
              </a:rPr>
              <a:t>útrapy onemocnění či úrazu</a:t>
            </a:r>
            <a:r>
              <a:rPr lang="cs-CZ" sz="1600" dirty="0">
                <a:ea typeface="+mn-lt"/>
                <a:cs typeface="+mn-lt"/>
              </a:rPr>
              <a:t> a narůstá u něj </a:t>
            </a:r>
            <a:r>
              <a:rPr lang="cs-CZ" sz="1600" b="1" dirty="0">
                <a:highlight>
                  <a:srgbClr val="FFFF00"/>
                </a:highlight>
                <a:ea typeface="+mn-lt"/>
                <a:cs typeface="+mn-lt"/>
              </a:rPr>
              <a:t>stres z cizího prostředí, z neznámých lidí</a:t>
            </a:r>
            <a:r>
              <a:rPr lang="cs-CZ" sz="1600" dirty="0">
                <a:ea typeface="+mn-lt"/>
                <a:cs typeface="+mn-lt"/>
              </a:rPr>
              <a:t> a léčebných </a:t>
            </a:r>
            <a:r>
              <a:rPr lang="cs-CZ" sz="1600" b="1" dirty="0">
                <a:highlight>
                  <a:srgbClr val="FFFF00"/>
                </a:highlight>
                <a:ea typeface="+mn-lt"/>
                <a:cs typeface="+mn-lt"/>
              </a:rPr>
              <a:t>zákroků</a:t>
            </a:r>
            <a:r>
              <a:rPr lang="cs-CZ" sz="1600" b="1" dirty="0">
                <a:ea typeface="+mn-lt"/>
                <a:cs typeface="+mn-lt"/>
              </a:rPr>
              <a:t>.</a:t>
            </a:r>
            <a:r>
              <a:rPr lang="cs-CZ" sz="1600" dirty="0">
                <a:ea typeface="+mn-lt"/>
                <a:cs typeface="+mn-lt"/>
              </a:rPr>
              <a:t> </a:t>
            </a:r>
          </a:p>
          <a:p>
            <a:pPr algn="just"/>
            <a:r>
              <a:rPr lang="cs-CZ" sz="1600" dirty="0">
                <a:ea typeface="+mn-lt"/>
                <a:cs typeface="+mn-lt"/>
              </a:rPr>
              <a:t>Dnes v některých případech existuje možnost umožnit </a:t>
            </a:r>
            <a:r>
              <a:rPr lang="cs-CZ" sz="1600" b="1" dirty="0">
                <a:highlight>
                  <a:srgbClr val="FFFF00"/>
                </a:highlight>
                <a:ea typeface="+mn-lt"/>
                <a:cs typeface="+mn-lt"/>
              </a:rPr>
              <a:t>pobyt s matkou</a:t>
            </a:r>
            <a:r>
              <a:rPr lang="cs-CZ" sz="1600" dirty="0">
                <a:ea typeface="+mn-lt"/>
                <a:cs typeface="+mn-lt"/>
              </a:rPr>
              <a:t> nebo jinými blízkými členy rodiny. Personál na těchto odděleních již nenosí bílé ochranné oděvy. Interiéry jsou plné barev a dětských motivů pro navození příjemnější atmosféry v rámci možností. Tato zařízení mohou navštěvovat </a:t>
            </a:r>
            <a:r>
              <a:rPr lang="cs-CZ" sz="1600" b="1" dirty="0">
                <a:highlight>
                  <a:srgbClr val="FFFF00"/>
                </a:highlight>
                <a:ea typeface="+mn-lt"/>
                <a:cs typeface="+mn-lt"/>
              </a:rPr>
              <a:t>herní terapeuti, klauni</a:t>
            </a:r>
            <a:r>
              <a:rPr lang="cs-CZ" sz="1600" dirty="0">
                <a:ea typeface="+mn-lt"/>
                <a:cs typeface="+mn-lt"/>
              </a:rPr>
              <a:t> nebo </a:t>
            </a:r>
            <a:r>
              <a:rPr lang="cs-CZ" sz="1600" b="1" dirty="0">
                <a:highlight>
                  <a:srgbClr val="FFFF00"/>
                </a:highlight>
                <a:ea typeface="+mn-lt"/>
                <a:cs typeface="+mn-lt"/>
              </a:rPr>
              <a:t>dobrovolníci</a:t>
            </a:r>
            <a:r>
              <a:rPr lang="cs-CZ" sz="1600" dirty="0">
                <a:ea typeface="+mn-lt"/>
                <a:cs typeface="+mn-lt"/>
              </a:rPr>
              <a:t> z řad studentů. </a:t>
            </a:r>
          </a:p>
          <a:p>
            <a:pPr algn="just"/>
            <a:r>
              <a:rPr lang="cs-CZ" sz="1600" dirty="0">
                <a:ea typeface="+mn-lt"/>
                <a:cs typeface="+mn-lt"/>
              </a:rPr>
              <a:t>Pokud je dítě již </a:t>
            </a:r>
            <a:r>
              <a:rPr lang="cs-CZ" sz="1600" b="1" dirty="0">
                <a:highlight>
                  <a:srgbClr val="FFFF00"/>
                </a:highlight>
                <a:ea typeface="+mn-lt"/>
                <a:cs typeface="+mn-lt"/>
              </a:rPr>
              <a:t>mimo ohrožení života</a:t>
            </a:r>
            <a:r>
              <a:rPr lang="cs-CZ" sz="1600" dirty="0">
                <a:ea typeface="+mn-lt"/>
                <a:cs typeface="+mn-lt"/>
              </a:rPr>
              <a:t> nebo je v </a:t>
            </a:r>
            <a:r>
              <a:rPr lang="cs-CZ" sz="1600" dirty="0" err="1">
                <a:ea typeface="+mn-lt"/>
                <a:cs typeface="+mn-lt"/>
              </a:rPr>
              <a:t>postakutním</a:t>
            </a:r>
            <a:r>
              <a:rPr lang="cs-CZ" sz="1600" dirty="0">
                <a:ea typeface="+mn-lt"/>
                <a:cs typeface="+mn-lt"/>
              </a:rPr>
              <a:t> stavu, pomalu a </a:t>
            </a:r>
            <a:r>
              <a:rPr lang="cs-CZ" sz="1600" b="1" dirty="0">
                <a:highlight>
                  <a:srgbClr val="FFFF00"/>
                </a:highlight>
                <a:ea typeface="+mn-lt"/>
                <a:cs typeface="+mn-lt"/>
              </a:rPr>
              <a:t>postupně</a:t>
            </a:r>
            <a:r>
              <a:rPr lang="cs-CZ" sz="1600" dirty="0">
                <a:ea typeface="+mn-lt"/>
                <a:cs typeface="+mn-lt"/>
              </a:rPr>
              <a:t> jej ovlivňujeme </a:t>
            </a:r>
            <a:r>
              <a:rPr lang="cs-CZ" sz="1600" b="1" dirty="0">
                <a:highlight>
                  <a:srgbClr val="FFFF00"/>
                </a:highlight>
                <a:ea typeface="+mn-lt"/>
                <a:cs typeface="+mn-lt"/>
              </a:rPr>
              <a:t>pozitivními impulzy</a:t>
            </a:r>
            <a:r>
              <a:rPr lang="cs-CZ" sz="1600" dirty="0">
                <a:ea typeface="+mn-lt"/>
                <a:cs typeface="+mn-lt"/>
              </a:rPr>
              <a:t>, které přispívají k harmonizaci jeho psychického stavu, uspokojování potřeb a </a:t>
            </a:r>
            <a:r>
              <a:rPr lang="cs-CZ" sz="1600" b="1" dirty="0">
                <a:highlight>
                  <a:srgbClr val="FFFF00"/>
                </a:highlight>
                <a:ea typeface="+mn-lt"/>
                <a:cs typeface="+mn-lt"/>
              </a:rPr>
              <a:t>postupné aktivizaci</a:t>
            </a:r>
            <a:r>
              <a:rPr lang="cs-CZ" sz="1600" dirty="0">
                <a:ea typeface="+mn-lt"/>
                <a:cs typeface="+mn-lt"/>
              </a:rPr>
              <a:t>. </a:t>
            </a:r>
          </a:p>
          <a:p>
            <a:pPr algn="just"/>
            <a:r>
              <a:rPr lang="cs-CZ" sz="1600" dirty="0">
                <a:ea typeface="+mn-lt"/>
                <a:cs typeface="+mn-lt"/>
              </a:rPr>
              <a:t>Podněty bychom měly </a:t>
            </a:r>
            <a:r>
              <a:rPr lang="cs-CZ" sz="1600" b="1" dirty="0">
                <a:highlight>
                  <a:srgbClr val="FFFF00"/>
                </a:highlight>
                <a:ea typeface="+mn-lt"/>
                <a:cs typeface="+mn-lt"/>
              </a:rPr>
              <a:t>postupně dávkovat</a:t>
            </a:r>
            <a:r>
              <a:rPr lang="cs-CZ" sz="1600" dirty="0">
                <a:ea typeface="+mn-lt"/>
                <a:cs typeface="+mn-lt"/>
              </a:rPr>
              <a:t> s přihlédnutím na zdravotní stav a individuální potřeby malého pacienta (věk, přání). </a:t>
            </a:r>
          </a:p>
          <a:p>
            <a:pPr algn="just"/>
            <a:r>
              <a:rPr lang="cs-CZ" sz="1600" dirty="0">
                <a:ea typeface="+mn-lt"/>
                <a:cs typeface="+mn-lt"/>
              </a:rPr>
              <a:t>Nejdůležitější je </a:t>
            </a:r>
            <a:r>
              <a:rPr lang="cs-CZ" sz="1600" b="1" dirty="0">
                <a:highlight>
                  <a:srgbClr val="FFFF00"/>
                </a:highlight>
                <a:ea typeface="+mn-lt"/>
                <a:cs typeface="+mn-lt"/>
              </a:rPr>
              <a:t>osobní kontakt</a:t>
            </a:r>
            <a:r>
              <a:rPr lang="cs-CZ" sz="1600" dirty="0">
                <a:ea typeface="+mn-lt"/>
                <a:cs typeface="+mn-lt"/>
              </a:rPr>
              <a:t> (rozhovor, hlazení, chování, zpěv)</a:t>
            </a:r>
            <a:r>
              <a:rPr lang="cs-CZ" sz="1600" b="1" dirty="0">
                <a:highlight>
                  <a:srgbClr val="FFFF00"/>
                </a:highlight>
                <a:ea typeface="+mn-lt"/>
                <a:cs typeface="+mn-lt"/>
              </a:rPr>
              <a:t> a hry. </a:t>
            </a:r>
          </a:p>
          <a:p>
            <a:pPr algn="just"/>
            <a:r>
              <a:rPr lang="cs-CZ" sz="1600" b="1" dirty="0">
                <a:highlight>
                  <a:srgbClr val="FFFF00"/>
                </a:highlight>
                <a:ea typeface="+mn-lt"/>
                <a:cs typeface="+mn-lt"/>
              </a:rPr>
              <a:t>Přiměřená hra účelně doplní požadovaný denní režim.  </a:t>
            </a:r>
            <a:endParaRPr lang="cs-CZ" sz="1600" b="1">
              <a:highlight>
                <a:srgbClr val="FFFF00"/>
              </a:highlight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4" descr="Obsah obrázku interiér, osoba&#10;&#10;Popis se vygeneroval automaticky.">
            <a:extLst>
              <a:ext uri="{FF2B5EF4-FFF2-40B4-BE49-F238E27FC236}">
                <a16:creationId xmlns:a16="http://schemas.microsoft.com/office/drawing/2014/main" id="{2222D851-BCD8-4A14-8597-0E657C8830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09" r="2041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4254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23449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182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182FBA-3A7E-410D-AD3C-7F4E2E2C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Ergoterapie je vhodná pro děti:</a:t>
            </a:r>
          </a:p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99A986-54EA-461E-AD82-0C6624E48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2173" y="246620"/>
            <a:ext cx="6494668" cy="6556913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algn="just"/>
            <a:r>
              <a:rPr lang="cs-CZ" sz="2000" b="1" dirty="0">
                <a:highlight>
                  <a:srgbClr val="FFFF00"/>
                </a:highlight>
                <a:ea typeface="+mn-lt"/>
                <a:cs typeface="+mn-lt"/>
              </a:rPr>
              <a:t>s neurologickým postižením (např. DMO)</a:t>
            </a:r>
            <a:endParaRPr lang="cs-CZ" sz="2000" b="1" dirty="0">
              <a:highlight>
                <a:srgbClr val="FFFF00"/>
              </a:highlight>
            </a:endParaRPr>
          </a:p>
          <a:p>
            <a:pPr lvl="1" algn="just"/>
            <a:r>
              <a:rPr lang="cs-CZ" sz="1600" dirty="0">
                <a:ea typeface="+mn-lt"/>
                <a:cs typeface="+mn-lt"/>
              </a:rPr>
              <a:t>nejčastější hybná porucha v dětství</a:t>
            </a:r>
          </a:p>
          <a:p>
            <a:pPr lvl="1" algn="just"/>
            <a:r>
              <a:rPr lang="cs-CZ" sz="1600" dirty="0">
                <a:ea typeface="+mn-lt"/>
                <a:cs typeface="+mn-lt"/>
              </a:rPr>
              <a:t>vzniká následkem poškození mozku v období kolem porodu</a:t>
            </a:r>
          </a:p>
          <a:p>
            <a:pPr lvl="1" algn="just"/>
            <a:r>
              <a:rPr lang="cs-CZ" sz="1600" dirty="0">
                <a:ea typeface="+mn-lt"/>
                <a:cs typeface="+mn-lt"/>
              </a:rPr>
              <a:t>ET se podílí na hybném vývoji ovlivněním svalového tonu při péči o malé děti. </a:t>
            </a:r>
          </a:p>
          <a:p>
            <a:pPr lvl="1" algn="just"/>
            <a:r>
              <a:rPr lang="cs-CZ" sz="1600" dirty="0">
                <a:ea typeface="+mn-lt"/>
                <a:cs typeface="+mn-lt"/>
              </a:rPr>
              <a:t>Později podporuje rozvoj hraní a nácvik činností z oblasti ADL.</a:t>
            </a:r>
          </a:p>
          <a:p>
            <a:pPr lvl="1" algn="just"/>
            <a:r>
              <a:rPr lang="cs-CZ" sz="1600" dirty="0">
                <a:ea typeface="+mn-lt"/>
                <a:cs typeface="+mn-lt"/>
              </a:rPr>
              <a:t>důležité období dospívání: optimum = ze závislého dítěte se stává zcela samostatný dospělý</a:t>
            </a:r>
          </a:p>
          <a:p>
            <a:pPr lvl="1" algn="just"/>
            <a:r>
              <a:rPr lang="cs-CZ" sz="1600" dirty="0">
                <a:ea typeface="+mn-lt"/>
                <a:cs typeface="+mn-lt"/>
              </a:rPr>
              <a:t>nutno zvážit podmínky pro samostatné bydlení, další vzdělání, perspektivní pracovní uplatnění, řízení auta, možnost partnerských vztahů... </a:t>
            </a:r>
            <a:endParaRPr lang="cs-CZ" sz="1600" dirty="0"/>
          </a:p>
          <a:p>
            <a:pPr algn="just"/>
            <a:r>
              <a:rPr lang="cs-CZ" sz="2000" b="1" dirty="0">
                <a:highlight>
                  <a:srgbClr val="FFFF00"/>
                </a:highlight>
                <a:ea typeface="+mn-lt"/>
                <a:cs typeface="+mn-lt"/>
              </a:rPr>
              <a:t>s poruchou smyslového zpracování</a:t>
            </a:r>
            <a:r>
              <a:rPr lang="cs-CZ" sz="2000" dirty="0">
                <a:ea typeface="+mn-lt"/>
                <a:cs typeface="+mn-lt"/>
              </a:rPr>
              <a:t> (senzorické integrace)</a:t>
            </a:r>
            <a:endParaRPr lang="cs-CZ" sz="2000" dirty="0"/>
          </a:p>
          <a:p>
            <a:pPr algn="just"/>
            <a:r>
              <a:rPr lang="cs-CZ" sz="2000" b="1" dirty="0">
                <a:highlight>
                  <a:srgbClr val="FFFF00"/>
                </a:highlight>
                <a:ea typeface="+mn-lt"/>
                <a:cs typeface="+mn-lt"/>
              </a:rPr>
              <a:t>se specifickými poruchami učení</a:t>
            </a:r>
            <a:r>
              <a:rPr lang="cs-CZ" sz="2000" dirty="0">
                <a:ea typeface="+mn-lt"/>
                <a:cs typeface="+mn-lt"/>
              </a:rPr>
              <a:t> (např. dyslexie, dysgrafie)</a:t>
            </a:r>
            <a:endParaRPr lang="cs-CZ" sz="2000" dirty="0"/>
          </a:p>
          <a:p>
            <a:pPr algn="just"/>
            <a:r>
              <a:rPr lang="cs-CZ" sz="2000" b="1" dirty="0">
                <a:highlight>
                  <a:srgbClr val="FFFF00"/>
                </a:highlight>
                <a:ea typeface="+mn-lt"/>
                <a:cs typeface="+mn-lt"/>
              </a:rPr>
              <a:t>se sníženou schopností koncentrace pozornosti a hyperaktivitou</a:t>
            </a:r>
            <a:endParaRPr lang="cs-CZ" sz="2000" b="1">
              <a:highlight>
                <a:srgbClr val="FFFF00"/>
              </a:highlight>
            </a:endParaRPr>
          </a:p>
          <a:p>
            <a:pPr algn="just"/>
            <a:r>
              <a:rPr lang="cs-CZ" sz="2000" b="1" dirty="0">
                <a:highlight>
                  <a:srgbClr val="FFFF00"/>
                </a:highlight>
                <a:ea typeface="+mn-lt"/>
                <a:cs typeface="+mn-lt"/>
              </a:rPr>
              <a:t>s dyspraxií</a:t>
            </a:r>
            <a:endParaRPr lang="cs-CZ" sz="2000" b="1">
              <a:highlight>
                <a:srgbClr val="FFFF00"/>
              </a:highlight>
            </a:endParaRPr>
          </a:p>
          <a:p>
            <a:pPr algn="just"/>
            <a:r>
              <a:rPr lang="cs-CZ" sz="2000" b="1" dirty="0">
                <a:highlight>
                  <a:srgbClr val="FFFF00"/>
                </a:highlight>
                <a:ea typeface="+mn-lt"/>
                <a:cs typeface="+mn-lt"/>
              </a:rPr>
              <a:t>s vývojovou dysfázií</a:t>
            </a:r>
            <a:endParaRPr lang="cs-CZ" sz="2000" b="1">
              <a:highlight>
                <a:srgbClr val="FFFF00"/>
              </a:highlight>
            </a:endParaRPr>
          </a:p>
          <a:p>
            <a:pPr algn="just"/>
            <a:r>
              <a:rPr lang="cs-CZ" sz="2000" b="1" dirty="0">
                <a:highlight>
                  <a:srgbClr val="FFFF00"/>
                </a:highlight>
                <a:ea typeface="+mn-lt"/>
                <a:cs typeface="+mn-lt"/>
              </a:rPr>
              <a:t>s poruchou autistického spektra</a:t>
            </a:r>
            <a:r>
              <a:rPr lang="cs-CZ" sz="2000" dirty="0">
                <a:ea typeface="+mn-lt"/>
                <a:cs typeface="+mn-lt"/>
              </a:rPr>
              <a:t> (PAS)</a:t>
            </a:r>
            <a:endParaRPr lang="cs-CZ" sz="2000" dirty="0"/>
          </a:p>
          <a:p>
            <a:pPr algn="just"/>
            <a:r>
              <a:rPr lang="cs-CZ" sz="2000" b="1" dirty="0">
                <a:highlight>
                  <a:srgbClr val="FFFF00"/>
                </a:highlight>
                <a:ea typeface="+mn-lt"/>
                <a:cs typeface="+mn-lt"/>
              </a:rPr>
              <a:t>s nerovnoměrným psychomotorickým vývojem</a:t>
            </a:r>
            <a:endParaRPr lang="cs-CZ" sz="2000" b="1" dirty="0">
              <a:highlight>
                <a:srgbClr val="FFFF00"/>
              </a:highlight>
            </a:endParaRPr>
          </a:p>
          <a:p>
            <a:pPr lvl="1" algn="just"/>
            <a:r>
              <a:rPr lang="cs-CZ" sz="1600" dirty="0">
                <a:ea typeface="+mn-lt"/>
                <a:cs typeface="+mn-lt"/>
              </a:rPr>
              <a:t>rozvoj hry, nácvik soběstačnosti, dosažení vzdělání a pracovního uplatnění. </a:t>
            </a:r>
          </a:p>
          <a:p>
            <a:pPr lvl="1" algn="just"/>
            <a:r>
              <a:rPr lang="cs-CZ" sz="1600" dirty="0" err="1">
                <a:ea typeface="+mn-lt"/>
                <a:cs typeface="+mn-lt"/>
              </a:rPr>
              <a:t>spolupodíl</a:t>
            </a:r>
            <a:r>
              <a:rPr lang="cs-CZ" sz="1600" dirty="0">
                <a:ea typeface="+mn-lt"/>
                <a:cs typeface="+mn-lt"/>
              </a:rPr>
              <a:t> na </a:t>
            </a:r>
            <a:r>
              <a:rPr lang="cs-CZ" sz="1600" dirty="0" err="1">
                <a:ea typeface="+mn-lt"/>
                <a:cs typeface="+mn-lt"/>
              </a:rPr>
              <a:t>rhb</a:t>
            </a:r>
            <a:r>
              <a:rPr lang="cs-CZ" sz="1600" dirty="0">
                <a:ea typeface="+mn-lt"/>
                <a:cs typeface="+mn-lt"/>
              </a:rPr>
              <a:t> v rámci škol a sociálních ústavů</a:t>
            </a:r>
          </a:p>
          <a:p>
            <a:pPr algn="just"/>
            <a:r>
              <a:rPr lang="cs-CZ" sz="2000" b="1" dirty="0">
                <a:highlight>
                  <a:srgbClr val="FFFF00"/>
                </a:highlight>
                <a:ea typeface="+mn-lt"/>
                <a:cs typeface="+mn-lt"/>
              </a:rPr>
              <a:t>s Downovým syndromem a jinými genetickými vadami</a:t>
            </a:r>
            <a:endParaRPr lang="cs-CZ" sz="2000" b="1">
              <a:highlight>
                <a:srgbClr val="FFFF00"/>
              </a:highlight>
            </a:endParaRPr>
          </a:p>
          <a:p>
            <a:pPr algn="just"/>
            <a:r>
              <a:rPr lang="cs-CZ" sz="2000" b="1" dirty="0">
                <a:highlight>
                  <a:srgbClr val="FFFF00"/>
                </a:highlight>
                <a:ea typeface="+mn-lt"/>
                <a:cs typeface="+mn-lt"/>
              </a:rPr>
              <a:t>po úrazech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424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C4E96D2-A316-472A-890E-28824E6D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cs-CZ" sz="4100">
                <a:solidFill>
                  <a:srgbClr val="FFFFFF"/>
                </a:solidFill>
              </a:rPr>
              <a:t>Používané ergoterapeutické přístupy:</a:t>
            </a:r>
            <a:br>
              <a:rPr lang="cs-CZ" sz="4100" dirty="0">
                <a:solidFill>
                  <a:srgbClr val="FFFFFF"/>
                </a:solidFill>
              </a:rPr>
            </a:br>
            <a:br>
              <a:rPr lang="cs-CZ" sz="4100" dirty="0"/>
            </a:br>
            <a:r>
              <a:rPr lang="cs-CZ" sz="2400">
                <a:solidFill>
                  <a:srgbClr val="FFFFFF"/>
                </a:solidFill>
              </a:rPr>
              <a:t>Využití vývojových přístupů</a:t>
            </a:r>
          </a:p>
          <a:p>
            <a:endParaRPr lang="cs-CZ" sz="4100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E15060-D434-4F8F-9765-3C5BE8CD7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1" y="290794"/>
            <a:ext cx="6649276" cy="643543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cs-CZ" sz="1600" b="1" dirty="0">
                <a:highlight>
                  <a:srgbClr val="00FF00"/>
                </a:highlight>
                <a:ea typeface="+mn-lt"/>
                <a:cs typeface="+mn-lt"/>
              </a:rPr>
              <a:t>Koncept Senzorické integrace</a:t>
            </a:r>
            <a:r>
              <a:rPr lang="cs-CZ" sz="1600" b="1" dirty="0">
                <a:ea typeface="+mn-lt"/>
                <a:cs typeface="+mn-lt"/>
              </a:rPr>
              <a:t> </a:t>
            </a:r>
            <a:r>
              <a:rPr lang="cs-CZ" sz="1600" dirty="0">
                <a:ea typeface="+mn-lt"/>
                <a:cs typeface="+mn-lt"/>
              </a:rPr>
              <a:t>– evidence-</a:t>
            </a:r>
            <a:r>
              <a:rPr lang="cs-CZ" sz="1600" dirty="0" err="1">
                <a:ea typeface="+mn-lt"/>
                <a:cs typeface="+mn-lt"/>
              </a:rPr>
              <a:t>based</a:t>
            </a:r>
            <a:r>
              <a:rPr lang="cs-CZ" sz="1600" dirty="0">
                <a:ea typeface="+mn-lt"/>
                <a:cs typeface="+mn-lt"/>
              </a:rPr>
              <a:t> přístup, který se využívá k </a:t>
            </a:r>
            <a:r>
              <a:rPr lang="cs-CZ" sz="1600" dirty="0">
                <a:highlight>
                  <a:srgbClr val="FFFF00"/>
                </a:highlight>
                <a:ea typeface="+mn-lt"/>
                <a:cs typeface="+mn-lt"/>
              </a:rPr>
              <a:t>optimalizaci smyslových vjemů</a:t>
            </a:r>
            <a:endParaRPr lang="cs-CZ" sz="1600" b="1" dirty="0">
              <a:highlight>
                <a:srgbClr val="FFFF00"/>
              </a:highlight>
            </a:endParaRPr>
          </a:p>
          <a:p>
            <a:pPr algn="just"/>
            <a:r>
              <a:rPr lang="cs-CZ" sz="1600" b="1" dirty="0">
                <a:highlight>
                  <a:srgbClr val="00FF00"/>
                </a:highlight>
                <a:ea typeface="+mn-lt"/>
                <a:cs typeface="+mn-lt"/>
              </a:rPr>
              <a:t>Bazální stimulace</a:t>
            </a:r>
            <a:r>
              <a:rPr lang="cs-CZ" sz="1600" dirty="0">
                <a:ea typeface="+mn-lt"/>
                <a:cs typeface="+mn-lt"/>
              </a:rPr>
              <a:t> – koncept, který využívá rehabilitační techniky k podpoře </a:t>
            </a:r>
            <a:r>
              <a:rPr lang="cs-CZ" sz="1600" dirty="0">
                <a:highlight>
                  <a:srgbClr val="FFFF00"/>
                </a:highlight>
                <a:ea typeface="+mn-lt"/>
                <a:cs typeface="+mn-lt"/>
              </a:rPr>
              <a:t>vnímání tělesného schématu, komunikaci</a:t>
            </a:r>
            <a:r>
              <a:rPr lang="cs-CZ" sz="1600" dirty="0">
                <a:ea typeface="+mn-lt"/>
                <a:cs typeface="+mn-lt"/>
              </a:rPr>
              <a:t> a pohybové schopnosti klienta ke zlepšení kvality života</a:t>
            </a:r>
            <a:endParaRPr lang="cs-CZ" sz="1600" dirty="0"/>
          </a:p>
          <a:p>
            <a:pPr algn="just"/>
            <a:r>
              <a:rPr lang="cs-CZ" sz="1600" b="1" dirty="0" err="1">
                <a:highlight>
                  <a:srgbClr val="00FF00"/>
                </a:highlight>
                <a:ea typeface="+mn-lt"/>
                <a:cs typeface="+mn-lt"/>
              </a:rPr>
              <a:t>Neurovývojová</a:t>
            </a:r>
            <a:r>
              <a:rPr lang="cs-CZ" sz="1600" b="1" dirty="0">
                <a:highlight>
                  <a:srgbClr val="00FF00"/>
                </a:highlight>
                <a:ea typeface="+mn-lt"/>
                <a:cs typeface="+mn-lt"/>
              </a:rPr>
              <a:t> stimulace</a:t>
            </a:r>
            <a:r>
              <a:rPr lang="cs-CZ" sz="1600" dirty="0">
                <a:ea typeface="+mn-lt"/>
                <a:cs typeface="+mn-lt"/>
              </a:rPr>
              <a:t> – program, který vychází </a:t>
            </a:r>
            <a:r>
              <a:rPr lang="cs-CZ" sz="1600" dirty="0">
                <a:highlight>
                  <a:srgbClr val="FFFF00"/>
                </a:highlight>
                <a:ea typeface="+mn-lt"/>
                <a:cs typeface="+mn-lt"/>
              </a:rPr>
              <a:t>z psychomotorického vývoje</a:t>
            </a:r>
            <a:r>
              <a:rPr lang="cs-CZ" sz="1600" dirty="0">
                <a:ea typeface="+mn-lt"/>
                <a:cs typeface="+mn-lt"/>
              </a:rPr>
              <a:t> a pomáhá </a:t>
            </a:r>
            <a:r>
              <a:rPr lang="cs-CZ" sz="1600" dirty="0">
                <a:highlight>
                  <a:srgbClr val="FFFF00"/>
                </a:highlight>
                <a:ea typeface="+mn-lt"/>
                <a:cs typeface="+mn-lt"/>
              </a:rPr>
              <a:t>integrovat primární reflexy</a:t>
            </a:r>
            <a:r>
              <a:rPr lang="cs-CZ" sz="1600" dirty="0">
                <a:ea typeface="+mn-lt"/>
                <a:cs typeface="+mn-lt"/>
              </a:rPr>
              <a:t>, které mohou ovlivnit neurologický vývoj dítěte, což má vliv na </a:t>
            </a:r>
            <a:r>
              <a:rPr lang="cs-CZ" sz="1600" dirty="0">
                <a:highlight>
                  <a:srgbClr val="FFFF00"/>
                </a:highlight>
                <a:ea typeface="+mn-lt"/>
                <a:cs typeface="+mn-lt"/>
              </a:rPr>
              <a:t>smyslové vnímání, komunikaci, rovnováhu, koordinaci pohybu a schopnost učení</a:t>
            </a:r>
            <a:endParaRPr lang="cs-CZ" sz="1600">
              <a:highlight>
                <a:srgbClr val="FFFF00"/>
              </a:highlight>
            </a:endParaRPr>
          </a:p>
          <a:p>
            <a:pPr algn="just"/>
            <a:r>
              <a:rPr lang="cs-CZ" sz="1600" b="1" dirty="0">
                <a:highlight>
                  <a:srgbClr val="00FF00"/>
                </a:highlight>
                <a:ea typeface="+mn-lt"/>
                <a:cs typeface="+mn-lt"/>
              </a:rPr>
              <a:t>Prvky </a:t>
            </a:r>
            <a:r>
              <a:rPr lang="cs-CZ" sz="1600" b="1" dirty="0" err="1">
                <a:highlight>
                  <a:srgbClr val="00FF00"/>
                </a:highlight>
                <a:ea typeface="+mn-lt"/>
                <a:cs typeface="+mn-lt"/>
              </a:rPr>
              <a:t>Bobath</a:t>
            </a:r>
            <a:r>
              <a:rPr lang="cs-CZ" sz="1600" b="1" dirty="0">
                <a:highlight>
                  <a:srgbClr val="00FF00"/>
                </a:highlight>
                <a:ea typeface="+mn-lt"/>
                <a:cs typeface="+mn-lt"/>
              </a:rPr>
              <a:t> konceptu</a:t>
            </a:r>
            <a:r>
              <a:rPr lang="cs-CZ" sz="1600" dirty="0">
                <a:ea typeface="+mn-lt"/>
                <a:cs typeface="+mn-lt"/>
              </a:rPr>
              <a:t> – </a:t>
            </a:r>
            <a:r>
              <a:rPr lang="cs-CZ" sz="1600" dirty="0">
                <a:highlight>
                  <a:srgbClr val="FFFF00"/>
                </a:highlight>
                <a:ea typeface="+mn-lt"/>
                <a:cs typeface="+mn-lt"/>
              </a:rPr>
              <a:t>celodenní přístup</a:t>
            </a:r>
            <a:r>
              <a:rPr lang="cs-CZ" sz="1600" dirty="0">
                <a:ea typeface="+mn-lt"/>
                <a:cs typeface="+mn-lt"/>
              </a:rPr>
              <a:t> na </a:t>
            </a:r>
            <a:r>
              <a:rPr lang="cs-CZ" sz="1600" dirty="0" err="1">
                <a:ea typeface="+mn-lt"/>
                <a:cs typeface="+mn-lt"/>
              </a:rPr>
              <a:t>neurovývojovém</a:t>
            </a:r>
            <a:r>
              <a:rPr lang="cs-CZ" sz="1600" dirty="0">
                <a:ea typeface="+mn-lt"/>
                <a:cs typeface="+mn-lt"/>
              </a:rPr>
              <a:t> podkladě, </a:t>
            </a:r>
            <a:r>
              <a:rPr lang="cs-CZ" sz="1600" dirty="0">
                <a:highlight>
                  <a:srgbClr val="FFFF00"/>
                </a:highlight>
                <a:ea typeface="+mn-lt"/>
                <a:cs typeface="+mn-lt"/>
              </a:rPr>
              <a:t>podporující denní péči</a:t>
            </a:r>
            <a:r>
              <a:rPr lang="cs-CZ" sz="1600" dirty="0">
                <a:ea typeface="+mn-lt"/>
                <a:cs typeface="+mn-lt"/>
              </a:rPr>
              <a:t> o dítě </a:t>
            </a:r>
            <a:r>
              <a:rPr lang="cs-CZ" sz="1600" dirty="0">
                <a:highlight>
                  <a:srgbClr val="FFFF00"/>
                </a:highlight>
                <a:ea typeface="+mn-lt"/>
                <a:cs typeface="+mn-lt"/>
              </a:rPr>
              <a:t>i hru</a:t>
            </a:r>
            <a:endParaRPr lang="cs-CZ" sz="1600">
              <a:highlight>
                <a:srgbClr val="FFFF00"/>
              </a:highlight>
            </a:endParaRPr>
          </a:p>
          <a:p>
            <a:pPr algn="just"/>
            <a:r>
              <a:rPr lang="cs-CZ" sz="1600" b="1" dirty="0" err="1">
                <a:highlight>
                  <a:srgbClr val="00FF00"/>
                </a:highlight>
                <a:ea typeface="+mn-lt"/>
                <a:cs typeface="+mn-lt"/>
              </a:rPr>
              <a:t>PANat</a:t>
            </a:r>
            <a:r>
              <a:rPr lang="cs-CZ" sz="1600" b="1" dirty="0">
                <a:highlight>
                  <a:srgbClr val="00FF00"/>
                </a:highlight>
                <a:ea typeface="+mn-lt"/>
                <a:cs typeface="+mn-lt"/>
              </a:rPr>
              <a:t> vzduchové dlahy</a:t>
            </a:r>
            <a:r>
              <a:rPr lang="cs-CZ" sz="1600" dirty="0">
                <a:ea typeface="+mn-lt"/>
                <a:cs typeface="+mn-lt"/>
              </a:rPr>
              <a:t> – </a:t>
            </a:r>
            <a:r>
              <a:rPr lang="cs-CZ" sz="1600" dirty="0">
                <a:highlight>
                  <a:srgbClr val="FFFF00"/>
                </a:highlight>
                <a:ea typeface="+mn-lt"/>
                <a:cs typeface="+mn-lt"/>
              </a:rPr>
              <a:t>dlahy</a:t>
            </a:r>
            <a:r>
              <a:rPr lang="cs-CZ" sz="1600" dirty="0">
                <a:ea typeface="+mn-lt"/>
                <a:cs typeface="+mn-lt"/>
              </a:rPr>
              <a:t>, které se využívají k fyziologickému polohování končetin </a:t>
            </a:r>
            <a:r>
              <a:rPr lang="cs-CZ" sz="1600" dirty="0">
                <a:highlight>
                  <a:srgbClr val="FFFF00"/>
                </a:highlight>
                <a:ea typeface="+mn-lt"/>
                <a:cs typeface="+mn-lt"/>
              </a:rPr>
              <a:t>k eliminaci patologických souhybů</a:t>
            </a:r>
            <a:r>
              <a:rPr lang="cs-CZ" sz="1600" dirty="0">
                <a:ea typeface="+mn-lt"/>
                <a:cs typeface="+mn-lt"/>
              </a:rPr>
              <a:t> a podporu </a:t>
            </a:r>
            <a:r>
              <a:rPr lang="cs-CZ" sz="1600" dirty="0">
                <a:highlight>
                  <a:srgbClr val="FFFF00"/>
                </a:highlight>
                <a:ea typeface="+mn-lt"/>
                <a:cs typeface="+mn-lt"/>
              </a:rPr>
              <a:t>plynulého a vědomého pohybu</a:t>
            </a:r>
            <a:r>
              <a:rPr lang="cs-CZ" sz="1600" dirty="0">
                <a:ea typeface="+mn-lt"/>
                <a:cs typeface="+mn-lt"/>
              </a:rPr>
              <a:t>, což lze využít při nácviku různých dovedností</a:t>
            </a:r>
            <a:endParaRPr lang="cs-CZ" sz="1600" dirty="0"/>
          </a:p>
          <a:p>
            <a:pPr algn="just"/>
            <a:r>
              <a:rPr lang="cs-CZ" sz="1600" b="1" dirty="0">
                <a:highlight>
                  <a:srgbClr val="00FF00"/>
                </a:highlight>
                <a:ea typeface="+mn-lt"/>
                <a:cs typeface="+mn-lt"/>
              </a:rPr>
              <a:t>Prvky Handle přístupu</a:t>
            </a:r>
            <a:r>
              <a:rPr lang="cs-CZ" sz="1600" b="1" dirty="0">
                <a:ea typeface="+mn-lt"/>
                <a:cs typeface="+mn-lt"/>
              </a:rPr>
              <a:t> – </a:t>
            </a:r>
            <a:r>
              <a:rPr lang="cs-CZ" sz="1600" dirty="0">
                <a:ea typeface="+mn-lt"/>
                <a:cs typeface="+mn-lt"/>
              </a:rPr>
              <a:t>holistický přístup, který nabízí jednoduché pohybové aktivity, které pomáhají zlepšit fungování nervového systému a </a:t>
            </a:r>
            <a:r>
              <a:rPr lang="cs-CZ" sz="1600" dirty="0">
                <a:highlight>
                  <a:srgbClr val="FFFF00"/>
                </a:highlight>
                <a:ea typeface="+mn-lt"/>
                <a:cs typeface="+mn-lt"/>
              </a:rPr>
              <a:t>proces učení</a:t>
            </a:r>
            <a:endParaRPr lang="cs-CZ" sz="1600">
              <a:highlight>
                <a:srgbClr val="FFFF00"/>
              </a:highlight>
            </a:endParaRPr>
          </a:p>
          <a:p>
            <a:pPr algn="just"/>
            <a:r>
              <a:rPr lang="cs-CZ" sz="1600" b="1" dirty="0">
                <a:highlight>
                  <a:srgbClr val="00FF00"/>
                </a:highlight>
                <a:ea typeface="+mn-lt"/>
                <a:cs typeface="+mn-lt"/>
              </a:rPr>
              <a:t>Prvky DIR – </a:t>
            </a:r>
            <a:r>
              <a:rPr lang="cs-CZ" sz="1600" b="1" dirty="0" err="1">
                <a:highlight>
                  <a:srgbClr val="00FF00"/>
                </a:highlight>
                <a:ea typeface="+mn-lt"/>
                <a:cs typeface="+mn-lt"/>
              </a:rPr>
              <a:t>Floortime</a:t>
            </a:r>
            <a:r>
              <a:rPr lang="cs-CZ" sz="1600" b="1" dirty="0">
                <a:ea typeface="+mn-lt"/>
                <a:cs typeface="+mn-lt"/>
              </a:rPr>
              <a:t> </a:t>
            </a:r>
            <a:r>
              <a:rPr lang="cs-CZ" sz="1600" dirty="0">
                <a:ea typeface="+mn-lt"/>
                <a:cs typeface="+mn-lt"/>
              </a:rPr>
              <a:t>– specifická </a:t>
            </a:r>
            <a:r>
              <a:rPr lang="cs-CZ" sz="1600" dirty="0">
                <a:highlight>
                  <a:srgbClr val="FFFF00"/>
                </a:highlight>
                <a:ea typeface="+mn-lt"/>
                <a:cs typeface="+mn-lt"/>
              </a:rPr>
              <a:t>forma terapeutické hry</a:t>
            </a:r>
            <a:r>
              <a:rPr lang="cs-CZ" sz="1600" dirty="0">
                <a:ea typeface="+mn-lt"/>
                <a:cs typeface="+mn-lt"/>
              </a:rPr>
              <a:t>, při které se dítě učí </a:t>
            </a:r>
            <a:r>
              <a:rPr lang="cs-CZ" sz="1600" dirty="0">
                <a:highlight>
                  <a:srgbClr val="FFFF00"/>
                </a:highlight>
                <a:ea typeface="+mn-lt"/>
                <a:cs typeface="+mn-lt"/>
              </a:rPr>
              <a:t>regulovat emoce, navazovat vztahy, komunikaci, tvořivost a logické uvažování</a:t>
            </a:r>
            <a:r>
              <a:rPr lang="cs-CZ" sz="1600" dirty="0">
                <a:ea typeface="+mn-lt"/>
                <a:cs typeface="+mn-lt"/>
              </a:rPr>
              <a:t>, které by se nevyvinuly běžným způsobem</a:t>
            </a:r>
            <a:endParaRPr lang="cs-CZ" sz="1600" dirty="0"/>
          </a:p>
          <a:p>
            <a:pPr algn="just"/>
            <a:r>
              <a:rPr lang="cs-CZ" sz="1600" b="1" dirty="0" err="1">
                <a:highlight>
                  <a:srgbClr val="00FF00"/>
                </a:highlight>
                <a:ea typeface="+mn-lt"/>
                <a:cs typeface="+mn-lt"/>
              </a:rPr>
              <a:t>Orofaciální</a:t>
            </a:r>
            <a:r>
              <a:rPr lang="cs-CZ" sz="1600" b="1" dirty="0">
                <a:highlight>
                  <a:srgbClr val="00FF00"/>
                </a:highlight>
                <a:ea typeface="+mn-lt"/>
                <a:cs typeface="+mn-lt"/>
              </a:rPr>
              <a:t> stimulace</a:t>
            </a:r>
            <a:r>
              <a:rPr lang="cs-CZ" sz="1600" b="1" dirty="0">
                <a:ea typeface="+mn-lt"/>
                <a:cs typeface="+mn-lt"/>
              </a:rPr>
              <a:t> </a:t>
            </a:r>
            <a:r>
              <a:rPr lang="cs-CZ" sz="1600" dirty="0">
                <a:ea typeface="+mn-lt"/>
                <a:cs typeface="+mn-lt"/>
              </a:rPr>
              <a:t>– terapie v oblasti </a:t>
            </a:r>
            <a:r>
              <a:rPr lang="cs-CZ" sz="1600" dirty="0">
                <a:highlight>
                  <a:srgbClr val="FFFF00"/>
                </a:highlight>
                <a:ea typeface="+mn-lt"/>
                <a:cs typeface="+mn-lt"/>
              </a:rPr>
              <a:t>obličeje</a:t>
            </a:r>
            <a:r>
              <a:rPr lang="cs-CZ" sz="1600" dirty="0">
                <a:ea typeface="+mn-lt"/>
                <a:cs typeface="+mn-lt"/>
              </a:rPr>
              <a:t>, jejíž cílem je </a:t>
            </a:r>
            <a:r>
              <a:rPr lang="cs-CZ" sz="1600" dirty="0">
                <a:highlight>
                  <a:srgbClr val="FFFF00"/>
                </a:highlight>
                <a:ea typeface="+mn-lt"/>
                <a:cs typeface="+mn-lt"/>
              </a:rPr>
              <a:t>snížení salivace, aktivizace polykání, normalizace svalového napětí a podpora verbálních a neverbálních schopností</a:t>
            </a:r>
            <a:endParaRPr lang="cs-CZ" sz="1600">
              <a:highlight>
                <a:srgbClr val="FFFF00"/>
              </a:highlight>
            </a:endParaRPr>
          </a:p>
          <a:p>
            <a:pPr algn="just"/>
            <a:endParaRPr lang="cs-CZ" sz="16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4" descr="Obsah obrázku osoba, interiér, dítě, mladý&#10;&#10;Popis se vygeneroval automaticky.">
            <a:extLst>
              <a:ext uri="{FF2B5EF4-FFF2-40B4-BE49-F238E27FC236}">
                <a16:creationId xmlns:a16="http://schemas.microsoft.com/office/drawing/2014/main" id="{D748875D-FBD3-43CC-9201-4722C13B9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26" y="4477027"/>
            <a:ext cx="3980069" cy="199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12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1F5C1DE-EDF2-4CE2-AFE6-847C61471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cs-CZ">
                <a:solidFill>
                  <a:srgbClr val="FFFFFF"/>
                </a:solidFill>
              </a:rPr>
              <a:t>Ergoterapeutický proces:</a:t>
            </a:r>
          </a:p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F6A2027-DE1B-4F9C-81CE-BBFA71CFC6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351034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0829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32FB0FA-3DB9-44A2-AE6D-1D5A2FEA3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cs-CZ" dirty="0"/>
              <a:t>ERGOTERAPIE U DĚTÍ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BC6670-D60A-447D-A3B6-DE1272487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Dětská ergoterapie rozvíjí:</a:t>
            </a:r>
          </a:p>
          <a:p>
            <a:pPr marL="0" indent="0">
              <a:buNone/>
            </a:pPr>
            <a:endParaRPr lang="cs-CZ" dirty="0">
              <a:ea typeface="+mn-lt"/>
              <a:cs typeface="+mn-lt"/>
            </a:endParaRPr>
          </a:p>
          <a:p>
            <a:pPr lvl="1"/>
            <a:r>
              <a:rPr lang="cs-CZ" b="1" dirty="0">
                <a:ea typeface="+mn-lt"/>
                <a:cs typeface="+mn-lt"/>
              </a:rPr>
              <a:t>grafomotoriku</a:t>
            </a:r>
            <a:endParaRPr lang="cs-CZ" b="1"/>
          </a:p>
          <a:p>
            <a:pPr lvl="1"/>
            <a:r>
              <a:rPr lang="cs-CZ" b="1" dirty="0">
                <a:ea typeface="+mn-lt"/>
                <a:cs typeface="+mn-lt"/>
              </a:rPr>
              <a:t>jemnou motoriku</a:t>
            </a:r>
            <a:endParaRPr lang="cs-CZ" b="1"/>
          </a:p>
          <a:p>
            <a:pPr lvl="1"/>
            <a:r>
              <a:rPr lang="cs-CZ" b="1" dirty="0">
                <a:ea typeface="+mn-lt"/>
                <a:cs typeface="+mn-lt"/>
              </a:rPr>
              <a:t>koordinaci pohybu a rovnováhy</a:t>
            </a:r>
            <a:endParaRPr lang="cs-CZ" b="1"/>
          </a:p>
          <a:p>
            <a:pPr lvl="1"/>
            <a:r>
              <a:rPr lang="cs-CZ" b="1" dirty="0">
                <a:ea typeface="+mn-lt"/>
                <a:cs typeface="+mn-lt"/>
              </a:rPr>
              <a:t>psychomotorický vývoj</a:t>
            </a:r>
            <a:endParaRPr lang="cs-CZ" b="1"/>
          </a:p>
          <a:p>
            <a:pPr lvl="1"/>
            <a:r>
              <a:rPr lang="cs-CZ" b="1" dirty="0">
                <a:ea typeface="+mn-lt"/>
                <a:cs typeface="+mn-lt"/>
              </a:rPr>
              <a:t>soběstačnost v domácím i venkovním prostředí</a:t>
            </a:r>
            <a:endParaRPr lang="cs-CZ" b="1"/>
          </a:p>
          <a:p>
            <a:pPr lvl="1"/>
            <a:r>
              <a:rPr lang="cs-CZ" b="1" dirty="0">
                <a:ea typeface="+mn-lt"/>
                <a:cs typeface="+mn-lt"/>
              </a:rPr>
              <a:t>paměť</a:t>
            </a:r>
            <a:endParaRPr lang="cs-CZ" b="1"/>
          </a:p>
          <a:p>
            <a:pPr lvl="1"/>
            <a:r>
              <a:rPr lang="cs-CZ" b="1" dirty="0">
                <a:ea typeface="+mn-lt"/>
                <a:cs typeface="+mn-lt"/>
              </a:rPr>
              <a:t>učení a pozornost</a:t>
            </a:r>
            <a:endParaRPr lang="cs-CZ" b="1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4" descr="Obsah obrázku interiér&#10;&#10;Popis se vygeneroval automaticky.">
            <a:extLst>
              <a:ext uri="{FF2B5EF4-FFF2-40B4-BE49-F238E27FC236}">
                <a16:creationId xmlns:a16="http://schemas.microsoft.com/office/drawing/2014/main" id="{45E59FFA-14A8-4720-9F97-16585812FC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04" r="15096"/>
          <a:stretch/>
        </p:blipFill>
        <p:spPr>
          <a:xfrm>
            <a:off x="8160583" y="1505934"/>
            <a:ext cx="3311387" cy="333347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4254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23449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209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2BAADA-3141-4AB9-8D1E-9BE2991FA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dirty="0">
                <a:ea typeface="+mj-lt"/>
                <a:cs typeface="+mj-lt"/>
              </a:rPr>
              <a:t>ERGOTERAPIE &amp; VYUŽITÍ HRY U DĚTÍ</a:t>
            </a:r>
          </a:p>
          <a:p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F78864-0613-4C24-8B1C-7F3D2C35B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999953"/>
            <a:ext cx="6906491" cy="5585619"/>
          </a:xfrm>
        </p:spPr>
        <p:txBody>
          <a:bodyPr anchor="ctr">
            <a:normAutofit fontScale="85000" lnSpcReduction="20000"/>
          </a:bodyPr>
          <a:lstStyle/>
          <a:p>
            <a:pPr algn="just"/>
            <a:r>
              <a:rPr lang="cs-CZ" dirty="0">
                <a:ea typeface="+mn-lt"/>
                <a:cs typeface="+mn-lt"/>
              </a:rPr>
              <a:t>podpora psychomotorického vývoje dítěte, zlepšení jemné motoriky a rozvoji činnosti mozku</a:t>
            </a:r>
          </a:p>
          <a:p>
            <a:pPr algn="just"/>
            <a:r>
              <a:rPr lang="cs-CZ" dirty="0">
                <a:ea typeface="+mn-lt"/>
                <a:cs typeface="+mn-lt"/>
              </a:rPr>
              <a:t>využití velkého množství pomůcek</a:t>
            </a:r>
          </a:p>
          <a:p>
            <a:pPr algn="just">
              <a:lnSpc>
                <a:spcPct val="120000"/>
              </a:lnSpc>
            </a:pPr>
            <a:r>
              <a:rPr lang="cs-CZ" b="1" dirty="0">
                <a:highlight>
                  <a:srgbClr val="FFFF00"/>
                </a:highlight>
                <a:ea typeface="+mn-lt"/>
                <a:cs typeface="+mn-lt"/>
              </a:rPr>
              <a:t>Hra je hlavní činností u dětí</a:t>
            </a:r>
            <a:r>
              <a:rPr lang="cs-CZ" dirty="0">
                <a:ea typeface="+mn-lt"/>
                <a:cs typeface="+mn-lt"/>
              </a:rPr>
              <a:t>. Tedy </a:t>
            </a:r>
            <a:r>
              <a:rPr lang="cs-CZ" b="1" dirty="0">
                <a:highlight>
                  <a:srgbClr val="FFFF00"/>
                </a:highlight>
                <a:ea typeface="+mn-lt"/>
                <a:cs typeface="+mn-lt"/>
              </a:rPr>
              <a:t>prostředek i cíl terapie.</a:t>
            </a:r>
            <a:endParaRPr lang="en-US" b="1">
              <a:highlight>
                <a:srgbClr val="FFFF00"/>
              </a:highlight>
              <a:ea typeface="+mn-lt"/>
              <a:cs typeface="+mn-lt"/>
            </a:endParaRPr>
          </a:p>
          <a:p>
            <a:pPr algn="just">
              <a:lnSpc>
                <a:spcPct val="120000"/>
              </a:lnSpc>
            </a:pPr>
            <a:r>
              <a:rPr lang="cs-CZ" dirty="0">
                <a:ea typeface="+mn-lt"/>
                <a:cs typeface="+mn-lt"/>
              </a:rPr>
              <a:t>= spontánní aktivita, ve které dítě získává zkušenost, experimentuje, opakuje si nové dovednosti a orientuje samo sebe v okolí. Hra přináší potěšení, obsahuje vnitřní motivaci a odměnu (výhra, uspokojení).</a:t>
            </a:r>
            <a:endParaRPr lang="en-US" dirty="0">
              <a:ea typeface="+mn-lt"/>
              <a:cs typeface="+mn-lt"/>
            </a:endParaRPr>
          </a:p>
          <a:p>
            <a:pPr algn="just"/>
            <a:r>
              <a:rPr lang="cs-CZ" dirty="0">
                <a:highlight>
                  <a:srgbClr val="FFFF00"/>
                </a:highlight>
                <a:ea typeface="+mn-lt"/>
                <a:cs typeface="+mn-lt"/>
              </a:rPr>
              <a:t>Důležitá role</a:t>
            </a:r>
            <a:r>
              <a:rPr lang="cs-CZ" dirty="0">
                <a:ea typeface="+mn-lt"/>
                <a:cs typeface="+mn-lt"/>
              </a:rPr>
              <a:t> ve vývoji dítěte:</a:t>
            </a:r>
            <a:endParaRPr lang="en-US" dirty="0">
              <a:ea typeface="+mn-lt"/>
              <a:cs typeface="+mn-lt"/>
            </a:endParaRPr>
          </a:p>
          <a:p>
            <a:pPr lvl="1" algn="just"/>
            <a:r>
              <a:rPr lang="cs-CZ" dirty="0">
                <a:highlight>
                  <a:srgbClr val="00FF00"/>
                </a:highlight>
                <a:ea typeface="+mn-lt"/>
                <a:cs typeface="+mn-lt"/>
              </a:rPr>
              <a:t>Navazování vztahů</a:t>
            </a:r>
            <a:r>
              <a:rPr lang="cs-CZ" dirty="0">
                <a:ea typeface="+mn-lt"/>
                <a:cs typeface="+mn-lt"/>
              </a:rPr>
              <a:t> s vrstevníky</a:t>
            </a:r>
            <a:endParaRPr lang="en-US" dirty="0">
              <a:ea typeface="+mn-lt"/>
              <a:cs typeface="+mn-lt"/>
            </a:endParaRPr>
          </a:p>
          <a:p>
            <a:pPr lvl="1" algn="just"/>
            <a:r>
              <a:rPr lang="cs-CZ" dirty="0">
                <a:highlight>
                  <a:srgbClr val="00FF00"/>
                </a:highlight>
                <a:ea typeface="+mn-lt"/>
                <a:cs typeface="+mn-lt"/>
              </a:rPr>
              <a:t>Rozvíjení</a:t>
            </a:r>
            <a:r>
              <a:rPr lang="cs-CZ" dirty="0">
                <a:ea typeface="+mn-lt"/>
                <a:cs typeface="+mn-lt"/>
              </a:rPr>
              <a:t> jemné &amp; hrubé </a:t>
            </a:r>
            <a:r>
              <a:rPr lang="cs-CZ" dirty="0">
                <a:highlight>
                  <a:srgbClr val="00FF00"/>
                </a:highlight>
                <a:ea typeface="+mn-lt"/>
                <a:cs typeface="+mn-lt"/>
              </a:rPr>
              <a:t>motoriky</a:t>
            </a:r>
            <a:endParaRPr lang="en-US">
              <a:highlight>
                <a:srgbClr val="00FF00"/>
              </a:highlight>
              <a:ea typeface="+mn-lt"/>
              <a:cs typeface="+mn-lt"/>
            </a:endParaRPr>
          </a:p>
          <a:p>
            <a:pPr lvl="1" algn="just"/>
            <a:r>
              <a:rPr lang="cs-CZ" dirty="0">
                <a:ea typeface="+mn-lt"/>
                <a:cs typeface="+mn-lt"/>
              </a:rPr>
              <a:t>Přizpůsobování se změnám = </a:t>
            </a:r>
            <a:r>
              <a:rPr lang="cs-CZ" dirty="0">
                <a:highlight>
                  <a:srgbClr val="00FF00"/>
                </a:highlight>
                <a:ea typeface="+mn-lt"/>
                <a:cs typeface="+mn-lt"/>
              </a:rPr>
              <a:t>adaptace</a:t>
            </a:r>
            <a:endParaRPr lang="en-US">
              <a:highlight>
                <a:srgbClr val="00FF00"/>
              </a:highlight>
              <a:ea typeface="+mn-lt"/>
              <a:cs typeface="+mn-lt"/>
            </a:endParaRPr>
          </a:p>
          <a:p>
            <a:pPr lvl="1" algn="just"/>
            <a:endParaRPr lang="en-US" dirty="0">
              <a:ea typeface="+mn-lt"/>
              <a:cs typeface="+mn-l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397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D3CACD8-9C66-4646-B10E-1CBD6C462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3136" y="479493"/>
            <a:ext cx="8970664" cy="1325563"/>
          </a:xfrm>
        </p:spPr>
        <p:txBody>
          <a:bodyPr>
            <a:normAutofit/>
          </a:bodyPr>
          <a:lstStyle/>
          <a:p>
            <a:r>
              <a:rPr lang="cs-CZ" dirty="0"/>
              <a:t>ERGOTERAPIE &amp; VYUŽITÍ HRY U DĚTÍ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4" descr="Obsah obrázku osoba&#10;&#10;Popis se vygeneroval automaticky.">
            <a:extLst>
              <a:ext uri="{FF2B5EF4-FFF2-40B4-BE49-F238E27FC236}">
                <a16:creationId xmlns:a16="http://schemas.microsoft.com/office/drawing/2014/main" id="{C886E5B8-6FD1-40B1-B2A3-06BA7007F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1754563"/>
            <a:ext cx="4777381" cy="3179129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B07CC1-221C-4414-BB0C-B903E2896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441" y="1807748"/>
            <a:ext cx="6077272" cy="505391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/>
            <a:r>
              <a:rPr lang="cs-CZ" sz="1800" dirty="0">
                <a:ea typeface="+mn-lt"/>
                <a:cs typeface="+mn-lt"/>
              </a:rPr>
              <a:t>každé vývojové období dítěte = preference jiných </a:t>
            </a:r>
            <a:r>
              <a:rPr lang="cs-CZ" sz="1800" b="1" dirty="0">
                <a:highlight>
                  <a:srgbClr val="00FF00"/>
                </a:highlight>
                <a:ea typeface="+mn-lt"/>
                <a:cs typeface="+mn-lt"/>
              </a:rPr>
              <a:t>charakteristických druhů her</a:t>
            </a:r>
            <a:r>
              <a:rPr lang="cs-CZ" sz="1800" dirty="0">
                <a:ea typeface="+mn-lt"/>
                <a:cs typeface="+mn-lt"/>
              </a:rPr>
              <a:t> pro zdokonalování jeho vnímání (senzorická, pohybová a psychická schopnost dítěte)</a:t>
            </a:r>
            <a:endParaRPr lang="en-US" sz="1800" dirty="0">
              <a:ea typeface="+mn-lt"/>
              <a:cs typeface="+mn-lt"/>
            </a:endParaRPr>
          </a:p>
          <a:p>
            <a:pPr algn="ctr"/>
            <a:endParaRPr lang="cs-CZ" sz="1800" dirty="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cs-CZ" sz="1800" b="1" u="sng" dirty="0">
                <a:highlight>
                  <a:srgbClr val="00FF00"/>
                </a:highlight>
                <a:ea typeface="+mn-lt"/>
                <a:cs typeface="+mn-lt"/>
              </a:rPr>
              <a:t>Pohybová hra:</a:t>
            </a:r>
          </a:p>
          <a:p>
            <a:pPr lvl="1" algn="ctr"/>
            <a:r>
              <a:rPr lang="cs-CZ" sz="1800" dirty="0">
                <a:ea typeface="+mn-lt"/>
                <a:cs typeface="+mn-lt"/>
              </a:rPr>
              <a:t>umožňuje lepší vnímání sebe samého prostřednictvím vlastního těla.</a:t>
            </a:r>
          </a:p>
          <a:p>
            <a:pPr lvl="1" algn="ctr"/>
            <a:r>
              <a:rPr lang="cs-CZ" sz="1800" dirty="0">
                <a:ea typeface="+mn-lt"/>
                <a:cs typeface="+mn-lt"/>
              </a:rPr>
              <a:t>tělesný prožitek umožňuje pochopit sebe sama a tím dává smysl vlastní existence. Umožňuje vytvořit prostor k vytvoření „já“ a jeho hranic. </a:t>
            </a:r>
          </a:p>
          <a:p>
            <a:pPr lvl="1" algn="ctr"/>
            <a:r>
              <a:rPr lang="cs-CZ" sz="1800" dirty="0">
                <a:ea typeface="+mn-lt"/>
                <a:cs typeface="+mn-lt"/>
              </a:rPr>
              <a:t>Na základě změny prožívání jsou vyvíjeny nové způsoby jednání.</a:t>
            </a:r>
            <a:endParaRPr lang="cs-CZ" sz="1800" dirty="0"/>
          </a:p>
          <a:p>
            <a:pPr algn="just"/>
            <a:endParaRPr lang="cs-CZ" sz="1800" dirty="0">
              <a:ea typeface="+mn-lt"/>
              <a:cs typeface="+mn-lt"/>
            </a:endParaRPr>
          </a:p>
          <a:p>
            <a:pPr algn="just"/>
            <a:r>
              <a:rPr lang="cs-CZ" sz="1800" dirty="0">
                <a:ea typeface="+mn-lt"/>
                <a:cs typeface="+mn-lt"/>
              </a:rPr>
              <a:t>jako zaměstnávání (nespecifická, kondiční, psychologická ET) </a:t>
            </a:r>
            <a:r>
              <a:rPr lang="cs-CZ" sz="1800" b="1" dirty="0">
                <a:highlight>
                  <a:srgbClr val="00FF00"/>
                </a:highlight>
                <a:ea typeface="+mn-lt"/>
                <a:cs typeface="+mn-lt"/>
              </a:rPr>
              <a:t>harmonizuje a odvádí pozornost od negativních vlivů</a:t>
            </a:r>
            <a:r>
              <a:rPr lang="cs-CZ" sz="1800" dirty="0">
                <a:ea typeface="+mn-lt"/>
                <a:cs typeface="+mn-lt"/>
              </a:rPr>
              <a:t> ( snaha o dosažení pohodové a radostné atmosféry ) souvisejících se změnou zdravotního stavu, pomáhá v adaptaci a odloučení od nejbližších.</a:t>
            </a:r>
            <a:endParaRPr lang="cs-CZ"/>
          </a:p>
          <a:p>
            <a:pPr algn="just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583046712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Kancelář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ShapesVTI</vt:lpstr>
      <vt:lpstr>Ergoterapie v rámci speciálně pedagogických disciplín.</vt:lpstr>
      <vt:lpstr>ERGOTERAPIE U DĚTÍ</vt:lpstr>
      <vt:lpstr>ERGOTERAPIE U DĚTÍ</vt:lpstr>
      <vt:lpstr>Ergoterapie je vhodná pro děti: </vt:lpstr>
      <vt:lpstr>Používané ergoterapeutické přístupy:  Využití vývojových přístupů </vt:lpstr>
      <vt:lpstr>Ergoterapeutický proces: </vt:lpstr>
      <vt:lpstr>ERGOTERAPIE U DĚTÍ</vt:lpstr>
      <vt:lpstr>ERGOTERAPIE &amp; VYUŽITÍ HRY U DĚTÍ </vt:lpstr>
      <vt:lpstr>ERGOTERAPIE &amp; VYUŽITÍ HRY U DĚTÍ</vt:lpstr>
      <vt:lpstr>HLAVNÍ ZÁSADY ERGOTERAPIE V DĚTSKÉM VĚKU</vt:lpstr>
      <vt:lpstr>HODNOCENÍ HRY </vt:lpstr>
      <vt:lpstr>Předškolní škála hry dle Knoxové</vt:lpstr>
      <vt:lpstr>TEST HRAVOSTI</vt:lpstr>
      <vt:lpstr>ROZDĚLENÍ VÝVOJOVÝCH EPOCH HER</vt:lpstr>
      <vt:lpstr> ROZDĚLENÍ HER DLE VĚKU  Tyto typy her jsou typické pro kojenecký a batolecí věk.  </vt:lpstr>
      <vt:lpstr> ROZDĚLENÍ HER DLE VĚKU  Tyto typy her jsou typické od konce batolecího věku.  </vt:lpstr>
      <vt:lpstr> ROZDĚLENÍ HER DLE VĚKU   </vt:lpstr>
      <vt:lpstr>CÍL ERGOTERAPIE U DĚTÍ</vt:lpstr>
      <vt:lpstr>ERGOTERAPIE U PORUCH GRAFOMOTORIKY</vt:lpstr>
      <vt:lpstr>POŽADAVKY NA HRAČKU</vt:lpstr>
      <vt:lpstr>DĚKUJI ZA POZORNOST!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1141</cp:revision>
  <dcterms:created xsi:type="dcterms:W3CDTF">2021-02-08T08:31:41Z</dcterms:created>
  <dcterms:modified xsi:type="dcterms:W3CDTF">2021-04-02T19:50:11Z</dcterms:modified>
</cp:coreProperties>
</file>