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8" r:id="rId2"/>
  </p:sldMasterIdLst>
  <p:sldIdLst>
    <p:sldId id="256" r:id="rId3"/>
    <p:sldId id="280" r:id="rId4"/>
    <p:sldId id="286" r:id="rId5"/>
    <p:sldId id="281" r:id="rId6"/>
    <p:sldId id="258" r:id="rId7"/>
    <p:sldId id="282" r:id="rId8"/>
    <p:sldId id="283" r:id="rId9"/>
    <p:sldId id="270" r:id="rId10"/>
    <p:sldId id="279" r:id="rId11"/>
    <p:sldId id="273" r:id="rId12"/>
    <p:sldId id="271" r:id="rId13"/>
    <p:sldId id="284" r:id="rId14"/>
    <p:sldId id="272" r:id="rId15"/>
    <p:sldId id="274" r:id="rId16"/>
    <p:sldId id="288" r:id="rId17"/>
    <p:sldId id="275" r:id="rId18"/>
    <p:sldId id="276" r:id="rId19"/>
    <p:sldId id="260" r:id="rId20"/>
    <p:sldId id="285" r:id="rId21"/>
    <p:sldId id="259" r:id="rId22"/>
    <p:sldId id="262" r:id="rId23"/>
    <p:sldId id="289" r:id="rId24"/>
    <p:sldId id="290" r:id="rId25"/>
    <p:sldId id="264" r:id="rId26"/>
    <p:sldId id="291" r:id="rId27"/>
    <p:sldId id="265" r:id="rId28"/>
    <p:sldId id="292" r:id="rId29"/>
    <p:sldId id="267" r:id="rId30"/>
    <p:sldId id="268" r:id="rId31"/>
    <p:sldId id="269" r:id="rId32"/>
    <p:sldId id="287" r:id="rId33"/>
    <p:sldId id="29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785A1-09CE-7593-7FDC-BE7FA4A9C2B1}" v="13" dt="2021-02-14T10:52:03.642"/>
    <p1510:client id="{CECE3B53-4A01-4E3D-8F9D-68A6B0FC8EE7}" v="253" dt="2021-02-08T08:26:38.979"/>
    <p1510:client id="{D7EA683C-C2D1-1672-399C-35FCAA501DBD}" v="3" dt="2021-02-13T08:38:22.894"/>
    <p1510:client id="{EC7AF57D-68EB-5B4C-4569-7B4E3AA6C0E7}" v="8455" dt="2021-02-13T20:31:56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55778-C385-4475-8857-486278C988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BB442B-23B0-4E41-AC64-D0FA7F77F567}">
      <dgm:prSet/>
      <dgm:spPr/>
      <dgm:t>
        <a:bodyPr/>
        <a:lstStyle/>
        <a:p>
          <a:r>
            <a:rPr lang="cs-CZ"/>
            <a:t>ETT se snaží o </a:t>
          </a:r>
          <a:r>
            <a:rPr lang="cs-CZ" b="1"/>
            <a:t>maximální soběstačnost pacienta</a:t>
          </a:r>
          <a:endParaRPr lang="en-US" b="1"/>
        </a:p>
      </dgm:t>
    </dgm:pt>
    <dgm:pt modelId="{D797A055-FDF0-45E9-8A0C-19D1D9E3C222}" type="parTrans" cxnId="{196804B7-6D32-4EA6-A978-43C7FB1168DE}">
      <dgm:prSet/>
      <dgm:spPr/>
      <dgm:t>
        <a:bodyPr/>
        <a:lstStyle/>
        <a:p>
          <a:endParaRPr lang="en-US"/>
        </a:p>
      </dgm:t>
    </dgm:pt>
    <dgm:pt modelId="{0E57EC3F-9A64-426E-BA21-0C5374FE68CC}" type="sibTrans" cxnId="{196804B7-6D32-4EA6-A978-43C7FB1168DE}">
      <dgm:prSet/>
      <dgm:spPr/>
      <dgm:t>
        <a:bodyPr/>
        <a:lstStyle/>
        <a:p>
          <a:endParaRPr lang="en-US"/>
        </a:p>
      </dgm:t>
    </dgm:pt>
    <dgm:pt modelId="{8B3BCA98-5BC8-4067-B0D5-FCA78A0B9612}">
      <dgm:prSet/>
      <dgm:spPr/>
      <dgm:t>
        <a:bodyPr/>
        <a:lstStyle/>
        <a:p>
          <a:r>
            <a:rPr lang="cs-CZ" b="1" u="sng"/>
            <a:t>Využití mechanismů:</a:t>
          </a:r>
          <a:endParaRPr lang="en-US" b="1" u="sng"/>
        </a:p>
      </dgm:t>
    </dgm:pt>
    <dgm:pt modelId="{6599C95D-4F82-48D5-B471-BF852254FFF9}" type="parTrans" cxnId="{855770DE-D99B-4571-B942-DA8C888A6DF8}">
      <dgm:prSet/>
      <dgm:spPr/>
      <dgm:t>
        <a:bodyPr/>
        <a:lstStyle/>
        <a:p>
          <a:endParaRPr lang="en-US"/>
        </a:p>
      </dgm:t>
    </dgm:pt>
    <dgm:pt modelId="{7E79BCBE-90A8-47E6-884D-43BE338E9969}" type="sibTrans" cxnId="{855770DE-D99B-4571-B942-DA8C888A6DF8}">
      <dgm:prSet/>
      <dgm:spPr/>
      <dgm:t>
        <a:bodyPr/>
        <a:lstStyle/>
        <a:p>
          <a:endParaRPr lang="en-US"/>
        </a:p>
      </dgm:t>
    </dgm:pt>
    <dgm:pt modelId="{6AD7BD52-6AD2-49A9-9CF7-2D089CEE6712}">
      <dgm:prSet/>
      <dgm:spPr/>
      <dgm:t>
        <a:bodyPr/>
        <a:lstStyle/>
        <a:p>
          <a:r>
            <a:rPr lang="cs-CZ" b="1"/>
            <a:t>Kompenzačních</a:t>
          </a:r>
          <a:r>
            <a:rPr lang="cs-CZ"/>
            <a:t> = zapojení jiných svalových skupin</a:t>
          </a:r>
          <a:endParaRPr lang="en-US"/>
        </a:p>
      </dgm:t>
    </dgm:pt>
    <dgm:pt modelId="{6F5B87EC-EAC6-4467-8A21-5CAC9C26543E}" type="parTrans" cxnId="{09775257-34AB-43D9-BCA6-03C29CCA65B9}">
      <dgm:prSet/>
      <dgm:spPr/>
      <dgm:t>
        <a:bodyPr/>
        <a:lstStyle/>
        <a:p>
          <a:endParaRPr lang="en-US"/>
        </a:p>
      </dgm:t>
    </dgm:pt>
    <dgm:pt modelId="{730F5B98-7135-4F99-A107-CFEA42A1D996}" type="sibTrans" cxnId="{09775257-34AB-43D9-BCA6-03C29CCA65B9}">
      <dgm:prSet/>
      <dgm:spPr/>
      <dgm:t>
        <a:bodyPr/>
        <a:lstStyle/>
        <a:p>
          <a:endParaRPr lang="en-US"/>
        </a:p>
      </dgm:t>
    </dgm:pt>
    <dgm:pt modelId="{42C0FEEB-6E51-45CD-A665-FC0191EB5392}">
      <dgm:prSet/>
      <dgm:spPr/>
      <dgm:t>
        <a:bodyPr/>
        <a:lstStyle/>
        <a:p>
          <a:pPr rtl="0"/>
          <a:r>
            <a:rPr lang="cs-CZ" b="1"/>
            <a:t>Substitučních</a:t>
          </a:r>
          <a:r>
            <a:rPr lang="cs-CZ"/>
            <a:t> = využití jiného stereotypu, kupř. </a:t>
          </a:r>
          <a:r>
            <a:rPr lang="cs-CZ">
              <a:latin typeface="Aharoni"/>
            </a:rPr>
            <a:t>pac</a:t>
          </a:r>
          <a:r>
            <a:rPr lang="cs-CZ"/>
            <a:t>. </a:t>
          </a:r>
          <a:r>
            <a:rPr lang="cs-CZ">
              <a:latin typeface="Aharoni"/>
            </a:rPr>
            <a:t>po</a:t>
          </a:r>
          <a:r>
            <a:rPr lang="cs-CZ"/>
            <a:t> CMP: potíže s rovnováhou</a:t>
          </a:r>
          <a:r>
            <a:rPr lang="cs-CZ">
              <a:latin typeface="Aharoni"/>
            </a:rPr>
            <a:t> =</a:t>
          </a:r>
          <a:r>
            <a:rPr lang="cs-CZ"/>
            <a:t> </a:t>
          </a:r>
          <a:r>
            <a:rPr lang="cs-CZ">
              <a:latin typeface="Aharoni"/>
            </a:rPr>
            <a:t>oblékat</a:t>
          </a:r>
          <a:r>
            <a:rPr lang="cs-CZ"/>
            <a:t> se vsedě</a:t>
          </a:r>
          <a:endParaRPr lang="en-US"/>
        </a:p>
      </dgm:t>
    </dgm:pt>
    <dgm:pt modelId="{19AAC3DE-5B3A-4F98-8E5B-60B607D4F402}" type="parTrans" cxnId="{48B1A8A4-63DB-465D-B759-110B59EBB07B}">
      <dgm:prSet/>
      <dgm:spPr/>
      <dgm:t>
        <a:bodyPr/>
        <a:lstStyle/>
        <a:p>
          <a:endParaRPr lang="en-US"/>
        </a:p>
      </dgm:t>
    </dgm:pt>
    <dgm:pt modelId="{8EA41F6C-BF50-44D4-9BE1-498056652E9F}" type="sibTrans" cxnId="{48B1A8A4-63DB-465D-B759-110B59EBB07B}">
      <dgm:prSet/>
      <dgm:spPr/>
      <dgm:t>
        <a:bodyPr/>
        <a:lstStyle/>
        <a:p>
          <a:endParaRPr lang="en-US"/>
        </a:p>
      </dgm:t>
    </dgm:pt>
    <dgm:pt modelId="{673CE048-C29F-4F72-AC15-BEF71ED62978}">
      <dgm:prSet/>
      <dgm:spPr/>
      <dgm:t>
        <a:bodyPr/>
        <a:lstStyle/>
        <a:p>
          <a:r>
            <a:rPr lang="cs-CZ" b="1"/>
            <a:t>Vybavení pacienta potřebnou kompenzační pomůckou</a:t>
          </a:r>
          <a:endParaRPr lang="en-US" b="1"/>
        </a:p>
      </dgm:t>
    </dgm:pt>
    <dgm:pt modelId="{3CDDDF07-AE17-45C4-8B0F-035B385B006C}" type="parTrans" cxnId="{35C77360-D80F-4C36-8F9D-C574025B78EA}">
      <dgm:prSet/>
      <dgm:spPr/>
      <dgm:t>
        <a:bodyPr/>
        <a:lstStyle/>
        <a:p>
          <a:endParaRPr lang="en-US"/>
        </a:p>
      </dgm:t>
    </dgm:pt>
    <dgm:pt modelId="{B42544A0-8DF1-4282-B4E8-229AF2BB2824}" type="sibTrans" cxnId="{35C77360-D80F-4C36-8F9D-C574025B78EA}">
      <dgm:prSet/>
      <dgm:spPr/>
      <dgm:t>
        <a:bodyPr/>
        <a:lstStyle/>
        <a:p>
          <a:endParaRPr lang="en-US"/>
        </a:p>
      </dgm:t>
    </dgm:pt>
    <dgm:pt modelId="{1395A421-F31E-4E10-9F55-2C329A2D0460}" type="pres">
      <dgm:prSet presAssocID="{3D655778-C385-4475-8857-486278C988CF}" presName="linear" presStyleCnt="0">
        <dgm:presLayoutVars>
          <dgm:animLvl val="lvl"/>
          <dgm:resizeHandles val="exact"/>
        </dgm:presLayoutVars>
      </dgm:prSet>
      <dgm:spPr/>
    </dgm:pt>
    <dgm:pt modelId="{818F6C31-FD67-4F08-882F-2355AC499FD5}" type="pres">
      <dgm:prSet presAssocID="{BEBB442B-23B0-4E41-AC64-D0FA7F77F5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F871C-C2FA-4C23-810B-ADDFF30BD41F}" type="pres">
      <dgm:prSet presAssocID="{0E57EC3F-9A64-426E-BA21-0C5374FE68CC}" presName="spacer" presStyleCnt="0"/>
      <dgm:spPr/>
    </dgm:pt>
    <dgm:pt modelId="{A2D07F39-9C5C-4B17-86BF-75727E74D63F}" type="pres">
      <dgm:prSet presAssocID="{8B3BCA98-5BC8-4067-B0D5-FCA78A0B96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357EE2-C901-43FF-8138-1D0FD15F6325}" type="pres">
      <dgm:prSet presAssocID="{7E79BCBE-90A8-47E6-884D-43BE338E9969}" presName="spacer" presStyleCnt="0"/>
      <dgm:spPr/>
    </dgm:pt>
    <dgm:pt modelId="{B67A26AE-D2F9-4C1C-B96B-5334669C4B35}" type="pres">
      <dgm:prSet presAssocID="{6AD7BD52-6AD2-49A9-9CF7-2D089CEE67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49E3F6-EF3A-4F22-8861-32BD884E8520}" type="pres">
      <dgm:prSet presAssocID="{730F5B98-7135-4F99-A107-CFEA42A1D996}" presName="spacer" presStyleCnt="0"/>
      <dgm:spPr/>
    </dgm:pt>
    <dgm:pt modelId="{45D6169E-7F71-4294-B16D-FE697315B04E}" type="pres">
      <dgm:prSet presAssocID="{42C0FEEB-6E51-45CD-A665-FC0191EB53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967010-8A4C-4E72-A773-085BC94E9307}" type="pres">
      <dgm:prSet presAssocID="{8EA41F6C-BF50-44D4-9BE1-498056652E9F}" presName="spacer" presStyleCnt="0"/>
      <dgm:spPr/>
    </dgm:pt>
    <dgm:pt modelId="{D7141229-B950-46EE-A9AD-13A6791EF431}" type="pres">
      <dgm:prSet presAssocID="{673CE048-C29F-4F72-AC15-BEF71ED629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8438A12-7F70-41F2-A9B6-C8A3EEF77B72}" type="presOf" srcId="{6AD7BD52-6AD2-49A9-9CF7-2D089CEE6712}" destId="{B67A26AE-D2F9-4C1C-B96B-5334669C4B35}" srcOrd="0" destOrd="0" presId="urn:microsoft.com/office/officeart/2005/8/layout/vList2"/>
    <dgm:cxn modelId="{35C77360-D80F-4C36-8F9D-C574025B78EA}" srcId="{3D655778-C385-4475-8857-486278C988CF}" destId="{673CE048-C29F-4F72-AC15-BEF71ED62978}" srcOrd="4" destOrd="0" parTransId="{3CDDDF07-AE17-45C4-8B0F-035B385B006C}" sibTransId="{B42544A0-8DF1-4282-B4E8-229AF2BB2824}"/>
    <dgm:cxn modelId="{ACA48B48-D06F-42B6-9974-ECA0D5381F03}" type="presOf" srcId="{42C0FEEB-6E51-45CD-A665-FC0191EB5392}" destId="{45D6169E-7F71-4294-B16D-FE697315B04E}" srcOrd="0" destOrd="0" presId="urn:microsoft.com/office/officeart/2005/8/layout/vList2"/>
    <dgm:cxn modelId="{6543E550-687A-4B13-B3E4-3DCDAA05ECFA}" type="presOf" srcId="{3D655778-C385-4475-8857-486278C988CF}" destId="{1395A421-F31E-4E10-9F55-2C329A2D0460}" srcOrd="0" destOrd="0" presId="urn:microsoft.com/office/officeart/2005/8/layout/vList2"/>
    <dgm:cxn modelId="{09775257-34AB-43D9-BCA6-03C29CCA65B9}" srcId="{3D655778-C385-4475-8857-486278C988CF}" destId="{6AD7BD52-6AD2-49A9-9CF7-2D089CEE6712}" srcOrd="2" destOrd="0" parTransId="{6F5B87EC-EAC6-4467-8A21-5CAC9C26543E}" sibTransId="{730F5B98-7135-4F99-A107-CFEA42A1D996}"/>
    <dgm:cxn modelId="{E0B2EB96-8A6E-4265-80E2-41232303AF74}" type="presOf" srcId="{BEBB442B-23B0-4E41-AC64-D0FA7F77F567}" destId="{818F6C31-FD67-4F08-882F-2355AC499FD5}" srcOrd="0" destOrd="0" presId="urn:microsoft.com/office/officeart/2005/8/layout/vList2"/>
    <dgm:cxn modelId="{48B1A8A4-63DB-465D-B759-110B59EBB07B}" srcId="{3D655778-C385-4475-8857-486278C988CF}" destId="{42C0FEEB-6E51-45CD-A665-FC0191EB5392}" srcOrd="3" destOrd="0" parTransId="{19AAC3DE-5B3A-4F98-8E5B-60B607D4F402}" sibTransId="{8EA41F6C-BF50-44D4-9BE1-498056652E9F}"/>
    <dgm:cxn modelId="{196804B7-6D32-4EA6-A978-43C7FB1168DE}" srcId="{3D655778-C385-4475-8857-486278C988CF}" destId="{BEBB442B-23B0-4E41-AC64-D0FA7F77F567}" srcOrd="0" destOrd="0" parTransId="{D797A055-FDF0-45E9-8A0C-19D1D9E3C222}" sibTransId="{0E57EC3F-9A64-426E-BA21-0C5374FE68CC}"/>
    <dgm:cxn modelId="{BB56DAC3-DA1B-4EB9-9585-8A4650A6D919}" type="presOf" srcId="{673CE048-C29F-4F72-AC15-BEF71ED62978}" destId="{D7141229-B950-46EE-A9AD-13A6791EF431}" srcOrd="0" destOrd="0" presId="urn:microsoft.com/office/officeart/2005/8/layout/vList2"/>
    <dgm:cxn modelId="{855770DE-D99B-4571-B942-DA8C888A6DF8}" srcId="{3D655778-C385-4475-8857-486278C988CF}" destId="{8B3BCA98-5BC8-4067-B0D5-FCA78A0B9612}" srcOrd="1" destOrd="0" parTransId="{6599C95D-4F82-48D5-B471-BF852254FFF9}" sibTransId="{7E79BCBE-90A8-47E6-884D-43BE338E9969}"/>
    <dgm:cxn modelId="{962AFBE5-5459-45FA-93D6-C59331DE00AC}" type="presOf" srcId="{8B3BCA98-5BC8-4067-B0D5-FCA78A0B9612}" destId="{A2D07F39-9C5C-4B17-86BF-75727E74D63F}" srcOrd="0" destOrd="0" presId="urn:microsoft.com/office/officeart/2005/8/layout/vList2"/>
    <dgm:cxn modelId="{BBDC8016-B1A9-491B-9A05-97AB94D85732}" type="presParOf" srcId="{1395A421-F31E-4E10-9F55-2C329A2D0460}" destId="{818F6C31-FD67-4F08-882F-2355AC499FD5}" srcOrd="0" destOrd="0" presId="urn:microsoft.com/office/officeart/2005/8/layout/vList2"/>
    <dgm:cxn modelId="{E010B470-0256-4FC0-9C73-15115A80DBE6}" type="presParOf" srcId="{1395A421-F31E-4E10-9F55-2C329A2D0460}" destId="{C6FF871C-C2FA-4C23-810B-ADDFF30BD41F}" srcOrd="1" destOrd="0" presId="urn:microsoft.com/office/officeart/2005/8/layout/vList2"/>
    <dgm:cxn modelId="{B30515ED-FECA-4AE8-B0A5-7BB286E088C7}" type="presParOf" srcId="{1395A421-F31E-4E10-9F55-2C329A2D0460}" destId="{A2D07F39-9C5C-4B17-86BF-75727E74D63F}" srcOrd="2" destOrd="0" presId="urn:microsoft.com/office/officeart/2005/8/layout/vList2"/>
    <dgm:cxn modelId="{DC2B1BFC-228C-4762-8D19-A383575C6271}" type="presParOf" srcId="{1395A421-F31E-4E10-9F55-2C329A2D0460}" destId="{10357EE2-C901-43FF-8138-1D0FD15F6325}" srcOrd="3" destOrd="0" presId="urn:microsoft.com/office/officeart/2005/8/layout/vList2"/>
    <dgm:cxn modelId="{ABBF539B-3B90-430D-9FFB-216D045BE99D}" type="presParOf" srcId="{1395A421-F31E-4E10-9F55-2C329A2D0460}" destId="{B67A26AE-D2F9-4C1C-B96B-5334669C4B35}" srcOrd="4" destOrd="0" presId="urn:microsoft.com/office/officeart/2005/8/layout/vList2"/>
    <dgm:cxn modelId="{9E4B96F2-A2D5-430D-B67E-34CA789785D4}" type="presParOf" srcId="{1395A421-F31E-4E10-9F55-2C329A2D0460}" destId="{B449E3F6-EF3A-4F22-8861-32BD884E8520}" srcOrd="5" destOrd="0" presId="urn:microsoft.com/office/officeart/2005/8/layout/vList2"/>
    <dgm:cxn modelId="{3779D584-9DA4-4FB4-92DE-835151744E4E}" type="presParOf" srcId="{1395A421-F31E-4E10-9F55-2C329A2D0460}" destId="{45D6169E-7F71-4294-B16D-FE697315B04E}" srcOrd="6" destOrd="0" presId="urn:microsoft.com/office/officeart/2005/8/layout/vList2"/>
    <dgm:cxn modelId="{ED1C9295-079B-4430-9411-7150F20CAF1E}" type="presParOf" srcId="{1395A421-F31E-4E10-9F55-2C329A2D0460}" destId="{3C967010-8A4C-4E72-A773-085BC94E9307}" srcOrd="7" destOrd="0" presId="urn:microsoft.com/office/officeart/2005/8/layout/vList2"/>
    <dgm:cxn modelId="{C0749561-618C-4F6E-BFA8-2690539679F5}" type="presParOf" srcId="{1395A421-F31E-4E10-9F55-2C329A2D0460}" destId="{D7141229-B950-46EE-A9AD-13A6791EF4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4D469-648D-45C0-A0A2-24D49801D93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0CAFDB-D0F9-4B84-9726-F523E859EB3A}">
      <dgm:prSet/>
      <dgm:spPr/>
      <dgm:t>
        <a:bodyPr/>
        <a:lstStyle/>
        <a:p>
          <a:r>
            <a:rPr lang="cs-CZ"/>
            <a:t>Dle Case-Smithové existuje</a:t>
          </a:r>
          <a:r>
            <a:rPr lang="cs-CZ" b="1"/>
            <a:t> 5 způsobů intervence</a:t>
          </a:r>
          <a:r>
            <a:rPr lang="cs-CZ"/>
            <a:t> v oblasti ADL:</a:t>
          </a:r>
          <a:endParaRPr lang="en-US"/>
        </a:p>
      </dgm:t>
    </dgm:pt>
    <dgm:pt modelId="{FB247813-85C8-4ABD-9AD2-B0DC044DE101}" type="parTrans" cxnId="{80A27F50-4957-42F4-8B16-C0D711B4034E}">
      <dgm:prSet/>
      <dgm:spPr/>
      <dgm:t>
        <a:bodyPr/>
        <a:lstStyle/>
        <a:p>
          <a:endParaRPr lang="en-US"/>
        </a:p>
      </dgm:t>
    </dgm:pt>
    <dgm:pt modelId="{8DF5B7C6-E943-4D25-BE14-0F981A7AD7F6}" type="sibTrans" cxnId="{80A27F50-4957-42F4-8B16-C0D711B4034E}">
      <dgm:prSet/>
      <dgm:spPr/>
      <dgm:t>
        <a:bodyPr/>
        <a:lstStyle/>
        <a:p>
          <a:endParaRPr lang="en-US"/>
        </a:p>
      </dgm:t>
    </dgm:pt>
    <dgm:pt modelId="{65022D4D-B844-496A-BF0E-9029F7B5ECAD}">
      <dgm:prSet/>
      <dgm:spPr/>
      <dgm:t>
        <a:bodyPr/>
        <a:lstStyle/>
        <a:p>
          <a:r>
            <a:rPr lang="cs-CZ" b="1"/>
            <a:t>Omezení nebo zmírnění poruchy</a:t>
          </a:r>
          <a:endParaRPr lang="en-US" b="1"/>
        </a:p>
      </dgm:t>
    </dgm:pt>
    <dgm:pt modelId="{A4A39334-297E-49B1-B7F9-9350765DCA01}" type="parTrans" cxnId="{0E73B67E-277E-4F10-8DCD-E4F7369E4A4C}">
      <dgm:prSet/>
      <dgm:spPr/>
      <dgm:t>
        <a:bodyPr/>
        <a:lstStyle/>
        <a:p>
          <a:endParaRPr lang="en-US"/>
        </a:p>
      </dgm:t>
    </dgm:pt>
    <dgm:pt modelId="{AE2E2D68-5F61-43B3-B0E6-0333C3A669BC}" type="sibTrans" cxnId="{0E73B67E-277E-4F10-8DCD-E4F7369E4A4C}">
      <dgm:prSet/>
      <dgm:spPr/>
      <dgm:t>
        <a:bodyPr/>
        <a:lstStyle/>
        <a:p>
          <a:endParaRPr lang="en-US"/>
        </a:p>
      </dgm:t>
    </dgm:pt>
    <dgm:pt modelId="{A9493160-739B-4F8E-9D22-9716631CDCD3}">
      <dgm:prSet/>
      <dgm:spPr/>
      <dgm:t>
        <a:bodyPr/>
        <a:lstStyle/>
        <a:p>
          <a:r>
            <a:rPr lang="cs-CZ" b="1"/>
            <a:t>Kompenzační techniky</a:t>
          </a:r>
          <a:endParaRPr lang="en-US" b="1"/>
        </a:p>
      </dgm:t>
    </dgm:pt>
    <dgm:pt modelId="{22392546-2B24-47EA-84BB-60E3C8B5A797}" type="parTrans" cxnId="{70F9BC38-763F-40EF-A06A-BAC76AA2D9CB}">
      <dgm:prSet/>
      <dgm:spPr/>
      <dgm:t>
        <a:bodyPr/>
        <a:lstStyle/>
        <a:p>
          <a:endParaRPr lang="en-US"/>
        </a:p>
      </dgm:t>
    </dgm:pt>
    <dgm:pt modelId="{2BA55266-FAFD-4E3D-951C-B07B28F57DE6}" type="sibTrans" cxnId="{70F9BC38-763F-40EF-A06A-BAC76AA2D9CB}">
      <dgm:prSet/>
      <dgm:spPr/>
      <dgm:t>
        <a:bodyPr/>
        <a:lstStyle/>
        <a:p>
          <a:endParaRPr lang="en-US"/>
        </a:p>
      </dgm:t>
    </dgm:pt>
    <dgm:pt modelId="{5B2747F7-AD46-4BFC-925B-8BCFBF62E5C2}">
      <dgm:prSet/>
      <dgm:spPr/>
      <dgm:t>
        <a:bodyPr/>
        <a:lstStyle/>
        <a:p>
          <a:r>
            <a:rPr lang="cs-CZ" b="1"/>
            <a:t>Využití technických a kompenzačních pomůcek</a:t>
          </a:r>
          <a:endParaRPr lang="en-US" b="1"/>
        </a:p>
      </dgm:t>
    </dgm:pt>
    <dgm:pt modelId="{12A4F382-A5AB-4211-B0A7-02EF6D817CD6}" type="parTrans" cxnId="{D48E6CB4-F3CE-458B-9852-4DA5570EDD4E}">
      <dgm:prSet/>
      <dgm:spPr/>
      <dgm:t>
        <a:bodyPr/>
        <a:lstStyle/>
        <a:p>
          <a:endParaRPr lang="en-US"/>
        </a:p>
      </dgm:t>
    </dgm:pt>
    <dgm:pt modelId="{F18A17A8-79FB-4552-8EB9-B821BA086CE9}" type="sibTrans" cxnId="{D48E6CB4-F3CE-458B-9852-4DA5570EDD4E}">
      <dgm:prSet/>
      <dgm:spPr/>
      <dgm:t>
        <a:bodyPr/>
        <a:lstStyle/>
        <a:p>
          <a:endParaRPr lang="en-US"/>
        </a:p>
      </dgm:t>
    </dgm:pt>
    <dgm:pt modelId="{82AFF245-A759-41F0-BD75-2726BB4A0893}">
      <dgm:prSet/>
      <dgm:spPr/>
      <dgm:t>
        <a:bodyPr/>
        <a:lstStyle/>
        <a:p>
          <a:r>
            <a:rPr lang="cs-CZ" b="1"/>
            <a:t>Adaptace činnosti</a:t>
          </a:r>
          <a:endParaRPr lang="en-US" b="1"/>
        </a:p>
      </dgm:t>
    </dgm:pt>
    <dgm:pt modelId="{CE6F3E6A-D5F1-492E-A390-207C86AB6B48}" type="parTrans" cxnId="{CBB55B5C-D2F1-406D-A67A-01BC53151AB2}">
      <dgm:prSet/>
      <dgm:spPr/>
      <dgm:t>
        <a:bodyPr/>
        <a:lstStyle/>
        <a:p>
          <a:endParaRPr lang="en-US"/>
        </a:p>
      </dgm:t>
    </dgm:pt>
    <dgm:pt modelId="{081A2E89-6E88-42B6-9F1D-959788B2530E}" type="sibTrans" cxnId="{CBB55B5C-D2F1-406D-A67A-01BC53151AB2}">
      <dgm:prSet/>
      <dgm:spPr/>
      <dgm:t>
        <a:bodyPr/>
        <a:lstStyle/>
        <a:p>
          <a:endParaRPr lang="en-US"/>
        </a:p>
      </dgm:t>
    </dgm:pt>
    <dgm:pt modelId="{D313B97E-8F3A-42E5-AE03-35147209FF5D}">
      <dgm:prSet/>
      <dgm:spPr/>
      <dgm:t>
        <a:bodyPr/>
        <a:lstStyle/>
        <a:p>
          <a:r>
            <a:rPr lang="cs-CZ" b="1"/>
            <a:t>Využití dalších osob</a:t>
          </a:r>
          <a:endParaRPr lang="en-US" b="1"/>
        </a:p>
      </dgm:t>
    </dgm:pt>
    <dgm:pt modelId="{E9AE72FE-EC6B-4ED3-AE2B-CBDF56392299}" type="parTrans" cxnId="{2DFFCED0-A3E6-482B-B7A9-AF4009B5C334}">
      <dgm:prSet/>
      <dgm:spPr/>
      <dgm:t>
        <a:bodyPr/>
        <a:lstStyle/>
        <a:p>
          <a:endParaRPr lang="en-US"/>
        </a:p>
      </dgm:t>
    </dgm:pt>
    <dgm:pt modelId="{F7213B42-F501-4842-AE7C-9091C3370F25}" type="sibTrans" cxnId="{2DFFCED0-A3E6-482B-B7A9-AF4009B5C334}">
      <dgm:prSet/>
      <dgm:spPr/>
      <dgm:t>
        <a:bodyPr/>
        <a:lstStyle/>
        <a:p>
          <a:endParaRPr lang="en-US"/>
        </a:p>
      </dgm:t>
    </dgm:pt>
    <dgm:pt modelId="{AA7AB37B-B51A-4B9A-BE9D-1CC66E683B23}" type="pres">
      <dgm:prSet presAssocID="{38B4D469-648D-45C0-A0A2-24D49801D93E}" presName="diagram" presStyleCnt="0">
        <dgm:presLayoutVars>
          <dgm:dir/>
          <dgm:resizeHandles val="exact"/>
        </dgm:presLayoutVars>
      </dgm:prSet>
      <dgm:spPr/>
    </dgm:pt>
    <dgm:pt modelId="{2E270B3B-32DB-47BA-8553-0C0B72F643E1}" type="pres">
      <dgm:prSet presAssocID="{450CAFDB-D0F9-4B84-9726-F523E859EB3A}" presName="node" presStyleLbl="node1" presStyleIdx="0" presStyleCnt="6">
        <dgm:presLayoutVars>
          <dgm:bulletEnabled val="1"/>
        </dgm:presLayoutVars>
      </dgm:prSet>
      <dgm:spPr/>
    </dgm:pt>
    <dgm:pt modelId="{23BD2679-7002-4624-960B-B3F28B5ABAE4}" type="pres">
      <dgm:prSet presAssocID="{8DF5B7C6-E943-4D25-BE14-0F981A7AD7F6}" presName="sibTrans" presStyleCnt="0"/>
      <dgm:spPr/>
    </dgm:pt>
    <dgm:pt modelId="{E838BECD-A2EF-47DA-A2C5-68914C81FF18}" type="pres">
      <dgm:prSet presAssocID="{65022D4D-B844-496A-BF0E-9029F7B5ECAD}" presName="node" presStyleLbl="node1" presStyleIdx="1" presStyleCnt="6">
        <dgm:presLayoutVars>
          <dgm:bulletEnabled val="1"/>
        </dgm:presLayoutVars>
      </dgm:prSet>
      <dgm:spPr/>
    </dgm:pt>
    <dgm:pt modelId="{97EDE153-97A3-4133-AAC9-2BF1094F4A90}" type="pres">
      <dgm:prSet presAssocID="{AE2E2D68-5F61-43B3-B0E6-0333C3A669BC}" presName="sibTrans" presStyleCnt="0"/>
      <dgm:spPr/>
    </dgm:pt>
    <dgm:pt modelId="{96728BD6-078C-4736-B80B-F610F34E0617}" type="pres">
      <dgm:prSet presAssocID="{A9493160-739B-4F8E-9D22-9716631CDCD3}" presName="node" presStyleLbl="node1" presStyleIdx="2" presStyleCnt="6">
        <dgm:presLayoutVars>
          <dgm:bulletEnabled val="1"/>
        </dgm:presLayoutVars>
      </dgm:prSet>
      <dgm:spPr/>
    </dgm:pt>
    <dgm:pt modelId="{33863E09-1097-4510-AE6A-2764B94D7D8B}" type="pres">
      <dgm:prSet presAssocID="{2BA55266-FAFD-4E3D-951C-B07B28F57DE6}" presName="sibTrans" presStyleCnt="0"/>
      <dgm:spPr/>
    </dgm:pt>
    <dgm:pt modelId="{F82A0269-E9E1-4B44-BF35-F4584A775ECB}" type="pres">
      <dgm:prSet presAssocID="{5B2747F7-AD46-4BFC-925B-8BCFBF62E5C2}" presName="node" presStyleLbl="node1" presStyleIdx="3" presStyleCnt="6">
        <dgm:presLayoutVars>
          <dgm:bulletEnabled val="1"/>
        </dgm:presLayoutVars>
      </dgm:prSet>
      <dgm:spPr/>
    </dgm:pt>
    <dgm:pt modelId="{AC738187-EC87-480D-AC7B-6B1A5AD826CD}" type="pres">
      <dgm:prSet presAssocID="{F18A17A8-79FB-4552-8EB9-B821BA086CE9}" presName="sibTrans" presStyleCnt="0"/>
      <dgm:spPr/>
    </dgm:pt>
    <dgm:pt modelId="{8CD736A3-9855-4C3E-A01B-B8A7FF45E69C}" type="pres">
      <dgm:prSet presAssocID="{82AFF245-A759-41F0-BD75-2726BB4A0893}" presName="node" presStyleLbl="node1" presStyleIdx="4" presStyleCnt="6">
        <dgm:presLayoutVars>
          <dgm:bulletEnabled val="1"/>
        </dgm:presLayoutVars>
      </dgm:prSet>
      <dgm:spPr/>
    </dgm:pt>
    <dgm:pt modelId="{C3E4406E-8EDE-4A5E-9C48-8C19272FD94F}" type="pres">
      <dgm:prSet presAssocID="{081A2E89-6E88-42B6-9F1D-959788B2530E}" presName="sibTrans" presStyleCnt="0"/>
      <dgm:spPr/>
    </dgm:pt>
    <dgm:pt modelId="{72A58E8F-9513-465B-8DB2-25E7ACE418C2}" type="pres">
      <dgm:prSet presAssocID="{D313B97E-8F3A-42E5-AE03-35147209FF5D}" presName="node" presStyleLbl="node1" presStyleIdx="5" presStyleCnt="6">
        <dgm:presLayoutVars>
          <dgm:bulletEnabled val="1"/>
        </dgm:presLayoutVars>
      </dgm:prSet>
      <dgm:spPr/>
    </dgm:pt>
  </dgm:ptLst>
  <dgm:cxnLst>
    <dgm:cxn modelId="{A36FFA12-546C-49A7-81EF-CED54A10B231}" type="presOf" srcId="{5B2747F7-AD46-4BFC-925B-8BCFBF62E5C2}" destId="{F82A0269-E9E1-4B44-BF35-F4584A775ECB}" srcOrd="0" destOrd="0" presId="urn:microsoft.com/office/officeart/2005/8/layout/default"/>
    <dgm:cxn modelId="{B50B4438-A110-4047-957F-D5AAE3C85FC8}" type="presOf" srcId="{82AFF245-A759-41F0-BD75-2726BB4A0893}" destId="{8CD736A3-9855-4C3E-A01B-B8A7FF45E69C}" srcOrd="0" destOrd="0" presId="urn:microsoft.com/office/officeart/2005/8/layout/default"/>
    <dgm:cxn modelId="{70F9BC38-763F-40EF-A06A-BAC76AA2D9CB}" srcId="{38B4D469-648D-45C0-A0A2-24D49801D93E}" destId="{A9493160-739B-4F8E-9D22-9716631CDCD3}" srcOrd="2" destOrd="0" parTransId="{22392546-2B24-47EA-84BB-60E3C8B5A797}" sibTransId="{2BA55266-FAFD-4E3D-951C-B07B28F57DE6}"/>
    <dgm:cxn modelId="{CBB55B5C-D2F1-406D-A67A-01BC53151AB2}" srcId="{38B4D469-648D-45C0-A0A2-24D49801D93E}" destId="{82AFF245-A759-41F0-BD75-2726BB4A0893}" srcOrd="4" destOrd="0" parTransId="{CE6F3E6A-D5F1-492E-A390-207C86AB6B48}" sibTransId="{081A2E89-6E88-42B6-9F1D-959788B2530E}"/>
    <dgm:cxn modelId="{80A27F50-4957-42F4-8B16-C0D711B4034E}" srcId="{38B4D469-648D-45C0-A0A2-24D49801D93E}" destId="{450CAFDB-D0F9-4B84-9726-F523E859EB3A}" srcOrd="0" destOrd="0" parTransId="{FB247813-85C8-4ABD-9AD2-B0DC044DE101}" sibTransId="{8DF5B7C6-E943-4D25-BE14-0F981A7AD7F6}"/>
    <dgm:cxn modelId="{0E73B67E-277E-4F10-8DCD-E4F7369E4A4C}" srcId="{38B4D469-648D-45C0-A0A2-24D49801D93E}" destId="{65022D4D-B844-496A-BF0E-9029F7B5ECAD}" srcOrd="1" destOrd="0" parTransId="{A4A39334-297E-49B1-B7F9-9350765DCA01}" sibTransId="{AE2E2D68-5F61-43B3-B0E6-0333C3A669BC}"/>
    <dgm:cxn modelId="{5DD080A2-EDE3-43FD-B2AC-A9D709A1FE67}" type="presOf" srcId="{A9493160-739B-4F8E-9D22-9716631CDCD3}" destId="{96728BD6-078C-4736-B80B-F610F34E0617}" srcOrd="0" destOrd="0" presId="urn:microsoft.com/office/officeart/2005/8/layout/default"/>
    <dgm:cxn modelId="{D48E6CB4-F3CE-458B-9852-4DA5570EDD4E}" srcId="{38B4D469-648D-45C0-A0A2-24D49801D93E}" destId="{5B2747F7-AD46-4BFC-925B-8BCFBF62E5C2}" srcOrd="3" destOrd="0" parTransId="{12A4F382-A5AB-4211-B0A7-02EF6D817CD6}" sibTransId="{F18A17A8-79FB-4552-8EB9-B821BA086CE9}"/>
    <dgm:cxn modelId="{2DFFCED0-A3E6-482B-B7A9-AF4009B5C334}" srcId="{38B4D469-648D-45C0-A0A2-24D49801D93E}" destId="{D313B97E-8F3A-42E5-AE03-35147209FF5D}" srcOrd="5" destOrd="0" parTransId="{E9AE72FE-EC6B-4ED3-AE2B-CBDF56392299}" sibTransId="{F7213B42-F501-4842-AE7C-9091C3370F25}"/>
    <dgm:cxn modelId="{38F578E2-5138-4E2E-87D0-B309F8B0B9AB}" type="presOf" srcId="{65022D4D-B844-496A-BF0E-9029F7B5ECAD}" destId="{E838BECD-A2EF-47DA-A2C5-68914C81FF18}" srcOrd="0" destOrd="0" presId="urn:microsoft.com/office/officeart/2005/8/layout/default"/>
    <dgm:cxn modelId="{5F389EEF-7F7B-4C7E-9AA2-783D17CCB5FE}" type="presOf" srcId="{D313B97E-8F3A-42E5-AE03-35147209FF5D}" destId="{72A58E8F-9513-465B-8DB2-25E7ACE418C2}" srcOrd="0" destOrd="0" presId="urn:microsoft.com/office/officeart/2005/8/layout/default"/>
    <dgm:cxn modelId="{F3CDDCEF-E76E-43E4-AB34-3B312BEB4876}" type="presOf" srcId="{38B4D469-648D-45C0-A0A2-24D49801D93E}" destId="{AA7AB37B-B51A-4B9A-BE9D-1CC66E683B23}" srcOrd="0" destOrd="0" presId="urn:microsoft.com/office/officeart/2005/8/layout/default"/>
    <dgm:cxn modelId="{F324EEF6-9952-43AD-A908-F6DF51B0CCE6}" type="presOf" srcId="{450CAFDB-D0F9-4B84-9726-F523E859EB3A}" destId="{2E270B3B-32DB-47BA-8553-0C0B72F643E1}" srcOrd="0" destOrd="0" presId="urn:microsoft.com/office/officeart/2005/8/layout/default"/>
    <dgm:cxn modelId="{11E9334B-A133-42A6-860C-143C4133F677}" type="presParOf" srcId="{AA7AB37B-B51A-4B9A-BE9D-1CC66E683B23}" destId="{2E270B3B-32DB-47BA-8553-0C0B72F643E1}" srcOrd="0" destOrd="0" presId="urn:microsoft.com/office/officeart/2005/8/layout/default"/>
    <dgm:cxn modelId="{84F571F3-FB76-4563-AAF8-5702AD855B05}" type="presParOf" srcId="{AA7AB37B-B51A-4B9A-BE9D-1CC66E683B23}" destId="{23BD2679-7002-4624-960B-B3F28B5ABAE4}" srcOrd="1" destOrd="0" presId="urn:microsoft.com/office/officeart/2005/8/layout/default"/>
    <dgm:cxn modelId="{EA2A8F8E-10EB-40EA-8E41-E38C085D2E96}" type="presParOf" srcId="{AA7AB37B-B51A-4B9A-BE9D-1CC66E683B23}" destId="{E838BECD-A2EF-47DA-A2C5-68914C81FF18}" srcOrd="2" destOrd="0" presId="urn:microsoft.com/office/officeart/2005/8/layout/default"/>
    <dgm:cxn modelId="{35216C8E-BBB1-4453-B47A-947ADA0A8670}" type="presParOf" srcId="{AA7AB37B-B51A-4B9A-BE9D-1CC66E683B23}" destId="{97EDE153-97A3-4133-AAC9-2BF1094F4A90}" srcOrd="3" destOrd="0" presId="urn:microsoft.com/office/officeart/2005/8/layout/default"/>
    <dgm:cxn modelId="{D5B2D403-E1E2-4913-8234-421B5EF0C062}" type="presParOf" srcId="{AA7AB37B-B51A-4B9A-BE9D-1CC66E683B23}" destId="{96728BD6-078C-4736-B80B-F610F34E0617}" srcOrd="4" destOrd="0" presId="urn:microsoft.com/office/officeart/2005/8/layout/default"/>
    <dgm:cxn modelId="{3751E7CE-1F07-42A1-BB6D-6E5C9A4984E2}" type="presParOf" srcId="{AA7AB37B-B51A-4B9A-BE9D-1CC66E683B23}" destId="{33863E09-1097-4510-AE6A-2764B94D7D8B}" srcOrd="5" destOrd="0" presId="urn:microsoft.com/office/officeart/2005/8/layout/default"/>
    <dgm:cxn modelId="{6AD94453-C969-419D-932B-AE063437B100}" type="presParOf" srcId="{AA7AB37B-B51A-4B9A-BE9D-1CC66E683B23}" destId="{F82A0269-E9E1-4B44-BF35-F4584A775ECB}" srcOrd="6" destOrd="0" presId="urn:microsoft.com/office/officeart/2005/8/layout/default"/>
    <dgm:cxn modelId="{E4D7B09A-5F6C-465E-8DA4-05F3568C9DD5}" type="presParOf" srcId="{AA7AB37B-B51A-4B9A-BE9D-1CC66E683B23}" destId="{AC738187-EC87-480D-AC7B-6B1A5AD826CD}" srcOrd="7" destOrd="0" presId="urn:microsoft.com/office/officeart/2005/8/layout/default"/>
    <dgm:cxn modelId="{6516794F-B811-4276-A500-C050E075D3A8}" type="presParOf" srcId="{AA7AB37B-B51A-4B9A-BE9D-1CC66E683B23}" destId="{8CD736A3-9855-4C3E-A01B-B8A7FF45E69C}" srcOrd="8" destOrd="0" presId="urn:microsoft.com/office/officeart/2005/8/layout/default"/>
    <dgm:cxn modelId="{1D7B4B70-9A18-421F-AE35-264BD54E40D2}" type="presParOf" srcId="{AA7AB37B-B51A-4B9A-BE9D-1CC66E683B23}" destId="{C3E4406E-8EDE-4A5E-9C48-8C19272FD94F}" srcOrd="9" destOrd="0" presId="urn:microsoft.com/office/officeart/2005/8/layout/default"/>
    <dgm:cxn modelId="{49D6E586-8D95-4791-9001-DF6ECCE4FB01}" type="presParOf" srcId="{AA7AB37B-B51A-4B9A-BE9D-1CC66E683B23}" destId="{72A58E8F-9513-465B-8DB2-25E7ACE418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6CD80-C47B-425E-AB92-2BE839711F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2ADC954-B145-46B2-B44C-F829997C90ED}">
      <dgm:prSet/>
      <dgm:spPr/>
      <dgm:t>
        <a:bodyPr/>
        <a:lstStyle/>
        <a:p>
          <a:pPr>
            <a:defRPr cap="all"/>
          </a:pPr>
          <a:r>
            <a:rPr lang="cs-CZ"/>
            <a:t>Podle toho, jakou činnost kompenzují:</a:t>
          </a:r>
          <a:endParaRPr lang="en-US"/>
        </a:p>
      </dgm:t>
    </dgm:pt>
    <dgm:pt modelId="{9B033184-D02E-436E-99E5-55C5AF99BF82}" type="parTrans" cxnId="{FF7C14A4-AFB5-4AA2-A815-2CDB88C94333}">
      <dgm:prSet/>
      <dgm:spPr/>
      <dgm:t>
        <a:bodyPr/>
        <a:lstStyle/>
        <a:p>
          <a:endParaRPr lang="en-US"/>
        </a:p>
      </dgm:t>
    </dgm:pt>
    <dgm:pt modelId="{946D23CF-1AFD-450C-9D17-73801AB7958C}" type="sibTrans" cxnId="{FF7C14A4-AFB5-4AA2-A815-2CDB88C94333}">
      <dgm:prSet/>
      <dgm:spPr/>
      <dgm:t>
        <a:bodyPr/>
        <a:lstStyle/>
        <a:p>
          <a:endParaRPr lang="en-US"/>
        </a:p>
      </dgm:t>
    </dgm:pt>
    <dgm:pt modelId="{92E53323-3A59-4E13-997A-192947E48937}">
      <dgm:prSet/>
      <dgm:spPr/>
      <dgm:t>
        <a:bodyPr/>
        <a:lstStyle/>
        <a:p>
          <a:pPr>
            <a:defRPr cap="all"/>
          </a:pPr>
          <a:r>
            <a:rPr lang="cs-CZ"/>
            <a:t>Osobní hygiena, oblékání, příjem jídla, koupání, příprava jídla, funkční komunikace, funkční mobilita</a:t>
          </a:r>
          <a:endParaRPr lang="en-US"/>
        </a:p>
      </dgm:t>
    </dgm:pt>
    <dgm:pt modelId="{17AD5C2D-E42F-46AD-9106-71FBCB876CE7}" type="parTrans" cxnId="{565C686A-353F-4731-B448-F69BAEB314F8}">
      <dgm:prSet/>
      <dgm:spPr/>
      <dgm:t>
        <a:bodyPr/>
        <a:lstStyle/>
        <a:p>
          <a:endParaRPr lang="en-US"/>
        </a:p>
      </dgm:t>
    </dgm:pt>
    <dgm:pt modelId="{9AC07AFE-4864-4403-8394-6C7B05C76278}" type="sibTrans" cxnId="{565C686A-353F-4731-B448-F69BAEB314F8}">
      <dgm:prSet/>
      <dgm:spPr/>
      <dgm:t>
        <a:bodyPr/>
        <a:lstStyle/>
        <a:p>
          <a:endParaRPr lang="en-US"/>
        </a:p>
      </dgm:t>
    </dgm:pt>
    <dgm:pt modelId="{4AAB32BF-C162-40F8-92D7-8FB0C130DB37}">
      <dgm:prSet/>
      <dgm:spPr/>
      <dgm:t>
        <a:bodyPr/>
        <a:lstStyle/>
        <a:p>
          <a:pPr>
            <a:defRPr cap="all"/>
          </a:pPr>
          <a:r>
            <a:rPr lang="cs-CZ"/>
            <a:t>Podle toho, jakou funkci nahrazují:</a:t>
          </a:r>
          <a:endParaRPr lang="en-US"/>
        </a:p>
      </dgm:t>
    </dgm:pt>
    <dgm:pt modelId="{924442F9-5CA1-4C33-9471-8C2D32E3E78D}" type="parTrans" cxnId="{7BEC132D-B970-42E5-BEC7-7EC4545E7398}">
      <dgm:prSet/>
      <dgm:spPr/>
      <dgm:t>
        <a:bodyPr/>
        <a:lstStyle/>
        <a:p>
          <a:endParaRPr lang="en-US"/>
        </a:p>
      </dgm:t>
    </dgm:pt>
    <dgm:pt modelId="{C132DD42-1A9F-495C-9066-9AEAA04D3AFE}" type="sibTrans" cxnId="{7BEC132D-B970-42E5-BEC7-7EC4545E7398}">
      <dgm:prSet/>
      <dgm:spPr/>
      <dgm:t>
        <a:bodyPr/>
        <a:lstStyle/>
        <a:p>
          <a:endParaRPr lang="en-US"/>
        </a:p>
      </dgm:t>
    </dgm:pt>
    <dgm:pt modelId="{CD0C885F-99FA-43EA-B5DA-F366022AC3D5}">
      <dgm:prSet/>
      <dgm:spPr/>
      <dgm:t>
        <a:bodyPr/>
        <a:lstStyle/>
        <a:p>
          <a:pPr>
            <a:defRPr cap="all"/>
          </a:pPr>
          <a:r>
            <a:rPr lang="cs-CZ"/>
            <a:t>Omezený ROM, snížená svalová síla, porucha koordinace, omezená mobilita, porucha kognitivních funkcí</a:t>
          </a:r>
          <a:endParaRPr lang="en-US"/>
        </a:p>
      </dgm:t>
    </dgm:pt>
    <dgm:pt modelId="{7B86B8A8-B830-4492-84DD-3CA73900B445}" type="parTrans" cxnId="{45FA0AFB-269F-4213-9C24-777F47ED7519}">
      <dgm:prSet/>
      <dgm:spPr/>
      <dgm:t>
        <a:bodyPr/>
        <a:lstStyle/>
        <a:p>
          <a:endParaRPr lang="en-US"/>
        </a:p>
      </dgm:t>
    </dgm:pt>
    <dgm:pt modelId="{83FA940A-0FFB-4CB8-9D5F-FE567614E387}" type="sibTrans" cxnId="{45FA0AFB-269F-4213-9C24-777F47ED7519}">
      <dgm:prSet/>
      <dgm:spPr/>
      <dgm:t>
        <a:bodyPr/>
        <a:lstStyle/>
        <a:p>
          <a:endParaRPr lang="en-US"/>
        </a:p>
      </dgm:t>
    </dgm:pt>
    <dgm:pt modelId="{38047B2F-DEA6-4561-880D-2272DC00A15B}" type="pres">
      <dgm:prSet presAssocID="{AB66CD80-C47B-425E-AB92-2BE839711F04}" presName="root" presStyleCnt="0">
        <dgm:presLayoutVars>
          <dgm:dir/>
          <dgm:resizeHandles val="exact"/>
        </dgm:presLayoutVars>
      </dgm:prSet>
      <dgm:spPr/>
    </dgm:pt>
    <dgm:pt modelId="{A8365BAC-4A3A-4232-9875-CEB821C7DA65}" type="pres">
      <dgm:prSet presAssocID="{82ADC954-B145-46B2-B44C-F829997C90ED}" presName="compNode" presStyleCnt="0"/>
      <dgm:spPr/>
    </dgm:pt>
    <dgm:pt modelId="{6F00E86A-4A3E-4BB7-8353-6BB1D6F0A679}" type="pres">
      <dgm:prSet presAssocID="{82ADC954-B145-46B2-B44C-F829997C90E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FB2FC9-465C-4807-933B-57785D1202D3}" type="pres">
      <dgm:prSet presAssocID="{82ADC954-B145-46B2-B44C-F829997C90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67F156D0-64F6-45D1-B21C-974767E05149}" type="pres">
      <dgm:prSet presAssocID="{82ADC954-B145-46B2-B44C-F829997C90ED}" presName="spaceRect" presStyleCnt="0"/>
      <dgm:spPr/>
    </dgm:pt>
    <dgm:pt modelId="{B961E1C2-AF09-4EF6-9608-B4DA2C1409D8}" type="pres">
      <dgm:prSet presAssocID="{82ADC954-B145-46B2-B44C-F829997C90ED}" presName="textRect" presStyleLbl="revTx" presStyleIdx="0" presStyleCnt="4">
        <dgm:presLayoutVars>
          <dgm:chMax val="1"/>
          <dgm:chPref val="1"/>
        </dgm:presLayoutVars>
      </dgm:prSet>
      <dgm:spPr/>
    </dgm:pt>
    <dgm:pt modelId="{B20EB874-BAB8-4C5D-B707-78EA89C161E2}" type="pres">
      <dgm:prSet presAssocID="{946D23CF-1AFD-450C-9D17-73801AB7958C}" presName="sibTrans" presStyleCnt="0"/>
      <dgm:spPr/>
    </dgm:pt>
    <dgm:pt modelId="{DFDE5C7E-A6B2-4EB4-8EC1-4415C50797B5}" type="pres">
      <dgm:prSet presAssocID="{92E53323-3A59-4E13-997A-192947E48937}" presName="compNode" presStyleCnt="0"/>
      <dgm:spPr/>
    </dgm:pt>
    <dgm:pt modelId="{B2B0DC2E-9B33-448F-826F-8DF82F253774}" type="pres">
      <dgm:prSet presAssocID="{92E53323-3A59-4E13-997A-192947E4893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AE1CEBA-4EFE-4215-857F-272137C590DA}" type="pres">
      <dgm:prSet presAssocID="{92E53323-3A59-4E13-997A-192947E489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cha"/>
        </a:ext>
      </dgm:extLst>
    </dgm:pt>
    <dgm:pt modelId="{84AFE8D5-EE6E-430A-8B34-65A5BAF572A4}" type="pres">
      <dgm:prSet presAssocID="{92E53323-3A59-4E13-997A-192947E48937}" presName="spaceRect" presStyleCnt="0"/>
      <dgm:spPr/>
    </dgm:pt>
    <dgm:pt modelId="{4A6536DF-3AD6-44C9-AD1B-29B6D3E9ABB1}" type="pres">
      <dgm:prSet presAssocID="{92E53323-3A59-4E13-997A-192947E48937}" presName="textRect" presStyleLbl="revTx" presStyleIdx="1" presStyleCnt="4">
        <dgm:presLayoutVars>
          <dgm:chMax val="1"/>
          <dgm:chPref val="1"/>
        </dgm:presLayoutVars>
      </dgm:prSet>
      <dgm:spPr/>
    </dgm:pt>
    <dgm:pt modelId="{08FC874F-B606-4ACB-B954-B948BEEED0F9}" type="pres">
      <dgm:prSet presAssocID="{9AC07AFE-4864-4403-8394-6C7B05C76278}" presName="sibTrans" presStyleCnt="0"/>
      <dgm:spPr/>
    </dgm:pt>
    <dgm:pt modelId="{1ED13408-976F-4A88-8464-1CCF32E4CBA2}" type="pres">
      <dgm:prSet presAssocID="{4AAB32BF-C162-40F8-92D7-8FB0C130DB37}" presName="compNode" presStyleCnt="0"/>
      <dgm:spPr/>
    </dgm:pt>
    <dgm:pt modelId="{8C4C6C27-BCF3-41FC-B70A-AC23673FD5E0}" type="pres">
      <dgm:prSet presAssocID="{4AAB32BF-C162-40F8-92D7-8FB0C130DB3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2C3BE37-5C18-4BA6-8AAF-7860EBEF4E6C}" type="pres">
      <dgm:prSet presAssocID="{4AAB32BF-C162-40F8-92D7-8FB0C130DB3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0ECD92F6-4E99-47AB-A315-CBC2C185B515}" type="pres">
      <dgm:prSet presAssocID="{4AAB32BF-C162-40F8-92D7-8FB0C130DB37}" presName="spaceRect" presStyleCnt="0"/>
      <dgm:spPr/>
    </dgm:pt>
    <dgm:pt modelId="{8254ADE5-5037-4E8D-9C6B-7E273E176308}" type="pres">
      <dgm:prSet presAssocID="{4AAB32BF-C162-40F8-92D7-8FB0C130DB37}" presName="textRect" presStyleLbl="revTx" presStyleIdx="2" presStyleCnt="4">
        <dgm:presLayoutVars>
          <dgm:chMax val="1"/>
          <dgm:chPref val="1"/>
        </dgm:presLayoutVars>
      </dgm:prSet>
      <dgm:spPr/>
    </dgm:pt>
    <dgm:pt modelId="{326F48C5-ED6E-48DE-BDC9-738F84CE66AC}" type="pres">
      <dgm:prSet presAssocID="{C132DD42-1A9F-495C-9066-9AEAA04D3AFE}" presName="sibTrans" presStyleCnt="0"/>
      <dgm:spPr/>
    </dgm:pt>
    <dgm:pt modelId="{E32A58B0-76C9-404F-9188-4860CA2215FB}" type="pres">
      <dgm:prSet presAssocID="{CD0C885F-99FA-43EA-B5DA-F366022AC3D5}" presName="compNode" presStyleCnt="0"/>
      <dgm:spPr/>
    </dgm:pt>
    <dgm:pt modelId="{D3792674-8A41-4BFD-A438-ACBC17F41A6D}" type="pres">
      <dgm:prSet presAssocID="{CD0C885F-99FA-43EA-B5DA-F366022AC3D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816D976-806D-4C89-8DF6-4775D696C000}" type="pres">
      <dgm:prSet presAssocID="{CD0C885F-99FA-43EA-B5DA-F366022AC3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0B11C3D-8819-4CF1-B557-F14BD97BC8E8}" type="pres">
      <dgm:prSet presAssocID="{CD0C885F-99FA-43EA-B5DA-F366022AC3D5}" presName="spaceRect" presStyleCnt="0"/>
      <dgm:spPr/>
    </dgm:pt>
    <dgm:pt modelId="{FBE603DA-6679-4F35-847D-61F28C2796D5}" type="pres">
      <dgm:prSet presAssocID="{CD0C885F-99FA-43EA-B5DA-F366022AC3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EC132D-B970-42E5-BEC7-7EC4545E7398}" srcId="{AB66CD80-C47B-425E-AB92-2BE839711F04}" destId="{4AAB32BF-C162-40F8-92D7-8FB0C130DB37}" srcOrd="2" destOrd="0" parTransId="{924442F9-5CA1-4C33-9471-8C2D32E3E78D}" sibTransId="{C132DD42-1A9F-495C-9066-9AEAA04D3AFE}"/>
    <dgm:cxn modelId="{565C686A-353F-4731-B448-F69BAEB314F8}" srcId="{AB66CD80-C47B-425E-AB92-2BE839711F04}" destId="{92E53323-3A59-4E13-997A-192947E48937}" srcOrd="1" destOrd="0" parTransId="{17AD5C2D-E42F-46AD-9106-71FBCB876CE7}" sibTransId="{9AC07AFE-4864-4403-8394-6C7B05C76278}"/>
    <dgm:cxn modelId="{45378C6E-03DD-4A6A-A42B-E3F112FA4BF1}" type="presOf" srcId="{82ADC954-B145-46B2-B44C-F829997C90ED}" destId="{B961E1C2-AF09-4EF6-9608-B4DA2C1409D8}" srcOrd="0" destOrd="0" presId="urn:microsoft.com/office/officeart/2018/5/layout/IconLeafLabelList"/>
    <dgm:cxn modelId="{FF7C14A4-AFB5-4AA2-A815-2CDB88C94333}" srcId="{AB66CD80-C47B-425E-AB92-2BE839711F04}" destId="{82ADC954-B145-46B2-B44C-F829997C90ED}" srcOrd="0" destOrd="0" parTransId="{9B033184-D02E-436E-99E5-55C5AF99BF82}" sibTransId="{946D23CF-1AFD-450C-9D17-73801AB7958C}"/>
    <dgm:cxn modelId="{6AE7BDB5-2D96-44BE-8082-BD04D70CFADC}" type="presOf" srcId="{4AAB32BF-C162-40F8-92D7-8FB0C130DB37}" destId="{8254ADE5-5037-4E8D-9C6B-7E273E176308}" srcOrd="0" destOrd="0" presId="urn:microsoft.com/office/officeart/2018/5/layout/IconLeafLabelList"/>
    <dgm:cxn modelId="{CEEE59CC-02A7-4171-86B3-C4504B05051E}" type="presOf" srcId="{92E53323-3A59-4E13-997A-192947E48937}" destId="{4A6536DF-3AD6-44C9-AD1B-29B6D3E9ABB1}" srcOrd="0" destOrd="0" presId="urn:microsoft.com/office/officeart/2018/5/layout/IconLeafLabelList"/>
    <dgm:cxn modelId="{6DA368D2-A764-4570-9288-857329C5F3FA}" type="presOf" srcId="{CD0C885F-99FA-43EA-B5DA-F366022AC3D5}" destId="{FBE603DA-6679-4F35-847D-61F28C2796D5}" srcOrd="0" destOrd="0" presId="urn:microsoft.com/office/officeart/2018/5/layout/IconLeafLabelList"/>
    <dgm:cxn modelId="{064347D5-C1FA-4778-9AB8-AF8F0B8E80F2}" type="presOf" srcId="{AB66CD80-C47B-425E-AB92-2BE839711F04}" destId="{38047B2F-DEA6-4561-880D-2272DC00A15B}" srcOrd="0" destOrd="0" presId="urn:microsoft.com/office/officeart/2018/5/layout/IconLeafLabelList"/>
    <dgm:cxn modelId="{45FA0AFB-269F-4213-9C24-777F47ED7519}" srcId="{AB66CD80-C47B-425E-AB92-2BE839711F04}" destId="{CD0C885F-99FA-43EA-B5DA-F366022AC3D5}" srcOrd="3" destOrd="0" parTransId="{7B86B8A8-B830-4492-84DD-3CA73900B445}" sibTransId="{83FA940A-0FFB-4CB8-9D5F-FE567614E387}"/>
    <dgm:cxn modelId="{7BC0CF4E-431C-4E81-BBF4-49E8F35193F5}" type="presParOf" srcId="{38047B2F-DEA6-4561-880D-2272DC00A15B}" destId="{A8365BAC-4A3A-4232-9875-CEB821C7DA65}" srcOrd="0" destOrd="0" presId="urn:microsoft.com/office/officeart/2018/5/layout/IconLeafLabelList"/>
    <dgm:cxn modelId="{EC76BD81-8A3F-438C-B458-4D8FB5068B76}" type="presParOf" srcId="{A8365BAC-4A3A-4232-9875-CEB821C7DA65}" destId="{6F00E86A-4A3E-4BB7-8353-6BB1D6F0A679}" srcOrd="0" destOrd="0" presId="urn:microsoft.com/office/officeart/2018/5/layout/IconLeafLabelList"/>
    <dgm:cxn modelId="{EAFD2504-2FD9-4AE7-BF9A-37736CA494BE}" type="presParOf" srcId="{A8365BAC-4A3A-4232-9875-CEB821C7DA65}" destId="{2FFB2FC9-465C-4807-933B-57785D1202D3}" srcOrd="1" destOrd="0" presId="urn:microsoft.com/office/officeart/2018/5/layout/IconLeafLabelList"/>
    <dgm:cxn modelId="{6FBCF2A2-11F2-440D-A5E6-1D63D46D5E98}" type="presParOf" srcId="{A8365BAC-4A3A-4232-9875-CEB821C7DA65}" destId="{67F156D0-64F6-45D1-B21C-974767E05149}" srcOrd="2" destOrd="0" presId="urn:microsoft.com/office/officeart/2018/5/layout/IconLeafLabelList"/>
    <dgm:cxn modelId="{85A4E510-8AF6-4AF0-9295-7CF0C3360FDC}" type="presParOf" srcId="{A8365BAC-4A3A-4232-9875-CEB821C7DA65}" destId="{B961E1C2-AF09-4EF6-9608-B4DA2C1409D8}" srcOrd="3" destOrd="0" presId="urn:microsoft.com/office/officeart/2018/5/layout/IconLeafLabelList"/>
    <dgm:cxn modelId="{540564DC-E86C-411C-A04C-1FD45CFFE837}" type="presParOf" srcId="{38047B2F-DEA6-4561-880D-2272DC00A15B}" destId="{B20EB874-BAB8-4C5D-B707-78EA89C161E2}" srcOrd="1" destOrd="0" presId="urn:microsoft.com/office/officeart/2018/5/layout/IconLeafLabelList"/>
    <dgm:cxn modelId="{8F56B24E-4514-46BF-B4AD-0483E26FFF4C}" type="presParOf" srcId="{38047B2F-DEA6-4561-880D-2272DC00A15B}" destId="{DFDE5C7E-A6B2-4EB4-8EC1-4415C50797B5}" srcOrd="2" destOrd="0" presId="urn:microsoft.com/office/officeart/2018/5/layout/IconLeafLabelList"/>
    <dgm:cxn modelId="{FD022D22-18DE-451F-8591-7D2AAB2C7D22}" type="presParOf" srcId="{DFDE5C7E-A6B2-4EB4-8EC1-4415C50797B5}" destId="{B2B0DC2E-9B33-448F-826F-8DF82F253774}" srcOrd="0" destOrd="0" presId="urn:microsoft.com/office/officeart/2018/5/layout/IconLeafLabelList"/>
    <dgm:cxn modelId="{123F2BFC-76EB-4BEE-AEDA-9F1868897F46}" type="presParOf" srcId="{DFDE5C7E-A6B2-4EB4-8EC1-4415C50797B5}" destId="{5AE1CEBA-4EFE-4215-857F-272137C590DA}" srcOrd="1" destOrd="0" presId="urn:microsoft.com/office/officeart/2018/5/layout/IconLeafLabelList"/>
    <dgm:cxn modelId="{B7ADB7A9-3892-414E-9A3D-42556E27138F}" type="presParOf" srcId="{DFDE5C7E-A6B2-4EB4-8EC1-4415C50797B5}" destId="{84AFE8D5-EE6E-430A-8B34-65A5BAF572A4}" srcOrd="2" destOrd="0" presId="urn:microsoft.com/office/officeart/2018/5/layout/IconLeafLabelList"/>
    <dgm:cxn modelId="{D0AB7EB7-941F-4052-849E-9D60A33FB58B}" type="presParOf" srcId="{DFDE5C7E-A6B2-4EB4-8EC1-4415C50797B5}" destId="{4A6536DF-3AD6-44C9-AD1B-29B6D3E9ABB1}" srcOrd="3" destOrd="0" presId="urn:microsoft.com/office/officeart/2018/5/layout/IconLeafLabelList"/>
    <dgm:cxn modelId="{5FDD65E6-1F68-4C24-97CA-DDE90B10A480}" type="presParOf" srcId="{38047B2F-DEA6-4561-880D-2272DC00A15B}" destId="{08FC874F-B606-4ACB-B954-B948BEEED0F9}" srcOrd="3" destOrd="0" presId="urn:microsoft.com/office/officeart/2018/5/layout/IconLeafLabelList"/>
    <dgm:cxn modelId="{D1BB2AAC-8F68-4208-BBE7-F2498DC88C7C}" type="presParOf" srcId="{38047B2F-DEA6-4561-880D-2272DC00A15B}" destId="{1ED13408-976F-4A88-8464-1CCF32E4CBA2}" srcOrd="4" destOrd="0" presId="urn:microsoft.com/office/officeart/2018/5/layout/IconLeafLabelList"/>
    <dgm:cxn modelId="{98824847-B630-4E01-8167-B17EBF420271}" type="presParOf" srcId="{1ED13408-976F-4A88-8464-1CCF32E4CBA2}" destId="{8C4C6C27-BCF3-41FC-B70A-AC23673FD5E0}" srcOrd="0" destOrd="0" presId="urn:microsoft.com/office/officeart/2018/5/layout/IconLeafLabelList"/>
    <dgm:cxn modelId="{86BA1E61-A2D0-4FC0-910C-E6802A0BA026}" type="presParOf" srcId="{1ED13408-976F-4A88-8464-1CCF32E4CBA2}" destId="{02C3BE37-5C18-4BA6-8AAF-7860EBEF4E6C}" srcOrd="1" destOrd="0" presId="urn:microsoft.com/office/officeart/2018/5/layout/IconLeafLabelList"/>
    <dgm:cxn modelId="{B428787D-FA1E-4341-9398-A4302A48C346}" type="presParOf" srcId="{1ED13408-976F-4A88-8464-1CCF32E4CBA2}" destId="{0ECD92F6-4E99-47AB-A315-CBC2C185B515}" srcOrd="2" destOrd="0" presId="urn:microsoft.com/office/officeart/2018/5/layout/IconLeafLabelList"/>
    <dgm:cxn modelId="{552986D7-0E72-49A5-884B-2A5CE7EBDFE8}" type="presParOf" srcId="{1ED13408-976F-4A88-8464-1CCF32E4CBA2}" destId="{8254ADE5-5037-4E8D-9C6B-7E273E176308}" srcOrd="3" destOrd="0" presId="urn:microsoft.com/office/officeart/2018/5/layout/IconLeafLabelList"/>
    <dgm:cxn modelId="{E5BA62ED-BD48-4DDC-B28D-4670EF4DFD86}" type="presParOf" srcId="{38047B2F-DEA6-4561-880D-2272DC00A15B}" destId="{326F48C5-ED6E-48DE-BDC9-738F84CE66AC}" srcOrd="5" destOrd="0" presId="urn:microsoft.com/office/officeart/2018/5/layout/IconLeafLabelList"/>
    <dgm:cxn modelId="{AC30FD9B-1F07-410E-A447-40E45628E81E}" type="presParOf" srcId="{38047B2F-DEA6-4561-880D-2272DC00A15B}" destId="{E32A58B0-76C9-404F-9188-4860CA2215FB}" srcOrd="6" destOrd="0" presId="urn:microsoft.com/office/officeart/2018/5/layout/IconLeafLabelList"/>
    <dgm:cxn modelId="{E78143DE-0EFC-400C-9797-0E34372C6973}" type="presParOf" srcId="{E32A58B0-76C9-404F-9188-4860CA2215FB}" destId="{D3792674-8A41-4BFD-A438-ACBC17F41A6D}" srcOrd="0" destOrd="0" presId="urn:microsoft.com/office/officeart/2018/5/layout/IconLeafLabelList"/>
    <dgm:cxn modelId="{FC0C6F8F-98FD-41F3-A98C-BD2B4B25258E}" type="presParOf" srcId="{E32A58B0-76C9-404F-9188-4860CA2215FB}" destId="{B816D976-806D-4C89-8DF6-4775D696C000}" srcOrd="1" destOrd="0" presId="urn:microsoft.com/office/officeart/2018/5/layout/IconLeafLabelList"/>
    <dgm:cxn modelId="{976C1CD1-A724-4EB1-9642-DB5798926590}" type="presParOf" srcId="{E32A58B0-76C9-404F-9188-4860CA2215FB}" destId="{60B11C3D-8819-4CF1-B557-F14BD97BC8E8}" srcOrd="2" destOrd="0" presId="urn:microsoft.com/office/officeart/2018/5/layout/IconLeafLabelList"/>
    <dgm:cxn modelId="{4DC10A51-C632-41B0-90BE-AD76827B2439}" type="presParOf" srcId="{E32A58B0-76C9-404F-9188-4860CA2215FB}" destId="{FBE603DA-6679-4F35-847D-61F28C2796D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3433E5-2367-414B-BAD9-3B869F3F9AF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E640722-5244-43AD-AA45-947DF075A477}">
      <dgm:prSet/>
      <dgm:spPr/>
      <dgm:t>
        <a:bodyPr/>
        <a:lstStyle/>
        <a:p>
          <a:r>
            <a:rPr lang="cs-CZ"/>
            <a:t>Oblékání:</a:t>
          </a:r>
          <a:endParaRPr lang="en-US"/>
        </a:p>
      </dgm:t>
    </dgm:pt>
    <dgm:pt modelId="{9D8A87BD-E21D-4D59-9CD4-9EEB770A3BA2}" type="parTrans" cxnId="{B7CCE225-4387-403F-AE99-45CFEAD166A8}">
      <dgm:prSet/>
      <dgm:spPr/>
      <dgm:t>
        <a:bodyPr/>
        <a:lstStyle/>
        <a:p>
          <a:endParaRPr lang="en-US"/>
        </a:p>
      </dgm:t>
    </dgm:pt>
    <dgm:pt modelId="{F94EA89E-4A97-497E-8756-1D66656B375B}" type="sibTrans" cxnId="{B7CCE225-4387-403F-AE99-45CFEAD166A8}">
      <dgm:prSet/>
      <dgm:spPr/>
      <dgm:t>
        <a:bodyPr/>
        <a:lstStyle/>
        <a:p>
          <a:endParaRPr lang="en-US"/>
        </a:p>
      </dgm:t>
    </dgm:pt>
    <dgm:pt modelId="{536D1C05-E513-4790-9AC9-AC78BEBBBE0C}">
      <dgm:prSet/>
      <dgm:spPr/>
      <dgm:t>
        <a:bodyPr/>
        <a:lstStyle/>
        <a:p>
          <a:r>
            <a:rPr lang="cs-CZ"/>
            <a:t>Oblékací hůl se lžící na boty, zouvák na boty, navlékač ponožek, zapínač knoflíků...</a:t>
          </a:r>
          <a:endParaRPr lang="en-US"/>
        </a:p>
      </dgm:t>
    </dgm:pt>
    <dgm:pt modelId="{C603A8AF-F08C-45C6-95CC-BC660751BAEB}" type="parTrans" cxnId="{2C9BD7BB-54A1-4BCD-BB6E-0957D7E90AE9}">
      <dgm:prSet/>
      <dgm:spPr/>
      <dgm:t>
        <a:bodyPr/>
        <a:lstStyle/>
        <a:p>
          <a:endParaRPr lang="en-US"/>
        </a:p>
      </dgm:t>
    </dgm:pt>
    <dgm:pt modelId="{7EE33AE5-3FD4-420C-9189-72B97F9151FC}" type="sibTrans" cxnId="{2C9BD7BB-54A1-4BCD-BB6E-0957D7E90AE9}">
      <dgm:prSet/>
      <dgm:spPr/>
      <dgm:t>
        <a:bodyPr/>
        <a:lstStyle/>
        <a:p>
          <a:endParaRPr lang="en-US"/>
        </a:p>
      </dgm:t>
    </dgm:pt>
    <dgm:pt modelId="{F18D76FF-6B9E-412B-9E8B-AB6BA01D6518}">
      <dgm:prSet/>
      <dgm:spPr/>
      <dgm:t>
        <a:bodyPr/>
        <a:lstStyle/>
        <a:p>
          <a:r>
            <a:rPr lang="cs-CZ"/>
            <a:t>Osobní hygiena:</a:t>
          </a:r>
          <a:endParaRPr lang="en-US"/>
        </a:p>
      </dgm:t>
    </dgm:pt>
    <dgm:pt modelId="{EFED02A0-2469-4CA0-82B0-DA5D76049B1C}" type="parTrans" cxnId="{A241EDBB-BFA2-4417-B654-AC077D91022F}">
      <dgm:prSet/>
      <dgm:spPr/>
      <dgm:t>
        <a:bodyPr/>
        <a:lstStyle/>
        <a:p>
          <a:endParaRPr lang="en-US"/>
        </a:p>
      </dgm:t>
    </dgm:pt>
    <dgm:pt modelId="{8F59DD7C-C1F3-4BF0-97EC-637C267FE112}" type="sibTrans" cxnId="{A241EDBB-BFA2-4417-B654-AC077D91022F}">
      <dgm:prSet/>
      <dgm:spPr/>
      <dgm:t>
        <a:bodyPr/>
        <a:lstStyle/>
        <a:p>
          <a:endParaRPr lang="en-US"/>
        </a:p>
      </dgm:t>
    </dgm:pt>
    <dgm:pt modelId="{3650D5C8-895E-4715-A71E-028BA23889AB}">
      <dgm:prSet/>
      <dgm:spPr/>
      <dgm:t>
        <a:bodyPr/>
        <a:lstStyle/>
        <a:p>
          <a:r>
            <a:rPr lang="cs-CZ"/>
            <a:t>Mycí houba s ohýbatelnou rukojetí, kartáč na záda, kartáč na vlasy s nastavitelnou rukojetí, hřeben na vlasy, sedačka do vany, nástavec na toaletu, madla, protiskluzné podložky...</a:t>
          </a:r>
          <a:endParaRPr lang="en-US"/>
        </a:p>
      </dgm:t>
    </dgm:pt>
    <dgm:pt modelId="{406AD83B-5807-4BC9-AB5E-5C97E3F5B5DD}" type="parTrans" cxnId="{94990C80-DBED-4423-9DC1-308CF56ECAD8}">
      <dgm:prSet/>
      <dgm:spPr/>
      <dgm:t>
        <a:bodyPr/>
        <a:lstStyle/>
        <a:p>
          <a:endParaRPr lang="en-US"/>
        </a:p>
      </dgm:t>
    </dgm:pt>
    <dgm:pt modelId="{8DCE7704-BAB8-45D4-A841-A985AE7782CC}" type="sibTrans" cxnId="{94990C80-DBED-4423-9DC1-308CF56ECAD8}">
      <dgm:prSet/>
      <dgm:spPr/>
      <dgm:t>
        <a:bodyPr/>
        <a:lstStyle/>
        <a:p>
          <a:endParaRPr lang="en-US"/>
        </a:p>
      </dgm:t>
    </dgm:pt>
    <dgm:pt modelId="{1F22F51F-BA7D-46D4-B17B-1A912A86FDED}">
      <dgm:prSet/>
      <dgm:spPr/>
      <dgm:t>
        <a:bodyPr/>
        <a:lstStyle/>
        <a:p>
          <a:r>
            <a:rPr lang="cs-CZ"/>
            <a:t>Domácnost:</a:t>
          </a:r>
          <a:endParaRPr lang="en-US"/>
        </a:p>
      </dgm:t>
    </dgm:pt>
    <dgm:pt modelId="{C8E914DB-EE19-4CAA-AF3D-ED81A9646054}" type="parTrans" cxnId="{719E32CD-A96C-4399-8C7C-F5514CC6A833}">
      <dgm:prSet/>
      <dgm:spPr/>
      <dgm:t>
        <a:bodyPr/>
        <a:lstStyle/>
        <a:p>
          <a:endParaRPr lang="en-US"/>
        </a:p>
      </dgm:t>
    </dgm:pt>
    <dgm:pt modelId="{54341C94-3B84-48A4-B93A-21E5285B947F}" type="sibTrans" cxnId="{719E32CD-A96C-4399-8C7C-F5514CC6A833}">
      <dgm:prSet/>
      <dgm:spPr/>
      <dgm:t>
        <a:bodyPr/>
        <a:lstStyle/>
        <a:p>
          <a:endParaRPr lang="en-US"/>
        </a:p>
      </dgm:t>
    </dgm:pt>
    <dgm:pt modelId="{7BBB8268-602D-41C7-87D7-FBBA78992DF6}">
      <dgm:prSet/>
      <dgm:spPr/>
      <dgm:t>
        <a:bodyPr/>
        <a:lstStyle/>
        <a:p>
          <a:r>
            <a:rPr lang="cs-CZ"/>
            <a:t>Podavače, držák na knihu, držák na tužku, otočný disk...</a:t>
          </a:r>
          <a:endParaRPr lang="en-US"/>
        </a:p>
      </dgm:t>
    </dgm:pt>
    <dgm:pt modelId="{B9A9478B-94C9-43BF-8FCC-58BCE0B8430A}" type="parTrans" cxnId="{07E6FCF5-984D-4E28-897E-899511376999}">
      <dgm:prSet/>
      <dgm:spPr/>
      <dgm:t>
        <a:bodyPr/>
        <a:lstStyle/>
        <a:p>
          <a:endParaRPr lang="en-US"/>
        </a:p>
      </dgm:t>
    </dgm:pt>
    <dgm:pt modelId="{16B55B7A-D671-4578-9DEB-5E7A0AD3CF0A}" type="sibTrans" cxnId="{07E6FCF5-984D-4E28-897E-899511376999}">
      <dgm:prSet/>
      <dgm:spPr/>
      <dgm:t>
        <a:bodyPr/>
        <a:lstStyle/>
        <a:p>
          <a:endParaRPr lang="en-US"/>
        </a:p>
      </dgm:t>
    </dgm:pt>
    <dgm:pt modelId="{CE7ED856-5D02-4FC3-9722-55451A38571D}">
      <dgm:prSet/>
      <dgm:spPr/>
      <dgm:t>
        <a:bodyPr/>
        <a:lstStyle/>
        <a:p>
          <a:r>
            <a:rPr lang="cs-CZ"/>
            <a:t>Do kuchyně: </a:t>
          </a:r>
          <a:endParaRPr lang="en-US"/>
        </a:p>
      </dgm:t>
    </dgm:pt>
    <dgm:pt modelId="{61F6AB5A-5A32-4EED-AFE5-D367ADA50D54}" type="parTrans" cxnId="{320CD657-817D-4A64-86DB-D5790A960D18}">
      <dgm:prSet/>
      <dgm:spPr/>
      <dgm:t>
        <a:bodyPr/>
        <a:lstStyle/>
        <a:p>
          <a:endParaRPr lang="en-US"/>
        </a:p>
      </dgm:t>
    </dgm:pt>
    <dgm:pt modelId="{04A85222-F1D6-4776-9892-81F2DEC92E82}" type="sibTrans" cxnId="{320CD657-817D-4A64-86DB-D5790A960D18}">
      <dgm:prSet/>
      <dgm:spPr/>
      <dgm:t>
        <a:bodyPr/>
        <a:lstStyle/>
        <a:p>
          <a:endParaRPr lang="en-US"/>
        </a:p>
      </dgm:t>
    </dgm:pt>
    <dgm:pt modelId="{A8230BD0-7324-4FA6-A80D-7447792415D3}">
      <dgm:prSet/>
      <dgm:spPr/>
      <dgm:t>
        <a:bodyPr/>
        <a:lstStyle/>
        <a:p>
          <a:r>
            <a:rPr lang="cs-CZ"/>
            <a:t>K přípravě a konzumaci jídla: držák pro snadné otevření uzávěru,kuchyňský nůž s kolmou rukojetí, kuchyňské prkénko s okrajem a zarážkou, držák na balení tetra pack, otvírač konzerv s kroužkovým uzávěrem,sada nastavitelných příborů, příbor s anatomickou rukojetí, příbor pro jednu ruku, fixační pásek na suchý zip, oválný talíř s šikmým dnem a zvýšeným okrajem, hrnek se dvěma držáky…) </a:t>
          </a:r>
          <a:endParaRPr lang="en-US"/>
        </a:p>
      </dgm:t>
    </dgm:pt>
    <dgm:pt modelId="{2EF562DA-B832-40C3-B2DD-2E23FFE96B3A}" type="parTrans" cxnId="{32B7970D-CE20-442D-AF6E-2834263124B8}">
      <dgm:prSet/>
      <dgm:spPr/>
      <dgm:t>
        <a:bodyPr/>
        <a:lstStyle/>
        <a:p>
          <a:endParaRPr lang="en-US"/>
        </a:p>
      </dgm:t>
    </dgm:pt>
    <dgm:pt modelId="{68E54F60-3CC4-41AB-A203-31CDA9964511}" type="sibTrans" cxnId="{32B7970D-CE20-442D-AF6E-2834263124B8}">
      <dgm:prSet/>
      <dgm:spPr/>
      <dgm:t>
        <a:bodyPr/>
        <a:lstStyle/>
        <a:p>
          <a:endParaRPr lang="en-US"/>
        </a:p>
      </dgm:t>
    </dgm:pt>
    <dgm:pt modelId="{57131AEA-7DAA-4E23-8F95-B68293F08FA1}" type="pres">
      <dgm:prSet presAssocID="{003433E5-2367-414B-BAD9-3B869F3F9AF5}" presName="linear" presStyleCnt="0">
        <dgm:presLayoutVars>
          <dgm:dir/>
          <dgm:animLvl val="lvl"/>
          <dgm:resizeHandles val="exact"/>
        </dgm:presLayoutVars>
      </dgm:prSet>
      <dgm:spPr/>
    </dgm:pt>
    <dgm:pt modelId="{E6625067-91EA-4933-9CC1-D43661AF3382}" type="pres">
      <dgm:prSet presAssocID="{BE640722-5244-43AD-AA45-947DF075A477}" presName="parentLin" presStyleCnt="0"/>
      <dgm:spPr/>
    </dgm:pt>
    <dgm:pt modelId="{F45D5939-9F4A-4586-AFB6-27E3C6D094C5}" type="pres">
      <dgm:prSet presAssocID="{BE640722-5244-43AD-AA45-947DF075A477}" presName="parentLeftMargin" presStyleLbl="node1" presStyleIdx="0" presStyleCnt="4"/>
      <dgm:spPr/>
    </dgm:pt>
    <dgm:pt modelId="{49A6CBC7-2B48-476D-9850-AC0AF78C09ED}" type="pres">
      <dgm:prSet presAssocID="{BE640722-5244-43AD-AA45-947DF075A4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E2F2ED-BDFA-48EC-98A9-CC3FA794A513}" type="pres">
      <dgm:prSet presAssocID="{BE640722-5244-43AD-AA45-947DF075A477}" presName="negativeSpace" presStyleCnt="0"/>
      <dgm:spPr/>
    </dgm:pt>
    <dgm:pt modelId="{20ECFDD4-186A-44BE-BDC8-C5AF3725F447}" type="pres">
      <dgm:prSet presAssocID="{BE640722-5244-43AD-AA45-947DF075A477}" presName="childText" presStyleLbl="conFgAcc1" presStyleIdx="0" presStyleCnt="4">
        <dgm:presLayoutVars>
          <dgm:bulletEnabled val="1"/>
        </dgm:presLayoutVars>
      </dgm:prSet>
      <dgm:spPr/>
    </dgm:pt>
    <dgm:pt modelId="{BFFF9B6B-16A4-43FC-8419-B18272F2E711}" type="pres">
      <dgm:prSet presAssocID="{F94EA89E-4A97-497E-8756-1D66656B375B}" presName="spaceBetweenRectangles" presStyleCnt="0"/>
      <dgm:spPr/>
    </dgm:pt>
    <dgm:pt modelId="{CBB9F07F-FB38-4191-BBC0-30CE92C47BF8}" type="pres">
      <dgm:prSet presAssocID="{F18D76FF-6B9E-412B-9E8B-AB6BA01D6518}" presName="parentLin" presStyleCnt="0"/>
      <dgm:spPr/>
    </dgm:pt>
    <dgm:pt modelId="{9B67EEE3-BB37-4482-926E-BC6FDF4A9E6D}" type="pres">
      <dgm:prSet presAssocID="{F18D76FF-6B9E-412B-9E8B-AB6BA01D6518}" presName="parentLeftMargin" presStyleLbl="node1" presStyleIdx="0" presStyleCnt="4"/>
      <dgm:spPr/>
    </dgm:pt>
    <dgm:pt modelId="{75FDBF0B-AEF4-42D0-B632-E52EA5D5A421}" type="pres">
      <dgm:prSet presAssocID="{F18D76FF-6B9E-412B-9E8B-AB6BA01D65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9EC9FF-416B-49FA-8446-53CDE080B054}" type="pres">
      <dgm:prSet presAssocID="{F18D76FF-6B9E-412B-9E8B-AB6BA01D6518}" presName="negativeSpace" presStyleCnt="0"/>
      <dgm:spPr/>
    </dgm:pt>
    <dgm:pt modelId="{DDC1708E-78AF-4856-BAEE-D6DDE1D90605}" type="pres">
      <dgm:prSet presAssocID="{F18D76FF-6B9E-412B-9E8B-AB6BA01D6518}" presName="childText" presStyleLbl="conFgAcc1" presStyleIdx="1" presStyleCnt="4">
        <dgm:presLayoutVars>
          <dgm:bulletEnabled val="1"/>
        </dgm:presLayoutVars>
      </dgm:prSet>
      <dgm:spPr/>
    </dgm:pt>
    <dgm:pt modelId="{4AFB2264-66D9-4723-9ADD-C63AABE06853}" type="pres">
      <dgm:prSet presAssocID="{8F59DD7C-C1F3-4BF0-97EC-637C267FE112}" presName="spaceBetweenRectangles" presStyleCnt="0"/>
      <dgm:spPr/>
    </dgm:pt>
    <dgm:pt modelId="{EAE570D7-65DF-405B-8776-7493954C9967}" type="pres">
      <dgm:prSet presAssocID="{1F22F51F-BA7D-46D4-B17B-1A912A86FDED}" presName="parentLin" presStyleCnt="0"/>
      <dgm:spPr/>
    </dgm:pt>
    <dgm:pt modelId="{16D56940-7693-4780-A065-C20B274F63FB}" type="pres">
      <dgm:prSet presAssocID="{1F22F51F-BA7D-46D4-B17B-1A912A86FDED}" presName="parentLeftMargin" presStyleLbl="node1" presStyleIdx="1" presStyleCnt="4"/>
      <dgm:spPr/>
    </dgm:pt>
    <dgm:pt modelId="{6BB7F527-123A-4581-B410-B7AD3CF82BA8}" type="pres">
      <dgm:prSet presAssocID="{1F22F51F-BA7D-46D4-B17B-1A912A86FD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35138A-3CEC-40C8-A0A7-E921BA51D636}" type="pres">
      <dgm:prSet presAssocID="{1F22F51F-BA7D-46D4-B17B-1A912A86FDED}" presName="negativeSpace" presStyleCnt="0"/>
      <dgm:spPr/>
    </dgm:pt>
    <dgm:pt modelId="{089050F7-656C-45E2-8AA3-3373163CA1E2}" type="pres">
      <dgm:prSet presAssocID="{1F22F51F-BA7D-46D4-B17B-1A912A86FDED}" presName="childText" presStyleLbl="conFgAcc1" presStyleIdx="2" presStyleCnt="4">
        <dgm:presLayoutVars>
          <dgm:bulletEnabled val="1"/>
        </dgm:presLayoutVars>
      </dgm:prSet>
      <dgm:spPr/>
    </dgm:pt>
    <dgm:pt modelId="{7E37C14F-DA8A-4DAD-8407-359DC6480E42}" type="pres">
      <dgm:prSet presAssocID="{54341C94-3B84-48A4-B93A-21E5285B947F}" presName="spaceBetweenRectangles" presStyleCnt="0"/>
      <dgm:spPr/>
    </dgm:pt>
    <dgm:pt modelId="{9252F807-E340-40D5-B3CA-A6E538010394}" type="pres">
      <dgm:prSet presAssocID="{CE7ED856-5D02-4FC3-9722-55451A38571D}" presName="parentLin" presStyleCnt="0"/>
      <dgm:spPr/>
    </dgm:pt>
    <dgm:pt modelId="{E335804E-DA98-4C0E-B6FF-418967BAEC99}" type="pres">
      <dgm:prSet presAssocID="{CE7ED856-5D02-4FC3-9722-55451A38571D}" presName="parentLeftMargin" presStyleLbl="node1" presStyleIdx="2" presStyleCnt="4"/>
      <dgm:spPr/>
    </dgm:pt>
    <dgm:pt modelId="{1C0E9311-5A95-4168-B7E6-47E8056207BE}" type="pres">
      <dgm:prSet presAssocID="{CE7ED856-5D02-4FC3-9722-55451A38571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95EAA6F-8A3F-4EAE-91AA-3093F2E2BD8A}" type="pres">
      <dgm:prSet presAssocID="{CE7ED856-5D02-4FC3-9722-55451A38571D}" presName="negativeSpace" presStyleCnt="0"/>
      <dgm:spPr/>
    </dgm:pt>
    <dgm:pt modelId="{816DE9CF-EA49-4F1E-A812-0BE29E12CA73}" type="pres">
      <dgm:prSet presAssocID="{CE7ED856-5D02-4FC3-9722-55451A38571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B7970D-CE20-442D-AF6E-2834263124B8}" srcId="{CE7ED856-5D02-4FC3-9722-55451A38571D}" destId="{A8230BD0-7324-4FA6-A80D-7447792415D3}" srcOrd="0" destOrd="0" parTransId="{2EF562DA-B832-40C3-B2DD-2E23FFE96B3A}" sibTransId="{68E54F60-3CC4-41AB-A203-31CDA9964511}"/>
    <dgm:cxn modelId="{9D1B9719-8A0C-4763-A639-81247938838F}" type="presOf" srcId="{F18D76FF-6B9E-412B-9E8B-AB6BA01D6518}" destId="{75FDBF0B-AEF4-42D0-B632-E52EA5D5A421}" srcOrd="1" destOrd="0" presId="urn:microsoft.com/office/officeart/2005/8/layout/list1"/>
    <dgm:cxn modelId="{31C9511E-7561-4C68-B659-4E67231C2F4A}" type="presOf" srcId="{3650D5C8-895E-4715-A71E-028BA23889AB}" destId="{DDC1708E-78AF-4856-BAEE-D6DDE1D90605}" srcOrd="0" destOrd="0" presId="urn:microsoft.com/office/officeart/2005/8/layout/list1"/>
    <dgm:cxn modelId="{B7CCE225-4387-403F-AE99-45CFEAD166A8}" srcId="{003433E5-2367-414B-BAD9-3B869F3F9AF5}" destId="{BE640722-5244-43AD-AA45-947DF075A477}" srcOrd="0" destOrd="0" parTransId="{9D8A87BD-E21D-4D59-9CD4-9EEB770A3BA2}" sibTransId="{F94EA89E-4A97-497E-8756-1D66656B375B}"/>
    <dgm:cxn modelId="{0C2BBF38-BC7F-4B22-8882-9DCAEEF2D1B7}" type="presOf" srcId="{536D1C05-E513-4790-9AC9-AC78BEBBBE0C}" destId="{20ECFDD4-186A-44BE-BDC8-C5AF3725F447}" srcOrd="0" destOrd="0" presId="urn:microsoft.com/office/officeart/2005/8/layout/list1"/>
    <dgm:cxn modelId="{BFE1EF6C-49A5-45AA-A41D-5F029F7E96C3}" type="presOf" srcId="{1F22F51F-BA7D-46D4-B17B-1A912A86FDED}" destId="{6BB7F527-123A-4581-B410-B7AD3CF82BA8}" srcOrd="1" destOrd="0" presId="urn:microsoft.com/office/officeart/2005/8/layout/list1"/>
    <dgm:cxn modelId="{32A13E77-F263-4552-8064-59E0444AE420}" type="presOf" srcId="{BE640722-5244-43AD-AA45-947DF075A477}" destId="{49A6CBC7-2B48-476D-9850-AC0AF78C09ED}" srcOrd="1" destOrd="0" presId="urn:microsoft.com/office/officeart/2005/8/layout/list1"/>
    <dgm:cxn modelId="{320CD657-817D-4A64-86DB-D5790A960D18}" srcId="{003433E5-2367-414B-BAD9-3B869F3F9AF5}" destId="{CE7ED856-5D02-4FC3-9722-55451A38571D}" srcOrd="3" destOrd="0" parTransId="{61F6AB5A-5A32-4EED-AFE5-D367ADA50D54}" sibTransId="{04A85222-F1D6-4776-9892-81F2DEC92E82}"/>
    <dgm:cxn modelId="{9D9F565A-9CF5-4CDF-8845-CF055B2F871A}" type="presOf" srcId="{F18D76FF-6B9E-412B-9E8B-AB6BA01D6518}" destId="{9B67EEE3-BB37-4482-926E-BC6FDF4A9E6D}" srcOrd="0" destOrd="0" presId="urn:microsoft.com/office/officeart/2005/8/layout/list1"/>
    <dgm:cxn modelId="{94990C80-DBED-4423-9DC1-308CF56ECAD8}" srcId="{F18D76FF-6B9E-412B-9E8B-AB6BA01D6518}" destId="{3650D5C8-895E-4715-A71E-028BA23889AB}" srcOrd="0" destOrd="0" parTransId="{406AD83B-5807-4BC9-AB5E-5C97E3F5B5DD}" sibTransId="{8DCE7704-BAB8-45D4-A841-A985AE7782CC}"/>
    <dgm:cxn modelId="{DE01AE8C-9707-422D-AFF0-E3F73D7F122F}" type="presOf" srcId="{7BBB8268-602D-41C7-87D7-FBBA78992DF6}" destId="{089050F7-656C-45E2-8AA3-3373163CA1E2}" srcOrd="0" destOrd="0" presId="urn:microsoft.com/office/officeart/2005/8/layout/list1"/>
    <dgm:cxn modelId="{897D2094-0DF0-4BCE-A365-0264659CC23A}" type="presOf" srcId="{CE7ED856-5D02-4FC3-9722-55451A38571D}" destId="{1C0E9311-5A95-4168-B7E6-47E8056207BE}" srcOrd="1" destOrd="0" presId="urn:microsoft.com/office/officeart/2005/8/layout/list1"/>
    <dgm:cxn modelId="{0BFDD09B-7098-40A9-B445-9F94F85BBB83}" type="presOf" srcId="{003433E5-2367-414B-BAD9-3B869F3F9AF5}" destId="{57131AEA-7DAA-4E23-8F95-B68293F08FA1}" srcOrd="0" destOrd="0" presId="urn:microsoft.com/office/officeart/2005/8/layout/list1"/>
    <dgm:cxn modelId="{F60FDA9B-9F41-49A7-B8BB-76B833C6872B}" type="presOf" srcId="{BE640722-5244-43AD-AA45-947DF075A477}" destId="{F45D5939-9F4A-4586-AFB6-27E3C6D094C5}" srcOrd="0" destOrd="0" presId="urn:microsoft.com/office/officeart/2005/8/layout/list1"/>
    <dgm:cxn modelId="{52263DB2-93BE-47F3-A405-B26DA9A0C7E8}" type="presOf" srcId="{A8230BD0-7324-4FA6-A80D-7447792415D3}" destId="{816DE9CF-EA49-4F1E-A812-0BE29E12CA73}" srcOrd="0" destOrd="0" presId="urn:microsoft.com/office/officeart/2005/8/layout/list1"/>
    <dgm:cxn modelId="{2C9BD7BB-54A1-4BCD-BB6E-0957D7E90AE9}" srcId="{BE640722-5244-43AD-AA45-947DF075A477}" destId="{536D1C05-E513-4790-9AC9-AC78BEBBBE0C}" srcOrd="0" destOrd="0" parTransId="{C603A8AF-F08C-45C6-95CC-BC660751BAEB}" sibTransId="{7EE33AE5-3FD4-420C-9189-72B97F9151FC}"/>
    <dgm:cxn modelId="{A241EDBB-BFA2-4417-B654-AC077D91022F}" srcId="{003433E5-2367-414B-BAD9-3B869F3F9AF5}" destId="{F18D76FF-6B9E-412B-9E8B-AB6BA01D6518}" srcOrd="1" destOrd="0" parTransId="{EFED02A0-2469-4CA0-82B0-DA5D76049B1C}" sibTransId="{8F59DD7C-C1F3-4BF0-97EC-637C267FE112}"/>
    <dgm:cxn modelId="{719E32CD-A96C-4399-8C7C-F5514CC6A833}" srcId="{003433E5-2367-414B-BAD9-3B869F3F9AF5}" destId="{1F22F51F-BA7D-46D4-B17B-1A912A86FDED}" srcOrd="2" destOrd="0" parTransId="{C8E914DB-EE19-4CAA-AF3D-ED81A9646054}" sibTransId="{54341C94-3B84-48A4-B93A-21E5285B947F}"/>
    <dgm:cxn modelId="{1A2A19E1-31D6-41E1-AB00-798A42534CA9}" type="presOf" srcId="{CE7ED856-5D02-4FC3-9722-55451A38571D}" destId="{E335804E-DA98-4C0E-B6FF-418967BAEC99}" srcOrd="0" destOrd="0" presId="urn:microsoft.com/office/officeart/2005/8/layout/list1"/>
    <dgm:cxn modelId="{E67662E5-0FE9-4F5A-9849-A398877AD225}" type="presOf" srcId="{1F22F51F-BA7D-46D4-B17B-1A912A86FDED}" destId="{16D56940-7693-4780-A065-C20B274F63FB}" srcOrd="0" destOrd="0" presId="urn:microsoft.com/office/officeart/2005/8/layout/list1"/>
    <dgm:cxn modelId="{07E6FCF5-984D-4E28-897E-899511376999}" srcId="{1F22F51F-BA7D-46D4-B17B-1A912A86FDED}" destId="{7BBB8268-602D-41C7-87D7-FBBA78992DF6}" srcOrd="0" destOrd="0" parTransId="{B9A9478B-94C9-43BF-8FCC-58BCE0B8430A}" sibTransId="{16B55B7A-D671-4578-9DEB-5E7A0AD3CF0A}"/>
    <dgm:cxn modelId="{53D413F5-12CC-40A8-9CFC-04B9A9026D9D}" type="presParOf" srcId="{57131AEA-7DAA-4E23-8F95-B68293F08FA1}" destId="{E6625067-91EA-4933-9CC1-D43661AF3382}" srcOrd="0" destOrd="0" presId="urn:microsoft.com/office/officeart/2005/8/layout/list1"/>
    <dgm:cxn modelId="{7DB80DE4-007C-401F-88C0-87A42A5072A1}" type="presParOf" srcId="{E6625067-91EA-4933-9CC1-D43661AF3382}" destId="{F45D5939-9F4A-4586-AFB6-27E3C6D094C5}" srcOrd="0" destOrd="0" presId="urn:microsoft.com/office/officeart/2005/8/layout/list1"/>
    <dgm:cxn modelId="{B10F33E7-DDB2-4D59-8894-077320B41C13}" type="presParOf" srcId="{E6625067-91EA-4933-9CC1-D43661AF3382}" destId="{49A6CBC7-2B48-476D-9850-AC0AF78C09ED}" srcOrd="1" destOrd="0" presId="urn:microsoft.com/office/officeart/2005/8/layout/list1"/>
    <dgm:cxn modelId="{A11DBD63-F728-4684-941B-C843F7D5EAD3}" type="presParOf" srcId="{57131AEA-7DAA-4E23-8F95-B68293F08FA1}" destId="{55E2F2ED-BDFA-48EC-98A9-CC3FA794A513}" srcOrd="1" destOrd="0" presId="urn:microsoft.com/office/officeart/2005/8/layout/list1"/>
    <dgm:cxn modelId="{E1BCA6AD-80ED-44CD-8A31-A0BC157E5C3B}" type="presParOf" srcId="{57131AEA-7DAA-4E23-8F95-B68293F08FA1}" destId="{20ECFDD4-186A-44BE-BDC8-C5AF3725F447}" srcOrd="2" destOrd="0" presId="urn:microsoft.com/office/officeart/2005/8/layout/list1"/>
    <dgm:cxn modelId="{5F17FE1D-D88E-4A5C-A6C5-3FBFB284D55D}" type="presParOf" srcId="{57131AEA-7DAA-4E23-8F95-B68293F08FA1}" destId="{BFFF9B6B-16A4-43FC-8419-B18272F2E711}" srcOrd="3" destOrd="0" presId="urn:microsoft.com/office/officeart/2005/8/layout/list1"/>
    <dgm:cxn modelId="{5724FF53-9CD7-4ADB-B595-79FC9236735F}" type="presParOf" srcId="{57131AEA-7DAA-4E23-8F95-B68293F08FA1}" destId="{CBB9F07F-FB38-4191-BBC0-30CE92C47BF8}" srcOrd="4" destOrd="0" presId="urn:microsoft.com/office/officeart/2005/8/layout/list1"/>
    <dgm:cxn modelId="{28B2C84D-E014-4B7C-A076-50F2E26AB7E8}" type="presParOf" srcId="{CBB9F07F-FB38-4191-BBC0-30CE92C47BF8}" destId="{9B67EEE3-BB37-4482-926E-BC6FDF4A9E6D}" srcOrd="0" destOrd="0" presId="urn:microsoft.com/office/officeart/2005/8/layout/list1"/>
    <dgm:cxn modelId="{C8450E3A-039E-4D3A-96C8-1DDEC41C507F}" type="presParOf" srcId="{CBB9F07F-FB38-4191-BBC0-30CE92C47BF8}" destId="{75FDBF0B-AEF4-42D0-B632-E52EA5D5A421}" srcOrd="1" destOrd="0" presId="urn:microsoft.com/office/officeart/2005/8/layout/list1"/>
    <dgm:cxn modelId="{269A80C4-C88C-4684-B43B-609234A9CD77}" type="presParOf" srcId="{57131AEA-7DAA-4E23-8F95-B68293F08FA1}" destId="{249EC9FF-416B-49FA-8446-53CDE080B054}" srcOrd="5" destOrd="0" presId="urn:microsoft.com/office/officeart/2005/8/layout/list1"/>
    <dgm:cxn modelId="{9B580868-AE8E-4B33-8C04-756A4BA4AFB2}" type="presParOf" srcId="{57131AEA-7DAA-4E23-8F95-B68293F08FA1}" destId="{DDC1708E-78AF-4856-BAEE-D6DDE1D90605}" srcOrd="6" destOrd="0" presId="urn:microsoft.com/office/officeart/2005/8/layout/list1"/>
    <dgm:cxn modelId="{060CBD48-21F0-4B83-9A35-372BB17FA3A8}" type="presParOf" srcId="{57131AEA-7DAA-4E23-8F95-B68293F08FA1}" destId="{4AFB2264-66D9-4723-9ADD-C63AABE06853}" srcOrd="7" destOrd="0" presId="urn:microsoft.com/office/officeart/2005/8/layout/list1"/>
    <dgm:cxn modelId="{E1283A17-E879-4CFC-9842-77138BB8F08C}" type="presParOf" srcId="{57131AEA-7DAA-4E23-8F95-B68293F08FA1}" destId="{EAE570D7-65DF-405B-8776-7493954C9967}" srcOrd="8" destOrd="0" presId="urn:microsoft.com/office/officeart/2005/8/layout/list1"/>
    <dgm:cxn modelId="{0AD6049B-B6C5-43E5-AD54-65AF2B7E8504}" type="presParOf" srcId="{EAE570D7-65DF-405B-8776-7493954C9967}" destId="{16D56940-7693-4780-A065-C20B274F63FB}" srcOrd="0" destOrd="0" presId="urn:microsoft.com/office/officeart/2005/8/layout/list1"/>
    <dgm:cxn modelId="{D773984E-0D27-4553-9F7B-978D558FA0A0}" type="presParOf" srcId="{EAE570D7-65DF-405B-8776-7493954C9967}" destId="{6BB7F527-123A-4581-B410-B7AD3CF82BA8}" srcOrd="1" destOrd="0" presId="urn:microsoft.com/office/officeart/2005/8/layout/list1"/>
    <dgm:cxn modelId="{03B998E3-EE1C-4B0B-B722-1E9780B84B51}" type="presParOf" srcId="{57131AEA-7DAA-4E23-8F95-B68293F08FA1}" destId="{5C35138A-3CEC-40C8-A0A7-E921BA51D636}" srcOrd="9" destOrd="0" presId="urn:microsoft.com/office/officeart/2005/8/layout/list1"/>
    <dgm:cxn modelId="{2A186C3F-A2FE-4FAA-BCA3-E8DE69520A33}" type="presParOf" srcId="{57131AEA-7DAA-4E23-8F95-B68293F08FA1}" destId="{089050F7-656C-45E2-8AA3-3373163CA1E2}" srcOrd="10" destOrd="0" presId="urn:microsoft.com/office/officeart/2005/8/layout/list1"/>
    <dgm:cxn modelId="{942B0361-C44B-4072-A316-1D0F66945094}" type="presParOf" srcId="{57131AEA-7DAA-4E23-8F95-B68293F08FA1}" destId="{7E37C14F-DA8A-4DAD-8407-359DC6480E42}" srcOrd="11" destOrd="0" presId="urn:microsoft.com/office/officeart/2005/8/layout/list1"/>
    <dgm:cxn modelId="{4E23CF2D-8584-4F37-A5F2-FB87A13498C4}" type="presParOf" srcId="{57131AEA-7DAA-4E23-8F95-B68293F08FA1}" destId="{9252F807-E340-40D5-B3CA-A6E538010394}" srcOrd="12" destOrd="0" presId="urn:microsoft.com/office/officeart/2005/8/layout/list1"/>
    <dgm:cxn modelId="{FC28EE93-B3F3-4B12-B7D5-121A668F75B0}" type="presParOf" srcId="{9252F807-E340-40D5-B3CA-A6E538010394}" destId="{E335804E-DA98-4C0E-B6FF-418967BAEC99}" srcOrd="0" destOrd="0" presId="urn:microsoft.com/office/officeart/2005/8/layout/list1"/>
    <dgm:cxn modelId="{6A20AA23-3B17-4871-ADBE-8AA05E220192}" type="presParOf" srcId="{9252F807-E340-40D5-B3CA-A6E538010394}" destId="{1C0E9311-5A95-4168-B7E6-47E8056207BE}" srcOrd="1" destOrd="0" presId="urn:microsoft.com/office/officeart/2005/8/layout/list1"/>
    <dgm:cxn modelId="{09160526-BECC-4DCA-A889-17E33A3222A2}" type="presParOf" srcId="{57131AEA-7DAA-4E23-8F95-B68293F08FA1}" destId="{C95EAA6F-8A3F-4EAE-91AA-3093F2E2BD8A}" srcOrd="13" destOrd="0" presId="urn:microsoft.com/office/officeart/2005/8/layout/list1"/>
    <dgm:cxn modelId="{4C2F9A50-BF63-4C22-916B-31E7C72260F8}" type="presParOf" srcId="{57131AEA-7DAA-4E23-8F95-B68293F08FA1}" destId="{816DE9CF-EA49-4F1E-A812-0BE29E12CA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F4879-2A08-4C63-9C4D-FF41D5725D8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E62972-DBD9-411A-91C7-1519368595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 některé OZP, především vozíčkáře a zčásti osoby nevidomé, je třeba upravit životní prostředí tak, aby bylo </a:t>
          </a:r>
          <a:r>
            <a:rPr lang="cs-CZ" b="1"/>
            <a:t>přístupné </a:t>
          </a:r>
          <a:r>
            <a:rPr lang="cs-CZ"/>
            <a:t>čili </a:t>
          </a:r>
          <a:r>
            <a:rPr lang="cs-CZ" b="1"/>
            <a:t>bezbariérové. </a:t>
          </a:r>
          <a:r>
            <a:rPr lang="cs-CZ"/>
            <a:t>Vychází se přitom z </a:t>
          </a:r>
          <a:r>
            <a:rPr lang="cs-CZ" b="1"/>
            <a:t>rozměrů vozíku </a:t>
          </a:r>
          <a:r>
            <a:rPr lang="cs-CZ"/>
            <a:t>a </a:t>
          </a:r>
          <a:r>
            <a:rPr lang="cs-CZ" b="1"/>
            <a:t>dosahových vzdáleností </a:t>
          </a:r>
          <a:r>
            <a:rPr lang="cs-CZ"/>
            <a:t>vozíčkáře. Např. při šířce vozíku 650 - 700 mm je optimální šířka dveří 900 mm. </a:t>
          </a:r>
          <a:endParaRPr lang="en-US"/>
        </a:p>
      </dgm:t>
    </dgm:pt>
    <dgm:pt modelId="{8731EB68-6703-41D4-9032-F9B006B10959}" type="parTrans" cxnId="{F1D45C77-70ED-43B3-B017-2E55D297E1A1}">
      <dgm:prSet/>
      <dgm:spPr/>
      <dgm:t>
        <a:bodyPr/>
        <a:lstStyle/>
        <a:p>
          <a:endParaRPr lang="en-US"/>
        </a:p>
      </dgm:t>
    </dgm:pt>
    <dgm:pt modelId="{C73B3A4E-7E6C-4357-BB94-0479A62DBB21}" type="sibTrans" cxnId="{F1D45C77-70ED-43B3-B017-2E55D297E1A1}">
      <dgm:prSet phldrT="1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B1D74B-1F68-497E-ACC1-5E37E657F0F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Bezbariérový byt</a:t>
          </a:r>
          <a:r>
            <a:rPr lang="cs-CZ"/>
            <a:t> má pro vozíčkáře dostupné všechny části, především koupelnu obvykle spojenou se záchodem. Stůl a kuchyňská linka umožní zajet s vozíkem pod desku. Úložné prostory by měly být dostupné. </a:t>
          </a:r>
          <a:endParaRPr lang="en-US"/>
        </a:p>
      </dgm:t>
    </dgm:pt>
    <dgm:pt modelId="{5BE0B005-ABC6-4CCA-886E-F811FB15F9C3}" type="parTrans" cxnId="{04EDB2D1-3AE2-4CA4-A1C7-7E64F4FCC8B6}">
      <dgm:prSet/>
      <dgm:spPr/>
      <dgm:t>
        <a:bodyPr/>
        <a:lstStyle/>
        <a:p>
          <a:endParaRPr lang="en-US"/>
        </a:p>
      </dgm:t>
    </dgm:pt>
    <dgm:pt modelId="{FC1A918F-51D2-497E-88DF-841FA8AA549E}" type="sibTrans" cxnId="{04EDB2D1-3AE2-4CA4-A1C7-7E64F4FCC8B6}">
      <dgm:prSet phldrT="2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C8D807-4082-44B7-91C1-DFED725D050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Bezbariérový dům</a:t>
          </a:r>
          <a:r>
            <a:rPr lang="cs-CZ"/>
            <a:t> má mít přístupný výtah, chodby a garáž nebo vyhrazené parkování. Bezbariérovost má být zajištěna i u veřejných budov a v zevních prostorách města. </a:t>
          </a:r>
          <a:endParaRPr lang="en-US"/>
        </a:p>
      </dgm:t>
    </dgm:pt>
    <dgm:pt modelId="{4389CC6D-1D12-4424-A01A-09EACAA79207}" type="parTrans" cxnId="{1A9C5C63-E12A-459A-AD65-6086CC40742B}">
      <dgm:prSet/>
      <dgm:spPr/>
      <dgm:t>
        <a:bodyPr/>
        <a:lstStyle/>
        <a:p>
          <a:endParaRPr lang="en-US"/>
        </a:p>
      </dgm:t>
    </dgm:pt>
    <dgm:pt modelId="{8005321B-A731-416D-9A9B-DD2F9878DF93}" type="sibTrans" cxnId="{1A9C5C63-E12A-459A-AD65-6086CC40742B}">
      <dgm:prSet phldrT="3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FB8809-84C5-44CD-A46D-32350A92215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 dopravních prostředků je převážně bezbariérová </a:t>
          </a:r>
          <a:r>
            <a:rPr lang="cs-CZ" b="1"/>
            <a:t>letecká doprava, </a:t>
          </a:r>
          <a:r>
            <a:rPr lang="cs-CZ"/>
            <a:t>postupně se zlepšuje dostupnost </a:t>
          </a:r>
          <a:r>
            <a:rPr lang="cs-CZ" b="1"/>
            <a:t>místní dopravy </a:t>
          </a:r>
          <a:r>
            <a:rPr lang="cs-CZ"/>
            <a:t>a </a:t>
          </a:r>
          <a:r>
            <a:rPr lang="cs-CZ" b="1"/>
            <a:t>železnice.</a:t>
          </a:r>
          <a:r>
            <a:rPr lang="cs-CZ"/>
            <a:t> </a:t>
          </a:r>
          <a:endParaRPr lang="en-US"/>
        </a:p>
      </dgm:t>
    </dgm:pt>
    <dgm:pt modelId="{54B9D580-8627-4AE7-8EC9-7EDDB6134451}" type="parTrans" cxnId="{07F33F46-1FC9-4508-B670-FA94A48708B1}">
      <dgm:prSet/>
      <dgm:spPr/>
      <dgm:t>
        <a:bodyPr/>
        <a:lstStyle/>
        <a:p>
          <a:endParaRPr lang="en-US"/>
        </a:p>
      </dgm:t>
    </dgm:pt>
    <dgm:pt modelId="{9C6B54AF-4C4E-43A5-9B5F-64A44BEFAB8B}" type="sibTrans" cxnId="{07F33F46-1FC9-4508-B670-FA94A48708B1}">
      <dgm:prSet phldrT="4" phldr="0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DB2A4A-DC91-4CE6-B2E8-A043C1A92B3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Doplňkem úpravy prostředí jsou sociální služby, především </a:t>
          </a:r>
          <a:r>
            <a:rPr lang="cs-CZ" b="1"/>
            <a:t>sebeurčující osobní asistence</a:t>
          </a:r>
          <a:r>
            <a:rPr lang="cs-CZ"/>
            <a:t>, která umožní velmi těžce tělesně postiženým osobám získat autonomii, tedy rozhodovat o vlastním životě. </a:t>
          </a:r>
          <a:endParaRPr lang="en-US"/>
        </a:p>
      </dgm:t>
    </dgm:pt>
    <dgm:pt modelId="{E66807BD-3DB1-4AC0-AB6C-486FFEC8B5FB}" type="parTrans" cxnId="{48EF283C-7E00-4DE0-BC99-CBF1FEBFAE64}">
      <dgm:prSet/>
      <dgm:spPr/>
      <dgm:t>
        <a:bodyPr/>
        <a:lstStyle/>
        <a:p>
          <a:endParaRPr lang="en-US"/>
        </a:p>
      </dgm:t>
    </dgm:pt>
    <dgm:pt modelId="{91C2DC86-545A-4F50-B41C-5C7FBD9D4428}" type="sibTrans" cxnId="{48EF283C-7E00-4DE0-BC99-CBF1FEBFAE64}">
      <dgm:prSet phldrT="5" phldr="0"/>
      <dgm:spPr/>
      <dgm:t>
        <a:bodyPr/>
        <a:lstStyle/>
        <a:p>
          <a:endParaRPr lang="en-US"/>
        </a:p>
      </dgm:t>
    </dgm:pt>
    <dgm:pt modelId="{54F6CA75-CA56-4759-8C3C-5AEA4AD01BBA}" type="pres">
      <dgm:prSet presAssocID="{E94F4879-2A08-4C63-9C4D-FF41D5725D82}" presName="root" presStyleCnt="0">
        <dgm:presLayoutVars>
          <dgm:dir/>
          <dgm:resizeHandles val="exact"/>
        </dgm:presLayoutVars>
      </dgm:prSet>
      <dgm:spPr/>
    </dgm:pt>
    <dgm:pt modelId="{10542F5F-6EA3-4237-A768-4FDCD33C350B}" type="pres">
      <dgm:prSet presAssocID="{E94F4879-2A08-4C63-9C4D-FF41D5725D82}" presName="container" presStyleCnt="0">
        <dgm:presLayoutVars>
          <dgm:dir/>
          <dgm:resizeHandles val="exact"/>
        </dgm:presLayoutVars>
      </dgm:prSet>
      <dgm:spPr/>
    </dgm:pt>
    <dgm:pt modelId="{D293E007-BDE2-421E-A44D-77608E4738F2}" type="pres">
      <dgm:prSet presAssocID="{59E62972-DBD9-411A-91C7-151936859592}" presName="compNode" presStyleCnt="0"/>
      <dgm:spPr/>
    </dgm:pt>
    <dgm:pt modelId="{F9D471A6-93FB-4513-8B32-ECC324511EF4}" type="pres">
      <dgm:prSet presAssocID="{59E62972-DBD9-411A-91C7-151936859592}" presName="iconBgRect" presStyleLbl="bgShp" presStyleIdx="0" presStyleCnt="5"/>
      <dgm:spPr/>
    </dgm:pt>
    <dgm:pt modelId="{66AF2BE6-7057-44AE-BA04-A9B906CE32F8}" type="pres">
      <dgm:prSet presAssocID="{59E62972-DBD9-411A-91C7-1519368595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8B4BF69-1B45-4FC3-9433-8C33DE8D3C67}" type="pres">
      <dgm:prSet presAssocID="{59E62972-DBD9-411A-91C7-151936859592}" presName="spaceRect" presStyleCnt="0"/>
      <dgm:spPr/>
    </dgm:pt>
    <dgm:pt modelId="{C97E7E17-2181-4DFA-913A-5FB04F7CF569}" type="pres">
      <dgm:prSet presAssocID="{59E62972-DBD9-411A-91C7-151936859592}" presName="textRect" presStyleLbl="revTx" presStyleIdx="0" presStyleCnt="5">
        <dgm:presLayoutVars>
          <dgm:chMax val="1"/>
          <dgm:chPref val="1"/>
        </dgm:presLayoutVars>
      </dgm:prSet>
      <dgm:spPr/>
    </dgm:pt>
    <dgm:pt modelId="{43152F14-E45C-43AD-816F-7600F8872128}" type="pres">
      <dgm:prSet presAssocID="{C73B3A4E-7E6C-4357-BB94-0479A62DBB21}" presName="sibTrans" presStyleLbl="sibTrans2D1" presStyleIdx="0" presStyleCnt="0"/>
      <dgm:spPr/>
    </dgm:pt>
    <dgm:pt modelId="{15032DD0-76E8-4EF1-8D0C-98BFA5836E75}" type="pres">
      <dgm:prSet presAssocID="{3FB1D74B-1F68-497E-ACC1-5E37E657F0F4}" presName="compNode" presStyleCnt="0"/>
      <dgm:spPr/>
    </dgm:pt>
    <dgm:pt modelId="{957DFB07-F222-4E7C-8959-AF442357E204}" type="pres">
      <dgm:prSet presAssocID="{3FB1D74B-1F68-497E-ACC1-5E37E657F0F4}" presName="iconBgRect" presStyleLbl="bgShp" presStyleIdx="1" presStyleCnt="5"/>
      <dgm:spPr/>
    </dgm:pt>
    <dgm:pt modelId="{8D40BE7E-288A-4000-A0B6-066DD5434620}" type="pres">
      <dgm:prSet presAssocID="{3FB1D74B-1F68-497E-ACC1-5E37E657F0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Číšník"/>
        </a:ext>
      </dgm:extLst>
    </dgm:pt>
    <dgm:pt modelId="{ED40779A-B380-4249-8885-FFCBDE78CA28}" type="pres">
      <dgm:prSet presAssocID="{3FB1D74B-1F68-497E-ACC1-5E37E657F0F4}" presName="spaceRect" presStyleCnt="0"/>
      <dgm:spPr/>
    </dgm:pt>
    <dgm:pt modelId="{DE1FAB50-2A6A-48C5-852B-DE2FB9B12318}" type="pres">
      <dgm:prSet presAssocID="{3FB1D74B-1F68-497E-ACC1-5E37E657F0F4}" presName="textRect" presStyleLbl="revTx" presStyleIdx="1" presStyleCnt="5">
        <dgm:presLayoutVars>
          <dgm:chMax val="1"/>
          <dgm:chPref val="1"/>
        </dgm:presLayoutVars>
      </dgm:prSet>
      <dgm:spPr/>
    </dgm:pt>
    <dgm:pt modelId="{E8C430BB-BE7B-494A-8218-A768B9B5061D}" type="pres">
      <dgm:prSet presAssocID="{FC1A918F-51D2-497E-88DF-841FA8AA549E}" presName="sibTrans" presStyleLbl="sibTrans2D1" presStyleIdx="0" presStyleCnt="0"/>
      <dgm:spPr/>
    </dgm:pt>
    <dgm:pt modelId="{455640EC-9446-498D-BE5C-6243C2F057A6}" type="pres">
      <dgm:prSet presAssocID="{14C8D807-4082-44B7-91C1-DFED725D0502}" presName="compNode" presStyleCnt="0"/>
      <dgm:spPr/>
    </dgm:pt>
    <dgm:pt modelId="{880FD849-B75E-496F-9E1E-F2F031E63EF8}" type="pres">
      <dgm:prSet presAssocID="{14C8D807-4082-44B7-91C1-DFED725D0502}" presName="iconBgRect" presStyleLbl="bgShp" presStyleIdx="2" presStyleCnt="5"/>
      <dgm:spPr/>
    </dgm:pt>
    <dgm:pt modelId="{BB6C4EC1-8E3E-43A9-AD66-3E837DA15C2D}" type="pres">
      <dgm:prSet presAssocID="{14C8D807-4082-44B7-91C1-DFED725D050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700A8E69-A79B-461A-87E2-35390CCB4D5F}" type="pres">
      <dgm:prSet presAssocID="{14C8D807-4082-44B7-91C1-DFED725D0502}" presName="spaceRect" presStyleCnt="0"/>
      <dgm:spPr/>
    </dgm:pt>
    <dgm:pt modelId="{F0DB7BAF-9C16-4D0E-996D-DF805FA3EAD7}" type="pres">
      <dgm:prSet presAssocID="{14C8D807-4082-44B7-91C1-DFED725D0502}" presName="textRect" presStyleLbl="revTx" presStyleIdx="2" presStyleCnt="5">
        <dgm:presLayoutVars>
          <dgm:chMax val="1"/>
          <dgm:chPref val="1"/>
        </dgm:presLayoutVars>
      </dgm:prSet>
      <dgm:spPr/>
    </dgm:pt>
    <dgm:pt modelId="{F38D1C07-478A-4FAE-A01D-A2D6EB7F68B7}" type="pres">
      <dgm:prSet presAssocID="{8005321B-A731-416D-9A9B-DD2F9878DF93}" presName="sibTrans" presStyleLbl="sibTrans2D1" presStyleIdx="0" presStyleCnt="0"/>
      <dgm:spPr/>
    </dgm:pt>
    <dgm:pt modelId="{07751E31-F837-47EE-8595-7821C076528A}" type="pres">
      <dgm:prSet presAssocID="{7CFB8809-84C5-44CD-A46D-32350A92215F}" presName="compNode" presStyleCnt="0"/>
      <dgm:spPr/>
    </dgm:pt>
    <dgm:pt modelId="{E98A9317-686B-49FC-AA9B-232F0B9356FA}" type="pres">
      <dgm:prSet presAssocID="{7CFB8809-84C5-44CD-A46D-32350A92215F}" presName="iconBgRect" presStyleLbl="bgShp" presStyleIdx="3" presStyleCnt="5"/>
      <dgm:spPr/>
    </dgm:pt>
    <dgm:pt modelId="{FFCFD04C-3C30-4DF1-91EC-C74F59DFD294}" type="pres">
      <dgm:prSet presAssocID="{7CFB8809-84C5-44CD-A46D-32350A92215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ak"/>
        </a:ext>
      </dgm:extLst>
    </dgm:pt>
    <dgm:pt modelId="{9A9F6C03-48E1-46CA-BC87-40DCF1A55A10}" type="pres">
      <dgm:prSet presAssocID="{7CFB8809-84C5-44CD-A46D-32350A92215F}" presName="spaceRect" presStyleCnt="0"/>
      <dgm:spPr/>
    </dgm:pt>
    <dgm:pt modelId="{189463D3-3273-41D7-B283-7ABC6E3338E0}" type="pres">
      <dgm:prSet presAssocID="{7CFB8809-84C5-44CD-A46D-32350A92215F}" presName="textRect" presStyleLbl="revTx" presStyleIdx="3" presStyleCnt="5">
        <dgm:presLayoutVars>
          <dgm:chMax val="1"/>
          <dgm:chPref val="1"/>
        </dgm:presLayoutVars>
      </dgm:prSet>
      <dgm:spPr/>
    </dgm:pt>
    <dgm:pt modelId="{A37DA207-E8E2-45BB-B1EE-DB507DB10CAC}" type="pres">
      <dgm:prSet presAssocID="{9C6B54AF-4C4E-43A5-9B5F-64A44BEFAB8B}" presName="sibTrans" presStyleLbl="sibTrans2D1" presStyleIdx="0" presStyleCnt="0"/>
      <dgm:spPr/>
    </dgm:pt>
    <dgm:pt modelId="{43AA7ED6-F826-46EA-951E-A7E11EC078E5}" type="pres">
      <dgm:prSet presAssocID="{EFDB2A4A-DC91-4CE6-B2E8-A043C1A92B39}" presName="compNode" presStyleCnt="0"/>
      <dgm:spPr/>
    </dgm:pt>
    <dgm:pt modelId="{5910B102-3307-41FC-B042-7110CFF354D6}" type="pres">
      <dgm:prSet presAssocID="{EFDB2A4A-DC91-4CE6-B2E8-A043C1A92B39}" presName="iconBgRect" presStyleLbl="bgShp" presStyleIdx="4" presStyleCnt="5"/>
      <dgm:spPr/>
    </dgm:pt>
    <dgm:pt modelId="{B357BC03-FCDD-467B-A54B-8489FFDE4F81}" type="pres">
      <dgm:prSet presAssocID="{EFDB2A4A-DC91-4CE6-B2E8-A043C1A92B3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321FB10E-170F-4839-A12C-63991D02C846}" type="pres">
      <dgm:prSet presAssocID="{EFDB2A4A-DC91-4CE6-B2E8-A043C1A92B39}" presName="spaceRect" presStyleCnt="0"/>
      <dgm:spPr/>
    </dgm:pt>
    <dgm:pt modelId="{3DA1A84C-5299-44E5-AFFC-4A521067981D}" type="pres">
      <dgm:prSet presAssocID="{EFDB2A4A-DC91-4CE6-B2E8-A043C1A92B3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4BC070F-C232-4603-A143-FAEAAF69D1BE}" type="presOf" srcId="{EFDB2A4A-DC91-4CE6-B2E8-A043C1A92B39}" destId="{3DA1A84C-5299-44E5-AFFC-4A521067981D}" srcOrd="0" destOrd="0" presId="urn:microsoft.com/office/officeart/2018/2/layout/IconCircleList"/>
    <dgm:cxn modelId="{8590431B-7B27-4174-9922-F6EDB5417E8C}" type="presOf" srcId="{3FB1D74B-1F68-497E-ACC1-5E37E657F0F4}" destId="{DE1FAB50-2A6A-48C5-852B-DE2FB9B12318}" srcOrd="0" destOrd="0" presId="urn:microsoft.com/office/officeart/2018/2/layout/IconCircleList"/>
    <dgm:cxn modelId="{F49C122F-9FEE-4D47-BFB8-8EB614748B2D}" type="presOf" srcId="{8005321B-A731-416D-9A9B-DD2F9878DF93}" destId="{F38D1C07-478A-4FAE-A01D-A2D6EB7F68B7}" srcOrd="0" destOrd="0" presId="urn:microsoft.com/office/officeart/2018/2/layout/IconCircleList"/>
    <dgm:cxn modelId="{2C955138-91C3-4064-922F-13F99BA5D702}" type="presOf" srcId="{59E62972-DBD9-411A-91C7-151936859592}" destId="{C97E7E17-2181-4DFA-913A-5FB04F7CF569}" srcOrd="0" destOrd="0" presId="urn:microsoft.com/office/officeart/2018/2/layout/IconCircleList"/>
    <dgm:cxn modelId="{48EF283C-7E00-4DE0-BC99-CBF1FEBFAE64}" srcId="{E94F4879-2A08-4C63-9C4D-FF41D5725D82}" destId="{EFDB2A4A-DC91-4CE6-B2E8-A043C1A92B39}" srcOrd="4" destOrd="0" parTransId="{E66807BD-3DB1-4AC0-AB6C-486FFEC8B5FB}" sibTransId="{91C2DC86-545A-4F50-B41C-5C7FBD9D4428}"/>
    <dgm:cxn modelId="{1A9C5C63-E12A-459A-AD65-6086CC40742B}" srcId="{E94F4879-2A08-4C63-9C4D-FF41D5725D82}" destId="{14C8D807-4082-44B7-91C1-DFED725D0502}" srcOrd="2" destOrd="0" parTransId="{4389CC6D-1D12-4424-A01A-09EACAA79207}" sibTransId="{8005321B-A731-416D-9A9B-DD2F9878DF93}"/>
    <dgm:cxn modelId="{07F33F46-1FC9-4508-B670-FA94A48708B1}" srcId="{E94F4879-2A08-4C63-9C4D-FF41D5725D82}" destId="{7CFB8809-84C5-44CD-A46D-32350A92215F}" srcOrd="3" destOrd="0" parTransId="{54B9D580-8627-4AE7-8EC9-7EDDB6134451}" sibTransId="{9C6B54AF-4C4E-43A5-9B5F-64A44BEFAB8B}"/>
    <dgm:cxn modelId="{F1D45C77-70ED-43B3-B017-2E55D297E1A1}" srcId="{E94F4879-2A08-4C63-9C4D-FF41D5725D82}" destId="{59E62972-DBD9-411A-91C7-151936859592}" srcOrd="0" destOrd="0" parTransId="{8731EB68-6703-41D4-9032-F9B006B10959}" sibTransId="{C73B3A4E-7E6C-4357-BB94-0479A62DBB21}"/>
    <dgm:cxn modelId="{1055047A-A40C-4F5E-A7B2-A625B71726C8}" type="presOf" srcId="{C73B3A4E-7E6C-4357-BB94-0479A62DBB21}" destId="{43152F14-E45C-43AD-816F-7600F8872128}" srcOrd="0" destOrd="0" presId="urn:microsoft.com/office/officeart/2018/2/layout/IconCircleList"/>
    <dgm:cxn modelId="{87DC52C6-6407-4ACA-868F-7FC5BF68BA81}" type="presOf" srcId="{FC1A918F-51D2-497E-88DF-841FA8AA549E}" destId="{E8C430BB-BE7B-494A-8218-A768B9B5061D}" srcOrd="0" destOrd="0" presId="urn:microsoft.com/office/officeart/2018/2/layout/IconCircleList"/>
    <dgm:cxn modelId="{056D8CCD-66E7-44A2-B26D-37F198CB5697}" type="presOf" srcId="{E94F4879-2A08-4C63-9C4D-FF41D5725D82}" destId="{54F6CA75-CA56-4759-8C3C-5AEA4AD01BBA}" srcOrd="0" destOrd="0" presId="urn:microsoft.com/office/officeart/2018/2/layout/IconCircleList"/>
    <dgm:cxn modelId="{04EDB2D1-3AE2-4CA4-A1C7-7E64F4FCC8B6}" srcId="{E94F4879-2A08-4C63-9C4D-FF41D5725D82}" destId="{3FB1D74B-1F68-497E-ACC1-5E37E657F0F4}" srcOrd="1" destOrd="0" parTransId="{5BE0B005-ABC6-4CCA-886E-F811FB15F9C3}" sibTransId="{FC1A918F-51D2-497E-88DF-841FA8AA549E}"/>
    <dgm:cxn modelId="{1C6BCAD9-F2B9-4440-9EEB-9D731D8AB665}" type="presOf" srcId="{9C6B54AF-4C4E-43A5-9B5F-64A44BEFAB8B}" destId="{A37DA207-E8E2-45BB-B1EE-DB507DB10CAC}" srcOrd="0" destOrd="0" presId="urn:microsoft.com/office/officeart/2018/2/layout/IconCircleList"/>
    <dgm:cxn modelId="{5E92A8E0-4F76-4A76-BD13-944D436C26C9}" type="presOf" srcId="{7CFB8809-84C5-44CD-A46D-32350A92215F}" destId="{189463D3-3273-41D7-B283-7ABC6E3338E0}" srcOrd="0" destOrd="0" presId="urn:microsoft.com/office/officeart/2018/2/layout/IconCircleList"/>
    <dgm:cxn modelId="{618FACFA-35F8-45EA-8B7F-97C4BEFAD804}" type="presOf" srcId="{14C8D807-4082-44B7-91C1-DFED725D0502}" destId="{F0DB7BAF-9C16-4D0E-996D-DF805FA3EAD7}" srcOrd="0" destOrd="0" presId="urn:microsoft.com/office/officeart/2018/2/layout/IconCircleList"/>
    <dgm:cxn modelId="{2EC58758-3066-4F02-8429-91D0E0F957EC}" type="presParOf" srcId="{54F6CA75-CA56-4759-8C3C-5AEA4AD01BBA}" destId="{10542F5F-6EA3-4237-A768-4FDCD33C350B}" srcOrd="0" destOrd="0" presId="urn:microsoft.com/office/officeart/2018/2/layout/IconCircleList"/>
    <dgm:cxn modelId="{C635D191-61A5-4E1E-BD28-0E22E6CB6F9D}" type="presParOf" srcId="{10542F5F-6EA3-4237-A768-4FDCD33C350B}" destId="{D293E007-BDE2-421E-A44D-77608E4738F2}" srcOrd="0" destOrd="0" presId="urn:microsoft.com/office/officeart/2018/2/layout/IconCircleList"/>
    <dgm:cxn modelId="{24720A66-DE60-4471-8F7F-F7170CAA4E60}" type="presParOf" srcId="{D293E007-BDE2-421E-A44D-77608E4738F2}" destId="{F9D471A6-93FB-4513-8B32-ECC324511EF4}" srcOrd="0" destOrd="0" presId="urn:microsoft.com/office/officeart/2018/2/layout/IconCircleList"/>
    <dgm:cxn modelId="{203AACE7-7078-482A-92BD-109DF667A163}" type="presParOf" srcId="{D293E007-BDE2-421E-A44D-77608E4738F2}" destId="{66AF2BE6-7057-44AE-BA04-A9B906CE32F8}" srcOrd="1" destOrd="0" presId="urn:microsoft.com/office/officeart/2018/2/layout/IconCircleList"/>
    <dgm:cxn modelId="{61A977AF-F92F-43F9-8E31-1CB8376D7E6E}" type="presParOf" srcId="{D293E007-BDE2-421E-A44D-77608E4738F2}" destId="{E8B4BF69-1B45-4FC3-9433-8C33DE8D3C67}" srcOrd="2" destOrd="0" presId="urn:microsoft.com/office/officeart/2018/2/layout/IconCircleList"/>
    <dgm:cxn modelId="{428A711C-DC39-4DFA-AD7B-5595973345DB}" type="presParOf" srcId="{D293E007-BDE2-421E-A44D-77608E4738F2}" destId="{C97E7E17-2181-4DFA-913A-5FB04F7CF569}" srcOrd="3" destOrd="0" presId="urn:microsoft.com/office/officeart/2018/2/layout/IconCircleList"/>
    <dgm:cxn modelId="{813FC165-70DD-4C10-BA78-24804A3BC829}" type="presParOf" srcId="{10542F5F-6EA3-4237-A768-4FDCD33C350B}" destId="{43152F14-E45C-43AD-816F-7600F8872128}" srcOrd="1" destOrd="0" presId="urn:microsoft.com/office/officeart/2018/2/layout/IconCircleList"/>
    <dgm:cxn modelId="{24592D41-689A-4CB8-86DE-14AB60FCBCB4}" type="presParOf" srcId="{10542F5F-6EA3-4237-A768-4FDCD33C350B}" destId="{15032DD0-76E8-4EF1-8D0C-98BFA5836E75}" srcOrd="2" destOrd="0" presId="urn:microsoft.com/office/officeart/2018/2/layout/IconCircleList"/>
    <dgm:cxn modelId="{6BBB1D6C-51B8-4069-A460-EA11FB10539A}" type="presParOf" srcId="{15032DD0-76E8-4EF1-8D0C-98BFA5836E75}" destId="{957DFB07-F222-4E7C-8959-AF442357E204}" srcOrd="0" destOrd="0" presId="urn:microsoft.com/office/officeart/2018/2/layout/IconCircleList"/>
    <dgm:cxn modelId="{4BFE837F-5BCD-4745-8E95-902A2E9EB37F}" type="presParOf" srcId="{15032DD0-76E8-4EF1-8D0C-98BFA5836E75}" destId="{8D40BE7E-288A-4000-A0B6-066DD5434620}" srcOrd="1" destOrd="0" presId="urn:microsoft.com/office/officeart/2018/2/layout/IconCircleList"/>
    <dgm:cxn modelId="{6185C105-6C11-4E8C-ADB6-BB941254E77F}" type="presParOf" srcId="{15032DD0-76E8-4EF1-8D0C-98BFA5836E75}" destId="{ED40779A-B380-4249-8885-FFCBDE78CA28}" srcOrd="2" destOrd="0" presId="urn:microsoft.com/office/officeart/2018/2/layout/IconCircleList"/>
    <dgm:cxn modelId="{C50C1123-37F8-4F4E-BDBC-90398A22BB6D}" type="presParOf" srcId="{15032DD0-76E8-4EF1-8D0C-98BFA5836E75}" destId="{DE1FAB50-2A6A-48C5-852B-DE2FB9B12318}" srcOrd="3" destOrd="0" presId="urn:microsoft.com/office/officeart/2018/2/layout/IconCircleList"/>
    <dgm:cxn modelId="{76FB66D7-646C-4CE6-9146-535F645E6BFF}" type="presParOf" srcId="{10542F5F-6EA3-4237-A768-4FDCD33C350B}" destId="{E8C430BB-BE7B-494A-8218-A768B9B5061D}" srcOrd="3" destOrd="0" presId="urn:microsoft.com/office/officeart/2018/2/layout/IconCircleList"/>
    <dgm:cxn modelId="{6D79BD8C-5154-40C1-BF4F-7344B4814CB2}" type="presParOf" srcId="{10542F5F-6EA3-4237-A768-4FDCD33C350B}" destId="{455640EC-9446-498D-BE5C-6243C2F057A6}" srcOrd="4" destOrd="0" presId="urn:microsoft.com/office/officeart/2018/2/layout/IconCircleList"/>
    <dgm:cxn modelId="{ECB3AD3F-37F8-43F8-B600-DF922EF683F7}" type="presParOf" srcId="{455640EC-9446-498D-BE5C-6243C2F057A6}" destId="{880FD849-B75E-496F-9E1E-F2F031E63EF8}" srcOrd="0" destOrd="0" presId="urn:microsoft.com/office/officeart/2018/2/layout/IconCircleList"/>
    <dgm:cxn modelId="{C699949A-72B5-47C1-9D42-C21EBCD788A3}" type="presParOf" srcId="{455640EC-9446-498D-BE5C-6243C2F057A6}" destId="{BB6C4EC1-8E3E-43A9-AD66-3E837DA15C2D}" srcOrd="1" destOrd="0" presId="urn:microsoft.com/office/officeart/2018/2/layout/IconCircleList"/>
    <dgm:cxn modelId="{0529DF1A-1CB5-46DF-894B-FB02CB12C893}" type="presParOf" srcId="{455640EC-9446-498D-BE5C-6243C2F057A6}" destId="{700A8E69-A79B-461A-87E2-35390CCB4D5F}" srcOrd="2" destOrd="0" presId="urn:microsoft.com/office/officeart/2018/2/layout/IconCircleList"/>
    <dgm:cxn modelId="{6F0D7680-872E-44C8-A859-5697F81440F7}" type="presParOf" srcId="{455640EC-9446-498D-BE5C-6243C2F057A6}" destId="{F0DB7BAF-9C16-4D0E-996D-DF805FA3EAD7}" srcOrd="3" destOrd="0" presId="urn:microsoft.com/office/officeart/2018/2/layout/IconCircleList"/>
    <dgm:cxn modelId="{0CFE7DCE-A1E5-4E9D-AA91-87AC951E54D7}" type="presParOf" srcId="{10542F5F-6EA3-4237-A768-4FDCD33C350B}" destId="{F38D1C07-478A-4FAE-A01D-A2D6EB7F68B7}" srcOrd="5" destOrd="0" presId="urn:microsoft.com/office/officeart/2018/2/layout/IconCircleList"/>
    <dgm:cxn modelId="{AF31F710-D082-4993-B5C8-3739B43102BF}" type="presParOf" srcId="{10542F5F-6EA3-4237-A768-4FDCD33C350B}" destId="{07751E31-F837-47EE-8595-7821C076528A}" srcOrd="6" destOrd="0" presId="urn:microsoft.com/office/officeart/2018/2/layout/IconCircleList"/>
    <dgm:cxn modelId="{4B0C6870-82FB-46EB-A708-B0497488785E}" type="presParOf" srcId="{07751E31-F837-47EE-8595-7821C076528A}" destId="{E98A9317-686B-49FC-AA9B-232F0B9356FA}" srcOrd="0" destOrd="0" presId="urn:microsoft.com/office/officeart/2018/2/layout/IconCircleList"/>
    <dgm:cxn modelId="{422DEEF6-EE32-4151-B0DD-DF00FB735B01}" type="presParOf" srcId="{07751E31-F837-47EE-8595-7821C076528A}" destId="{FFCFD04C-3C30-4DF1-91EC-C74F59DFD294}" srcOrd="1" destOrd="0" presId="urn:microsoft.com/office/officeart/2018/2/layout/IconCircleList"/>
    <dgm:cxn modelId="{4927F45B-9EB0-414F-9E9E-E41A6ED154C0}" type="presParOf" srcId="{07751E31-F837-47EE-8595-7821C076528A}" destId="{9A9F6C03-48E1-46CA-BC87-40DCF1A55A10}" srcOrd="2" destOrd="0" presId="urn:microsoft.com/office/officeart/2018/2/layout/IconCircleList"/>
    <dgm:cxn modelId="{8E1E5A08-E1CC-4B04-8149-19681FEE4176}" type="presParOf" srcId="{07751E31-F837-47EE-8595-7821C076528A}" destId="{189463D3-3273-41D7-B283-7ABC6E3338E0}" srcOrd="3" destOrd="0" presId="urn:microsoft.com/office/officeart/2018/2/layout/IconCircleList"/>
    <dgm:cxn modelId="{30F9DCDA-967E-4483-9CC9-08BE56FC197C}" type="presParOf" srcId="{10542F5F-6EA3-4237-A768-4FDCD33C350B}" destId="{A37DA207-E8E2-45BB-B1EE-DB507DB10CAC}" srcOrd="7" destOrd="0" presId="urn:microsoft.com/office/officeart/2018/2/layout/IconCircleList"/>
    <dgm:cxn modelId="{94DD0AD2-FA22-4BC6-8827-350F5CBD1E46}" type="presParOf" srcId="{10542F5F-6EA3-4237-A768-4FDCD33C350B}" destId="{43AA7ED6-F826-46EA-951E-A7E11EC078E5}" srcOrd="8" destOrd="0" presId="urn:microsoft.com/office/officeart/2018/2/layout/IconCircleList"/>
    <dgm:cxn modelId="{F339CA3A-9D83-4BF5-8148-EE5D599D5AF3}" type="presParOf" srcId="{43AA7ED6-F826-46EA-951E-A7E11EC078E5}" destId="{5910B102-3307-41FC-B042-7110CFF354D6}" srcOrd="0" destOrd="0" presId="urn:microsoft.com/office/officeart/2018/2/layout/IconCircleList"/>
    <dgm:cxn modelId="{CD1B8032-25A5-4929-A0DD-45AAF5DF3597}" type="presParOf" srcId="{43AA7ED6-F826-46EA-951E-A7E11EC078E5}" destId="{B357BC03-FCDD-467B-A54B-8489FFDE4F81}" srcOrd="1" destOrd="0" presId="urn:microsoft.com/office/officeart/2018/2/layout/IconCircleList"/>
    <dgm:cxn modelId="{5D6B0F5D-C6F6-4661-A3F0-D1DD59A9A4F3}" type="presParOf" srcId="{43AA7ED6-F826-46EA-951E-A7E11EC078E5}" destId="{321FB10E-170F-4839-A12C-63991D02C846}" srcOrd="2" destOrd="0" presId="urn:microsoft.com/office/officeart/2018/2/layout/IconCircleList"/>
    <dgm:cxn modelId="{14CF31B6-D6F1-4655-ABE5-05521F173CDD}" type="presParOf" srcId="{43AA7ED6-F826-46EA-951E-A7E11EC078E5}" destId="{3DA1A84C-5299-44E5-AFFC-4A52106798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6C31-FD67-4F08-882F-2355AC499FD5}">
      <dsp:nvSpPr>
        <dsp:cNvPr id="0" name=""/>
        <dsp:cNvSpPr/>
      </dsp:nvSpPr>
      <dsp:spPr>
        <a:xfrm>
          <a:off x="0" y="93578"/>
          <a:ext cx="732274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ETT se snaží o </a:t>
          </a:r>
          <a:r>
            <a:rPr lang="cs-CZ" sz="2400" b="1" kern="1200"/>
            <a:t>maximální soběstačnost pacienta</a:t>
          </a:r>
          <a:endParaRPr lang="en-US" sz="2400" b="1" kern="1200"/>
        </a:p>
      </dsp:txBody>
      <dsp:txXfrm>
        <a:off x="63994" y="157572"/>
        <a:ext cx="7194752" cy="1182942"/>
      </dsp:txXfrm>
    </dsp:sp>
    <dsp:sp modelId="{A2D07F39-9C5C-4B17-86BF-75727E74D63F}">
      <dsp:nvSpPr>
        <dsp:cNvPr id="0" name=""/>
        <dsp:cNvSpPr/>
      </dsp:nvSpPr>
      <dsp:spPr>
        <a:xfrm>
          <a:off x="0" y="1473628"/>
          <a:ext cx="7322740" cy="1310930"/>
        </a:xfrm>
        <a:prstGeom prst="roundRect">
          <a:avLst/>
        </a:prstGeom>
        <a:solidFill>
          <a:schemeClr val="accent2">
            <a:hueOff val="-373994"/>
            <a:satOff val="-87"/>
            <a:lumOff val="1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sng" kern="1200"/>
            <a:t>Využití mechanismů:</a:t>
          </a:r>
          <a:endParaRPr lang="en-US" sz="2400" b="1" u="sng" kern="1200"/>
        </a:p>
      </dsp:txBody>
      <dsp:txXfrm>
        <a:off x="63994" y="1537622"/>
        <a:ext cx="7194752" cy="1182942"/>
      </dsp:txXfrm>
    </dsp:sp>
    <dsp:sp modelId="{B67A26AE-D2F9-4C1C-B96B-5334669C4B35}">
      <dsp:nvSpPr>
        <dsp:cNvPr id="0" name=""/>
        <dsp:cNvSpPr/>
      </dsp:nvSpPr>
      <dsp:spPr>
        <a:xfrm>
          <a:off x="0" y="2853678"/>
          <a:ext cx="7322740" cy="1310930"/>
        </a:xfrm>
        <a:prstGeom prst="roundRect">
          <a:avLst/>
        </a:prstGeom>
        <a:solidFill>
          <a:schemeClr val="accent2">
            <a:hueOff val="-747987"/>
            <a:satOff val="-175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Kompenzačních</a:t>
          </a:r>
          <a:r>
            <a:rPr lang="cs-CZ" sz="2400" kern="1200"/>
            <a:t> = zapojení jiných svalových skupin</a:t>
          </a:r>
          <a:endParaRPr lang="en-US" sz="2400" kern="1200"/>
        </a:p>
      </dsp:txBody>
      <dsp:txXfrm>
        <a:off x="63994" y="2917672"/>
        <a:ext cx="7194752" cy="1182942"/>
      </dsp:txXfrm>
    </dsp:sp>
    <dsp:sp modelId="{45D6169E-7F71-4294-B16D-FE697315B04E}">
      <dsp:nvSpPr>
        <dsp:cNvPr id="0" name=""/>
        <dsp:cNvSpPr/>
      </dsp:nvSpPr>
      <dsp:spPr>
        <a:xfrm>
          <a:off x="0" y="4233728"/>
          <a:ext cx="7322740" cy="1310930"/>
        </a:xfrm>
        <a:prstGeom prst="roundRect">
          <a:avLst/>
        </a:prstGeom>
        <a:solidFill>
          <a:schemeClr val="accent2">
            <a:hueOff val="-1121981"/>
            <a:satOff val="-262"/>
            <a:lumOff val="5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Substitučních</a:t>
          </a:r>
          <a:r>
            <a:rPr lang="cs-CZ" sz="2400" kern="1200"/>
            <a:t> = využití jiného stereotypu, kupř. </a:t>
          </a:r>
          <a:r>
            <a:rPr lang="cs-CZ" sz="2400" kern="1200">
              <a:latin typeface="Aharoni"/>
            </a:rPr>
            <a:t>pac</a:t>
          </a:r>
          <a:r>
            <a:rPr lang="cs-CZ" sz="2400" kern="1200"/>
            <a:t>. </a:t>
          </a:r>
          <a:r>
            <a:rPr lang="cs-CZ" sz="2400" kern="1200">
              <a:latin typeface="Aharoni"/>
            </a:rPr>
            <a:t>po</a:t>
          </a:r>
          <a:r>
            <a:rPr lang="cs-CZ" sz="2400" kern="1200"/>
            <a:t> CMP: potíže s rovnováhou</a:t>
          </a:r>
          <a:r>
            <a:rPr lang="cs-CZ" sz="2400" kern="1200">
              <a:latin typeface="Aharoni"/>
            </a:rPr>
            <a:t> =</a:t>
          </a:r>
          <a:r>
            <a:rPr lang="cs-CZ" sz="2400" kern="1200"/>
            <a:t> </a:t>
          </a:r>
          <a:r>
            <a:rPr lang="cs-CZ" sz="2400" kern="1200">
              <a:latin typeface="Aharoni"/>
            </a:rPr>
            <a:t>oblékat</a:t>
          </a:r>
          <a:r>
            <a:rPr lang="cs-CZ" sz="2400" kern="1200"/>
            <a:t> se vsedě</a:t>
          </a:r>
          <a:endParaRPr lang="en-US" sz="2400" kern="1200"/>
        </a:p>
      </dsp:txBody>
      <dsp:txXfrm>
        <a:off x="63994" y="4297722"/>
        <a:ext cx="7194752" cy="1182942"/>
      </dsp:txXfrm>
    </dsp:sp>
    <dsp:sp modelId="{D7141229-B950-46EE-A9AD-13A6791EF431}">
      <dsp:nvSpPr>
        <dsp:cNvPr id="0" name=""/>
        <dsp:cNvSpPr/>
      </dsp:nvSpPr>
      <dsp:spPr>
        <a:xfrm>
          <a:off x="0" y="5613778"/>
          <a:ext cx="7322740" cy="1310930"/>
        </a:xfrm>
        <a:prstGeom prst="roundRect">
          <a:avLst/>
        </a:prstGeom>
        <a:solidFill>
          <a:schemeClr val="accent2">
            <a:hueOff val="-1495974"/>
            <a:satOff val="-350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Vybavení pacienta potřebnou kompenzační pomůckou</a:t>
          </a:r>
          <a:endParaRPr lang="en-US" sz="2400" b="1" kern="1200"/>
        </a:p>
      </dsp:txBody>
      <dsp:txXfrm>
        <a:off x="63994" y="5677772"/>
        <a:ext cx="7194752" cy="1182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0B3B-32DB-47BA-8553-0C0B72F643E1}">
      <dsp:nvSpPr>
        <dsp:cNvPr id="0" name=""/>
        <dsp:cNvSpPr/>
      </dsp:nvSpPr>
      <dsp:spPr>
        <a:xfrm>
          <a:off x="0" y="47624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Dle Case-Smithové existuje</a:t>
          </a:r>
          <a:r>
            <a:rPr lang="cs-CZ" sz="2400" b="1" kern="1200"/>
            <a:t> 5 způsobů intervence</a:t>
          </a:r>
          <a:r>
            <a:rPr lang="cs-CZ" sz="2400" kern="1200"/>
            <a:t> v oblasti ADL:</a:t>
          </a:r>
          <a:endParaRPr lang="en-US" sz="2400" kern="1200"/>
        </a:p>
      </dsp:txBody>
      <dsp:txXfrm>
        <a:off x="0" y="47624"/>
        <a:ext cx="2857499" cy="1714500"/>
      </dsp:txXfrm>
    </dsp:sp>
    <dsp:sp modelId="{E838BECD-A2EF-47DA-A2C5-68914C81FF18}">
      <dsp:nvSpPr>
        <dsp:cNvPr id="0" name=""/>
        <dsp:cNvSpPr/>
      </dsp:nvSpPr>
      <dsp:spPr>
        <a:xfrm>
          <a:off x="3143250" y="47624"/>
          <a:ext cx="2857499" cy="171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Omezení nebo zmírnění poruchy</a:t>
          </a:r>
          <a:endParaRPr lang="en-US" sz="2400" b="1" kern="1200"/>
        </a:p>
      </dsp:txBody>
      <dsp:txXfrm>
        <a:off x="3143250" y="47624"/>
        <a:ext cx="2857499" cy="1714500"/>
      </dsp:txXfrm>
    </dsp:sp>
    <dsp:sp modelId="{96728BD6-078C-4736-B80B-F610F34E0617}">
      <dsp:nvSpPr>
        <dsp:cNvPr id="0" name=""/>
        <dsp:cNvSpPr/>
      </dsp:nvSpPr>
      <dsp:spPr>
        <a:xfrm>
          <a:off x="6286500" y="47624"/>
          <a:ext cx="2857499" cy="171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Kompenzační techniky</a:t>
          </a:r>
          <a:endParaRPr lang="en-US" sz="2400" b="1" kern="1200"/>
        </a:p>
      </dsp:txBody>
      <dsp:txXfrm>
        <a:off x="6286500" y="47624"/>
        <a:ext cx="2857499" cy="1714500"/>
      </dsp:txXfrm>
    </dsp:sp>
    <dsp:sp modelId="{F82A0269-E9E1-4B44-BF35-F4584A775ECB}">
      <dsp:nvSpPr>
        <dsp:cNvPr id="0" name=""/>
        <dsp:cNvSpPr/>
      </dsp:nvSpPr>
      <dsp:spPr>
        <a:xfrm>
          <a:off x="0" y="2047875"/>
          <a:ext cx="2857499" cy="171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Využití technických a kompenzačních pomůcek</a:t>
          </a:r>
          <a:endParaRPr lang="en-US" sz="2400" b="1" kern="1200"/>
        </a:p>
      </dsp:txBody>
      <dsp:txXfrm>
        <a:off x="0" y="2047875"/>
        <a:ext cx="2857499" cy="1714500"/>
      </dsp:txXfrm>
    </dsp:sp>
    <dsp:sp modelId="{8CD736A3-9855-4C3E-A01B-B8A7FF45E69C}">
      <dsp:nvSpPr>
        <dsp:cNvPr id="0" name=""/>
        <dsp:cNvSpPr/>
      </dsp:nvSpPr>
      <dsp:spPr>
        <a:xfrm>
          <a:off x="3143250" y="2047874"/>
          <a:ext cx="2857499" cy="171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Adaptace činnosti</a:t>
          </a:r>
          <a:endParaRPr lang="en-US" sz="2400" b="1" kern="1200"/>
        </a:p>
      </dsp:txBody>
      <dsp:txXfrm>
        <a:off x="3143250" y="2047874"/>
        <a:ext cx="2857499" cy="1714500"/>
      </dsp:txXfrm>
    </dsp:sp>
    <dsp:sp modelId="{72A58E8F-9513-465B-8DB2-25E7ACE418C2}">
      <dsp:nvSpPr>
        <dsp:cNvPr id="0" name=""/>
        <dsp:cNvSpPr/>
      </dsp:nvSpPr>
      <dsp:spPr>
        <a:xfrm>
          <a:off x="6286500" y="2047874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Využití dalších osob</a:t>
          </a:r>
          <a:endParaRPr lang="en-US" sz="2400" b="1" kern="1200"/>
        </a:p>
      </dsp:txBody>
      <dsp:txXfrm>
        <a:off x="6286500" y="2047874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0E86A-4A3E-4BB7-8353-6BB1D6F0A679}">
      <dsp:nvSpPr>
        <dsp:cNvPr id="0" name=""/>
        <dsp:cNvSpPr/>
      </dsp:nvSpPr>
      <dsp:spPr>
        <a:xfrm>
          <a:off x="885457" y="1319976"/>
          <a:ext cx="1479162" cy="14791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B2FC9-465C-4807-933B-57785D1202D3}">
      <dsp:nvSpPr>
        <dsp:cNvPr id="0" name=""/>
        <dsp:cNvSpPr/>
      </dsp:nvSpPr>
      <dsp:spPr>
        <a:xfrm>
          <a:off x="1200689" y="1635207"/>
          <a:ext cx="848699" cy="848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1E1C2-AF09-4EF6-9608-B4DA2C1409D8}">
      <dsp:nvSpPr>
        <dsp:cNvPr id="0" name=""/>
        <dsp:cNvSpPr/>
      </dsp:nvSpPr>
      <dsp:spPr>
        <a:xfrm>
          <a:off x="412610" y="3259860"/>
          <a:ext cx="2424855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Podle toho, jakou činnost kompenzují:</a:t>
          </a:r>
          <a:endParaRPr lang="en-US" sz="1100" kern="1200"/>
        </a:p>
      </dsp:txBody>
      <dsp:txXfrm>
        <a:off x="412610" y="3259860"/>
        <a:ext cx="2424855" cy="787500"/>
      </dsp:txXfrm>
    </dsp:sp>
    <dsp:sp modelId="{B2B0DC2E-9B33-448F-826F-8DF82F253774}">
      <dsp:nvSpPr>
        <dsp:cNvPr id="0" name=""/>
        <dsp:cNvSpPr/>
      </dsp:nvSpPr>
      <dsp:spPr>
        <a:xfrm>
          <a:off x="3734663" y="1319976"/>
          <a:ext cx="1479162" cy="14791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1CEBA-4EFE-4215-857F-272137C590DA}">
      <dsp:nvSpPr>
        <dsp:cNvPr id="0" name=""/>
        <dsp:cNvSpPr/>
      </dsp:nvSpPr>
      <dsp:spPr>
        <a:xfrm>
          <a:off x="4049894" y="1635207"/>
          <a:ext cx="848699" cy="848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536DF-3AD6-44C9-AD1B-29B6D3E9ABB1}">
      <dsp:nvSpPr>
        <dsp:cNvPr id="0" name=""/>
        <dsp:cNvSpPr/>
      </dsp:nvSpPr>
      <dsp:spPr>
        <a:xfrm>
          <a:off x="3261816" y="3259860"/>
          <a:ext cx="2424855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Osobní hygiena, oblékání, příjem jídla, koupání, příprava jídla, funkční komunikace, funkční mobilita</a:t>
          </a:r>
          <a:endParaRPr lang="en-US" sz="1100" kern="1200"/>
        </a:p>
      </dsp:txBody>
      <dsp:txXfrm>
        <a:off x="3261816" y="3259860"/>
        <a:ext cx="2424855" cy="787500"/>
      </dsp:txXfrm>
    </dsp:sp>
    <dsp:sp modelId="{8C4C6C27-BCF3-41FC-B70A-AC23673FD5E0}">
      <dsp:nvSpPr>
        <dsp:cNvPr id="0" name=""/>
        <dsp:cNvSpPr/>
      </dsp:nvSpPr>
      <dsp:spPr>
        <a:xfrm>
          <a:off x="6583869" y="1319976"/>
          <a:ext cx="1479162" cy="14791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BE37-5C18-4BA6-8AAF-7860EBEF4E6C}">
      <dsp:nvSpPr>
        <dsp:cNvPr id="0" name=""/>
        <dsp:cNvSpPr/>
      </dsp:nvSpPr>
      <dsp:spPr>
        <a:xfrm>
          <a:off x="6899100" y="1635207"/>
          <a:ext cx="848699" cy="848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ADE5-5037-4E8D-9C6B-7E273E176308}">
      <dsp:nvSpPr>
        <dsp:cNvPr id="0" name=""/>
        <dsp:cNvSpPr/>
      </dsp:nvSpPr>
      <dsp:spPr>
        <a:xfrm>
          <a:off x="6111022" y="3259860"/>
          <a:ext cx="2424855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Podle toho, jakou funkci nahrazují:</a:t>
          </a:r>
          <a:endParaRPr lang="en-US" sz="1100" kern="1200"/>
        </a:p>
      </dsp:txBody>
      <dsp:txXfrm>
        <a:off x="6111022" y="3259860"/>
        <a:ext cx="2424855" cy="787500"/>
      </dsp:txXfrm>
    </dsp:sp>
    <dsp:sp modelId="{D3792674-8A41-4BFD-A438-ACBC17F41A6D}">
      <dsp:nvSpPr>
        <dsp:cNvPr id="0" name=""/>
        <dsp:cNvSpPr/>
      </dsp:nvSpPr>
      <dsp:spPr>
        <a:xfrm>
          <a:off x="9433075" y="1319976"/>
          <a:ext cx="1479162" cy="14791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6D976-806D-4C89-8DF6-4775D696C000}">
      <dsp:nvSpPr>
        <dsp:cNvPr id="0" name=""/>
        <dsp:cNvSpPr/>
      </dsp:nvSpPr>
      <dsp:spPr>
        <a:xfrm>
          <a:off x="9748306" y="1635207"/>
          <a:ext cx="848699" cy="8486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603DA-6679-4F35-847D-61F28C2796D5}">
      <dsp:nvSpPr>
        <dsp:cNvPr id="0" name=""/>
        <dsp:cNvSpPr/>
      </dsp:nvSpPr>
      <dsp:spPr>
        <a:xfrm>
          <a:off x="8960228" y="3259860"/>
          <a:ext cx="2424855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Omezený ROM, snížená svalová síla, porucha koordinace, omezená mobilita, porucha kognitivních funkcí</a:t>
          </a:r>
          <a:endParaRPr lang="en-US" sz="1100" kern="1200"/>
        </a:p>
      </dsp:txBody>
      <dsp:txXfrm>
        <a:off x="8960228" y="3259860"/>
        <a:ext cx="2424855" cy="78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CFDD4-186A-44BE-BDC8-C5AF3725F447}">
      <dsp:nvSpPr>
        <dsp:cNvPr id="0" name=""/>
        <dsp:cNvSpPr/>
      </dsp:nvSpPr>
      <dsp:spPr>
        <a:xfrm>
          <a:off x="0" y="491413"/>
          <a:ext cx="118339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48" tIns="333248" rIns="9184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Oblékací hůl se lžící na boty, zouvák na boty, navlékač ponožek, zapínač knoflíků...</a:t>
          </a:r>
          <a:endParaRPr lang="en-US" sz="1600" kern="1200"/>
        </a:p>
      </dsp:txBody>
      <dsp:txXfrm>
        <a:off x="0" y="491413"/>
        <a:ext cx="11833980" cy="680400"/>
      </dsp:txXfrm>
    </dsp:sp>
    <dsp:sp modelId="{49A6CBC7-2B48-476D-9850-AC0AF78C09ED}">
      <dsp:nvSpPr>
        <dsp:cNvPr id="0" name=""/>
        <dsp:cNvSpPr/>
      </dsp:nvSpPr>
      <dsp:spPr>
        <a:xfrm>
          <a:off x="591699" y="255253"/>
          <a:ext cx="828378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7" tIns="0" rIns="3131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Oblékání:</a:t>
          </a:r>
          <a:endParaRPr lang="en-US" sz="1600" kern="1200"/>
        </a:p>
      </dsp:txBody>
      <dsp:txXfrm>
        <a:off x="614756" y="278310"/>
        <a:ext cx="8237672" cy="426206"/>
      </dsp:txXfrm>
    </dsp:sp>
    <dsp:sp modelId="{DDC1708E-78AF-4856-BAEE-D6DDE1D90605}">
      <dsp:nvSpPr>
        <dsp:cNvPr id="0" name=""/>
        <dsp:cNvSpPr/>
      </dsp:nvSpPr>
      <dsp:spPr>
        <a:xfrm>
          <a:off x="0" y="1494373"/>
          <a:ext cx="1183398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48" tIns="333248" rIns="9184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Mycí houba s ohýbatelnou rukojetí, kartáč na záda, kartáč na vlasy s nastavitelnou rukojetí, hřeben na vlasy, sedačka do vany, nástavec na toaletu, madla, protiskluzné podložky...</a:t>
          </a:r>
          <a:endParaRPr lang="en-US" sz="1600" kern="1200"/>
        </a:p>
      </dsp:txBody>
      <dsp:txXfrm>
        <a:off x="0" y="1494373"/>
        <a:ext cx="11833980" cy="907200"/>
      </dsp:txXfrm>
    </dsp:sp>
    <dsp:sp modelId="{75FDBF0B-AEF4-42D0-B632-E52EA5D5A421}">
      <dsp:nvSpPr>
        <dsp:cNvPr id="0" name=""/>
        <dsp:cNvSpPr/>
      </dsp:nvSpPr>
      <dsp:spPr>
        <a:xfrm>
          <a:off x="591699" y="1258213"/>
          <a:ext cx="828378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7" tIns="0" rIns="3131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Osobní hygiena:</a:t>
          </a:r>
          <a:endParaRPr lang="en-US" sz="1600" kern="1200"/>
        </a:p>
      </dsp:txBody>
      <dsp:txXfrm>
        <a:off x="614756" y="1281270"/>
        <a:ext cx="8237672" cy="426206"/>
      </dsp:txXfrm>
    </dsp:sp>
    <dsp:sp modelId="{089050F7-656C-45E2-8AA3-3373163CA1E2}">
      <dsp:nvSpPr>
        <dsp:cNvPr id="0" name=""/>
        <dsp:cNvSpPr/>
      </dsp:nvSpPr>
      <dsp:spPr>
        <a:xfrm>
          <a:off x="0" y="2724133"/>
          <a:ext cx="118339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48" tIns="333248" rIns="9184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Podavače, držák na knihu, držák na tužku, otočný disk...</a:t>
          </a:r>
          <a:endParaRPr lang="en-US" sz="1600" kern="1200"/>
        </a:p>
      </dsp:txBody>
      <dsp:txXfrm>
        <a:off x="0" y="2724133"/>
        <a:ext cx="11833980" cy="680400"/>
      </dsp:txXfrm>
    </dsp:sp>
    <dsp:sp modelId="{6BB7F527-123A-4581-B410-B7AD3CF82BA8}">
      <dsp:nvSpPr>
        <dsp:cNvPr id="0" name=""/>
        <dsp:cNvSpPr/>
      </dsp:nvSpPr>
      <dsp:spPr>
        <a:xfrm>
          <a:off x="591699" y="2487973"/>
          <a:ext cx="828378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7" tIns="0" rIns="3131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Domácnost:</a:t>
          </a:r>
          <a:endParaRPr lang="en-US" sz="1600" kern="1200"/>
        </a:p>
      </dsp:txBody>
      <dsp:txXfrm>
        <a:off x="614756" y="2511030"/>
        <a:ext cx="8237672" cy="426206"/>
      </dsp:txXfrm>
    </dsp:sp>
    <dsp:sp modelId="{816DE9CF-EA49-4F1E-A812-0BE29E12CA73}">
      <dsp:nvSpPr>
        <dsp:cNvPr id="0" name=""/>
        <dsp:cNvSpPr/>
      </dsp:nvSpPr>
      <dsp:spPr>
        <a:xfrm>
          <a:off x="0" y="3727093"/>
          <a:ext cx="1183398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48" tIns="333248" rIns="9184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K přípravě a konzumaci jídla: držák pro snadné otevření uzávěru,kuchyňský nůž s kolmou rukojetí, kuchyňské prkénko s okrajem a zarážkou, držák na balení tetra pack, otvírač konzerv s kroužkovým uzávěrem,sada nastavitelných příborů, příbor s anatomickou rukojetí, příbor pro jednu ruku, fixační pásek na suchý zip, oválný talíř s šikmým dnem a zvýšeným okrajem, hrnek se dvěma držáky…) </a:t>
          </a:r>
          <a:endParaRPr lang="en-US" sz="1600" kern="1200"/>
        </a:p>
      </dsp:txBody>
      <dsp:txXfrm>
        <a:off x="0" y="3727093"/>
        <a:ext cx="11833980" cy="1360800"/>
      </dsp:txXfrm>
    </dsp:sp>
    <dsp:sp modelId="{1C0E9311-5A95-4168-B7E6-47E8056207BE}">
      <dsp:nvSpPr>
        <dsp:cNvPr id="0" name=""/>
        <dsp:cNvSpPr/>
      </dsp:nvSpPr>
      <dsp:spPr>
        <a:xfrm>
          <a:off x="591699" y="3490933"/>
          <a:ext cx="828378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7" tIns="0" rIns="3131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 kuchyně: </a:t>
          </a:r>
          <a:endParaRPr lang="en-US" sz="1600" kern="1200"/>
        </a:p>
      </dsp:txBody>
      <dsp:txXfrm>
        <a:off x="614756" y="3513990"/>
        <a:ext cx="8237672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471A6-93FB-4513-8B32-ECC324511EF4}">
      <dsp:nvSpPr>
        <dsp:cNvPr id="0" name=""/>
        <dsp:cNvSpPr/>
      </dsp:nvSpPr>
      <dsp:spPr>
        <a:xfrm>
          <a:off x="54208" y="517770"/>
          <a:ext cx="1039834" cy="10398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F2BE6-7057-44AE-BA04-A9B906CE32F8}">
      <dsp:nvSpPr>
        <dsp:cNvPr id="0" name=""/>
        <dsp:cNvSpPr/>
      </dsp:nvSpPr>
      <dsp:spPr>
        <a:xfrm>
          <a:off x="272573" y="736135"/>
          <a:ext cx="603104" cy="60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E7E17-2181-4DFA-913A-5FB04F7CF569}">
      <dsp:nvSpPr>
        <dsp:cNvPr id="0" name=""/>
        <dsp:cNvSpPr/>
      </dsp:nvSpPr>
      <dsp:spPr>
        <a:xfrm>
          <a:off x="1316864" y="517770"/>
          <a:ext cx="2451039" cy="103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Pro některé OZP, především vozíčkáře a zčásti osoby nevidomé, je třeba upravit životní prostředí tak, aby bylo </a:t>
          </a:r>
          <a:r>
            <a:rPr lang="cs-CZ" sz="1100" b="1" kern="1200"/>
            <a:t>přístupné </a:t>
          </a:r>
          <a:r>
            <a:rPr lang="cs-CZ" sz="1100" kern="1200"/>
            <a:t>čili </a:t>
          </a:r>
          <a:r>
            <a:rPr lang="cs-CZ" sz="1100" b="1" kern="1200"/>
            <a:t>bezbariérové. </a:t>
          </a:r>
          <a:r>
            <a:rPr lang="cs-CZ" sz="1100" kern="1200"/>
            <a:t>Vychází se přitom z </a:t>
          </a:r>
          <a:r>
            <a:rPr lang="cs-CZ" sz="1100" b="1" kern="1200"/>
            <a:t>rozměrů vozíku </a:t>
          </a:r>
          <a:r>
            <a:rPr lang="cs-CZ" sz="1100" kern="1200"/>
            <a:t>a </a:t>
          </a:r>
          <a:r>
            <a:rPr lang="cs-CZ" sz="1100" b="1" kern="1200"/>
            <a:t>dosahových vzdáleností </a:t>
          </a:r>
          <a:r>
            <a:rPr lang="cs-CZ" sz="1100" kern="1200"/>
            <a:t>vozíčkáře. Např. při šířce vozíku 650 - 700 mm je optimální šířka dveří 900 mm. </a:t>
          </a:r>
          <a:endParaRPr lang="en-US" sz="1100" kern="1200"/>
        </a:p>
      </dsp:txBody>
      <dsp:txXfrm>
        <a:off x="1316864" y="517770"/>
        <a:ext cx="2451039" cy="1039834"/>
      </dsp:txXfrm>
    </dsp:sp>
    <dsp:sp modelId="{957DFB07-F222-4E7C-8959-AF442357E204}">
      <dsp:nvSpPr>
        <dsp:cNvPr id="0" name=""/>
        <dsp:cNvSpPr/>
      </dsp:nvSpPr>
      <dsp:spPr>
        <a:xfrm>
          <a:off x="4194979" y="517770"/>
          <a:ext cx="1039834" cy="10398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0BE7E-288A-4000-A0B6-066DD5434620}">
      <dsp:nvSpPr>
        <dsp:cNvPr id="0" name=""/>
        <dsp:cNvSpPr/>
      </dsp:nvSpPr>
      <dsp:spPr>
        <a:xfrm>
          <a:off x="4413344" y="736135"/>
          <a:ext cx="603104" cy="60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AB50-2A6A-48C5-852B-DE2FB9B12318}">
      <dsp:nvSpPr>
        <dsp:cNvPr id="0" name=""/>
        <dsp:cNvSpPr/>
      </dsp:nvSpPr>
      <dsp:spPr>
        <a:xfrm>
          <a:off x="5457636" y="517770"/>
          <a:ext cx="2451039" cy="103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Bezbariérový byt</a:t>
          </a:r>
          <a:r>
            <a:rPr lang="cs-CZ" sz="1100" kern="1200"/>
            <a:t> má pro vozíčkáře dostupné všechny části, především koupelnu obvykle spojenou se záchodem. Stůl a kuchyňská linka umožní zajet s vozíkem pod desku. Úložné prostory by měly být dostupné. </a:t>
          </a:r>
          <a:endParaRPr lang="en-US" sz="1100" kern="1200"/>
        </a:p>
      </dsp:txBody>
      <dsp:txXfrm>
        <a:off x="5457636" y="517770"/>
        <a:ext cx="2451039" cy="1039834"/>
      </dsp:txXfrm>
    </dsp:sp>
    <dsp:sp modelId="{880FD849-B75E-496F-9E1E-F2F031E63EF8}">
      <dsp:nvSpPr>
        <dsp:cNvPr id="0" name=""/>
        <dsp:cNvSpPr/>
      </dsp:nvSpPr>
      <dsp:spPr>
        <a:xfrm>
          <a:off x="8335750" y="517770"/>
          <a:ext cx="1039834" cy="10398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4EC1-8E3E-43A9-AD66-3E837DA15C2D}">
      <dsp:nvSpPr>
        <dsp:cNvPr id="0" name=""/>
        <dsp:cNvSpPr/>
      </dsp:nvSpPr>
      <dsp:spPr>
        <a:xfrm>
          <a:off x="8554115" y="736135"/>
          <a:ext cx="603104" cy="60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B7BAF-9C16-4D0E-996D-DF805FA3EAD7}">
      <dsp:nvSpPr>
        <dsp:cNvPr id="0" name=""/>
        <dsp:cNvSpPr/>
      </dsp:nvSpPr>
      <dsp:spPr>
        <a:xfrm>
          <a:off x="9598407" y="517770"/>
          <a:ext cx="2451039" cy="103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/>
            <a:t>Bezbariérový dům</a:t>
          </a:r>
          <a:r>
            <a:rPr lang="cs-CZ" sz="1100" kern="1200"/>
            <a:t> má mít přístupný výtah, chodby a garáž nebo vyhrazené parkování. Bezbariérovost má být zajištěna i u veřejných budov a v zevních prostorách města. </a:t>
          </a:r>
          <a:endParaRPr lang="en-US" sz="1100" kern="1200"/>
        </a:p>
      </dsp:txBody>
      <dsp:txXfrm>
        <a:off x="9598407" y="517770"/>
        <a:ext cx="2451039" cy="1039834"/>
      </dsp:txXfrm>
    </dsp:sp>
    <dsp:sp modelId="{E98A9317-686B-49FC-AA9B-232F0B9356FA}">
      <dsp:nvSpPr>
        <dsp:cNvPr id="0" name=""/>
        <dsp:cNvSpPr/>
      </dsp:nvSpPr>
      <dsp:spPr>
        <a:xfrm>
          <a:off x="54208" y="2195660"/>
          <a:ext cx="1039834" cy="10398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FD04C-3C30-4DF1-91EC-C74F59DFD294}">
      <dsp:nvSpPr>
        <dsp:cNvPr id="0" name=""/>
        <dsp:cNvSpPr/>
      </dsp:nvSpPr>
      <dsp:spPr>
        <a:xfrm>
          <a:off x="272573" y="2414025"/>
          <a:ext cx="603104" cy="603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463D3-3273-41D7-B283-7ABC6E3338E0}">
      <dsp:nvSpPr>
        <dsp:cNvPr id="0" name=""/>
        <dsp:cNvSpPr/>
      </dsp:nvSpPr>
      <dsp:spPr>
        <a:xfrm>
          <a:off x="1316864" y="2195660"/>
          <a:ext cx="2451039" cy="103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 dopravních prostředků je převážně bezbariérová </a:t>
          </a:r>
          <a:r>
            <a:rPr lang="cs-CZ" sz="1100" b="1" kern="1200"/>
            <a:t>letecká doprava, </a:t>
          </a:r>
          <a:r>
            <a:rPr lang="cs-CZ" sz="1100" kern="1200"/>
            <a:t>postupně se zlepšuje dostupnost </a:t>
          </a:r>
          <a:r>
            <a:rPr lang="cs-CZ" sz="1100" b="1" kern="1200"/>
            <a:t>místní dopravy </a:t>
          </a:r>
          <a:r>
            <a:rPr lang="cs-CZ" sz="1100" kern="1200"/>
            <a:t>a </a:t>
          </a:r>
          <a:r>
            <a:rPr lang="cs-CZ" sz="1100" b="1" kern="1200"/>
            <a:t>železnice.</a:t>
          </a:r>
          <a:r>
            <a:rPr lang="cs-CZ" sz="1100" kern="1200"/>
            <a:t> </a:t>
          </a:r>
          <a:endParaRPr lang="en-US" sz="1100" kern="1200"/>
        </a:p>
      </dsp:txBody>
      <dsp:txXfrm>
        <a:off x="1316864" y="2195660"/>
        <a:ext cx="2451039" cy="1039834"/>
      </dsp:txXfrm>
    </dsp:sp>
    <dsp:sp modelId="{5910B102-3307-41FC-B042-7110CFF354D6}">
      <dsp:nvSpPr>
        <dsp:cNvPr id="0" name=""/>
        <dsp:cNvSpPr/>
      </dsp:nvSpPr>
      <dsp:spPr>
        <a:xfrm>
          <a:off x="4194979" y="2195660"/>
          <a:ext cx="1039834" cy="10398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7BC03-FCDD-467B-A54B-8489FFDE4F81}">
      <dsp:nvSpPr>
        <dsp:cNvPr id="0" name=""/>
        <dsp:cNvSpPr/>
      </dsp:nvSpPr>
      <dsp:spPr>
        <a:xfrm>
          <a:off x="4413344" y="2414025"/>
          <a:ext cx="603104" cy="6031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1A84C-5299-44E5-AFFC-4A521067981D}">
      <dsp:nvSpPr>
        <dsp:cNvPr id="0" name=""/>
        <dsp:cNvSpPr/>
      </dsp:nvSpPr>
      <dsp:spPr>
        <a:xfrm>
          <a:off x="5457636" y="2195660"/>
          <a:ext cx="2451039" cy="1039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Doplňkem úpravy prostředí jsou sociální služby, především </a:t>
          </a:r>
          <a:r>
            <a:rPr lang="cs-CZ" sz="1100" b="1" kern="1200"/>
            <a:t>sebeurčující osobní asistence</a:t>
          </a:r>
          <a:r>
            <a:rPr lang="cs-CZ" sz="1100" kern="1200"/>
            <a:t>, která umožní velmi těžce tělesně postiženým osobám získat autonomii, tedy rozhodovat o vlastním životě. </a:t>
          </a:r>
          <a:endParaRPr lang="en-US" sz="1100" kern="1200"/>
        </a:p>
      </dsp:txBody>
      <dsp:txXfrm>
        <a:off x="5457636" y="2195660"/>
        <a:ext cx="2451039" cy="103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94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2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1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2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7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6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0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6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3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6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6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6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8951" y="622857"/>
            <a:ext cx="5841737" cy="3691992"/>
          </a:xfrm>
        </p:spPr>
        <p:txBody>
          <a:bodyPr anchor="ctr">
            <a:normAutofit/>
          </a:bodyPr>
          <a:lstStyle/>
          <a:p>
            <a:pPr algn="r"/>
            <a:r>
              <a:rPr lang="cs-CZ" sz="3200" b="1" dirty="0">
                <a:ea typeface="+mj-lt"/>
                <a:cs typeface="+mj-lt"/>
              </a:rPr>
              <a:t>KVALITA ŽIVOTA A ADL. OSOBNÍ ASISTENCE, KOMPENZAČNÍ POMŮCKY, </a:t>
            </a:r>
            <a:r>
              <a:rPr lang="cs-CZ" sz="3200" b="1">
                <a:ea typeface="+mj-lt"/>
                <a:cs typeface="+mj-lt"/>
              </a:rPr>
              <a:t>ARCHITEKTONICKÉ BARIÉRY.</a:t>
            </a:r>
            <a:endParaRPr lang="cs-CZ" sz="3200">
              <a:cs typeface="Aharon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7903" y="4479368"/>
            <a:ext cx="4680595" cy="12151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dirty="0"/>
              <a:t>Mgr. Marie Krejčová</a:t>
            </a:r>
          </a:p>
        </p:txBody>
      </p:sp>
      <p:pic>
        <p:nvPicPr>
          <p:cNvPr id="4" name="Picture 3" descr="Malba vodovými barvami s texturovaným pozadím">
            <a:extLst>
              <a:ext uri="{FF2B5EF4-FFF2-40B4-BE49-F238E27FC236}">
                <a16:creationId xmlns:a16="http://schemas.microsoft.com/office/drawing/2014/main" id="{832EDA48-AD57-4BA2-B41D-5B9462362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49" r="2" b="2"/>
          <a:stretch/>
        </p:blipFill>
        <p:spPr>
          <a:xfrm>
            <a:off x="6807200" y="762000"/>
            <a:ext cx="462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A247E-BCC5-49B6-8D66-F9191A26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haroni"/>
              </a:rPr>
              <a:t>KOMPENZAČNÍ POMŮCKY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41C33-4DFF-4B0B-AE38-ACDA8B21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1800"/>
            <a:ext cx="9144000" cy="35747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/>
              <a:t>ETT </a:t>
            </a:r>
            <a:r>
              <a:rPr lang="cs-CZ" b="1" dirty="0">
                <a:highlight>
                  <a:srgbClr val="FF00FF"/>
                </a:highlight>
              </a:rPr>
              <a:t>pomůcky často sám upravuje</a:t>
            </a:r>
            <a:r>
              <a:rPr lang="cs-CZ" dirty="0"/>
              <a:t>: využívá termoplasty, suché zipy, molitan, gumu, většinou řeší problémy úchopové schopnosti. </a:t>
            </a:r>
            <a:r>
              <a:rPr lang="cs-CZ" b="1" dirty="0">
                <a:highlight>
                  <a:srgbClr val="FF00FF"/>
                </a:highlight>
              </a:rPr>
              <a:t>Podílí se</a:t>
            </a:r>
            <a:r>
              <a:rPr lang="cs-CZ" dirty="0"/>
              <a:t> také na jejich </a:t>
            </a:r>
            <a:r>
              <a:rPr lang="cs-CZ" b="1" dirty="0">
                <a:highlight>
                  <a:srgbClr val="FF00FF"/>
                </a:highlight>
              </a:rPr>
              <a:t>výběru</a:t>
            </a:r>
            <a:r>
              <a:rPr lang="cs-CZ" dirty="0"/>
              <a:t>, adaptuje předměty denní potřeby a prostředí, provádí nácvik s technickými pomůckami.</a:t>
            </a:r>
          </a:p>
          <a:p>
            <a:r>
              <a:rPr lang="cs-CZ" dirty="0"/>
              <a:t>ETT hraje klíčovou úlohu při výběru </a:t>
            </a:r>
            <a:r>
              <a:rPr lang="cs-CZ" b="1" dirty="0">
                <a:highlight>
                  <a:srgbClr val="FF00FF"/>
                </a:highlight>
              </a:rPr>
              <a:t>NEJVHODNĚJŠÍ </a:t>
            </a:r>
            <a:r>
              <a:rPr lang="cs-CZ" b="1">
                <a:highlight>
                  <a:srgbClr val="FF00FF"/>
                </a:highlight>
              </a:rPr>
              <a:t>kompenzační pomůcky</a:t>
            </a:r>
            <a:r>
              <a:rPr lang="cs-CZ"/>
              <a:t> pro konkrétního uživatele:</a:t>
            </a: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</a:rPr>
              <a:t>podrobné vyšetření uživatele</a:t>
            </a: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</a:rPr>
              <a:t>zhodnocení jeho funkčních schopností</a:t>
            </a: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</a:rPr>
              <a:t>zhodnocení podmínek domácího prostředí...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1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D48A43-272C-4D2F-8F93-A66C5AD1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cs-CZ" sz="4700" b="1">
                <a:ea typeface="+mj-lt"/>
                <a:cs typeface="+mj-lt"/>
              </a:rPr>
              <a:t>Využití termoplastických dlah</a:t>
            </a:r>
            <a:endParaRPr lang="cs-CZ" sz="4700"/>
          </a:p>
          <a:p>
            <a:endParaRPr lang="cs-CZ" sz="47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ek 4" descr="Obsah obrázku zeď, interiér&#10;&#10;Popis se vygeneroval automaticky.">
            <a:extLst>
              <a:ext uri="{FF2B5EF4-FFF2-40B4-BE49-F238E27FC236}">
                <a16:creationId xmlns:a16="http://schemas.microsoft.com/office/drawing/2014/main" id="{D21FDCF3-3027-4A65-8CE2-9FF736EF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950641"/>
            <a:ext cx="2893828" cy="2047383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DA1A25EB-7C2E-4F58-881F-7A771561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71" y="3834495"/>
            <a:ext cx="2893811" cy="217035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E39AB-D85B-46FA-BA5B-F7CFC7CA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233" y="1556688"/>
            <a:ext cx="5273805" cy="50723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cs" sz="1600">
                <a:ea typeface="+mn-lt"/>
                <a:cs typeface="+mn-lt"/>
              </a:rPr>
              <a:t>= moderní pomůcky, vyráběné z materiálů, které je možno po zahřátí tvarovat. Teplota měknutí je tak nízká (50 - 60° C), že je možno dlahu tvarovat při kontaktu s pokožkou bez nebezpečí popálení. Nejčastěji se dlahy používají jako součást terapie ruky. Jejich výrobu provádějí často ergoterapeuti. </a:t>
            </a:r>
            <a:endParaRPr lang="cs-CZ" sz="1600">
              <a:ea typeface="+mn-lt"/>
              <a:cs typeface="+mn-lt"/>
            </a:endParaRPr>
          </a:p>
          <a:p>
            <a:endParaRPr lang="cs" sz="1600" dirty="0">
              <a:ea typeface="+mn-lt"/>
              <a:cs typeface="+mn-lt"/>
            </a:endParaRPr>
          </a:p>
          <a:p>
            <a:r>
              <a:rPr lang="cs" sz="1600">
                <a:ea typeface="+mn-lt"/>
                <a:cs typeface="+mn-lt"/>
              </a:rPr>
              <a:t>Indikací pro použití dlah: </a:t>
            </a:r>
            <a:endParaRPr lang="cs"/>
          </a:p>
          <a:p>
            <a:pPr lvl="1" indent="0"/>
            <a:r>
              <a:rPr lang="cs" sz="1400">
                <a:ea typeface="+mn-lt"/>
                <a:cs typeface="+mn-lt"/>
              </a:rPr>
              <a:t>stavy po úrazech či operacích ruky</a:t>
            </a:r>
          </a:p>
          <a:p>
            <a:pPr lvl="1" indent="0" algn="just"/>
            <a:r>
              <a:rPr lang="cs" sz="1400">
                <a:ea typeface="+mn-lt"/>
                <a:cs typeface="+mn-lt"/>
              </a:rPr>
              <a:t>deformity ruky následkem revmatické polyartritidy nebo centrálním či periferním ochrnutí</a:t>
            </a:r>
          </a:p>
          <a:p>
            <a:endParaRPr lang="cs" sz="1600" dirty="0">
              <a:ea typeface="+mn-lt"/>
              <a:cs typeface="+mn-lt"/>
            </a:endParaRPr>
          </a:p>
          <a:p>
            <a:r>
              <a:rPr lang="cs" sz="1600">
                <a:ea typeface="+mn-lt"/>
                <a:cs typeface="+mn-lt"/>
              </a:rPr>
              <a:t>Podle užití jsou dlahy:</a:t>
            </a:r>
            <a:endParaRPr lang="cs"/>
          </a:p>
          <a:p>
            <a:pPr lvl="1" indent="0"/>
            <a:r>
              <a:rPr lang="cs" sz="1400">
                <a:ea typeface="+mn-lt"/>
                <a:cs typeface="+mn-lt"/>
              </a:rPr>
              <a:t>klidové, které brání vzniku deformit např. v noci</a:t>
            </a:r>
          </a:p>
          <a:p>
            <a:pPr lvl="1" indent="0"/>
            <a:r>
              <a:rPr lang="cs" sz="1400">
                <a:ea typeface="+mn-lt"/>
                <a:cs typeface="+mn-lt"/>
              </a:rPr>
              <a:t>korekční </a:t>
            </a:r>
          </a:p>
          <a:p>
            <a:pPr lvl="1" indent="0"/>
            <a:r>
              <a:rPr lang="cs" sz="1400">
                <a:ea typeface="+mn-lt"/>
                <a:cs typeface="+mn-lt"/>
              </a:rPr>
              <a:t>funkční, které umožňují funkci ruky</a:t>
            </a:r>
          </a:p>
          <a:p>
            <a:endParaRPr lang="cs" sz="1600" dirty="0">
              <a:ea typeface="+mn-lt"/>
              <a:cs typeface="+mn-lt"/>
            </a:endParaRPr>
          </a:p>
          <a:p>
            <a:r>
              <a:rPr lang="cs" sz="1600">
                <a:ea typeface="+mn-lt"/>
                <a:cs typeface="+mn-lt"/>
              </a:rPr>
              <a:t>Dle ROM jsou dlahy: </a:t>
            </a:r>
            <a:endParaRPr lang="cs"/>
          </a:p>
          <a:p>
            <a:pPr lvl="1" indent="0"/>
            <a:r>
              <a:rPr lang="cs" sz="1400" b="1">
                <a:ea typeface="+mn-lt"/>
                <a:cs typeface="+mn-lt"/>
              </a:rPr>
              <a:t>Statické =</a:t>
            </a:r>
            <a:r>
              <a:rPr lang="cs" sz="1400">
                <a:ea typeface="+mn-lt"/>
                <a:cs typeface="+mn-lt"/>
              </a:rPr>
              <a:t> zajišťují polohu ruky</a:t>
            </a:r>
          </a:p>
          <a:p>
            <a:pPr lvl="1" indent="0" algn="just"/>
            <a:r>
              <a:rPr lang="cs" sz="1400" b="1">
                <a:ea typeface="+mn-lt"/>
                <a:cs typeface="+mn-lt"/>
              </a:rPr>
              <a:t>dynamické</a:t>
            </a:r>
            <a:r>
              <a:rPr lang="cs" sz="1400">
                <a:ea typeface="+mn-lt"/>
                <a:cs typeface="+mn-lt"/>
              </a:rPr>
              <a:t> = umožňují v určitém rozsahu pohyb tím, že prsty jsou spojené s dlahou pružnými elementy</a:t>
            </a:r>
          </a:p>
          <a:p>
            <a:pPr lvl="1" indent="0" algn="just"/>
            <a:r>
              <a:rPr lang="cs" sz="1400" b="1">
                <a:ea typeface="+mn-lt"/>
                <a:cs typeface="+mn-lt"/>
              </a:rPr>
              <a:t>nafukovací dlahy dle Johnstonové: </a:t>
            </a:r>
            <a:r>
              <a:rPr lang="cs" sz="1400">
                <a:ea typeface="+mn-lt"/>
                <a:cs typeface="+mn-lt"/>
              </a:rPr>
              <a:t>pro cvičení HK po cévní mozkové příhodě. </a:t>
            </a:r>
            <a:endParaRPr lang="cs" sz="1400" dirty="0"/>
          </a:p>
          <a:p>
            <a:pPr lvl="1" indent="0"/>
            <a:endParaRPr lang="cs" sz="1400" dirty="0"/>
          </a:p>
          <a:p>
            <a:endParaRPr lang="cs" sz="1600" dirty="0"/>
          </a:p>
          <a:p>
            <a:pPr lvl="1" indent="0"/>
            <a:endParaRPr lang="cs" sz="1600" dirty="0"/>
          </a:p>
          <a:p>
            <a:endParaRPr lang="cs-CZ" sz="1600" dirty="0"/>
          </a:p>
          <a:p>
            <a:pPr lvl="1"/>
            <a:endParaRPr lang="cs" sz="1600" dirty="0"/>
          </a:p>
        </p:txBody>
      </p:sp>
    </p:spTree>
    <p:extLst>
      <p:ext uri="{BB962C8B-B14F-4D97-AF65-F5344CB8AC3E}">
        <p14:creationId xmlns:p14="http://schemas.microsoft.com/office/powerpoint/2010/main" val="248906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18B7F8-4BD8-44B2-A8FF-5A90F215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+mj-lt"/>
                <a:cs typeface="+mj-lt"/>
              </a:rPr>
              <a:t>DĚLENÍ KOMPENZAČNÍCH POMŮCEK</a:t>
            </a:r>
            <a:endParaRPr lang="cs-C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3157806-DE94-4DA6-BA7A-89ED7D1C2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23212"/>
              </p:ext>
            </p:extLst>
          </p:nvPr>
        </p:nvGraphicFramePr>
        <p:xfrm>
          <a:off x="475343" y="1257149"/>
          <a:ext cx="11797695" cy="536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6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DCC9B2-DDC2-433A-8328-7A75B6AC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2900">
                <a:solidFill>
                  <a:schemeClr val="bg1"/>
                </a:solidFill>
              </a:rPr>
              <a:t>DĚLENÍ KOMPENZAČNÍCH POMŮCEK POKRAČOVÁNÍ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D9C5E-11D4-44C2-83FE-1F9B2DDD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515" y="103745"/>
            <a:ext cx="5931725" cy="65066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r>
              <a:rPr lang="cs-CZ" sz="1800" b="1" dirty="0">
                <a:highlight>
                  <a:srgbClr val="FF00FF"/>
                </a:highlight>
              </a:rPr>
              <a:t>Podle charakteru postižení:</a:t>
            </a:r>
          </a:p>
          <a:p>
            <a:pPr lvl="1"/>
            <a:r>
              <a:rPr lang="cs-CZ" sz="1600" dirty="0"/>
              <a:t>tělesně postižení, zrakově, sluchově, mentálně</a:t>
            </a:r>
          </a:p>
          <a:p>
            <a:pPr lvl="1"/>
            <a:r>
              <a:rPr lang="cs-CZ" sz="1600" dirty="0"/>
              <a:t>pro poruchy komunikace a pacienty s interním onemocněním</a:t>
            </a:r>
            <a:endParaRPr lang="cs-CZ" sz="1800" b="1" dirty="0">
              <a:highlight>
                <a:srgbClr val="FF00FF"/>
              </a:highlight>
            </a:endParaRPr>
          </a:p>
          <a:p>
            <a:r>
              <a:rPr lang="cs-CZ" sz="1800" b="1" dirty="0">
                <a:highlight>
                  <a:srgbClr val="FF00FF"/>
                </a:highlight>
              </a:rPr>
              <a:t>Podle účelu:</a:t>
            </a:r>
            <a:endParaRPr lang="cs-CZ" dirty="0"/>
          </a:p>
          <a:p>
            <a:pPr lvl="1"/>
            <a:r>
              <a:rPr lang="cs-CZ" sz="1600" dirty="0"/>
              <a:t>pomůcky pro lokomoci, přemístění a mobilitu</a:t>
            </a:r>
          </a:p>
          <a:p>
            <a:pPr lvl="1"/>
            <a:r>
              <a:rPr lang="cs-CZ" sz="1600" dirty="0"/>
              <a:t>pomůcky pro hygienu, oblékání, </a:t>
            </a:r>
            <a:r>
              <a:rPr lang="cs-CZ" sz="1600" dirty="0" err="1"/>
              <a:t>sebesycení</a:t>
            </a:r>
            <a:r>
              <a:rPr lang="cs-CZ" sz="1600" dirty="0"/>
              <a:t>, přípravu stravy a práce v domácnosti</a:t>
            </a:r>
          </a:p>
          <a:p>
            <a:pPr lvl="1"/>
            <a:r>
              <a:rPr lang="cs-CZ" sz="1600" dirty="0"/>
              <a:t>pomůcky pro dorozumívání a orientaci</a:t>
            </a:r>
            <a:endParaRPr lang="cs-CZ" sz="1800" b="1" dirty="0">
              <a:highlight>
                <a:srgbClr val="FF00FF"/>
              </a:highlight>
            </a:endParaRPr>
          </a:p>
          <a:p>
            <a:r>
              <a:rPr lang="cs-CZ" sz="1800" b="1" dirty="0">
                <a:highlight>
                  <a:srgbClr val="FF00FF"/>
                </a:highlight>
              </a:rPr>
              <a:t>Podle způsobu výroby:</a:t>
            </a:r>
            <a:endParaRPr lang="cs-CZ" dirty="0"/>
          </a:p>
          <a:p>
            <a:pPr lvl="1"/>
            <a:r>
              <a:rPr lang="cs-CZ" sz="1600" dirty="0">
                <a:ea typeface="+mn-lt"/>
                <a:cs typeface="+mn-lt"/>
              </a:rPr>
              <a:t>Sériově či individuálně vyrobené</a:t>
            </a:r>
            <a:endParaRPr lang="cs-CZ" sz="1800" b="1" dirty="0">
              <a:highlight>
                <a:srgbClr val="FF00FF"/>
              </a:highlight>
            </a:endParaRPr>
          </a:p>
          <a:p>
            <a:r>
              <a:rPr lang="cs-CZ" sz="1800" b="1" dirty="0">
                <a:highlight>
                  <a:srgbClr val="FF00FF"/>
                </a:highlight>
              </a:rPr>
              <a:t>Podle vzdálenosti od těla:</a:t>
            </a:r>
            <a:endParaRPr lang="cs-CZ" dirty="0"/>
          </a:p>
          <a:p>
            <a:pPr lvl="1"/>
            <a:r>
              <a:rPr lang="cs-CZ" sz="1600" dirty="0"/>
              <a:t>Tělu vzdálené: </a:t>
            </a:r>
          </a:p>
          <a:p>
            <a:pPr lvl="2"/>
            <a:r>
              <a:rPr lang="cs-CZ" sz="1600" dirty="0"/>
              <a:t>pomůcky pomáhající lidem s pohybovým postižením překonávat překážky, kupř. plošiny</a:t>
            </a:r>
          </a:p>
          <a:p>
            <a:pPr lvl="1"/>
            <a:r>
              <a:rPr lang="cs-CZ" sz="1600" dirty="0"/>
              <a:t>Těla se dotýkající</a:t>
            </a:r>
          </a:p>
          <a:p>
            <a:pPr lvl="2"/>
            <a:r>
              <a:rPr lang="cs-CZ" sz="1600" dirty="0"/>
              <a:t>kupř. pomůcky sloužící lidem se smyslovým postižením: brýle, naslouchadla</a:t>
            </a:r>
          </a:p>
          <a:p>
            <a:pPr lvl="1"/>
            <a:r>
              <a:rPr lang="cs-CZ" sz="1600" dirty="0"/>
              <a:t>Do těla vložené</a:t>
            </a:r>
          </a:p>
          <a:p>
            <a:pPr lvl="2"/>
            <a:r>
              <a:rPr lang="cs-CZ" sz="1600" dirty="0"/>
              <a:t>kupř. kardiostimulátor, náhrady kloubů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2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74670-B689-426D-B9CE-D408F2CF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55" y="365125"/>
            <a:ext cx="7161245" cy="1325563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PŘÍKLADY OBECNÝCH POMŮCEK</a:t>
            </a: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027906"/>
            <a:ext cx="340878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BCDFED7-2D9A-4FBD-9D35-5680BE082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293174"/>
              </p:ext>
            </p:extLst>
          </p:nvPr>
        </p:nvGraphicFramePr>
        <p:xfrm>
          <a:off x="354391" y="1511149"/>
          <a:ext cx="11833980" cy="534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30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3C583F-1BE2-4EFF-B7E0-989A17ED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8722"/>
            <a:ext cx="9202132" cy="868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PŘÍKLADY OBECNÝCH POMŮCEK</a:t>
            </a:r>
            <a:endParaRPr lang="en-US" sz="3200" b="1" i="0" kern="1200" cap="all" baseline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6">
            <a:extLst>
              <a:ext uri="{FF2B5EF4-FFF2-40B4-BE49-F238E27FC236}">
                <a16:creationId xmlns:a16="http://schemas.microsoft.com/office/drawing/2014/main" id="{BCFA7204-BD51-40BC-B3BC-AE446494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7166"/>
          <a:stretch/>
        </p:blipFill>
        <p:spPr>
          <a:xfrm>
            <a:off x="5923653" y="1589368"/>
            <a:ext cx="2416612" cy="2243330"/>
          </a:xfrm>
          <a:prstGeom prst="rect">
            <a:avLst/>
          </a:prstGeom>
        </p:spPr>
      </p:pic>
      <p:pic>
        <p:nvPicPr>
          <p:cNvPr id="17" name="Obrázek 18">
            <a:extLst>
              <a:ext uri="{FF2B5EF4-FFF2-40B4-BE49-F238E27FC236}">
                <a16:creationId xmlns:a16="http://schemas.microsoft.com/office/drawing/2014/main" id="{5067F45B-2400-43B7-8D4B-365CC598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7" r="8" b="8"/>
          <a:stretch/>
        </p:blipFill>
        <p:spPr>
          <a:xfrm>
            <a:off x="8547878" y="1593807"/>
            <a:ext cx="2416612" cy="2234452"/>
          </a:xfrm>
          <a:prstGeom prst="rect">
            <a:avLst/>
          </a:prstGeom>
        </p:spPr>
      </p:pic>
      <p:pic>
        <p:nvPicPr>
          <p:cNvPr id="13" name="Obrázek 14" descr="Obsah obrázku osoba, interiér&#10;&#10;Popis se vygeneroval automaticky.">
            <a:extLst>
              <a:ext uri="{FF2B5EF4-FFF2-40B4-BE49-F238E27FC236}">
                <a16:creationId xmlns:a16="http://schemas.microsoft.com/office/drawing/2014/main" id="{91396AC3-5A02-4F7D-84D4-3F643DB07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58" r="2" b="13552"/>
          <a:stretch/>
        </p:blipFill>
        <p:spPr>
          <a:xfrm>
            <a:off x="5923653" y="4013669"/>
            <a:ext cx="2416612" cy="2234452"/>
          </a:xfrm>
          <a:prstGeom prst="rect">
            <a:avLst/>
          </a:prstGeom>
        </p:spPr>
      </p:pic>
      <p:pic>
        <p:nvPicPr>
          <p:cNvPr id="4" name="Obrázek 12">
            <a:extLst>
              <a:ext uri="{FF2B5EF4-FFF2-40B4-BE49-F238E27FC236}">
                <a16:creationId xmlns:a16="http://schemas.microsoft.com/office/drawing/2014/main" id="{0FEF0CDA-9E14-4917-A444-19751B5F3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537" r="8" b="8"/>
          <a:stretch/>
        </p:blipFill>
        <p:spPr>
          <a:xfrm>
            <a:off x="8547878" y="4032604"/>
            <a:ext cx="2416612" cy="2234452"/>
          </a:xfrm>
          <a:prstGeom prst="rect">
            <a:avLst/>
          </a:prstGeom>
        </p:spPr>
      </p:pic>
      <p:pic>
        <p:nvPicPr>
          <p:cNvPr id="25" name="Obrázek 26">
            <a:extLst>
              <a:ext uri="{FF2B5EF4-FFF2-40B4-BE49-F238E27FC236}">
                <a16:creationId xmlns:a16="http://schemas.microsoft.com/office/drawing/2014/main" id="{6B750B11-5008-470D-8129-89A68475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" y="1280961"/>
            <a:ext cx="2578553" cy="2554363"/>
          </a:xfrm>
          <a:prstGeom prst="rect">
            <a:avLst/>
          </a:prstGeom>
        </p:spPr>
      </p:pic>
      <p:pic>
        <p:nvPicPr>
          <p:cNvPr id="27" name="Obrázek 28">
            <a:extLst>
              <a:ext uri="{FF2B5EF4-FFF2-40B4-BE49-F238E27FC236}">
                <a16:creationId xmlns:a16="http://schemas.microsoft.com/office/drawing/2014/main" id="{E0516724-F580-4062-84F4-26472BEA6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390" y="3663724"/>
            <a:ext cx="2844648" cy="28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1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6DA119-2D94-4E19-B591-E521AE0A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57" y="151057"/>
            <a:ext cx="6190412" cy="1182927"/>
          </a:xfrm>
        </p:spPr>
        <p:txBody>
          <a:bodyPr anchor="b">
            <a:normAutofit/>
          </a:bodyPr>
          <a:lstStyle/>
          <a:p>
            <a:r>
              <a:rPr lang="cs-CZ" sz="3400" b="1">
                <a:solidFill>
                  <a:srgbClr val="7030A0"/>
                </a:solidFill>
                <a:ea typeface="+mj-lt"/>
                <a:cs typeface="+mj-lt"/>
              </a:rPr>
              <a:t>KOMPENZAČNÍ POMŮCKY PRO ZRAKOVĚ POSTIŽENÉ</a:t>
            </a:r>
            <a:r>
              <a:rPr lang="cs-CZ" sz="3400" b="1" dirty="0">
                <a:ea typeface="+mj-lt"/>
                <a:cs typeface="+mj-lt"/>
              </a:rPr>
              <a:t> </a:t>
            </a:r>
            <a:endParaRPr lang="cs-CZ" sz="3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D814D-FD82-4D76-951A-955209282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1477314"/>
            <a:ext cx="7012888" cy="5289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1600">
                <a:ea typeface="+mn-lt"/>
                <a:cs typeface="+mn-lt"/>
              </a:rPr>
              <a:t>= nástroj, přístroj nebo zařízení speciálně vyrobené nebo speciálně upravené </a:t>
            </a:r>
            <a:r>
              <a:rPr lang="cs-CZ" sz="1600" err="1">
                <a:ea typeface="+mn-lt"/>
                <a:cs typeface="+mn-lt"/>
              </a:rPr>
              <a:t>tak,aby</a:t>
            </a:r>
            <a:r>
              <a:rPr lang="cs-CZ" sz="1600">
                <a:ea typeface="+mn-lt"/>
                <a:cs typeface="+mn-lt"/>
              </a:rPr>
              <a:t> svými vlastnostmi a možnostmi použití kompenzovalo nějakou nedostatečnost způsobenou zrakovým postižením</a:t>
            </a:r>
            <a:endParaRPr lang="cs-CZ" sz="1600"/>
          </a:p>
          <a:p>
            <a:pPr algn="just"/>
            <a:r>
              <a:rPr lang="cs-CZ" sz="1600">
                <a:ea typeface="+mn-lt"/>
                <a:cs typeface="+mn-lt"/>
              </a:rPr>
              <a:t>oblast uspokojování základních životních potřeb: sebeobsluha, příprava pokrmů, výběr ošacení atd.</a:t>
            </a:r>
          </a:p>
          <a:p>
            <a:pPr algn="just"/>
            <a:r>
              <a:rPr lang="cs-CZ" sz="1600">
                <a:ea typeface="+mn-lt"/>
                <a:cs typeface="+mn-lt"/>
              </a:rPr>
              <a:t>oblast orientace v prostoru a schopnost pohybu v prostoru </a:t>
            </a:r>
          </a:p>
          <a:p>
            <a:pPr lvl="1" indent="-171450" algn="just"/>
            <a:r>
              <a:rPr lang="cs-CZ" sz="1400">
                <a:ea typeface="+mn-lt"/>
                <a:cs typeface="+mn-lt"/>
              </a:rPr>
              <a:t>bílá hůl, akustické hlásiče</a:t>
            </a:r>
          </a:p>
          <a:p>
            <a:pPr algn="just"/>
            <a:r>
              <a:rPr lang="cs-CZ" sz="1600">
                <a:ea typeface="+mn-lt"/>
                <a:cs typeface="+mn-lt"/>
              </a:rPr>
              <a:t>oblast získávání a zpracování informací: </a:t>
            </a:r>
          </a:p>
          <a:p>
            <a:pPr lvl="1" indent="-171450" algn="just"/>
            <a:r>
              <a:rPr lang="cs-CZ" sz="1400">
                <a:ea typeface="+mn-lt"/>
                <a:cs typeface="+mn-lt"/>
              </a:rPr>
              <a:t>Braillovo slepecké písmo: speciální druh písma, resp. systému psaní, určeného pro nevidomé, slabozraké a se zbytky zraku. Funguje na principu plastických bodů vyražených do papíru, které čtenář vnímá hmatem. Písmo je pojmenováno podle francouzského učitele Louise Brailla, který poté, co v dětství ztratil zrak, v patnácti letech vytvořil toto písmo úpravou francouzského vojenského systému umožňujícího čtení za tmy. Braillovo písmo je netradičním příkladem binárního kódu používaného mimo svět počítačů. </a:t>
            </a:r>
          </a:p>
          <a:p>
            <a:pPr lvl="1" indent="-171450" algn="just"/>
            <a:r>
              <a:rPr lang="cs-CZ" sz="1400">
                <a:ea typeface="+mn-lt"/>
                <a:cs typeface="+mn-lt"/>
              </a:rPr>
              <a:t>Pichtův psací stroj na psaní textů v bodovém písmu </a:t>
            </a:r>
            <a:endParaRPr lang="cs-CZ" sz="1400"/>
          </a:p>
          <a:p>
            <a:pPr lvl="1" indent="-171450" algn="just"/>
            <a:r>
              <a:rPr lang="cs-CZ" sz="1400">
                <a:ea typeface="+mn-lt"/>
                <a:cs typeface="+mn-lt"/>
              </a:rPr>
              <a:t>kamerové lupy, speciálně upravené PC.</a:t>
            </a:r>
          </a:p>
          <a:p>
            <a:pPr algn="just"/>
            <a:r>
              <a:rPr lang="cs-CZ" sz="1600">
                <a:ea typeface="+mn-lt"/>
                <a:cs typeface="+mn-lt"/>
              </a:rPr>
              <a:t>pomůcky pro každodenní použití a do domácnosti (hodinky, měřicí </a:t>
            </a:r>
            <a:r>
              <a:rPr lang="cs-CZ" sz="1600" err="1">
                <a:ea typeface="+mn-lt"/>
                <a:cs typeface="+mn-lt"/>
              </a:rPr>
              <a:t>přístroje,šablona</a:t>
            </a:r>
            <a:r>
              <a:rPr lang="cs-CZ" sz="1600">
                <a:ea typeface="+mn-lt"/>
                <a:cs typeface="+mn-lt"/>
              </a:rPr>
              <a:t> na bankovky...)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6A8C2752-A16E-4DD5-BA5B-066744FA4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4" r="1" b="1"/>
          <a:stretch/>
        </p:blipFill>
        <p:spPr>
          <a:xfrm>
            <a:off x="7899489" y="153614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ACB77E-5817-4E4F-9F67-B647958F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67" y="101027"/>
            <a:ext cx="9249957" cy="1182926"/>
          </a:xfrm>
        </p:spPr>
        <p:txBody>
          <a:bodyPr anchor="b">
            <a:normAutofit/>
          </a:bodyPr>
          <a:lstStyle/>
          <a:p>
            <a:r>
              <a:rPr lang="cs-CZ" sz="2600" b="1">
                <a:ea typeface="+mj-lt"/>
                <a:cs typeface="+mj-lt"/>
              </a:rPr>
              <a:t>KOMPENZAČNÍ POMŮCKY PRO ZRAKOVĚ POSTIŽENÉ PRO SLUCHOVĚ POSTIŽENÉ</a:t>
            </a:r>
            <a:endParaRPr lang="cs-CZ" sz="2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014B49-5A84-45DE-A7FE-9DD5174D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1790239"/>
            <a:ext cx="6606048" cy="49723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>
                <a:ea typeface="+mn-lt"/>
                <a:cs typeface="+mn-lt"/>
              </a:rPr>
              <a:t>napomáhají vyrovnávání následků postižení a kompenzují ztrátu sluchu</a:t>
            </a:r>
          </a:p>
          <a:p>
            <a:r>
              <a:rPr lang="cs-CZ" sz="1600">
                <a:ea typeface="+mn-lt"/>
                <a:cs typeface="+mn-lt"/>
              </a:rPr>
              <a:t>umožňují sociální adaptaci a styk s okolím</a:t>
            </a:r>
          </a:p>
          <a:p>
            <a:r>
              <a:rPr lang="cs-CZ" sz="1600" b="1">
                <a:highlight>
                  <a:srgbClr val="FF00FF"/>
                </a:highlight>
                <a:ea typeface="+mn-lt"/>
                <a:cs typeface="+mn-lt"/>
              </a:rPr>
              <a:t>Komunikace neslyšících: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znaková čeština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prstová abeceda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vizualizace mluvené češtiny písemný záznam mluvené řeči </a:t>
            </a:r>
          </a:p>
          <a:p>
            <a:r>
              <a:rPr lang="cs-CZ" sz="1600" b="1">
                <a:highlight>
                  <a:srgbClr val="FF00FF"/>
                </a:highlight>
                <a:ea typeface="+mn-lt"/>
                <a:cs typeface="+mn-lt"/>
              </a:rPr>
              <a:t>Přehled pomůcek: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Signalizace bytového a domovního zvonku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Signalizace telefonního zvonku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Světelný nebo vibrační budík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Telefonní přístroj se zesílením zvuku pro nedoslýchavé, včetně světelné indikace zvonění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Psací telefon pro neslyšící, včetně světelné indikace zvonění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Televizor s teletextem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Individuální přenosný naslouchací přístroj (nejde o elektronické sluchadlo) </a:t>
            </a:r>
          </a:p>
          <a:p>
            <a:pPr lvl="1" indent="-285750"/>
            <a:r>
              <a:rPr lang="cs-CZ" sz="1400">
                <a:ea typeface="+mn-lt"/>
                <a:cs typeface="+mn-lt"/>
              </a:rPr>
              <a:t>Sluchadla </a:t>
            </a:r>
            <a:endParaRPr lang="cs-CZ" sz="1400"/>
          </a:p>
        </p:txBody>
      </p:sp>
      <p:pic>
        <p:nvPicPr>
          <p:cNvPr id="4" name="Obrázek 4" descr="Obsah obrázku osoba, oblečení, pózování&#10;&#10;Popis se vygeneroval automaticky.">
            <a:extLst>
              <a:ext uri="{FF2B5EF4-FFF2-40B4-BE49-F238E27FC236}">
                <a16:creationId xmlns:a16="http://schemas.microsoft.com/office/drawing/2014/main" id="{A6F732C3-8DD0-4EA5-B4F6-4884CB65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0" r="14749" b="-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7FA69-74A1-4510-B445-04F594D3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17" y="755904"/>
            <a:ext cx="10361220" cy="888948"/>
          </a:xfrm>
        </p:spPr>
        <p:txBody>
          <a:bodyPr/>
          <a:lstStyle/>
          <a:p>
            <a:r>
              <a:rPr lang="cs" sz="3200" b="1">
                <a:ea typeface="+mj-lt"/>
                <a:cs typeface="+mj-lt"/>
              </a:rPr>
              <a:t>Protetické pomůcky pro osoby s </a:t>
            </a:r>
            <a:r>
              <a:rPr lang="cs" sz="3200" b="1" dirty="0">
                <a:ea typeface="+mj-lt"/>
                <a:cs typeface="+mj-lt"/>
              </a:rPr>
              <a:t>tělesným postižením</a:t>
            </a:r>
            <a:endParaRPr lang="cs-CZ" sz="3200">
              <a:cs typeface="Aharon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07F29D-F2CD-4902-BBE2-B256C018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15" y="1572052"/>
            <a:ext cx="10479973" cy="51702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" sz="1600">
                <a:ea typeface="+mn-lt"/>
                <a:cs typeface="+mn-lt"/>
              </a:rPr>
              <a:t>velká část se vyrábí </a:t>
            </a:r>
            <a:r>
              <a:rPr lang="cs" sz="1600" b="1">
                <a:highlight>
                  <a:srgbClr val="FF00FF"/>
                </a:highlight>
                <a:ea typeface="+mn-lt"/>
                <a:cs typeface="+mn-lt"/>
              </a:rPr>
              <a:t>individuálně</a:t>
            </a:r>
            <a:r>
              <a:rPr lang="cs" sz="1600">
                <a:ea typeface="+mn-lt"/>
                <a:cs typeface="+mn-lt"/>
              </a:rPr>
              <a:t>, nyní většinou na </a:t>
            </a:r>
            <a:r>
              <a:rPr lang="cs" sz="1600" b="1">
                <a:highlight>
                  <a:srgbClr val="FF00FF"/>
                </a:highlight>
                <a:ea typeface="+mn-lt"/>
                <a:cs typeface="+mn-lt"/>
              </a:rPr>
              <a:t>soukromých protetických pracovištích</a:t>
            </a:r>
            <a:r>
              <a:rPr lang="cs" sz="1600">
                <a:ea typeface="+mn-lt"/>
                <a:cs typeface="+mn-lt"/>
              </a:rPr>
              <a:t>, která zaměstnávají lékaře - protetika a protetické techniky</a:t>
            </a:r>
            <a:endParaRPr lang="cs-CZ" sz="1600" dirty="0">
              <a:ea typeface="+mn-lt"/>
              <a:cs typeface="+mn-lt"/>
            </a:endParaRPr>
          </a:p>
          <a:p>
            <a:pPr algn="just"/>
            <a:r>
              <a:rPr lang="cs" sz="1600">
                <a:ea typeface="+mn-lt"/>
                <a:cs typeface="+mn-lt"/>
              </a:rPr>
              <a:t>Podle základních skupin protetických výrobků se </a:t>
            </a:r>
            <a:r>
              <a:rPr lang="cs" sz="1600" b="1">
                <a:highlight>
                  <a:srgbClr val="FF00FF"/>
                </a:highlight>
                <a:ea typeface="+mn-lt"/>
                <a:cs typeface="+mn-lt"/>
              </a:rPr>
              <a:t>protetika rozděluje do pěti oblastí:</a:t>
            </a:r>
            <a:r>
              <a:rPr lang="cs-CZ" sz="1600" b="1" dirty="0">
                <a:highlight>
                  <a:srgbClr val="FF00FF"/>
                </a:highlight>
                <a:ea typeface="+mn-lt"/>
                <a:cs typeface="+mn-lt"/>
              </a:rPr>
              <a:t> </a:t>
            </a:r>
            <a:endParaRPr lang="cs-CZ" sz="1600" b="1">
              <a:highlight>
                <a:srgbClr val="FF00FF"/>
              </a:highlight>
            </a:endParaRPr>
          </a:p>
          <a:p>
            <a:pPr algn="just"/>
            <a:r>
              <a:rPr lang="cs" sz="1600" b="1">
                <a:ea typeface="+mn-lt"/>
                <a:cs typeface="+mn-lt"/>
              </a:rPr>
              <a:t>A) Vlastní protetika: = </a:t>
            </a:r>
            <a:r>
              <a:rPr lang="cs" sz="1600">
                <a:ea typeface="+mn-lt"/>
                <a:cs typeface="+mn-lt"/>
              </a:rPr>
              <a:t>výroba 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funkčních náhrad </a:t>
            </a:r>
            <a:r>
              <a:rPr lang="cs" sz="1600">
                <a:ea typeface="+mn-lt"/>
                <a:cs typeface="+mn-lt"/>
              </a:rPr>
              <a:t>HK či DK</a:t>
            </a:r>
            <a:endParaRPr lang="cs-CZ" sz="1600" dirty="0">
              <a:ea typeface="+mn-lt"/>
              <a:cs typeface="+mn-lt"/>
            </a:endParaRPr>
          </a:p>
          <a:p>
            <a:pPr marL="708660" lvl="1" indent="-342900" algn="just">
              <a:buChar char="•"/>
            </a:pPr>
            <a:r>
              <a:rPr lang="cs" sz="1400">
                <a:ea typeface="+mn-lt"/>
                <a:cs typeface="+mn-lt"/>
              </a:rPr>
              <a:t>Protézy se vyrábějí </a:t>
            </a:r>
            <a:r>
              <a:rPr lang="cs" sz="1400" b="1">
                <a:highlight>
                  <a:srgbClr val="FF00FF"/>
                </a:highlight>
                <a:ea typeface="+mn-lt"/>
                <a:cs typeface="+mn-lt"/>
              </a:rPr>
              <a:t>individuálně</a:t>
            </a:r>
            <a:endParaRPr lang="cs-CZ" sz="1400" b="1" dirty="0">
              <a:highlight>
                <a:srgbClr val="FF00FF"/>
              </a:highlight>
              <a:ea typeface="+mn-lt"/>
              <a:cs typeface="+mn-lt"/>
            </a:endParaRPr>
          </a:p>
          <a:p>
            <a:pPr marL="708660" lvl="1" indent="-342900" algn="just">
              <a:buChar char="•"/>
            </a:pPr>
            <a:r>
              <a:rPr lang="cs" sz="1400">
                <a:ea typeface="+mn-lt"/>
                <a:cs typeface="+mn-lt"/>
              </a:rPr>
              <a:t>Protéza se skládá </a:t>
            </a:r>
            <a:r>
              <a:rPr lang="cs" sz="1400" b="1">
                <a:highlight>
                  <a:srgbClr val="FF00FF"/>
                </a:highlight>
                <a:ea typeface="+mn-lt"/>
                <a:cs typeface="+mn-lt"/>
              </a:rPr>
              <a:t>z objímky,</a:t>
            </a:r>
            <a:r>
              <a:rPr lang="cs" sz="1400">
                <a:ea typeface="+mn-lt"/>
                <a:cs typeface="+mn-lt"/>
              </a:rPr>
              <a:t> připevněné na pahýl, </a:t>
            </a:r>
            <a:r>
              <a:rPr lang="cs" sz="1400" b="1">
                <a:highlight>
                  <a:srgbClr val="FF00FF"/>
                </a:highlight>
                <a:ea typeface="+mn-lt"/>
                <a:cs typeface="+mn-lt"/>
              </a:rPr>
              <a:t>z vlastní protézy</a:t>
            </a:r>
            <a:r>
              <a:rPr lang="cs" sz="1400">
                <a:ea typeface="+mn-lt"/>
                <a:cs typeface="+mn-lt"/>
              </a:rPr>
              <a:t> (nosná část a kosmetická úprava povrchu), </a:t>
            </a:r>
            <a:r>
              <a:rPr lang="cs" sz="1400" b="1" dirty="0">
                <a:highlight>
                  <a:srgbClr val="FF00FF"/>
                </a:highlight>
                <a:ea typeface="+mn-lt"/>
                <a:cs typeface="+mn-lt"/>
              </a:rPr>
              <a:t>závěsného</a:t>
            </a:r>
            <a:r>
              <a:rPr lang="cs" sz="1400" dirty="0">
                <a:ea typeface="+mn-lt"/>
                <a:cs typeface="+mn-lt"/>
              </a:rPr>
              <a:t> – případně ovládacího – </a:t>
            </a:r>
            <a:r>
              <a:rPr lang="cs" sz="1400">
                <a:highlight>
                  <a:srgbClr val="FF00FF"/>
                </a:highlight>
                <a:ea typeface="+mn-lt"/>
                <a:cs typeface="+mn-lt"/>
              </a:rPr>
              <a:t>systému a terminální části</a:t>
            </a:r>
            <a:r>
              <a:rPr lang="cs" sz="1400">
                <a:ea typeface="+mn-lt"/>
                <a:cs typeface="+mn-lt"/>
              </a:rPr>
              <a:t>, tedy ruky či pracovního nástavce na HK a chodidla na DK. (Nadkolenní a nadloketní protézy obsahují obvykle kloub.) </a:t>
            </a:r>
            <a:endParaRPr lang="cs-CZ" sz="1400"/>
          </a:p>
          <a:p>
            <a:pPr marL="708660" lvl="1" indent="-342900" algn="just">
              <a:buChar char="•"/>
            </a:pPr>
            <a:r>
              <a:rPr lang="cs" sz="1400" dirty="0">
                <a:ea typeface="+mn-lt"/>
                <a:cs typeface="+mn-lt"/>
              </a:rPr>
              <a:t>Terminální část na protéze horní končetiny má zajistit úchop a je proto podstatně složitější než terminální část DK</a:t>
            </a:r>
            <a:r>
              <a:rPr lang="cs-CZ" sz="1400" dirty="0">
                <a:ea typeface="+mn-lt"/>
                <a:cs typeface="+mn-lt"/>
              </a:rPr>
              <a:t> </a:t>
            </a:r>
            <a:endParaRPr lang="cs-CZ" sz="1400"/>
          </a:p>
          <a:p>
            <a:pPr marL="708660" lvl="1" indent="-342900" algn="just">
              <a:buChar char="•"/>
            </a:pPr>
            <a:r>
              <a:rPr lang="cs" sz="1400" dirty="0">
                <a:ea typeface="+mn-lt"/>
                <a:cs typeface="+mn-lt"/>
              </a:rPr>
              <a:t>Používání protézy je třeba nacvičit – jde o tzv. </a:t>
            </a:r>
            <a:r>
              <a:rPr lang="cs" sz="1400" b="1" dirty="0">
                <a:ea typeface="+mn-lt"/>
                <a:cs typeface="+mn-lt"/>
              </a:rPr>
              <a:t>školu chůze</a:t>
            </a:r>
            <a:r>
              <a:rPr lang="cs" sz="1400" dirty="0">
                <a:ea typeface="+mn-lt"/>
                <a:cs typeface="+mn-lt"/>
              </a:rPr>
              <a:t> (včetně nácviku pádů) na DK a </a:t>
            </a:r>
            <a:r>
              <a:rPr lang="cs" sz="1400" b="1" dirty="0">
                <a:ea typeface="+mn-lt"/>
                <a:cs typeface="+mn-lt"/>
              </a:rPr>
              <a:t>školu úchopu</a:t>
            </a:r>
            <a:r>
              <a:rPr lang="cs" sz="1400" dirty="0">
                <a:ea typeface="+mn-lt"/>
                <a:cs typeface="+mn-lt"/>
              </a:rPr>
              <a:t> na HK.</a:t>
            </a:r>
            <a:r>
              <a:rPr lang="cs-CZ" sz="1400" dirty="0">
                <a:ea typeface="+mn-lt"/>
                <a:cs typeface="+mn-lt"/>
              </a:rPr>
              <a:t> </a:t>
            </a:r>
            <a:endParaRPr lang="cs-CZ" sz="1400"/>
          </a:p>
          <a:p>
            <a:pPr algn="just"/>
            <a:r>
              <a:rPr lang="cs" sz="1600" b="1">
                <a:ea typeface="+mn-lt"/>
                <a:cs typeface="+mn-lt"/>
              </a:rPr>
              <a:t>B) Ortotika: = </a:t>
            </a:r>
            <a:r>
              <a:rPr lang="cs" sz="1600">
                <a:ea typeface="+mn-lt"/>
                <a:cs typeface="+mn-lt"/>
              </a:rPr>
              <a:t>výroba 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podpůrných pomůcek</a:t>
            </a:r>
            <a:r>
              <a:rPr lang="cs" sz="1600">
                <a:ea typeface="+mn-lt"/>
                <a:cs typeface="+mn-lt"/>
              </a:rPr>
              <a:t> (ortéz, dlah, fixačních límců, měkkých bandáží...) </a:t>
            </a:r>
            <a:endParaRPr lang="cs-CZ" sz="1600" dirty="0">
              <a:ea typeface="+mn-lt"/>
              <a:cs typeface="+mn-lt"/>
            </a:endParaRPr>
          </a:p>
          <a:p>
            <a:pPr marL="708660" lvl="1" indent="-342900" algn="just">
              <a:buChar char="•"/>
            </a:pPr>
            <a:r>
              <a:rPr lang="cs" sz="1400">
                <a:ea typeface="+mn-lt"/>
                <a:cs typeface="+mn-lt"/>
              </a:rPr>
              <a:t>Cílem užívání ortézy může být korekce nesprávné polohy, kompenzace ochrnutí, na DK přebírání nosné funkce</a:t>
            </a:r>
            <a:endParaRPr lang="cs-CZ" sz="1400"/>
          </a:p>
          <a:p>
            <a:pPr algn="just"/>
            <a:r>
              <a:rPr lang="cs" sz="1600" b="1">
                <a:ea typeface="+mn-lt"/>
                <a:cs typeface="+mn-lt"/>
              </a:rPr>
              <a:t>C) Kalceotika: = 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ortopedická obuv</a:t>
            </a:r>
            <a:r>
              <a:rPr lang="cs" sz="1600">
                <a:ea typeface="+mn-lt"/>
                <a:cs typeface="+mn-lt"/>
              </a:rPr>
              <a:t> včetně vložek do bot a dalších korekčních prvků </a:t>
            </a:r>
            <a:endParaRPr lang="cs-CZ" sz="1600"/>
          </a:p>
          <a:p>
            <a:pPr algn="just"/>
            <a:r>
              <a:rPr lang="cs" sz="1600" b="1">
                <a:ea typeface="+mn-lt"/>
                <a:cs typeface="+mn-lt"/>
              </a:rPr>
              <a:t>D) Epitetika: = 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náhrada</a:t>
            </a:r>
            <a:r>
              <a:rPr lang="cs" sz="1600">
                <a:ea typeface="+mn-lt"/>
                <a:cs typeface="+mn-lt"/>
              </a:rPr>
              <a:t> těch ztracených částí těla, kde na prvním místě je náhrada 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kosmetická</a:t>
            </a:r>
            <a:r>
              <a:rPr lang="cs" sz="1600">
                <a:ea typeface="+mn-lt"/>
                <a:cs typeface="+mn-lt"/>
              </a:rPr>
              <a:t> (kupř. epitézy prsu) </a:t>
            </a:r>
            <a:endParaRPr lang="cs-CZ" sz="1600"/>
          </a:p>
          <a:p>
            <a:pPr algn="just"/>
            <a:r>
              <a:rPr lang="cs" sz="1600" b="1">
                <a:ea typeface="+mn-lt"/>
                <a:cs typeface="+mn-lt"/>
              </a:rPr>
              <a:t>E) Adjuvatika:</a:t>
            </a:r>
            <a:r>
              <a:rPr lang="cs" sz="1600" b="1" i="1">
                <a:ea typeface="+mn-lt"/>
                <a:cs typeface="+mn-lt"/>
              </a:rPr>
              <a:t> = </a:t>
            </a:r>
            <a:r>
              <a:rPr lang="cs" sz="1600">
                <a:highlight>
                  <a:srgbClr val="FF00FF"/>
                </a:highlight>
                <a:ea typeface="+mn-lt"/>
                <a:cs typeface="+mn-lt"/>
              </a:rPr>
              <a:t>drobné kompenzační pomůcky</a:t>
            </a:r>
            <a:endParaRPr lang="cs" sz="1600"/>
          </a:p>
          <a:p>
            <a:endParaRPr lang="cs" sz="1600" dirty="0">
              <a:ea typeface="+mn-lt"/>
              <a:cs typeface="+mn-lt"/>
            </a:endParaRPr>
          </a:p>
          <a:p>
            <a:r>
              <a:rPr lang="cs" sz="1600">
                <a:ea typeface="+mn-lt"/>
                <a:cs typeface="+mn-lt"/>
              </a:rPr>
              <a:t>Významnou součástí protetiky je dále </a:t>
            </a:r>
            <a:r>
              <a:rPr lang="cs" sz="1600" b="1" err="1">
                <a:ea typeface="+mn-lt"/>
                <a:cs typeface="+mn-lt"/>
              </a:rPr>
              <a:t>protetometrie</a:t>
            </a:r>
            <a:r>
              <a:rPr lang="cs" sz="1600" dirty="0">
                <a:ea typeface="+mn-lt"/>
                <a:cs typeface="+mn-lt"/>
              </a:rPr>
              <a:t>, tedy nauka o měření lidského těla pro účely individuální výroby jednotlivých protetických pomůcek.</a:t>
            </a:r>
            <a:r>
              <a:rPr lang="cs-CZ" sz="1600" dirty="0">
                <a:ea typeface="+mn-lt"/>
                <a:cs typeface="+mn-lt"/>
              </a:rPr>
              <a:t> 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13362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372F4F-8ED7-4871-A53A-3869D699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>
            <a:normAutofit/>
          </a:bodyPr>
          <a:lstStyle/>
          <a:p>
            <a:r>
              <a:rPr lang="cs-CZ">
                <a:cs typeface="Aharoni"/>
              </a:rPr>
              <a:t>TECHNICKÉ PROSTŘEDKY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CB827-58CF-4F31-B640-9CEDD745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27428"/>
            <a:ext cx="9144000" cy="31535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5000"/>
              </a:lnSpc>
            </a:pPr>
            <a:r>
              <a:rPr lang="cs-CZ" sz="1800"/>
              <a:t>= složitější pomůcky, zařízení, programy a přístroje, které primárně slouží k odstranění bariér v prostředí a bariér v komunikaci</a:t>
            </a:r>
          </a:p>
          <a:p>
            <a:pPr>
              <a:lnSpc>
                <a:spcPct val="95000"/>
              </a:lnSpc>
            </a:pPr>
            <a:r>
              <a:rPr lang="cs-CZ" sz="1800" u="sng"/>
              <a:t>Dělení:</a:t>
            </a:r>
          </a:p>
          <a:p>
            <a:pPr>
              <a:lnSpc>
                <a:spcPct val="95000"/>
              </a:lnSpc>
            </a:pPr>
            <a:r>
              <a:rPr lang="cs-CZ" sz="1800" b="1" u="sng">
                <a:highlight>
                  <a:srgbClr val="FF00FF"/>
                </a:highlight>
              </a:rPr>
              <a:t>Pomůcky méně náročné na obsluhu = low-tech</a:t>
            </a:r>
          </a:p>
          <a:p>
            <a:pPr marL="537210" lvl="1" indent="-171450">
              <a:lnSpc>
                <a:spcPct val="95000"/>
              </a:lnSpc>
              <a:buChar char="•"/>
            </a:pPr>
            <a:r>
              <a:rPr lang="cs-CZ" sz="1600"/>
              <a:t>Kupř. elektronické komunikační tabulky, speciální telefonické zařízení, kuchyňské vybavení s aktivací dotekem, přenosné monitorovací zařízení, upravené klávesnice a myši k PC, upravené ovladače pro psaní na PC, software pro predikci slov</a:t>
            </a:r>
          </a:p>
          <a:p>
            <a:pPr>
              <a:lnSpc>
                <a:spcPct val="95000"/>
              </a:lnSpc>
            </a:pPr>
            <a:r>
              <a:rPr lang="cs-CZ" sz="1800" b="1" u="sng">
                <a:highlight>
                  <a:srgbClr val="FF00FF"/>
                </a:highlight>
              </a:rPr>
              <a:t>Pomůcky vysoce náročné na obsluhu = high-tech</a:t>
            </a:r>
          </a:p>
          <a:p>
            <a:pPr marL="537210" lvl="1" indent="-171450">
              <a:lnSpc>
                <a:spcPct val="95000"/>
              </a:lnSpc>
              <a:buChar char="•"/>
            </a:pPr>
            <a:r>
              <a:rPr lang="cs-CZ" sz="1600"/>
              <a:t>Kupř. hlasově aktivovaný PC, monitorovací systém bytu aktivovaný dotekem či hlasem, elektronický systém kontroly bytu</a:t>
            </a:r>
          </a:p>
        </p:txBody>
      </p:sp>
    </p:spTree>
    <p:extLst>
      <p:ext uri="{BB962C8B-B14F-4D97-AF65-F5344CB8AC3E}">
        <p14:creationId xmlns:p14="http://schemas.microsoft.com/office/powerpoint/2010/main" val="21119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9C94A-9187-462E-879E-443B3525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71" y="175333"/>
            <a:ext cx="9144000" cy="1344168"/>
          </a:xfrm>
        </p:spPr>
        <p:txBody>
          <a:bodyPr/>
          <a:lstStyle/>
          <a:p>
            <a:r>
              <a:rPr lang="cs-CZ" dirty="0">
                <a:cs typeface="Aharoni"/>
              </a:rPr>
              <a:t>VŠEDNÍ DENNÍ ČINNOSTI (ADL)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F506D-55BA-4755-A5AB-DB6F7D9D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665" y="988181"/>
            <a:ext cx="9047239" cy="51108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/>
              <a:t>Vztahují se k </a:t>
            </a:r>
            <a:r>
              <a:rPr lang="cs-CZ" b="1">
                <a:highlight>
                  <a:srgbClr val="FF00FF"/>
                </a:highlight>
              </a:rPr>
              <a:t>základním fyzickým funkcím</a:t>
            </a:r>
            <a:r>
              <a:rPr lang="cs-CZ"/>
              <a:t> a dotvářejí </a:t>
            </a:r>
            <a:r>
              <a:rPr lang="cs-CZ" b="1">
                <a:highlight>
                  <a:srgbClr val="FF00FF"/>
                </a:highlight>
              </a:rPr>
              <a:t>každodenní život člověka</a:t>
            </a:r>
          </a:p>
          <a:p>
            <a:r>
              <a:rPr lang="cs-CZ"/>
              <a:t>Umožňují </a:t>
            </a:r>
            <a:r>
              <a:rPr lang="cs-CZ" b="1">
                <a:highlight>
                  <a:srgbClr val="FF00FF"/>
                </a:highlight>
              </a:rPr>
              <a:t>nezávislost ve svém domácím</a:t>
            </a:r>
            <a:r>
              <a:rPr lang="cs-CZ"/>
              <a:t> (personální, základní ADL) </a:t>
            </a:r>
            <a:r>
              <a:rPr lang="cs-CZ" b="1">
                <a:highlight>
                  <a:srgbClr val="FF00FF"/>
                </a:highlight>
              </a:rPr>
              <a:t>či širším</a:t>
            </a:r>
            <a:r>
              <a:rPr lang="cs-CZ"/>
              <a:t> (instrumentální, rozšířené ADL) </a:t>
            </a:r>
            <a:r>
              <a:rPr lang="cs-CZ" b="1" dirty="0">
                <a:highlight>
                  <a:srgbClr val="FF00FF"/>
                </a:highlight>
              </a:rPr>
              <a:t>okolí</a:t>
            </a:r>
          </a:p>
          <a:p>
            <a:r>
              <a:rPr lang="cs-CZ" b="1" u="sng"/>
              <a:t>Personální ADL:</a:t>
            </a:r>
            <a:r>
              <a:rPr lang="cs-CZ"/>
              <a:t> = bezprostředně v domácím prostředí</a:t>
            </a:r>
            <a:endParaRPr lang="cs-CZ" dirty="0"/>
          </a:p>
          <a:p>
            <a:pPr marL="708660" lvl="1" indent="-342900">
              <a:buChar char="•"/>
            </a:pPr>
            <a:r>
              <a:rPr lang="cs-CZ"/>
              <a:t>kupř. </a:t>
            </a:r>
            <a:r>
              <a:rPr lang="cs-CZ">
                <a:ea typeface="+mn-lt"/>
                <a:cs typeface="+mn-lt"/>
              </a:rPr>
              <a:t>činnost sebeobsluhy: </a:t>
            </a:r>
            <a:r>
              <a:rPr lang="cs-CZ"/>
              <a:t>osobní hygiena, koupání, oblékání, jedení </a:t>
            </a:r>
          </a:p>
          <a:p>
            <a:pPr marL="708660" lvl="1" indent="-342900">
              <a:buChar char="•"/>
            </a:pPr>
            <a:r>
              <a:rPr lang="cs-CZ"/>
              <a:t>Funkční mobilita: použití WC, přesuny</a:t>
            </a:r>
          </a:p>
          <a:p>
            <a:r>
              <a:rPr lang="cs-CZ" b="1" u="sng">
                <a:solidFill>
                  <a:srgbClr val="000000"/>
                </a:solidFill>
              </a:rPr>
              <a:t>Instrumentální ADL:</a:t>
            </a:r>
            <a:r>
              <a:rPr lang="cs-CZ">
                <a:solidFill>
                  <a:srgbClr val="000000"/>
                </a:solidFill>
              </a:rPr>
              <a:t> = behaviorální &amp; sociální ADL</a:t>
            </a:r>
            <a:endParaRPr lang="cs-CZ" dirty="0">
              <a:solidFill>
                <a:srgbClr val="000000"/>
              </a:solidFill>
            </a:endParaRP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činnosti spojené s vedením a údržbou domácnosti: nakupování, vaření, domácí príce, manipulace s penězi</a:t>
            </a:r>
            <a:endParaRPr lang="cs-CZ">
              <a:solidFill>
                <a:srgbClr val="000000"/>
              </a:solidFill>
            </a:endParaRP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</a:rPr>
              <a:t>komunikace: telefonování</a:t>
            </a: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>
                <a:solidFill>
                  <a:srgbClr val="000000"/>
                </a:solidFill>
              </a:rPr>
              <a:t>činnosti prováděné v širším sociálním prostředí: použití MHD, jízda autem</a:t>
            </a:r>
          </a:p>
        </p:txBody>
      </p:sp>
    </p:spTree>
    <p:extLst>
      <p:ext uri="{BB962C8B-B14F-4D97-AF65-F5344CB8AC3E}">
        <p14:creationId xmlns:p14="http://schemas.microsoft.com/office/powerpoint/2010/main" val="427762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52CF0C-7AA2-4E8A-85D7-7D1EAA3D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cs" sz="3900" b="1">
                <a:ea typeface="+mj-lt"/>
                <a:cs typeface="+mj-lt"/>
              </a:rPr>
              <a:t>Technické prostředky v rehabilitaci</a:t>
            </a:r>
            <a:r>
              <a:rPr lang="cs-CZ" sz="3900">
                <a:ea typeface="+mj-lt"/>
                <a:cs typeface="+mj-lt"/>
              </a:rPr>
              <a:t> </a:t>
            </a:r>
            <a:endParaRPr lang="cs-CZ" sz="39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710653-5C8E-4707-BEE9-F4F33C70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cs" sz="1800">
                <a:ea typeface="+mn-lt"/>
                <a:cs typeface="+mn-lt"/>
              </a:rPr>
              <a:t>Aplikace zahrnuje výběr pomůcek, jejich vyzkoušení, nácvik používání a předpis pomůcky. Tato oblast je v poslední době souhrnně označována v angličtině jako </a:t>
            </a:r>
            <a:r>
              <a:rPr lang="cs" sz="1800" b="1" err="1">
                <a:ea typeface="+mn-lt"/>
                <a:cs typeface="+mn-lt"/>
              </a:rPr>
              <a:t>assistive</a:t>
            </a:r>
            <a:r>
              <a:rPr lang="cs" sz="1800" b="1">
                <a:ea typeface="+mn-lt"/>
                <a:cs typeface="+mn-lt"/>
              </a:rPr>
              <a:t> technology</a:t>
            </a:r>
            <a:r>
              <a:rPr lang="cs" sz="1800">
                <a:ea typeface="+mn-lt"/>
                <a:cs typeface="+mn-lt"/>
              </a:rPr>
              <a:t>, tedy v překladu </a:t>
            </a:r>
            <a:r>
              <a:rPr lang="cs" sz="1800" b="1">
                <a:ea typeface="+mn-lt"/>
                <a:cs typeface="+mn-lt"/>
              </a:rPr>
              <a:t>pomáhající technika</a:t>
            </a:r>
            <a:r>
              <a:rPr lang="cs" sz="1800">
                <a:ea typeface="+mn-lt"/>
                <a:cs typeface="+mn-lt"/>
              </a:rPr>
              <a:t>. </a:t>
            </a:r>
            <a:endParaRPr lang="cs-CZ" sz="1800"/>
          </a:p>
          <a:p>
            <a:pPr>
              <a:lnSpc>
                <a:spcPct val="95000"/>
              </a:lnSpc>
            </a:pPr>
            <a:r>
              <a:rPr lang="cs" sz="1800">
                <a:ea typeface="+mn-lt"/>
                <a:cs typeface="+mn-lt"/>
              </a:rPr>
              <a:t>Technické prostředky můžeme dělit buď podle typu OZP, které pomůcky používají, anebo podle činnosti nebo tělesné funkce, kterou pomůcka umožňuje nebo usnadňuje. 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72718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1370D-D303-4D89-B4E9-93833572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272094"/>
            <a:ext cx="9144000" cy="1344168"/>
          </a:xfrm>
        </p:spPr>
        <p:txBody>
          <a:bodyPr/>
          <a:lstStyle/>
          <a:p>
            <a:r>
              <a:rPr lang="cs-CZ" b="1">
                <a:solidFill>
                  <a:srgbClr val="7030A0"/>
                </a:solidFill>
                <a:cs typeface="Aharoni"/>
              </a:rPr>
              <a:t>TECHNICKÉ PROSTŘEDKY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15AF0-D603-4852-ACE3-8E2BDCB5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012372"/>
            <a:ext cx="10063238" cy="57035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buNone/>
            </a:pPr>
            <a:r>
              <a:rPr lang="cs" b="1">
                <a:ea typeface="+mn-lt"/>
                <a:cs typeface="+mn-lt"/>
              </a:rPr>
              <a:t>Vozíky:</a:t>
            </a:r>
            <a:endParaRPr lang="cs" dirty="0">
              <a:ea typeface="+mn-lt"/>
              <a:cs typeface="+mn-lt"/>
            </a:endParaRPr>
          </a:p>
          <a:p>
            <a:pPr algn="just"/>
            <a:r>
              <a:rPr lang="cs">
                <a:ea typeface="+mn-lt"/>
                <a:cs typeface="+mn-lt"/>
              </a:rPr>
              <a:t>pomůcka pro lokomoci</a:t>
            </a:r>
          </a:p>
          <a:p>
            <a:pPr algn="just"/>
            <a:r>
              <a:rPr lang="cs">
                <a:ea typeface="+mn-lt"/>
                <a:cs typeface="+mn-lt"/>
              </a:rPr>
              <a:t>dělíme je na mechanické a elektrické </a:t>
            </a:r>
            <a:endParaRPr lang="cs"/>
          </a:p>
          <a:p>
            <a:pPr algn="just">
              <a:buNone/>
            </a:pPr>
            <a:r>
              <a:rPr lang="cs" b="1">
                <a:ea typeface="+mn-lt"/>
                <a:cs typeface="+mn-lt"/>
              </a:rPr>
              <a:t>Upravená osobní auta.</a:t>
            </a:r>
            <a:r>
              <a:rPr lang="cs" dirty="0">
                <a:ea typeface="+mn-lt"/>
                <a:cs typeface="+mn-lt"/>
              </a:rPr>
              <a:t> </a:t>
            </a:r>
            <a:endParaRPr lang="cs"/>
          </a:p>
          <a:p>
            <a:pPr algn="just">
              <a:buNone/>
            </a:pPr>
            <a:r>
              <a:rPr lang="cs" b="1" dirty="0">
                <a:ea typeface="+mn-lt"/>
                <a:cs typeface="+mn-lt"/>
              </a:rPr>
              <a:t>Pomůcky pro inkontinenci, </a:t>
            </a:r>
            <a:r>
              <a:rPr lang="cs" b="1">
                <a:ea typeface="+mn-lt"/>
                <a:cs typeface="+mn-lt"/>
              </a:rPr>
              <a:t>stomiky:</a:t>
            </a:r>
            <a:r>
              <a:rPr lang="cs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">
                <a:ea typeface="+mn-lt"/>
                <a:cs typeface="+mn-lt"/>
              </a:rPr>
              <a:t>kondomové urinály: nejčastěji muži po poranění míchy</a:t>
            </a:r>
          </a:p>
          <a:p>
            <a:pPr algn="just"/>
            <a:r>
              <a:rPr lang="cs">
                <a:ea typeface="+mn-lt"/>
                <a:cs typeface="+mn-lt"/>
              </a:rPr>
              <a:t>opakované cévkování, které po zácviku provádí sám klient</a:t>
            </a:r>
          </a:p>
          <a:p>
            <a:pPr algn="just"/>
            <a:r>
              <a:rPr lang="cs">
                <a:ea typeface="+mn-lt"/>
                <a:cs typeface="+mn-lt"/>
              </a:rPr>
              <a:t>absorbční pomůcky, tedy </a:t>
            </a:r>
            <a:r>
              <a:rPr lang="cs" err="1">
                <a:ea typeface="+mn-lt"/>
                <a:cs typeface="+mn-lt"/>
              </a:rPr>
              <a:t>absorbční</a:t>
            </a:r>
            <a:r>
              <a:rPr lang="cs" dirty="0">
                <a:ea typeface="+mn-lt"/>
                <a:cs typeface="+mn-lt"/>
              </a:rPr>
              <a:t> vložky, pleny, kalhotky a podložky na jedno </a:t>
            </a:r>
            <a:r>
              <a:rPr lang="cs">
                <a:ea typeface="+mn-lt"/>
                <a:cs typeface="+mn-lt"/>
              </a:rPr>
              <a:t>použití</a:t>
            </a:r>
            <a:endParaRPr lang="cs"/>
          </a:p>
          <a:p>
            <a:pPr algn="just"/>
            <a:r>
              <a:rPr lang="cs">
                <a:ea typeface="+mn-lt"/>
                <a:cs typeface="+mn-lt"/>
              </a:rPr>
              <a:t>tzv. </a:t>
            </a:r>
            <a:r>
              <a:rPr lang="cs" b="1">
                <a:ea typeface="+mn-lt"/>
                <a:cs typeface="+mn-lt"/>
              </a:rPr>
              <a:t>pomůcky stomické:</a:t>
            </a:r>
            <a:r>
              <a:rPr lang="cs" dirty="0">
                <a:ea typeface="+mn-lt"/>
                <a:cs typeface="+mn-lt"/>
              </a:rPr>
              <a:t> </a:t>
            </a:r>
            <a:r>
              <a:rPr lang="cs">
                <a:ea typeface="+mn-lt"/>
                <a:cs typeface="+mn-lt"/>
              </a:rPr>
              <a:t>sáčky na stolici různého typu a podložky</a:t>
            </a:r>
            <a:endParaRPr lang="cs"/>
          </a:p>
          <a:p>
            <a:pPr marL="708660" lvl="1" indent="-342900" algn="just">
              <a:buChar char="•"/>
            </a:pPr>
            <a:r>
              <a:rPr lang="cs">
                <a:ea typeface="+mn-lt"/>
                <a:cs typeface="+mn-lt"/>
              </a:rPr>
              <a:t>U osob s umělým střevním vývodem, tedy s kolostomií či ileostomií (nejčastěji po operaci nádoru zažívacího traktu) </a:t>
            </a:r>
          </a:p>
          <a:p>
            <a:pPr marL="0" indent="0" algn="just">
              <a:buNone/>
            </a:pPr>
            <a:r>
              <a:rPr lang="cs" b="1">
                <a:ea typeface="+mn-lt"/>
                <a:cs typeface="+mn-lt"/>
              </a:rPr>
              <a:t>Pomůcky pro diabetiky:</a:t>
            </a:r>
            <a:endParaRPr lang="cs" dirty="0">
              <a:ea typeface="+mn-lt"/>
              <a:cs typeface="+mn-lt"/>
            </a:endParaRPr>
          </a:p>
          <a:p>
            <a:pPr algn="just"/>
            <a:r>
              <a:rPr lang="cs">
                <a:ea typeface="+mn-lt"/>
                <a:cs typeface="+mn-lt"/>
              </a:rPr>
              <a:t>injekční stříkačky a jehly</a:t>
            </a:r>
          </a:p>
          <a:p>
            <a:pPr algn="just"/>
            <a:r>
              <a:rPr lang="cs">
                <a:ea typeface="+mn-lt"/>
                <a:cs typeface="+mn-lt"/>
              </a:rPr>
              <a:t>inzulínové aplikátory a pumpy</a:t>
            </a:r>
          </a:p>
          <a:p>
            <a:pPr algn="just"/>
            <a:r>
              <a:rPr lang="cs">
                <a:ea typeface="+mn-lt"/>
                <a:cs typeface="+mn-lt"/>
              </a:rPr>
              <a:t>pomůcky pro určování glykemie v plazmě a moči (testovací proužky, glukometr) </a:t>
            </a:r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1300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4F9AF-DE0C-4B97-ACBD-4D6BA4BB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5" y="91718"/>
            <a:ext cx="10623825" cy="1399385"/>
          </a:xfrm>
        </p:spPr>
        <p:txBody>
          <a:bodyPr/>
          <a:lstStyle/>
          <a:p>
            <a:r>
              <a:rPr lang="cs" b="1" dirty="0">
                <a:ea typeface="+mj-lt"/>
                <a:cs typeface="+mj-lt"/>
              </a:rPr>
              <a:t>Financování a předepisování technických pomůcek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BF358-BE42-4B22-AAD4-FC9E7291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26" y="1592943"/>
            <a:ext cx="10929887" cy="51629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" b="1">
                <a:highlight>
                  <a:srgbClr val="FF00FF"/>
                </a:highlight>
                <a:ea typeface="+mn-lt"/>
                <a:cs typeface="+mn-lt"/>
              </a:rPr>
              <a:t>Číselníky VZP: Zdravotnické prostředky předepisované na poukaz</a:t>
            </a:r>
            <a:endParaRPr lang="cs-CZ">
              <a:highlight>
                <a:srgbClr val="FF00FF"/>
              </a:highlight>
            </a:endParaRPr>
          </a:p>
          <a:p>
            <a:pPr algn="just"/>
            <a:r>
              <a:rPr lang="cs">
                <a:ea typeface="+mn-lt"/>
                <a:cs typeface="+mn-lt"/>
              </a:rPr>
              <a:t>= publikace vydávaná každoročně VZP a platnou i pro všechny ostatní zdravotní pojišťovny. 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">
                <a:ea typeface="+mn-lt"/>
                <a:cs typeface="+mn-lt"/>
              </a:rPr>
              <a:t>obsahuje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seznam </a:t>
            </a: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prostředků, rozdělených celkem do 17 skupin.</a:t>
            </a:r>
            <a:r>
              <a:rPr lang="cs" dirty="0">
                <a:ea typeface="+mn-lt"/>
                <a:cs typeface="+mn-lt"/>
              </a:rPr>
              <a:t> Každý prostředek je identifikován skupinou a vlastním kódem (např. 12/17177 – berle podpažní dřevěná). 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">
                <a:ea typeface="+mn-lt"/>
                <a:cs typeface="+mn-lt"/>
              </a:rPr>
              <a:t>Jsou uvedeny tyto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důležité údaje</a:t>
            </a:r>
            <a:r>
              <a:rPr lang="cs">
                <a:ea typeface="+mn-lt"/>
                <a:cs typeface="+mn-lt"/>
              </a:rPr>
              <a:t>: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odbornosti</a:t>
            </a:r>
            <a:r>
              <a:rPr lang="cs" dirty="0">
                <a:ea typeface="+mn-lt"/>
                <a:cs typeface="+mn-lt"/>
              </a:rPr>
              <a:t> lékařů, kteří mají právo pomůcku předepsat,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cena</a:t>
            </a:r>
            <a:r>
              <a:rPr lang="cs" dirty="0">
                <a:ea typeface="+mn-lt"/>
                <a:cs typeface="+mn-lt"/>
              </a:rPr>
              <a:t> pomůcky, 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ea typeface="+mn-lt"/>
                <a:cs typeface="+mn-lt"/>
              </a:rPr>
              <a:t>zda je </a:t>
            </a: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hrazena</a:t>
            </a:r>
            <a:r>
              <a:rPr lang="cs" dirty="0">
                <a:ea typeface="+mn-lt"/>
                <a:cs typeface="+mn-lt"/>
              </a:rPr>
              <a:t> (plně nebo částečně),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výrobce</a:t>
            </a:r>
            <a:r>
              <a:rPr lang="cs" dirty="0">
                <a:ea typeface="+mn-lt"/>
                <a:cs typeface="+mn-lt"/>
              </a:rPr>
              <a:t>,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ea typeface="+mn-lt"/>
                <a:cs typeface="+mn-lt"/>
              </a:rPr>
              <a:t>zda musí předpis </a:t>
            </a: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schválit revizní</a:t>
            </a:r>
            <a:r>
              <a:rPr lang="cs" dirty="0">
                <a:ea typeface="+mn-lt"/>
                <a:cs typeface="+mn-lt"/>
              </a:rPr>
              <a:t> lékař (označení písmenem Z),</a:t>
            </a:r>
            <a:endParaRPr lang="cs-CZ"/>
          </a:p>
          <a:p>
            <a:pPr marL="708660" lvl="1" indent="-342900" algn="just">
              <a:buChar char="•"/>
            </a:pPr>
            <a:r>
              <a:rPr lang="cs" dirty="0">
                <a:ea typeface="+mn-lt"/>
                <a:cs typeface="+mn-lt"/>
              </a:rPr>
              <a:t>po jaké </a:t>
            </a:r>
            <a:r>
              <a:rPr lang="cs" dirty="0">
                <a:highlight>
                  <a:srgbClr val="FF00FF"/>
                </a:highlight>
                <a:ea typeface="+mn-lt"/>
                <a:cs typeface="+mn-lt"/>
              </a:rPr>
              <a:t>době</a:t>
            </a:r>
            <a:r>
              <a:rPr lang="cs" dirty="0">
                <a:ea typeface="+mn-lt"/>
                <a:cs typeface="+mn-lt"/>
              </a:rPr>
              <a:t> je možno pomůcku znova předepsat.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23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29E06-3E9A-4653-ACAD-17E91F8B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514" y="137469"/>
            <a:ext cx="10745302" cy="1344168"/>
          </a:xfrm>
        </p:spPr>
        <p:txBody>
          <a:bodyPr/>
          <a:lstStyle/>
          <a:p>
            <a:r>
              <a:rPr lang="cs" b="1">
                <a:ea typeface="+mj-lt"/>
                <a:cs typeface="+mj-lt"/>
              </a:rPr>
              <a:t>Financování a předepisování technických pomůcek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D9018-43A8-45FF-B6FE-934843FA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14" y="1591367"/>
            <a:ext cx="10204172" cy="51261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" b="1">
                <a:ea typeface="+mn-lt"/>
                <a:cs typeface="+mn-lt"/>
              </a:rPr>
              <a:t>Výběr a předpis pomůcky: </a:t>
            </a:r>
            <a:endParaRPr lang="cs-CZ">
              <a:ea typeface="+mn-lt"/>
              <a:cs typeface="+mn-lt"/>
            </a:endParaRPr>
          </a:p>
          <a:p>
            <a:pPr marL="708660" lvl="1" indent="-342900" algn="just">
              <a:buClr>
                <a:srgbClr val="59AFB7"/>
              </a:buClr>
              <a:buChar char="•"/>
            </a:pPr>
            <a:r>
              <a:rPr lang="cs">
                <a:ea typeface="+mn-lt"/>
                <a:cs typeface="+mn-lt"/>
              </a:rPr>
              <a:t>Optimálně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pacient pomůcky vyzkouší </a:t>
            </a:r>
            <a:r>
              <a:rPr lang="cs">
                <a:ea typeface="+mn-lt"/>
                <a:cs typeface="+mn-lt"/>
              </a:rPr>
              <a:t>pod dohledem fyzioterapeuta (především pomůcky pro chůzi) či ergoterapeuta (pomůcky pro soběstačnost). </a:t>
            </a:r>
          </a:p>
          <a:p>
            <a:pPr marL="708660" lvl="1" indent="-342900" algn="just">
              <a:buClr>
                <a:srgbClr val="59AFB7"/>
              </a:buClr>
              <a:buChar char="•"/>
            </a:pPr>
            <a:r>
              <a:rPr lang="cs">
                <a:ea typeface="+mn-lt"/>
                <a:cs typeface="+mn-lt"/>
              </a:rPr>
              <a:t>Pokud se pomůcka osvědčí a pacient je schopný se jí naučit používat, předepíše pomůcku lékař. Použije k tomu </a:t>
            </a:r>
            <a:r>
              <a:rPr lang="cs" b="1">
                <a:ea typeface="+mn-lt"/>
                <a:cs typeface="+mn-lt"/>
              </a:rPr>
              <a:t>poukaz na léčebnou a ortopedickou pomůcku, </a:t>
            </a:r>
            <a:r>
              <a:rPr lang="cs">
                <a:ea typeface="+mn-lt"/>
                <a:cs typeface="+mn-lt"/>
              </a:rPr>
              <a:t>kde uvede název a kód pomůcky. </a:t>
            </a:r>
          </a:p>
          <a:p>
            <a:pPr marL="708660" lvl="1" indent="-342900" algn="just">
              <a:buClr>
                <a:srgbClr val="59AFB7"/>
              </a:buClr>
              <a:buChar char="•"/>
            </a:pPr>
            <a:r>
              <a:rPr lang="cs">
                <a:ea typeface="+mn-lt"/>
                <a:cs typeface="+mn-lt"/>
              </a:rPr>
              <a:t>U pomůcek označených Z (obvykle v ceně nad 1000 Kč) musí předpisující lékař vyplnit ještě další tiskopis – </a:t>
            </a:r>
            <a:r>
              <a:rPr lang="cs" b="1">
                <a:ea typeface="+mn-lt"/>
                <a:cs typeface="+mn-lt"/>
              </a:rPr>
              <a:t>Žádost o schválení pomůcky – léčiva</a:t>
            </a:r>
            <a:r>
              <a:rPr lang="cs">
                <a:ea typeface="+mn-lt"/>
                <a:cs typeface="+mn-lt"/>
              </a:rPr>
              <a:t>, na němž musí 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přesně popsat</a:t>
            </a:r>
            <a:r>
              <a:rPr lang="cs">
                <a:ea typeface="+mn-lt"/>
                <a:cs typeface="+mn-lt"/>
              </a:rPr>
              <a:t> předepisovanou pomůcku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a zdůvodnit</a:t>
            </a:r>
            <a:r>
              <a:rPr lang="cs">
                <a:ea typeface="+mn-lt"/>
                <a:cs typeface="+mn-lt"/>
              </a:rPr>
              <a:t> předpis zdravotním postižením pacienta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a podmínkami,</a:t>
            </a:r>
            <a:r>
              <a:rPr lang="cs">
                <a:ea typeface="+mn-lt"/>
                <a:cs typeface="+mn-lt"/>
              </a:rPr>
              <a:t> za nichž bude pomůcku používat (např. při pracovních činnostech). 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Pokud revizní lékař</a:t>
            </a:r>
            <a:r>
              <a:rPr lang="cs">
                <a:ea typeface="+mn-lt"/>
                <a:cs typeface="+mn-lt"/>
              </a:rPr>
              <a:t> příslušné pojišťovny pomůcku </a:t>
            </a:r>
            <a:r>
              <a:rPr lang="cs">
                <a:highlight>
                  <a:srgbClr val="FF00FF"/>
                </a:highlight>
                <a:ea typeface="+mn-lt"/>
                <a:cs typeface="+mn-lt"/>
              </a:rPr>
              <a:t>schválí</a:t>
            </a:r>
            <a:r>
              <a:rPr lang="cs">
                <a:ea typeface="+mn-lt"/>
                <a:cs typeface="+mn-lt"/>
              </a:rPr>
              <a:t>, teprve bude možné ji předepsat a vyzvednout u firmy či v prodejně pomůcek. </a:t>
            </a:r>
          </a:p>
          <a:p>
            <a:pPr algn="just">
              <a:buClr>
                <a:srgbClr val="59AFB7"/>
              </a:buClr>
              <a:buFont typeface="Arial,Sans-Serif" panose="020B0504020202020204" pitchFamily="34" charset="0"/>
              <a:buChar char="•"/>
            </a:pPr>
            <a:r>
              <a:rPr lang="cs">
                <a:ea typeface="+mn-lt"/>
                <a:cs typeface="+mn-lt"/>
              </a:rPr>
              <a:t>Pro předpis </a:t>
            </a:r>
            <a:r>
              <a:rPr lang="cs" b="1">
                <a:ea typeface="+mn-lt"/>
                <a:cs typeface="+mn-lt"/>
              </a:rPr>
              <a:t>elektrických vozíků, </a:t>
            </a:r>
            <a:r>
              <a:rPr lang="cs">
                <a:ea typeface="+mn-lt"/>
                <a:cs typeface="+mn-lt"/>
              </a:rPr>
              <a:t>které hradí pojišťovna až do ceny 136 000 Kč, je třeba speciální tiskopis o osmi stránkách. Ten obsahuje mj. vyjádření technika dodávající firmy, že dosavadní vozík už nelze používat. K předpisu se vyjadřuje neurolog nebo ortoped, psycholog nebo psychiatr, dle potřeby internista a vždy rehabilitační lékař.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Font typeface="Arial,Sans-Serif" panose="020B0504020202020204" pitchFamily="34" charset="0"/>
              <a:buChar char="•"/>
            </a:pPr>
            <a:r>
              <a:rPr lang="cs">
                <a:ea typeface="+mn-lt"/>
                <a:cs typeface="+mn-lt"/>
              </a:rPr>
              <a:t>Pro výběr a vyzkoušení pomůcky byla navržena speciální instituce, obvykle jako součást rehabilitačních pracovišť, a to </a:t>
            </a:r>
            <a:r>
              <a:rPr lang="cs" b="1">
                <a:ea typeface="+mn-lt"/>
                <a:cs typeface="+mn-lt"/>
              </a:rPr>
              <a:t>Centrum technické pomoci. </a:t>
            </a:r>
            <a:r>
              <a:rPr lang="cs">
                <a:ea typeface="+mn-lt"/>
                <a:cs typeface="+mn-lt"/>
              </a:rPr>
              <a:t>Bohužel tato centra nebyla vytvořena systematicky a v mnoha místech proto nejsou dostupná.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18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6A70F00-F11C-4EEF-9002-CAA67EF3F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858000"/>
          </a:xfrm>
          <a:custGeom>
            <a:avLst/>
            <a:gdLst>
              <a:gd name="connsiteX0" fmla="*/ 0 w 11430000"/>
              <a:gd name="connsiteY0" fmla="*/ 0 h 6858000"/>
              <a:gd name="connsiteX1" fmla="*/ 5330523 w 11430000"/>
              <a:gd name="connsiteY1" fmla="*/ 0 h 6858000"/>
              <a:gd name="connsiteX2" fmla="*/ 5330523 w 11430000"/>
              <a:gd name="connsiteY2" fmla="*/ 758952 h 6858000"/>
              <a:gd name="connsiteX3" fmla="*/ 11430000 w 11430000"/>
              <a:gd name="connsiteY3" fmla="*/ 758952 h 6858000"/>
              <a:gd name="connsiteX4" fmla="*/ 11430000 w 11430000"/>
              <a:gd name="connsiteY4" fmla="*/ 6099048 h 6858000"/>
              <a:gd name="connsiteX5" fmla="*/ 5330523 w 11430000"/>
              <a:gd name="connsiteY5" fmla="*/ 6099048 h 6858000"/>
              <a:gd name="connsiteX6" fmla="*/ 5330523 w 11430000"/>
              <a:gd name="connsiteY6" fmla="*/ 6858000 h 6858000"/>
              <a:gd name="connsiteX7" fmla="*/ 0 w 11430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858000">
                <a:moveTo>
                  <a:pt x="0" y="0"/>
                </a:moveTo>
                <a:lnTo>
                  <a:pt x="5330523" y="0"/>
                </a:lnTo>
                <a:lnTo>
                  <a:pt x="5330523" y="758952"/>
                </a:lnTo>
                <a:lnTo>
                  <a:pt x="11430000" y="758952"/>
                </a:lnTo>
                <a:lnTo>
                  <a:pt x="11430000" y="6099048"/>
                </a:lnTo>
                <a:lnTo>
                  <a:pt x="5330523" y="6099048"/>
                </a:lnTo>
                <a:lnTo>
                  <a:pt x="5330523" y="6858000"/>
                </a:lnTo>
                <a:lnTo>
                  <a:pt x="0" y="6858000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5B05FC-6947-4A41-B43F-173FB209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9" y="126425"/>
            <a:ext cx="6416261" cy="1345115"/>
          </a:xfrm>
        </p:spPr>
        <p:txBody>
          <a:bodyPr>
            <a:normAutofit/>
          </a:bodyPr>
          <a:lstStyle/>
          <a:p>
            <a:r>
              <a:rPr lang="cs" b="1" dirty="0">
                <a:ea typeface="+mj-lt"/>
                <a:cs typeface="+mj-lt"/>
              </a:rPr>
              <a:t>Služby osobní asistence</a:t>
            </a:r>
            <a:endParaRPr lang="cs-CZ" dirty="0"/>
          </a:p>
        </p:txBody>
      </p:sp>
      <p:pic>
        <p:nvPicPr>
          <p:cNvPr id="4" name="Obrázek 4" descr="Obsah obrázku exteriér, tráva, strom, osoba&#10;&#10;Popis se vygeneroval automaticky.">
            <a:extLst>
              <a:ext uri="{FF2B5EF4-FFF2-40B4-BE49-F238E27FC236}">
                <a16:creationId xmlns:a16="http://schemas.microsoft.com/office/drawing/2014/main" id="{BFF332E9-F7B5-496E-892C-19980F697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2710"/>
          <a:stretch/>
        </p:blipFill>
        <p:spPr>
          <a:xfrm>
            <a:off x="755905" y="762001"/>
            <a:ext cx="4574617" cy="533704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EF8C7-971E-40CE-9E3F-BBD79904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17353"/>
            <a:ext cx="6471477" cy="52461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5000"/>
              </a:lnSpc>
            </a:pPr>
            <a:r>
              <a:rPr lang="cs" sz="1600">
                <a:ea typeface="+mn-lt"/>
                <a:cs typeface="+mn-lt"/>
              </a:rPr>
              <a:t>V případě velmi těžce postižených osob zůstává i při vybavení všemi dostupnými pomůckami závislost na cizí pomoci</a:t>
            </a:r>
            <a:endParaRPr lang="cs-CZ" sz="1600">
              <a:ea typeface="+mn-lt"/>
              <a:cs typeface="+mn-lt"/>
            </a:endParaRPr>
          </a:p>
          <a:p>
            <a:pPr algn="just">
              <a:lnSpc>
                <a:spcPct val="95000"/>
              </a:lnSpc>
            </a:pPr>
            <a:r>
              <a:rPr lang="cs" sz="1600">
                <a:ea typeface="+mn-lt"/>
                <a:cs typeface="+mn-lt"/>
              </a:rPr>
              <a:t>u nás od 90. let 20. století: </a:t>
            </a:r>
            <a:r>
              <a:rPr lang="cs" sz="1600" b="1">
                <a:ea typeface="+mn-lt"/>
                <a:cs typeface="+mn-lt"/>
              </a:rPr>
              <a:t>sebeurčující osobní asistence </a:t>
            </a:r>
            <a:endParaRPr lang="cs-CZ" sz="160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lr>
                <a:srgbClr val="59AFB7"/>
              </a:buClr>
              <a:buChar char="•"/>
            </a:pPr>
            <a:r>
              <a:rPr lang="cs" sz="1200">
                <a:solidFill>
                  <a:srgbClr val="000000"/>
                </a:solidFill>
                <a:ea typeface="+mn-lt"/>
                <a:cs typeface="+mn-lt"/>
              </a:rPr>
              <a:t>Asistent v tomto případě slouží jako „živá pomůcka“ osobám z těžkým pohybovým postižením. V optimálních případech si sám postižený rozhoduje, kdo bude jeho osobním asistentem, jaké činnosti a kdy bude s pomocí asistenta provádět. </a:t>
            </a:r>
            <a:endParaRPr lang="cs-CZ" sz="1200">
              <a:solidFill>
                <a:srgbClr val="000000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cs" sz="1600">
                <a:ea typeface="+mn-lt"/>
                <a:cs typeface="+mn-lt"/>
              </a:rPr>
              <a:t>Do r. 2007 organizovaly osobní asistenci některé organizace, např. Pražská organizace vozíčkářů</a:t>
            </a:r>
            <a:endParaRPr lang="cs-CZ" sz="1600">
              <a:ea typeface="+mn-lt"/>
              <a:cs typeface="+mn-lt"/>
            </a:endParaRPr>
          </a:p>
          <a:p>
            <a:pPr algn="just">
              <a:lnSpc>
                <a:spcPct val="95000"/>
              </a:lnSpc>
            </a:pPr>
            <a:r>
              <a:rPr lang="cs" sz="1600">
                <a:ea typeface="+mn-lt"/>
                <a:cs typeface="+mn-lt"/>
              </a:rPr>
              <a:t>Od 1. 1. 2007 vešel v ČR v platnost </a:t>
            </a:r>
            <a:r>
              <a:rPr lang="cs" sz="1600" b="1">
                <a:ea typeface="+mn-lt"/>
                <a:cs typeface="+mn-lt"/>
              </a:rPr>
              <a:t>Zákon o sociálních službách:</a:t>
            </a:r>
            <a:endParaRPr lang="cs-CZ" sz="160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osobní asistence jako jedna ze sociálních služeb. 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Pro hrazení osobní asistence dostává v případě nesoběstačnosti OZP peněžní dávky. 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Každý je podle počtu činností z oblasti ADL, které samostatně nezvládne, zařazen do některé ze čtyř skupin, čímž je určena výška měsíční dávky: I. skupina (2000 Kč), II. skupina (4000 Kč), III. skupina (8000 Kč), IV. skupina (11000 Kč). 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OZP musí uvést, kdo jí dané služby poskytuje, na rozdíl od dřívějška to může být i člen rodiny.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Osoba s mentálním postižením plně nerozhoduje o programu osobního asistenta. 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Neslyšící potřebují pro jednání na úřadech asistenta se specifickým vzděláním – překladatele znakové řeči. </a:t>
            </a:r>
            <a:endParaRPr lang="cs-CZ" sz="1200" dirty="0">
              <a:ea typeface="+mn-lt"/>
              <a:cs typeface="+mn-lt"/>
            </a:endParaRPr>
          </a:p>
          <a:p>
            <a:pPr marL="537210" lvl="1" indent="-171450" algn="just">
              <a:lnSpc>
                <a:spcPct val="95000"/>
              </a:lnSpc>
              <a:buChar char="•"/>
            </a:pPr>
            <a:r>
              <a:rPr lang="cs" sz="1200">
                <a:ea typeface="+mn-lt"/>
                <a:cs typeface="+mn-lt"/>
              </a:rPr>
              <a:t>Jiný program má asistenční služba během vyučování ve školách.</a:t>
            </a:r>
            <a:r>
              <a:rPr lang="cs-CZ" sz="1200" dirty="0">
                <a:ea typeface="+mn-lt"/>
                <a:cs typeface="+mn-lt"/>
              </a:rPr>
              <a:t> 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871409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058A58-9889-4D19-8539-7325EF5B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-3047"/>
            <a:ext cx="10601288" cy="1178041"/>
          </a:xfrm>
        </p:spPr>
        <p:txBody>
          <a:bodyPr anchor="ctr">
            <a:normAutofit/>
          </a:bodyPr>
          <a:lstStyle/>
          <a:p>
            <a:r>
              <a:rPr lang="cs-CZ" sz="3300" b="1">
                <a:ea typeface="+mj-lt"/>
                <a:cs typeface="+mj-lt"/>
              </a:rPr>
              <a:t>ERGOTERAPIE VE VZTAHU K PROSTŘEDÍ PRO OZP</a:t>
            </a:r>
            <a:endParaRPr lang="cs-CZ" sz="330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5B13BC0-EDFA-4D37-8D86-5FFFC354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4978"/>
            <a:ext cx="5024333" cy="5234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cs-CZ" sz="1800">
                <a:ea typeface="+mn-lt"/>
                <a:cs typeface="+mn-lt"/>
              </a:rPr>
              <a:t>Pro kvalitní a aktivní život potřebují mnohé osoby s těžším zdravotním postižením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speciálně modifikované životní prostředí.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>
                <a:ea typeface="+mn-lt"/>
                <a:cs typeface="+mn-lt"/>
              </a:rPr>
              <a:t>Do něj počítáme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i prostředí živé</a:t>
            </a:r>
            <a:r>
              <a:rPr lang="cs-CZ" sz="1800">
                <a:ea typeface="+mn-lt"/>
                <a:cs typeface="+mn-lt"/>
              </a:rPr>
              <a:t>, tedy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spolubydlící</a:t>
            </a:r>
            <a:r>
              <a:rPr lang="cs-CZ" sz="1800">
                <a:ea typeface="+mn-lt"/>
                <a:cs typeface="+mn-lt"/>
              </a:rPr>
              <a:t> (obvykle členové rodiny), na pracovišti 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spolupracovníci</a:t>
            </a:r>
            <a:r>
              <a:rPr lang="cs-CZ" sz="1800">
                <a:ea typeface="+mn-lt"/>
                <a:cs typeface="+mn-lt"/>
              </a:rPr>
              <a:t>, případně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osobní asistenti</a:t>
            </a:r>
            <a:r>
              <a:rPr lang="cs-CZ" sz="1800">
                <a:ea typeface="+mn-lt"/>
                <a:cs typeface="+mn-lt"/>
              </a:rPr>
              <a:t> či jiné sociální služby. K živému prostředí lze řadit i </a:t>
            </a:r>
            <a:r>
              <a:rPr lang="cs-CZ" sz="1800" b="1">
                <a:highlight>
                  <a:srgbClr val="FF00FF"/>
                </a:highlight>
                <a:ea typeface="+mn-lt"/>
                <a:cs typeface="+mn-lt"/>
              </a:rPr>
              <a:t>asistenční psy,</a:t>
            </a:r>
            <a:r>
              <a:rPr lang="cs-CZ" sz="1800" b="1" dirty="0">
                <a:ea typeface="+mn-lt"/>
                <a:cs typeface="+mn-lt"/>
              </a:rPr>
              <a:t> </a:t>
            </a:r>
            <a:r>
              <a:rPr lang="cs-CZ" sz="1800">
                <a:ea typeface="+mn-lt"/>
                <a:cs typeface="+mn-lt"/>
              </a:rPr>
              <a:t>jednak vodicí psy pro nevidomé, jednak speciálně vycvičené psy pro těžce tělesně postižené. </a:t>
            </a:r>
            <a:endParaRPr lang="en-US" sz="1800">
              <a:ea typeface="+mn-lt"/>
              <a:cs typeface="+mn-lt"/>
            </a:endParaRPr>
          </a:p>
          <a:p>
            <a:pPr algn="just">
              <a:lnSpc>
                <a:spcPct val="95000"/>
              </a:lnSpc>
            </a:pP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Neživé prostředí</a:t>
            </a:r>
            <a:r>
              <a:rPr lang="cs-CZ" sz="1800">
                <a:ea typeface="+mn-lt"/>
                <a:cs typeface="+mn-lt"/>
              </a:rPr>
              <a:t> zahrnuje jistě i popsané jednotlivé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pomůcky</a:t>
            </a:r>
            <a:r>
              <a:rPr lang="cs-CZ" sz="1800">
                <a:ea typeface="+mn-lt"/>
                <a:cs typeface="+mn-lt"/>
              </a:rPr>
              <a:t>, ale především 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upravené byty, domy, veřejné budovy a pracoviště.</a:t>
            </a:r>
            <a:r>
              <a:rPr lang="cs-CZ" sz="1800">
                <a:ea typeface="+mn-lt"/>
                <a:cs typeface="+mn-lt"/>
              </a:rPr>
              <a:t> To, které budovy musí být bezbariérové, určuje </a:t>
            </a:r>
            <a:r>
              <a:rPr lang="cs-CZ" sz="1800" b="1">
                <a:highlight>
                  <a:srgbClr val="FF00FF"/>
                </a:highlight>
                <a:ea typeface="+mn-lt"/>
                <a:cs typeface="+mn-lt"/>
              </a:rPr>
              <a:t>vyhláška č. 369/2001 </a:t>
            </a:r>
            <a:r>
              <a:rPr lang="cs-CZ" sz="1800">
                <a:highlight>
                  <a:srgbClr val="FF00FF"/>
                </a:highlight>
                <a:ea typeface="+mn-lt"/>
                <a:cs typeface="+mn-lt"/>
              </a:rPr>
              <a:t>Ministerstva pro místní rozvoj</a:t>
            </a:r>
            <a:r>
              <a:rPr lang="cs-CZ" sz="1800">
                <a:ea typeface="+mn-lt"/>
                <a:cs typeface="+mn-lt"/>
              </a:rPr>
              <a:t>. </a:t>
            </a:r>
            <a:endParaRPr lang="en-US" sz="1800">
              <a:ea typeface="+mn-lt"/>
              <a:cs typeface="+mn-lt"/>
            </a:endParaRPr>
          </a:p>
          <a:p>
            <a:pPr algn="just">
              <a:lnSpc>
                <a:spcPct val="95000"/>
              </a:lnSpc>
            </a:pPr>
            <a:endParaRPr lang="en-US" sz="1800" dirty="0"/>
          </a:p>
        </p:txBody>
      </p:sp>
      <p:pic>
        <p:nvPicPr>
          <p:cNvPr id="5" name="Obrázek 13" descr="Obsah obrázku pes, žlutá, bílá&#10;&#10;Popis se vygeneroval automaticky.">
            <a:extLst>
              <a:ext uri="{FF2B5EF4-FFF2-40B4-BE49-F238E27FC236}">
                <a16:creationId xmlns:a16="http://schemas.microsoft.com/office/drawing/2014/main" id="{5BA5BC4F-12D4-41DB-9386-F0BEECDB3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01"/>
          <a:stretch/>
        </p:blipFill>
        <p:spPr>
          <a:xfrm>
            <a:off x="584155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0BB777E-3FE8-438B-AACF-8305018D7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5104" y="758952"/>
            <a:ext cx="2156896" cy="23442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C85416-F832-4998-AD95-A5A13D399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1553" y="4011484"/>
            <a:ext cx="2157385" cy="2094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voda, exteriér, příroda, obklopený&#10;&#10;Popis se vygeneroval automaticky.">
            <a:extLst>
              <a:ext uri="{FF2B5EF4-FFF2-40B4-BE49-F238E27FC236}">
                <a16:creationId xmlns:a16="http://schemas.microsoft.com/office/drawing/2014/main" id="{11E0EBA0-208B-41B7-B3D4-F8BC0D79E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" r="5396" b="-1"/>
          <a:stretch/>
        </p:blipFill>
        <p:spPr>
          <a:xfrm>
            <a:off x="8078561" y="3180016"/>
            <a:ext cx="4113439" cy="29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BCFE3-A818-4DC0-A407-8F243D4C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284190"/>
            <a:ext cx="9144000" cy="681560"/>
          </a:xfrm>
        </p:spPr>
        <p:txBody>
          <a:bodyPr>
            <a:normAutofit fontScale="90000"/>
          </a:bodyPr>
          <a:lstStyle/>
          <a:p>
            <a:r>
              <a:rPr lang="cs-CZ" b="1">
                <a:ea typeface="+mj-lt"/>
                <a:cs typeface="+mj-lt"/>
              </a:rPr>
              <a:t>VYBAVENÍ BEZBARIÉROVÉHO BYTU</a:t>
            </a:r>
            <a:endParaRPr lang="cs-CZ" b="1">
              <a:cs typeface="Aharon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6A18D-EE38-4B28-9421-C92E20FC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873540"/>
            <a:ext cx="9978571" cy="575769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cs-CZ">
                <a:ea typeface="+mn-lt"/>
                <a:cs typeface="+mn-lt"/>
              </a:rPr>
              <a:t>Základním rozměrem je </a:t>
            </a:r>
            <a:r>
              <a:rPr lang="cs-CZ" b="1" dirty="0">
                <a:ea typeface="+mn-lt"/>
                <a:cs typeface="+mn-lt"/>
              </a:rPr>
              <a:t>šířka vozíku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b="1">
                <a:ea typeface="+mn-lt"/>
                <a:cs typeface="+mn-lt"/>
              </a:rPr>
              <a:t>délka vozíku, výška sedadla vozíku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asi 500 mm</a:t>
            </a:r>
            <a:r>
              <a:rPr lang="cs-CZ">
                <a:ea typeface="+mn-lt"/>
                <a:cs typeface="+mn-lt"/>
              </a:rPr>
              <a:t>), čemuž by měla odpovídat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výška postele či záchodové mísy</a:t>
            </a:r>
            <a:r>
              <a:rPr lang="cs-CZ">
                <a:ea typeface="+mn-lt"/>
                <a:cs typeface="+mn-lt"/>
              </a:rPr>
              <a:t>, kam se vozíčkář z vozíku přesouvá, dále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>
                <a:highlight>
                  <a:srgbClr val="FF00FF"/>
                </a:highlight>
                <a:ea typeface="+mn-lt"/>
                <a:cs typeface="+mn-lt"/>
              </a:rPr>
              <a:t>výška stehen</a:t>
            </a:r>
            <a:r>
              <a:rPr lang="cs-CZ" dirty="0">
                <a:ea typeface="+mn-lt"/>
                <a:cs typeface="+mn-lt"/>
              </a:rPr>
              <a:t> sedícího vozíčkáře je </a:t>
            </a:r>
            <a:r>
              <a:rPr lang="cs-CZ" dirty="0">
                <a:highlight>
                  <a:srgbClr val="FF00FF"/>
                </a:highlight>
                <a:ea typeface="+mn-lt"/>
                <a:cs typeface="+mn-lt"/>
              </a:rPr>
              <a:t>do 680 mm</a:t>
            </a:r>
            <a:r>
              <a:rPr lang="cs-CZ" dirty="0">
                <a:ea typeface="+mn-lt"/>
                <a:cs typeface="+mn-lt"/>
              </a:rPr>
              <a:t> a tomu by měla odpovídat </a:t>
            </a:r>
            <a:r>
              <a:rPr lang="cs-CZ" dirty="0">
                <a:highlight>
                  <a:srgbClr val="FF00FF"/>
                </a:highlight>
                <a:ea typeface="+mn-lt"/>
                <a:cs typeface="+mn-lt"/>
              </a:rPr>
              <a:t>výška spodní hrany stolu či kuchyňské linky,</a:t>
            </a:r>
            <a:r>
              <a:rPr lang="cs-CZ" dirty="0">
                <a:ea typeface="+mn-lt"/>
                <a:cs typeface="+mn-lt"/>
              </a:rPr>
              <a:t> aby mohl pod ni vozíčkář zajíždět. Dbá se také na </a:t>
            </a:r>
            <a:r>
              <a:rPr lang="cs-CZ" dirty="0">
                <a:highlight>
                  <a:srgbClr val="FF00FF"/>
                </a:highlight>
                <a:ea typeface="+mn-lt"/>
                <a:cs typeface="+mn-lt"/>
              </a:rPr>
              <a:t>dostatečnou pracovní plochu a šířku pracovního stolu. </a:t>
            </a:r>
            <a:r>
              <a:rPr lang="cs-CZ" dirty="0">
                <a:ea typeface="+mn-lt"/>
                <a:cs typeface="+mn-lt"/>
              </a:rPr>
              <a:t>Také stoupačky vozíku vyžadují prostor pro zajetí pod skříně a police. </a:t>
            </a:r>
            <a:endParaRPr lang="cs-CZ"/>
          </a:p>
          <a:p>
            <a:pPr algn="just"/>
            <a:r>
              <a:rPr lang="cs-CZ">
                <a:ea typeface="+mn-lt"/>
                <a:cs typeface="+mn-lt"/>
              </a:rPr>
              <a:t>Vozíčkář </a:t>
            </a:r>
            <a:r>
              <a:rPr lang="cs-CZ" b="1" dirty="0">
                <a:ea typeface="+mn-lt"/>
                <a:cs typeface="+mn-lt"/>
              </a:rPr>
              <a:t>dosáhne vsedě na vozíku</a:t>
            </a:r>
            <a:r>
              <a:rPr lang="cs-CZ" dirty="0">
                <a:ea typeface="+mn-lt"/>
                <a:cs typeface="+mn-lt"/>
              </a:rPr>
              <a:t> do různé vzdálenosti v závislosti na svých rozměrech. Z toho jsou pak odvozeny rozměry nábytku – police či zásuvky, které jsou pro vozíčkáře obtížně dostupné. Z uvedeného vyplývá, že velká část úložního prostoru ve výšce je pro samotného vozíčkáře nedostupná a může jej využívat jen s pomocí další osoby. </a:t>
            </a:r>
          </a:p>
          <a:p>
            <a:pPr algn="just"/>
            <a:r>
              <a:rPr lang="cs-CZ" b="1">
                <a:ea typeface="+mn-lt"/>
                <a:cs typeface="+mn-lt"/>
              </a:rPr>
              <a:t>Koupelna </a:t>
            </a:r>
            <a:r>
              <a:rPr lang="cs-CZ">
                <a:ea typeface="+mn-lt"/>
                <a:cs typeface="+mn-lt"/>
              </a:rPr>
              <a:t>bývá často spojena s</a:t>
            </a:r>
            <a:r>
              <a:rPr lang="cs-CZ" b="1">
                <a:ea typeface="+mn-lt"/>
                <a:cs typeface="+mn-lt"/>
              </a:rPr>
              <a:t> WC</a:t>
            </a:r>
            <a:r>
              <a:rPr lang="cs-CZ">
                <a:ea typeface="+mn-lt"/>
                <a:cs typeface="+mn-lt"/>
              </a:rPr>
              <a:t>, při čemž se častěji než-li vana užívá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sprchový kout,</a:t>
            </a:r>
            <a:r>
              <a:rPr lang="cs-CZ">
                <a:ea typeface="+mn-lt"/>
                <a:cs typeface="+mn-lt"/>
              </a:rPr>
              <a:t> který je pro vozíčkáře snáze dostupný a zabírá menší prostor. Kromě umyvadla je v koupelně obvykle umístěna rovněž pračka a koš na špinavé prádlo. </a:t>
            </a:r>
          </a:p>
          <a:p>
            <a:pPr algn="just"/>
            <a:r>
              <a:rPr lang="cs-CZ" b="1">
                <a:ea typeface="+mn-lt"/>
                <a:cs typeface="+mn-lt"/>
              </a:rPr>
              <a:t>Kuchyně </a:t>
            </a:r>
            <a:r>
              <a:rPr lang="cs-CZ">
                <a:ea typeface="+mn-lt"/>
                <a:cs typeface="+mn-lt"/>
              </a:rPr>
              <a:t>bývá uspořádána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do písmene L či U,</a:t>
            </a:r>
            <a:r>
              <a:rPr lang="cs-CZ">
                <a:ea typeface="+mn-lt"/>
                <a:cs typeface="+mn-lt"/>
              </a:rPr>
              <a:t> aby bylo vše z vozíku dobře přístupné. V kuchyni či v její blízkosti je obvykle umístěn i</a:t>
            </a:r>
            <a:r>
              <a:rPr lang="cs-CZ" b="1">
                <a:ea typeface="+mn-lt"/>
                <a:cs typeface="+mn-lt"/>
              </a:rPr>
              <a:t> jídelní stůl. </a:t>
            </a:r>
            <a:r>
              <a:rPr lang="cs-CZ">
                <a:ea typeface="+mn-lt"/>
                <a:cs typeface="+mn-lt"/>
              </a:rPr>
              <a:t>V koupelně i kuchyni má být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podlaha dobře stíratelná, tedy nejlépe z dlaždiček s protiskluzovou úpravou. </a:t>
            </a:r>
          </a:p>
          <a:p>
            <a:pPr algn="just"/>
            <a:r>
              <a:rPr lang="cs-CZ">
                <a:ea typeface="+mn-lt"/>
                <a:cs typeface="+mn-lt"/>
              </a:rPr>
              <a:t>V</a:t>
            </a:r>
            <a:r>
              <a:rPr lang="cs-CZ" b="1">
                <a:ea typeface="+mn-lt"/>
                <a:cs typeface="+mn-lt"/>
              </a:rPr>
              <a:t> ložnici </a:t>
            </a:r>
            <a:r>
              <a:rPr lang="cs-CZ">
                <a:ea typeface="+mn-lt"/>
                <a:cs typeface="+mn-lt"/>
              </a:rPr>
              <a:t>musí být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 dostatečně velká postel (aspoň 900 x 2000 mm</a:t>
            </a:r>
            <a:r>
              <a:rPr lang="cs-CZ">
                <a:ea typeface="+mn-lt"/>
                <a:cs typeface="+mn-lt"/>
              </a:rPr>
              <a:t>) se zdravotně nezávadnou matrací a nejlépe polohovatelným roštem. Kolem ní má být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dostatečný prostor pro pohyb vozíku</a:t>
            </a:r>
            <a:r>
              <a:rPr lang="cs-CZ">
                <a:ea typeface="+mn-lt"/>
                <a:cs typeface="+mn-lt"/>
              </a:rPr>
              <a:t>. Z dalších užitečných místností je</a:t>
            </a:r>
            <a:r>
              <a:rPr lang="cs-CZ" b="1">
                <a:ea typeface="+mn-lt"/>
                <a:cs typeface="+mn-lt"/>
              </a:rPr>
              <a:t> komora,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>
                <a:ea typeface="+mn-lt"/>
                <a:cs typeface="+mn-lt"/>
              </a:rPr>
              <a:t>pracovna </a:t>
            </a:r>
            <a:r>
              <a:rPr lang="cs-CZ">
                <a:ea typeface="+mn-lt"/>
                <a:cs typeface="+mn-lt"/>
              </a:rPr>
              <a:t>či pracovní kout (nejčastěji pro práci na počítači) a dále </a:t>
            </a:r>
            <a:r>
              <a:rPr lang="cs-CZ" b="1">
                <a:ea typeface="+mn-lt"/>
                <a:cs typeface="+mn-lt"/>
              </a:rPr>
              <a:t>balkón </a:t>
            </a:r>
            <a:r>
              <a:rPr lang="cs-CZ">
                <a:ea typeface="+mn-lt"/>
                <a:cs typeface="+mn-lt"/>
              </a:rPr>
              <a:t>či předzahrádka. Je to místo, kde se OZP dostane na čerstvý vzduch, má určitou náhradu za přírodu, může zde pěstovat květiny atd. </a:t>
            </a:r>
          </a:p>
          <a:p>
            <a:pPr algn="just"/>
            <a:r>
              <a:rPr lang="cs-CZ">
                <a:ea typeface="+mn-lt"/>
                <a:cs typeface="+mn-lt"/>
              </a:rPr>
              <a:t>Osoby </a:t>
            </a:r>
            <a:r>
              <a:rPr lang="cs-CZ" b="1">
                <a:ea typeface="+mn-lt"/>
                <a:cs typeface="+mn-lt"/>
              </a:rPr>
              <a:t>nevidomé </a:t>
            </a:r>
            <a:r>
              <a:rPr lang="cs-CZ">
                <a:ea typeface="+mn-lt"/>
                <a:cs typeface="+mn-lt"/>
              </a:rPr>
              <a:t>obvykle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nepotřebují speciální úpravu bytu.</a:t>
            </a:r>
            <a:r>
              <a:rPr lang="cs-CZ">
                <a:ea typeface="+mn-lt"/>
                <a:cs typeface="+mn-lt"/>
              </a:rPr>
              <a:t> Důležitou zásadou pro ně je, aby spolubydlící i návštěvy zachovávali v bytě </a:t>
            </a:r>
            <a:r>
              <a:rPr lang="cs-CZ">
                <a:highlight>
                  <a:srgbClr val="FF00FF"/>
                </a:highlight>
                <a:ea typeface="+mn-lt"/>
                <a:cs typeface="+mn-lt"/>
              </a:rPr>
              <a:t>přesně zavedený pořádek</a:t>
            </a:r>
            <a:r>
              <a:rPr lang="cs-CZ">
                <a:ea typeface="+mn-lt"/>
                <a:cs typeface="+mn-lt"/>
              </a:rPr>
              <a:t>, takže bude každá věc na svém místě.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95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01DEF-2AD3-4B75-A8AB-DC38C0E9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VYBAVENÍ BEZBARIÉROVÉHO BYTU</a:t>
            </a:r>
            <a:endParaRPr lang="en-US" sz="4800"/>
          </a:p>
        </p:txBody>
      </p:sp>
      <p:pic>
        <p:nvPicPr>
          <p:cNvPr id="5" name="Obrázek 5" descr="Obsah obrázku text, patro, interiér&#10;&#10;Popis se vygeneroval automaticky.">
            <a:extLst>
              <a:ext uri="{FF2B5EF4-FFF2-40B4-BE49-F238E27FC236}">
                <a16:creationId xmlns:a16="http://schemas.microsoft.com/office/drawing/2014/main" id="{AE4AFE51-41C7-4F97-B423-9B2B8913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3" y="2884805"/>
            <a:ext cx="3720200" cy="3106367"/>
          </a:xfrm>
          <a:prstGeom prst="rect">
            <a:avLst/>
          </a:prstGeom>
        </p:spPr>
      </p:pic>
      <p:pic>
        <p:nvPicPr>
          <p:cNvPr id="4" name="Obrázek 4" descr="Obsah obrázku interiér, zeď, koupelna, patro&#10;&#10;Popis se vygeneroval automaticky.">
            <a:extLst>
              <a:ext uri="{FF2B5EF4-FFF2-40B4-BE49-F238E27FC236}">
                <a16:creationId xmlns:a16="http://schemas.microsoft.com/office/drawing/2014/main" id="{4D537C3A-4FD9-423E-BE86-25374E8A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2428" y="3044529"/>
            <a:ext cx="4954524" cy="27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26A70F00-F11C-4EEF-9002-CAA67EF3F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858000"/>
          </a:xfrm>
          <a:custGeom>
            <a:avLst/>
            <a:gdLst>
              <a:gd name="connsiteX0" fmla="*/ 0 w 11430000"/>
              <a:gd name="connsiteY0" fmla="*/ 0 h 6858000"/>
              <a:gd name="connsiteX1" fmla="*/ 5330523 w 11430000"/>
              <a:gd name="connsiteY1" fmla="*/ 0 h 6858000"/>
              <a:gd name="connsiteX2" fmla="*/ 5330523 w 11430000"/>
              <a:gd name="connsiteY2" fmla="*/ 758952 h 6858000"/>
              <a:gd name="connsiteX3" fmla="*/ 11430000 w 11430000"/>
              <a:gd name="connsiteY3" fmla="*/ 758952 h 6858000"/>
              <a:gd name="connsiteX4" fmla="*/ 11430000 w 11430000"/>
              <a:gd name="connsiteY4" fmla="*/ 6099048 h 6858000"/>
              <a:gd name="connsiteX5" fmla="*/ 5330523 w 11430000"/>
              <a:gd name="connsiteY5" fmla="*/ 6099048 h 6858000"/>
              <a:gd name="connsiteX6" fmla="*/ 5330523 w 11430000"/>
              <a:gd name="connsiteY6" fmla="*/ 6858000 h 6858000"/>
              <a:gd name="connsiteX7" fmla="*/ 0 w 11430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858000">
                <a:moveTo>
                  <a:pt x="0" y="0"/>
                </a:moveTo>
                <a:lnTo>
                  <a:pt x="5330523" y="0"/>
                </a:lnTo>
                <a:lnTo>
                  <a:pt x="5330523" y="758952"/>
                </a:lnTo>
                <a:lnTo>
                  <a:pt x="11430000" y="758952"/>
                </a:lnTo>
                <a:lnTo>
                  <a:pt x="11430000" y="6099048"/>
                </a:lnTo>
                <a:lnTo>
                  <a:pt x="5330523" y="6099048"/>
                </a:lnTo>
                <a:lnTo>
                  <a:pt x="5330523" y="6858000"/>
                </a:lnTo>
                <a:lnTo>
                  <a:pt x="0" y="6858000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3D3209-68B9-4C0E-9DCE-6510E220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434" y="93294"/>
            <a:ext cx="7586870" cy="671463"/>
          </a:xfrm>
        </p:spPr>
        <p:txBody>
          <a:bodyPr>
            <a:normAutofit/>
          </a:bodyPr>
          <a:lstStyle/>
          <a:p>
            <a:r>
              <a:rPr lang="cs-CZ" sz="2600" b="1">
                <a:ea typeface="+mj-lt"/>
                <a:cs typeface="+mj-lt"/>
              </a:rPr>
              <a:t>BEZBARIÉROVÉ USPOŘÁDÁNÍ BUDOV A OKOLÍ</a:t>
            </a:r>
            <a:endParaRPr lang="cs-CZ" sz="2600"/>
          </a:p>
        </p:txBody>
      </p:sp>
      <p:pic>
        <p:nvPicPr>
          <p:cNvPr id="5" name="Obrázek 5" descr="Obsah obrázku budova, exteriér, vládní budova&#10;&#10;Popis se vygeneroval automaticky.">
            <a:extLst>
              <a:ext uri="{FF2B5EF4-FFF2-40B4-BE49-F238E27FC236}">
                <a16:creationId xmlns:a16="http://schemas.microsoft.com/office/drawing/2014/main" id="{CC97F774-65F5-42AA-8290-EC01A85F5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7" r="22993" b="-1"/>
          <a:stretch/>
        </p:blipFill>
        <p:spPr>
          <a:xfrm>
            <a:off x="755905" y="762001"/>
            <a:ext cx="4574617" cy="533704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C849C1-DFB7-4097-90D6-D7BFF063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173" y="860918"/>
            <a:ext cx="5996609" cy="526821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= překonávat vertikální rozdíly:</a:t>
            </a:r>
            <a:endParaRPr lang="cs-CZ" sz="1400">
              <a:ea typeface="+mn-lt"/>
              <a:cs typeface="+mn-lt"/>
            </a:endParaRPr>
          </a:p>
          <a:p>
            <a:pPr algn="just">
              <a:lnSpc>
                <a:spcPct val="95000"/>
              </a:lnSpc>
            </a:pPr>
            <a:r>
              <a:rPr lang="cs-CZ" sz="1400">
                <a:ea typeface="+mn-lt"/>
                <a:cs typeface="+mn-lt"/>
              </a:rPr>
              <a:t>mezi patry nebo menší, např. mezi ulicí a domem</a:t>
            </a:r>
          </a:p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vertikální výtahy.</a:t>
            </a:r>
            <a:r>
              <a:rPr lang="cs-CZ" sz="1400" dirty="0">
                <a:highlight>
                  <a:srgbClr val="FF00FF"/>
                </a:highlight>
                <a:ea typeface="+mn-lt"/>
                <a:cs typeface="+mn-lt"/>
              </a:rPr>
              <a:t>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Kabina</a:t>
            </a:r>
            <a:r>
              <a:rPr lang="cs-CZ" sz="1400">
                <a:ea typeface="+mn-lt"/>
                <a:cs typeface="+mn-lt"/>
              </a:rPr>
              <a:t> výtahu musí mít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dostatečné rozměry, široký vstup, dostupné ovládací prvky</a:t>
            </a:r>
            <a:r>
              <a:rPr lang="cs-CZ" sz="1400">
                <a:ea typeface="+mn-lt"/>
                <a:cs typeface="+mn-lt"/>
              </a:rPr>
              <a:t> a musí být vybaveny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sklopnou sedačkou</a:t>
            </a:r>
            <a:r>
              <a:rPr lang="cs-CZ" sz="1400">
                <a:ea typeface="+mn-lt"/>
                <a:cs typeface="+mn-lt"/>
              </a:rPr>
              <a:t> (pro osoby s problémy při chůzi). Před všemi dveřmi výtahu má být dostatečný manipulační prostor.</a:t>
            </a:r>
          </a:p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schodišťový výtah</a:t>
            </a:r>
            <a:r>
              <a:rPr lang="cs-CZ" sz="1400">
                <a:ea typeface="+mn-lt"/>
                <a:cs typeface="+mn-lt"/>
              </a:rPr>
              <a:t>, který kopíruje sklon schodiště, a to dle potřeby i do zatáčky. Toto řešení je u nás již běžné, především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ve starších budovách</a:t>
            </a:r>
            <a:r>
              <a:rPr lang="cs-CZ" sz="1400">
                <a:ea typeface="+mn-lt"/>
                <a:cs typeface="+mn-lt"/>
              </a:rPr>
              <a:t>, kde nejsou podmínky pro stavbu normálního výtahu. </a:t>
            </a:r>
            <a:endParaRPr lang="cs-CZ" sz="1400"/>
          </a:p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šikmé nájezdy </a:t>
            </a:r>
            <a:r>
              <a:rPr lang="cs-CZ" sz="1400">
                <a:ea typeface="+mn-lt"/>
                <a:cs typeface="+mn-lt"/>
              </a:rPr>
              <a:t>či rampy, které musí být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dostatečně pozvolné</a:t>
            </a:r>
            <a:r>
              <a:rPr lang="cs-CZ" sz="1400">
                <a:ea typeface="+mn-lt"/>
                <a:cs typeface="+mn-lt"/>
              </a:rPr>
              <a:t>, tak aby výjezd po nich byl možný pro většinu vozíčkářů a nebylo nebezpečí nekontrolovaného rozjetí. </a:t>
            </a:r>
            <a:endParaRPr lang="cs-CZ" sz="1400"/>
          </a:p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zajistit bezbariérovost chodeb</a:t>
            </a:r>
            <a:r>
              <a:rPr lang="cs-CZ" sz="1400">
                <a:ea typeface="+mn-lt"/>
                <a:cs typeface="+mn-lt"/>
              </a:rPr>
              <a:t>. Požaduje se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minimální šířka 1200 mm</a:t>
            </a:r>
            <a:r>
              <a:rPr lang="cs-CZ" sz="1400">
                <a:ea typeface="+mn-lt"/>
                <a:cs typeface="+mn-lt"/>
              </a:rPr>
              <a:t>, ale v zařízeních, kde se pravidelně setkávají vozíky v obou směrech, je třeba zajistit šířku od 1800 mm. </a:t>
            </a:r>
            <a:endParaRPr lang="cs-CZ" sz="1400"/>
          </a:p>
          <a:p>
            <a:pPr algn="just">
              <a:lnSpc>
                <a:spcPct val="95000"/>
              </a:lnSpc>
            </a:pPr>
            <a:r>
              <a:rPr lang="cs-CZ" sz="1400">
                <a:ea typeface="+mn-lt"/>
                <a:cs typeface="+mn-lt"/>
              </a:rPr>
              <a:t>Pro OZP je velmi důležitá přístupnost osobních aut:</a:t>
            </a:r>
          </a:p>
          <a:p>
            <a:pPr algn="just">
              <a:lnSpc>
                <a:spcPct val="95000"/>
              </a:lnSpc>
            </a:pPr>
            <a:r>
              <a:rPr lang="cs-CZ" sz="1400">
                <a:ea typeface="+mn-lt"/>
                <a:cs typeface="+mn-lt"/>
              </a:rPr>
              <a:t>individuální</a:t>
            </a:r>
            <a:r>
              <a:rPr lang="cs-CZ" sz="1400" b="1" dirty="0">
                <a:ea typeface="+mn-lt"/>
                <a:cs typeface="+mn-lt"/>
              </a:rPr>
              <a:t> </a:t>
            </a:r>
            <a:r>
              <a:rPr lang="cs-CZ" sz="1400" b="1">
                <a:ea typeface="+mn-lt"/>
                <a:cs typeface="+mn-lt"/>
              </a:rPr>
              <a:t>garáže </a:t>
            </a:r>
            <a:r>
              <a:rPr lang="cs-CZ" sz="1400">
                <a:ea typeface="+mn-lt"/>
                <a:cs typeface="+mn-lt"/>
              </a:rPr>
              <a:t>nebo společná stání v suterénu bezbariérového domu</a:t>
            </a:r>
          </a:p>
          <a:p>
            <a:pPr algn="just">
              <a:lnSpc>
                <a:spcPct val="95000"/>
              </a:lnSpc>
            </a:pPr>
            <a:r>
              <a:rPr lang="cs-CZ" sz="1400" b="1">
                <a:ea typeface="+mn-lt"/>
                <a:cs typeface="+mn-lt"/>
              </a:rPr>
              <a:t>parkování </a:t>
            </a:r>
            <a:r>
              <a:rPr lang="cs-CZ" sz="1400">
                <a:ea typeface="+mn-lt"/>
                <a:cs typeface="+mn-lt"/>
              </a:rPr>
              <a:t>venku, kupř. veřejná parkoviště pro OZP. 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79669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40C8F-91A0-4FFB-9289-207C0657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1200"/>
            <a:ext cx="9144000" cy="1134342"/>
          </a:xfrm>
        </p:spPr>
        <p:txBody>
          <a:bodyPr>
            <a:normAutofit fontScale="90000"/>
          </a:bodyPr>
          <a:lstStyle/>
          <a:p>
            <a:r>
              <a:rPr lang="cs-CZ" b="1">
                <a:ea typeface="+mj-lt"/>
                <a:cs typeface="+mj-lt"/>
              </a:rPr>
              <a:t>BARIÉRY VE VEŘEJNÝCH BUDOVÁCH A V MĚSTĚ JAKO CELKU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00C24-DCCB-4B82-A665-7DD43872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416247"/>
            <a:ext cx="10208380" cy="49052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postupné odstraňování bariér v budovách starých</a:t>
            </a:r>
            <a:r>
              <a:rPr lang="cs-CZ" sz="1400">
                <a:ea typeface="+mn-lt"/>
                <a:cs typeface="+mn-lt"/>
              </a:rPr>
              <a:t>, </a:t>
            </a:r>
            <a:r>
              <a:rPr lang="cs-CZ" sz="1400" dirty="0">
                <a:ea typeface="+mn-lt"/>
                <a:cs typeface="+mn-lt"/>
              </a:rPr>
              <a:t>především v rámci jejich rekonstrukce. Pro přístupnost budovy jsou </a:t>
            </a:r>
            <a:r>
              <a:rPr lang="cs-CZ" sz="1400">
                <a:ea typeface="+mn-lt"/>
                <a:cs typeface="+mn-lt"/>
              </a:rPr>
              <a:t>stanoveny tyto zásady: bezbariérový přístup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zvenčí,</a:t>
            </a:r>
            <a:r>
              <a:rPr lang="cs-CZ" sz="1400">
                <a:ea typeface="+mn-lt"/>
                <a:cs typeface="+mn-lt"/>
              </a:rPr>
              <a:t> bezbariérový pohyb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po budově včetně přesunu do vyšších pater</a:t>
            </a:r>
            <a:r>
              <a:rPr lang="cs-CZ" sz="1400">
                <a:ea typeface="+mn-lt"/>
                <a:cs typeface="+mn-lt"/>
              </a:rPr>
              <a:t>, </a:t>
            </a:r>
            <a:r>
              <a:rPr lang="cs-CZ" sz="1400" dirty="0">
                <a:highlight>
                  <a:srgbClr val="FF00FF"/>
                </a:highlight>
                <a:ea typeface="+mn-lt"/>
                <a:cs typeface="+mn-lt"/>
              </a:rPr>
              <a:t>bezbariérové WC</a:t>
            </a:r>
            <a:r>
              <a:rPr lang="cs-CZ" sz="1400" dirty="0">
                <a:ea typeface="+mn-lt"/>
                <a:cs typeface="+mn-lt"/>
              </a:rPr>
              <a:t> a možnost získání informací, případně pomoci od personálu. </a:t>
            </a:r>
            <a:endParaRPr lang="cs-CZ" sz="1400"/>
          </a:p>
          <a:p>
            <a:pPr algn="just"/>
            <a:r>
              <a:rPr lang="cs-CZ" sz="1400">
                <a:ea typeface="+mn-lt"/>
                <a:cs typeface="+mn-lt"/>
              </a:rPr>
              <a:t>Ve městech se postupně daří upravovat </a:t>
            </a:r>
            <a:r>
              <a:rPr lang="cs-CZ" sz="1400">
                <a:highlight>
                  <a:srgbClr val="FF00FF"/>
                </a:highlight>
                <a:ea typeface="+mn-lt"/>
                <a:cs typeface="+mn-lt"/>
              </a:rPr>
              <a:t>šikmý sjezd z vozíku na přechodech.</a:t>
            </a:r>
            <a:r>
              <a:rPr lang="cs-CZ" sz="1400">
                <a:ea typeface="+mn-lt"/>
                <a:cs typeface="+mn-lt"/>
              </a:rPr>
              <a:t> Pro nevidomé je třeba zachovat vodící linie bez </a:t>
            </a:r>
            <a:r>
              <a:rPr lang="cs-CZ" sz="1400" dirty="0">
                <a:ea typeface="+mn-lt"/>
                <a:cs typeface="+mn-lt"/>
              </a:rPr>
              <a:t>překážek v cestě a na přechodech profilované dlaždice, které vnímá nevidomý přes podrážku. </a:t>
            </a:r>
            <a:endParaRPr lang="cs-CZ" sz="1400"/>
          </a:p>
          <a:p>
            <a:pPr algn="just"/>
            <a:r>
              <a:rPr lang="cs-CZ" sz="1400" b="1" dirty="0">
                <a:ea typeface="+mn-lt"/>
                <a:cs typeface="+mn-lt"/>
              </a:rPr>
              <a:t>Bariéry v dopravě a jejich odstraňování. </a:t>
            </a:r>
            <a:endParaRPr lang="cs-CZ" sz="1400"/>
          </a:p>
          <a:p>
            <a:pPr algn="just"/>
            <a:r>
              <a:rPr lang="cs-CZ" sz="1400">
                <a:ea typeface="+mn-lt"/>
                <a:cs typeface="+mn-lt"/>
              </a:rPr>
              <a:t>= zpřístupnění místní i dálkové dopravy </a:t>
            </a:r>
          </a:p>
          <a:p>
            <a:pPr algn="just"/>
            <a:r>
              <a:rPr lang="cs-CZ" sz="1400" b="1">
                <a:ea typeface="+mn-lt"/>
                <a:cs typeface="+mn-lt"/>
              </a:rPr>
              <a:t>nízkopodlažní autobusy</a:t>
            </a:r>
            <a:r>
              <a:rPr lang="cs-CZ" sz="1400">
                <a:ea typeface="+mn-lt"/>
                <a:cs typeface="+mn-lt"/>
              </a:rPr>
              <a:t>, případně tramvaje, čemuž však musí být přizpůsobeny i nástupní ostrůvky.</a:t>
            </a:r>
          </a:p>
          <a:p>
            <a:pPr algn="just"/>
            <a:r>
              <a:rPr lang="cs-CZ" sz="1400">
                <a:ea typeface="+mn-lt"/>
                <a:cs typeface="+mn-lt"/>
              </a:rPr>
              <a:t>Pro dálkovou dopravu je již z velké části přístupná </a:t>
            </a:r>
            <a:r>
              <a:rPr lang="cs-CZ" sz="1400" b="1" dirty="0">
                <a:ea typeface="+mn-lt"/>
                <a:cs typeface="+mn-lt"/>
              </a:rPr>
              <a:t>železnice</a:t>
            </a:r>
            <a:r>
              <a:rPr lang="cs-CZ" sz="1400" dirty="0">
                <a:ea typeface="+mn-lt"/>
                <a:cs typeface="+mn-lt"/>
              </a:rPr>
              <a:t>. Mnohá nádraží jsou již celkově bezbariérová, především přístup na nástupiště. Pro bezbariérovost vlastního vlaku je pak </a:t>
            </a:r>
            <a:r>
              <a:rPr lang="cs-CZ" sz="1400" b="1" dirty="0">
                <a:ea typeface="+mn-lt"/>
                <a:cs typeface="+mn-lt"/>
              </a:rPr>
              <a:t>nutný nízkopodlažní nájezd </a:t>
            </a:r>
            <a:r>
              <a:rPr lang="cs-CZ" sz="1400" dirty="0">
                <a:ea typeface="+mn-lt"/>
                <a:cs typeface="+mn-lt"/>
              </a:rPr>
              <a:t>(především u některých lokálních vlaků), </a:t>
            </a:r>
            <a:r>
              <a:rPr lang="cs-CZ" sz="1400" b="1" dirty="0">
                <a:ea typeface="+mn-lt"/>
                <a:cs typeface="+mn-lt"/>
              </a:rPr>
              <a:t>nebo zvedací plošina. </a:t>
            </a:r>
            <a:endParaRPr lang="cs-CZ" sz="1400" b="1"/>
          </a:p>
          <a:p>
            <a:pPr algn="just"/>
            <a:r>
              <a:rPr lang="cs-CZ" sz="1400">
                <a:ea typeface="+mn-lt"/>
                <a:cs typeface="+mn-lt"/>
              </a:rPr>
              <a:t>Cestování </a:t>
            </a:r>
            <a:r>
              <a:rPr lang="cs-CZ" sz="1400" b="1" dirty="0">
                <a:ea typeface="+mn-lt"/>
                <a:cs typeface="+mn-lt"/>
              </a:rPr>
              <a:t>linkovými autobusy </a:t>
            </a:r>
            <a:r>
              <a:rPr lang="cs-CZ" sz="1400" dirty="0">
                <a:highlight>
                  <a:srgbClr val="FF00FF"/>
                </a:highlight>
                <a:ea typeface="+mn-lt"/>
                <a:cs typeface="+mn-lt"/>
              </a:rPr>
              <a:t>není </a:t>
            </a:r>
            <a:r>
              <a:rPr lang="cs-CZ" sz="1400" dirty="0">
                <a:ea typeface="+mn-lt"/>
                <a:cs typeface="+mn-lt"/>
              </a:rPr>
              <a:t>pro vozíčkáře </a:t>
            </a:r>
            <a:r>
              <a:rPr lang="cs-CZ" sz="1400" dirty="0">
                <a:highlight>
                  <a:srgbClr val="FF00FF"/>
                </a:highlight>
                <a:ea typeface="+mn-lt"/>
                <a:cs typeface="+mn-lt"/>
              </a:rPr>
              <a:t>nijak přizpůsobeno</a:t>
            </a:r>
            <a:r>
              <a:rPr lang="cs-CZ" sz="1400" dirty="0">
                <a:ea typeface="+mn-lt"/>
                <a:cs typeface="+mn-lt"/>
              </a:rPr>
              <a:t>. U některých vozíčkářů je možné, aby mu doprovod pomohl při vstupu do autobusu a umístil ho na běžné sedadlo. Dále musí doprovázející složený vozík naložit do zavazadlového prostoru. Při vystupování je zapotřebí stejná asistence. </a:t>
            </a:r>
            <a:endParaRPr lang="cs-CZ" sz="1400"/>
          </a:p>
          <a:p>
            <a:pPr algn="just"/>
            <a:r>
              <a:rPr lang="cs-CZ" sz="1400">
                <a:ea typeface="+mn-lt"/>
                <a:cs typeface="+mn-lt"/>
              </a:rPr>
              <a:t>Cestování </a:t>
            </a:r>
            <a:r>
              <a:rPr lang="cs-CZ" sz="1400" b="1" dirty="0">
                <a:ea typeface="+mn-lt"/>
                <a:cs typeface="+mn-lt"/>
              </a:rPr>
              <a:t>letadlem </a:t>
            </a:r>
            <a:r>
              <a:rPr lang="cs-CZ" sz="1400" dirty="0">
                <a:ea typeface="+mn-lt"/>
                <a:cs typeface="+mn-lt"/>
              </a:rPr>
              <a:t>by mělo být</a:t>
            </a:r>
            <a:r>
              <a:rPr lang="cs-CZ" sz="1400" dirty="0">
                <a:highlight>
                  <a:srgbClr val="FF00FF"/>
                </a:highlight>
                <a:ea typeface="+mn-lt"/>
                <a:cs typeface="+mn-lt"/>
              </a:rPr>
              <a:t> dostupné </a:t>
            </a:r>
            <a:r>
              <a:rPr lang="cs-CZ" sz="1400" dirty="0">
                <a:ea typeface="+mn-lt"/>
                <a:cs typeface="+mn-lt"/>
              </a:rPr>
              <a:t>pro všechny OZP a většina leteckých společností i samotných letišť asistenční služby nabízí. Pokud se nenastupuje do letadla přímo spojovací chodbou (rukávem), je vozíčkář dovezen k letadlu autem se zdvihací plošinou. V letadle samotném jej však z vozíku přesunou na úzkou kolečkovou židli, která projede uličkou a pak ho posadí na běžné sedadlo. 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404705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B5583F-9936-4BDA-ACE1-E24A66B94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5AF5A1-4884-4FBA-B1BB-80A2939EA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8C16DA-E452-4500-B803-5D451BB09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57238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8A6D88-E5AA-42EC-954F-69DD3500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cs-CZ">
                <a:cs typeface="Aharoni"/>
              </a:rPr>
              <a:t>ERGOTERAPIE &amp; ADL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24DB630-CB04-4439-86C9-E9632612D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142988"/>
              </p:ext>
            </p:extLst>
          </p:nvPr>
        </p:nvGraphicFramePr>
        <p:xfrm>
          <a:off x="4872013" y="142094"/>
          <a:ext cx="7322740" cy="701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95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21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101B2-ACFA-49A6-BECC-31141CBC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SHRNUTÍ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cs typeface="Aharoni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FCC564-7AC0-4E21-A8AE-F6AADF1EE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31458"/>
              </p:ext>
            </p:extLst>
          </p:nvPr>
        </p:nvGraphicFramePr>
        <p:xfrm>
          <a:off x="0" y="2601711"/>
          <a:ext cx="12103655" cy="375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351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38E80DF-8A01-4785-93C5-DCF622B0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48" b="29150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BC2DDA-8E12-4F50-A70E-EC92680D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798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588051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D18D60-E382-44BE-B0FC-7D263C1D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cs-CZ" dirty="0">
                <a:cs typeface="Aharoni"/>
              </a:rPr>
              <a:t>LITERATURA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9F04B-62ED-47D8-A0FD-DEA73671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cs-CZ" sz="2000">
                <a:ea typeface="+mn-lt"/>
                <a:cs typeface="+mn-lt"/>
              </a:rPr>
              <a:t>Brabencová, M., Neverišová, K. (2014). </a:t>
            </a:r>
            <a:r>
              <a:rPr lang="cs-CZ" sz="2000" i="1">
                <a:ea typeface="+mn-lt"/>
                <a:cs typeface="+mn-lt"/>
              </a:rPr>
              <a:t>Základní pojmy a oblasti působení v ergoterapii. </a:t>
            </a:r>
            <a:r>
              <a:rPr lang="cs-CZ" sz="2000">
                <a:ea typeface="+mn-lt"/>
                <a:cs typeface="+mn-lt"/>
              </a:rPr>
              <a:t>Brno, FSpS MUNI.</a:t>
            </a:r>
          </a:p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cs-CZ" sz="2000">
                <a:ea typeface="+mn-lt"/>
                <a:cs typeface="+mn-lt"/>
              </a:rPr>
              <a:t>Klusoňová, E. (2011). </a:t>
            </a:r>
            <a:r>
              <a:rPr lang="cs-CZ" sz="2000" i="1">
                <a:ea typeface="+mn-lt"/>
                <a:cs typeface="+mn-lt"/>
              </a:rPr>
              <a:t>Ergoterapie v praxi. </a:t>
            </a:r>
            <a:r>
              <a:rPr lang="cs-CZ" sz="2000">
                <a:ea typeface="+mn-lt"/>
                <a:cs typeface="+mn-lt"/>
              </a:rPr>
              <a:t>Brno, Czech Republic: NCONZO. </a:t>
            </a:r>
          </a:p>
          <a:p>
            <a:pPr>
              <a:lnSpc>
                <a:spcPct val="95000"/>
              </a:lnSpc>
              <a:spcBef>
                <a:spcPts val="1000"/>
              </a:spcBef>
            </a:pPr>
            <a:r>
              <a:rPr lang="cs-CZ" sz="2000">
                <a:ea typeface="+mn-lt"/>
                <a:cs typeface="+mn-lt"/>
              </a:rPr>
              <a:t>Krivošíková, M. (2011). </a:t>
            </a:r>
            <a:r>
              <a:rPr lang="cs-CZ" sz="2000" i="1">
                <a:ea typeface="+mn-lt"/>
                <a:cs typeface="+mn-lt"/>
              </a:rPr>
              <a:t>Úvod do ergoterapie</a:t>
            </a:r>
            <a:r>
              <a:rPr lang="cs-CZ" sz="2000">
                <a:ea typeface="+mn-lt"/>
                <a:cs typeface="+mn-lt"/>
              </a:rPr>
              <a:t>. Praha, Czech Republic: Grada a.s.</a:t>
            </a:r>
          </a:p>
          <a:p>
            <a:pPr>
              <a:lnSpc>
                <a:spcPct val="95000"/>
              </a:lnSpc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67874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012EF6-6EAA-408B-BD1B-1177E908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33183"/>
            <a:ext cx="9144000" cy="924218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VŠEDNÍ DENNÍ ČINNOSTI (ADL)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4F77C52-75FC-467F-B926-EAC01D88D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03337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4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D1BD5-4053-4BC8-937F-D7AD8A39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124937"/>
            <a:ext cx="9184494" cy="1072843"/>
          </a:xfrm>
        </p:spPr>
        <p:txBody>
          <a:bodyPr>
            <a:noAutofit/>
          </a:bodyPr>
          <a:lstStyle/>
          <a:p>
            <a:pPr algn="just"/>
            <a:r>
              <a:rPr lang="cs" sz="3600" b="1">
                <a:ea typeface="+mj-lt"/>
                <a:cs typeface="+mj-lt"/>
              </a:rPr>
              <a:t>INSTRUMENTÁLNÍ ADL PŘÍKLAD NÁCVIKU ČINNOSTI </a:t>
            </a:r>
            <a:endParaRPr lang="cs-CZ" sz="3600">
              <a:cs typeface="Aharon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07AEF-8F1A-4DFD-A440-48403482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631556"/>
            <a:ext cx="9184495" cy="310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buNone/>
            </a:pPr>
            <a:r>
              <a:rPr lang="cs" sz="2000">
                <a:ea typeface="+mn-lt"/>
                <a:cs typeface="+mn-lt"/>
              </a:rPr>
              <a:t>1. Nácvik činnosti, případně i neobvyklým způsobem (např. zavazování tkaniček u bot jednou rukou). </a:t>
            </a:r>
            <a:endParaRPr lang="cs" sz="2000"/>
          </a:p>
          <a:p>
            <a:pPr>
              <a:lnSpc>
                <a:spcPct val="95000"/>
              </a:lnSpc>
              <a:buNone/>
            </a:pPr>
            <a:r>
              <a:rPr lang="cs" sz="2000">
                <a:ea typeface="+mn-lt"/>
                <a:cs typeface="+mn-lt"/>
              </a:rPr>
              <a:t>2.  Provedení činnosti s pomocí kompenzační pomůcky </a:t>
            </a:r>
            <a:endParaRPr lang="cs" sz="2000"/>
          </a:p>
          <a:p>
            <a:pPr>
              <a:lnSpc>
                <a:spcPct val="95000"/>
              </a:lnSpc>
              <a:buNone/>
            </a:pPr>
            <a:r>
              <a:rPr lang="cs" sz="2000">
                <a:ea typeface="+mn-lt"/>
                <a:cs typeface="+mn-lt"/>
              </a:rPr>
              <a:t>3.  Řešení situace jiným, snazším způsobem, např. obouvání bot bez tkaniček, instalace sprchového koutu namísto vany </a:t>
            </a:r>
            <a:endParaRPr lang="cs" sz="2000"/>
          </a:p>
          <a:p>
            <a:pPr marL="0" indent="0">
              <a:lnSpc>
                <a:spcPct val="95000"/>
              </a:lnSpc>
              <a:buNone/>
            </a:pPr>
            <a:r>
              <a:rPr lang="cs" sz="2000">
                <a:ea typeface="+mn-lt"/>
                <a:cs typeface="+mn-lt"/>
              </a:rPr>
              <a:t>4.  V případě, že provedení činnosti je pro OZP nemožné, příliš namáhavé nebo příliš časově náročné, doporučíme pomoc další osoby – člena rodiny nebo osobního asistenta </a:t>
            </a:r>
            <a:endParaRPr lang="cs" sz="2000"/>
          </a:p>
        </p:txBody>
      </p:sp>
    </p:spTree>
    <p:extLst>
      <p:ext uri="{BB962C8B-B14F-4D97-AF65-F5344CB8AC3E}">
        <p14:creationId xmlns:p14="http://schemas.microsoft.com/office/powerpoint/2010/main" val="349332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5F4F12-E8B9-446E-B273-5A84CAD0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58231"/>
            <a:ext cx="9144000" cy="924218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cs typeface="Aharoni"/>
              </a:rPr>
              <a:t>PŘÍKLAD</a:t>
            </a:r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7D24B63-7DE4-4F48-A4D8-B13871E33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296958"/>
              </p:ext>
            </p:extLst>
          </p:nvPr>
        </p:nvGraphicFramePr>
        <p:xfrm>
          <a:off x="774095" y="1826380"/>
          <a:ext cx="11308667" cy="472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737">
                  <a:extLst>
                    <a:ext uri="{9D8B030D-6E8A-4147-A177-3AD203B41FA5}">
                      <a16:colId xmlns:a16="http://schemas.microsoft.com/office/drawing/2014/main" val="4066360666"/>
                    </a:ext>
                  </a:extLst>
                </a:gridCol>
                <a:gridCol w="7150930">
                  <a:extLst>
                    <a:ext uri="{9D8B030D-6E8A-4147-A177-3AD203B41FA5}">
                      <a16:colId xmlns:a16="http://schemas.microsoft.com/office/drawing/2014/main" val="3156687540"/>
                    </a:ext>
                  </a:extLst>
                </a:gridCol>
              </a:tblGrid>
              <a:tr h="435103">
                <a:tc>
                  <a:txBody>
                    <a:bodyPr/>
                    <a:lstStyle/>
                    <a:p>
                      <a:r>
                        <a:rPr lang="cs-CZ" sz="1400" dirty="0"/>
                        <a:t>PŘÍSTUP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PROBLÉM: ZAPÍNÁNÍ KNOFLÍKU PHK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2027608557"/>
                  </a:ext>
                </a:extLst>
              </a:tr>
              <a:tr h="714813">
                <a:tc>
                  <a:txBody>
                    <a:bodyPr/>
                    <a:lstStyle/>
                    <a:p>
                      <a:r>
                        <a:rPr lang="cs-CZ" sz="1400" dirty="0"/>
                        <a:t>Omezení poruchy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Zlepšit ROM na HK, snížení spasticity na HK, taktilní stimulace a reedukace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3199073559"/>
                  </a:ext>
                </a:extLst>
              </a:tr>
              <a:tr h="435103">
                <a:tc>
                  <a:txBody>
                    <a:bodyPr/>
                    <a:lstStyle/>
                    <a:p>
                      <a:r>
                        <a:rPr lang="cs-CZ" sz="1400" dirty="0"/>
                        <a:t>Kompenzační techniky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Zapínání knoflíků pouze 1 HK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1924761655"/>
                  </a:ext>
                </a:extLst>
              </a:tr>
              <a:tr h="714813">
                <a:tc>
                  <a:txBody>
                    <a:bodyPr/>
                    <a:lstStyle/>
                    <a:p>
                      <a:r>
                        <a:rPr lang="cs-CZ" sz="1400" dirty="0"/>
                        <a:t>Využití </a:t>
                      </a:r>
                      <a:r>
                        <a:rPr lang="cs-CZ" sz="1400" b="0" i="0" u="none" strike="noStrike" noProof="0" dirty="0">
                          <a:latin typeface="Avenir Next LT Pro"/>
                        </a:rPr>
                        <a:t>technických a kompenzačních pomůcek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Použití zapínače knoflíků, úprava oblečení (elastické zapínání), jiný typ zapínání (háčky, patentky)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2668054030"/>
                  </a:ext>
                </a:extLst>
              </a:tr>
              <a:tr h="99452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i="0" u="none" strike="noStrike" noProof="0" dirty="0">
                          <a:latin typeface="Avenir Next LT Pro"/>
                        </a:rPr>
                        <a:t>Adaptace činnosti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Použití jiného oblečení, kupř. Nahradit košili mikinou či svetrem, použít větší číslo košile, která je před oblečením již zapnutá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3559176600"/>
                  </a:ext>
                </a:extLst>
              </a:tr>
              <a:tr h="4351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i="0" u="none" strike="noStrike" noProof="0" dirty="0">
                          <a:latin typeface="Avenir Next LT Pro"/>
                        </a:rPr>
                        <a:t>Osobní asistence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Pacient požádá o pomoc druhou osobu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1022267795"/>
                  </a:ext>
                </a:extLst>
              </a:tr>
              <a:tr h="994522">
                <a:tc>
                  <a:txBody>
                    <a:bodyPr/>
                    <a:lstStyle/>
                    <a:p>
                      <a:r>
                        <a:rPr lang="cs-CZ" sz="1400" dirty="0"/>
                        <a:t>Vývojový </a:t>
                      </a:r>
                    </a:p>
                  </a:txBody>
                  <a:tcPr marL="70621" marR="70621" marT="35310" marB="35310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Před nácvikem zapínání procvičovat jemnou motoriku pomocí skládaček, vhazování geometrických tvarů do krabice s otvory, puzzle</a:t>
                      </a:r>
                    </a:p>
                  </a:txBody>
                  <a:tcPr marL="70621" marR="70621" marT="35310" marB="35310"/>
                </a:tc>
                <a:extLst>
                  <a:ext uri="{0D108BD9-81ED-4DB2-BD59-A6C34878D82A}">
                    <a16:rowId xmlns:a16="http://schemas.microsoft.com/office/drawing/2014/main" val="110300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93B5F0-9008-4C9A-BB33-CFE687A3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7745"/>
            <a:ext cx="4565650" cy="776137"/>
          </a:xfrm>
        </p:spPr>
        <p:txBody>
          <a:bodyPr>
            <a:normAutofit/>
          </a:bodyPr>
          <a:lstStyle/>
          <a:p>
            <a:r>
              <a:rPr lang="cs-CZ" dirty="0">
                <a:cs typeface="Aharoni"/>
              </a:rPr>
              <a:t>PŘESUNY</a:t>
            </a:r>
            <a:endParaRPr lang="cs-CZ" dirty="0"/>
          </a:p>
        </p:txBody>
      </p:sp>
      <p:pic>
        <p:nvPicPr>
          <p:cNvPr id="4" name="Obrázek 4" descr="Obsah obrázku text, mapa, perokresba&#10;&#10;Popis se vygeneroval automaticky.">
            <a:extLst>
              <a:ext uri="{FF2B5EF4-FFF2-40B4-BE49-F238E27FC236}">
                <a16:creationId xmlns:a16="http://schemas.microsoft.com/office/drawing/2014/main" id="{A79AA08C-0FAC-4445-81B7-46049E87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4" y="2055516"/>
            <a:ext cx="5976239" cy="279110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EC48A-B69A-47C8-AAF6-4657AA84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1555071"/>
            <a:ext cx="5339746" cy="5302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cs-CZ" sz="2000" b="1" u="sng"/>
              <a:t>Princip STABLE</a:t>
            </a:r>
            <a:endParaRPr lang="cs-CZ" sz="2000" b="1" u="sng" dirty="0"/>
          </a:p>
          <a:p>
            <a:pPr>
              <a:lnSpc>
                <a:spcPct val="95000"/>
              </a:lnSpc>
            </a:pPr>
            <a:r>
              <a:rPr lang="cs-CZ" sz="2000" b="1"/>
              <a:t>S (spine)</a:t>
            </a:r>
            <a:r>
              <a:rPr lang="cs-CZ" sz="2000"/>
              <a:t> = neutrální postavení páteře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b="1"/>
              <a:t>T (trunk, twist)</a:t>
            </a:r>
            <a:r>
              <a:rPr lang="cs-CZ" sz="2000"/>
              <a:t> = vyhnout se R trupu nebo kombinaci R s předklonem nebo záklonem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b="1"/>
              <a:t>A (arm) </a:t>
            </a:r>
            <a:r>
              <a:rPr lang="cs-CZ" sz="2000"/>
              <a:t>= ruce a paže co nejblíž tělu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b="1"/>
              <a:t>B (base)</a:t>
            </a:r>
            <a:r>
              <a:rPr lang="cs-CZ" sz="2000"/>
              <a:t> = široká opěrná báze, využít kontakt s pacientem, váha je přenesena na DK, která je blíže k pacientovi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b="1"/>
              <a:t>L (leg) </a:t>
            </a:r>
            <a:r>
              <a:rPr lang="cs-CZ" sz="2000"/>
              <a:t>= využití síly DKK při přesunu, celá ploska nohy je v kontaktu s podložkou, pokrčení v KYK a KOK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b="1"/>
              <a:t>E (evaluation)</a:t>
            </a:r>
            <a:r>
              <a:rPr lang="cs-CZ" sz="2000"/>
              <a:t> = zhodnocení situace před přesunem (bezpečnost, prostor, stav pacienta) a po něm</a:t>
            </a:r>
            <a:endParaRPr lang="cs-CZ" sz="2000" dirty="0"/>
          </a:p>
          <a:p>
            <a:pPr>
              <a:lnSpc>
                <a:spcPct val="95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697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1B9A8-E270-4CF1-9C35-580B871E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haroni"/>
              </a:rPr>
              <a:t>Kompenzační pomůcky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9359F-C0CD-4DAF-8EEF-91162DC9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dirty="0"/>
              <a:t>Dopomáhají k dosažení lepší soběstačnosti pacientů</a:t>
            </a:r>
          </a:p>
          <a:p>
            <a:r>
              <a:rPr lang="cs-CZ" dirty="0"/>
              <a:t>Nástroj, přístroj či zařízení speciálně vyrobené či upravené tak, aby svými vlastnostmi a možnostmi použití kompenzovalo nějakou nedostatečnost způsobenou daným postižením</a:t>
            </a:r>
          </a:p>
          <a:p>
            <a:r>
              <a:rPr lang="cs-CZ" dirty="0"/>
              <a:t>Technické pomůcky nahrazující ztracenou či nedostatečnou tělesnou funkci, kterou nelze získat či obnovit žádným léčebným postupem</a:t>
            </a:r>
          </a:p>
          <a:p>
            <a:r>
              <a:rPr lang="cs-CZ" dirty="0"/>
              <a:t>Pomůcky jsou hrazeny plně či částečně pojišťovnou</a:t>
            </a:r>
          </a:p>
          <a:p>
            <a:r>
              <a:rPr lang="cs-CZ" dirty="0"/>
              <a:t>Některé si za plnou cenu klient musí pořídit sám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92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DAB36-963F-4B4E-92B2-19629FB7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01047"/>
            <a:ext cx="9144000" cy="1344168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KOMPENZAČNÍ POMŮCKY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3410E-3A80-43A7-9823-F774A4949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92087"/>
            <a:ext cx="9446380" cy="41069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>
                <a:ea typeface="+mn-lt"/>
                <a:cs typeface="+mn-lt"/>
              </a:rPr>
              <a:t>Pomůcka musí splňovat</a:t>
            </a:r>
            <a:r>
              <a:rPr lang="cs-CZ">
                <a:ea typeface="+mn-lt"/>
                <a:cs typeface="+mn-lt"/>
              </a:rPr>
              <a:t> některá </a:t>
            </a:r>
            <a:r>
              <a:rPr lang="cs-CZ" b="1">
                <a:ea typeface="+mn-lt"/>
                <a:cs typeface="+mn-lt"/>
              </a:rPr>
              <a:t>kritéria:</a:t>
            </a:r>
          </a:p>
          <a:p>
            <a:pPr marL="708660" lvl="1" indent="-342900">
              <a:buClr>
                <a:srgbClr val="59AFB7"/>
              </a:buClr>
              <a:buChar char="•"/>
            </a:pP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zjednodušení a </a:t>
            </a: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pomoc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 při výkonu činnosti</a:t>
            </a: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přijatelnost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 pro uživatele / rodinu a prostředí</a:t>
            </a:r>
            <a:endParaRPr lang="cs-CZ">
              <a:solidFill>
                <a:srgbClr val="404040"/>
              </a:solidFill>
              <a:ea typeface="+mn-lt"/>
              <a:cs typeface="+mn-lt"/>
            </a:endParaRP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splnění požadavku </a:t>
            </a: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flexibility</a:t>
            </a:r>
            <a:endParaRPr lang="cs-CZ">
              <a:solidFill>
                <a:srgbClr val="404040"/>
              </a:solidFill>
              <a:highlight>
                <a:srgbClr val="FF00FF"/>
              </a:highlight>
              <a:ea typeface="+mn-lt"/>
              <a:cs typeface="+mn-lt"/>
            </a:endParaRP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její </a:t>
            </a: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praktické provedení a použití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 v různém </a:t>
            </a: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prostředí – velikost, udržovatelnost, 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přenosnost, kombinace s dalšími pomůckami</a:t>
            </a:r>
            <a:endParaRPr lang="cs-CZ">
              <a:solidFill>
                <a:srgbClr val="404040"/>
              </a:solidFill>
              <a:ea typeface="+mn-lt"/>
              <a:cs typeface="+mn-lt"/>
            </a:endParaRP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nastavitelnost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 jednotlivých </a:t>
            </a: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komponentů – nastavení výšky područek, sklonu opěry 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zad u vozíků, apod. </a:t>
            </a:r>
            <a:endParaRPr lang="cs-CZ">
              <a:solidFill>
                <a:srgbClr val="404040"/>
              </a:solidFill>
              <a:ea typeface="+mn-lt"/>
              <a:cs typeface="+mn-lt"/>
            </a:endParaRP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bezpečnost, jednoduchost obsluhy</a:t>
            </a:r>
            <a:endParaRPr lang="cs-CZ">
              <a:solidFill>
                <a:srgbClr val="404040"/>
              </a:solidFill>
              <a:highlight>
                <a:srgbClr val="FF00FF"/>
              </a:highlight>
              <a:ea typeface="+mn-lt"/>
              <a:cs typeface="+mn-lt"/>
            </a:endParaRPr>
          </a:p>
          <a:p>
            <a:pPr marL="708660" lvl="1" indent="-342900">
              <a:buChar char="•"/>
            </a:pP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zajištění servisu a </a:t>
            </a:r>
            <a:r>
              <a:rPr lang="cs-CZ">
                <a:solidFill>
                  <a:srgbClr val="000000"/>
                </a:solidFill>
                <a:highlight>
                  <a:srgbClr val="FF00FF"/>
                </a:highlight>
                <a:ea typeface="+mn-lt"/>
                <a:cs typeface="+mn-lt"/>
              </a:rPr>
              <a:t>údržby</a:t>
            </a:r>
            <a:endParaRPr lang="cs-CZ">
              <a:highlight>
                <a:srgbClr val="FF00FF"/>
              </a:highlight>
            </a:endParaRPr>
          </a:p>
          <a:p>
            <a:pPr marL="708660" lvl="1" indent="-342900">
              <a:buChar char="•"/>
            </a:pPr>
            <a:r>
              <a:rPr lang="cs-CZ" dirty="0">
                <a:ea typeface="+mn-lt"/>
                <a:cs typeface="+mn-lt"/>
              </a:rPr>
              <a:t>splnění </a:t>
            </a:r>
            <a:r>
              <a:rPr lang="cs-CZ" dirty="0">
                <a:highlight>
                  <a:srgbClr val="FF00FF"/>
                </a:highlight>
                <a:ea typeface="+mn-lt"/>
                <a:cs typeface="+mn-lt"/>
              </a:rPr>
              <a:t>finančních možností</a:t>
            </a:r>
            <a:r>
              <a:rPr lang="cs-CZ" dirty="0">
                <a:ea typeface="+mn-lt"/>
                <a:cs typeface="+mn-lt"/>
              </a:rPr>
              <a:t> uživatele / rodiny</a:t>
            </a:r>
          </a:p>
        </p:txBody>
      </p:sp>
    </p:spTree>
    <p:extLst>
      <p:ext uri="{BB962C8B-B14F-4D97-AF65-F5344CB8AC3E}">
        <p14:creationId xmlns:p14="http://schemas.microsoft.com/office/powerpoint/2010/main" val="411355435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4E8E2"/>
      </a:lt2>
      <a:accent1>
        <a:srgbClr val="C57FDD"/>
      </a:accent1>
      <a:accent2>
        <a:srgbClr val="8963D6"/>
      </a:accent2>
      <a:accent3>
        <a:srgbClr val="7F87DD"/>
      </a:accent3>
      <a:accent4>
        <a:srgbClr val="639DD6"/>
      </a:accent4>
      <a:accent5>
        <a:srgbClr val="59AFB7"/>
      </a:accent5>
      <a:accent6>
        <a:srgbClr val="53B594"/>
      </a:accent6>
      <a:hlink>
        <a:srgbClr val="658F56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GradientVTI">
  <a:themeElements>
    <a:clrScheme name="Kancelář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3679</Words>
  <Application>Microsoft Office PowerPoint</Application>
  <PresentationFormat>Widescreen</PresentationFormat>
  <Paragraphs>265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Arial</vt:lpstr>
      <vt:lpstr>Arial,Sans-Serif</vt:lpstr>
      <vt:lpstr>Avenir Next LT Pro</vt:lpstr>
      <vt:lpstr>Univers</vt:lpstr>
      <vt:lpstr>PrismaticVTI</vt:lpstr>
      <vt:lpstr>GradientVTI</vt:lpstr>
      <vt:lpstr>KVALITA ŽIVOTA A ADL. OSOBNÍ ASISTENCE, KOMPENZAČNÍ POMŮCKY, ARCHITEKTONICKÉ BARIÉRY.</vt:lpstr>
      <vt:lpstr>VŠEDNÍ DENNÍ ČINNOSTI (ADL)</vt:lpstr>
      <vt:lpstr>ERGOTERAPIE &amp; ADL</vt:lpstr>
      <vt:lpstr>VŠEDNÍ DENNÍ ČINNOSTI (ADL)</vt:lpstr>
      <vt:lpstr>INSTRUMENTÁLNÍ ADL PŘÍKLAD NÁCVIKU ČINNOSTI </vt:lpstr>
      <vt:lpstr>PŘÍKLAD</vt:lpstr>
      <vt:lpstr>PŘESUNY</vt:lpstr>
      <vt:lpstr>Kompenzační pomůcky</vt:lpstr>
      <vt:lpstr>KOMPENZAČNÍ POMŮCKY</vt:lpstr>
      <vt:lpstr>KOMPENZAČNÍ POMŮCKY</vt:lpstr>
      <vt:lpstr>Využití termoplastických dlah </vt:lpstr>
      <vt:lpstr>DĚLENÍ KOMPENZAČNÍCH POMŮCEK</vt:lpstr>
      <vt:lpstr>DĚLENÍ KOMPENZAČNÍCH POMŮCEK POKRAČOVÁNÍ</vt:lpstr>
      <vt:lpstr>PŘÍKLADY OBECNÝCH POMŮCEK</vt:lpstr>
      <vt:lpstr>PŘÍKLADY OBECNÝCH POMŮCEK</vt:lpstr>
      <vt:lpstr>KOMPENZAČNÍ POMŮCKY PRO ZRAKOVĚ POSTIŽENÉ </vt:lpstr>
      <vt:lpstr>KOMPENZAČNÍ POMŮCKY PRO ZRAKOVĚ POSTIŽENÉ PRO SLUCHOVĚ POSTIŽENÉ</vt:lpstr>
      <vt:lpstr>Protetické pomůcky pro osoby s tělesným postižením</vt:lpstr>
      <vt:lpstr>TECHNICKÉ PROSTŘEDKY</vt:lpstr>
      <vt:lpstr>Technické prostředky v rehabilitaci </vt:lpstr>
      <vt:lpstr>TECHNICKÉ PROSTŘEDKY</vt:lpstr>
      <vt:lpstr>Financování a předepisování technických pomůcek </vt:lpstr>
      <vt:lpstr>Financování a předepisování technických pomůcek</vt:lpstr>
      <vt:lpstr>Služby osobní asistence</vt:lpstr>
      <vt:lpstr>ERGOTERAPIE VE VZTAHU K PROSTŘEDÍ PRO OZP</vt:lpstr>
      <vt:lpstr>VYBAVENÍ BEZBARIÉROVÉHO BYTU</vt:lpstr>
      <vt:lpstr>VYBAVENÍ BEZBARIÉROVÉHO BYTU</vt:lpstr>
      <vt:lpstr>BEZBARIÉROVÉ USPOŘÁDÁNÍ BUDOV A OKOLÍ</vt:lpstr>
      <vt:lpstr>BARIÉRY VE VEŘEJNÝCH BUDOVÁCH A V MĚSTĚ JAKO CELKU</vt:lpstr>
      <vt:lpstr>SHRNUTÍ </vt:lpstr>
      <vt:lpstr>DĚKUJI ZA POZORNOST!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Marie Krejčová</cp:lastModifiedBy>
  <cp:revision>1240</cp:revision>
  <dcterms:created xsi:type="dcterms:W3CDTF">2021-02-08T08:02:59Z</dcterms:created>
  <dcterms:modified xsi:type="dcterms:W3CDTF">2021-03-12T18:47:38Z</dcterms:modified>
</cp:coreProperties>
</file>